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1.bin" ContentType="application/vnd.openxmlformats-officedocument.oleObject"/>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79"/>
  </p:notesMasterIdLst>
  <p:handoutMasterIdLst>
    <p:handoutMasterId r:id="rId80"/>
  </p:handoutMasterIdLst>
  <p:sldIdLst>
    <p:sldId id="258" r:id="rId2"/>
    <p:sldId id="411" r:id="rId3"/>
    <p:sldId id="412" r:id="rId4"/>
    <p:sldId id="391" r:id="rId5"/>
    <p:sldId id="287" r:id="rId6"/>
    <p:sldId id="442" r:id="rId7"/>
    <p:sldId id="471" r:id="rId8"/>
    <p:sldId id="502" r:id="rId9"/>
    <p:sldId id="309" r:id="rId10"/>
    <p:sldId id="392" r:id="rId11"/>
    <p:sldId id="503" r:id="rId12"/>
    <p:sldId id="444" r:id="rId13"/>
    <p:sldId id="399" r:id="rId14"/>
    <p:sldId id="400" r:id="rId15"/>
    <p:sldId id="401" r:id="rId16"/>
    <p:sldId id="402" r:id="rId17"/>
    <p:sldId id="403" r:id="rId18"/>
    <p:sldId id="529" r:id="rId19"/>
    <p:sldId id="312" r:id="rId20"/>
    <p:sldId id="404" r:id="rId21"/>
    <p:sldId id="405" r:id="rId22"/>
    <p:sldId id="480" r:id="rId23"/>
    <p:sldId id="504" r:id="rId24"/>
    <p:sldId id="533" r:id="rId25"/>
    <p:sldId id="534" r:id="rId26"/>
    <p:sldId id="532" r:id="rId27"/>
    <p:sldId id="530" r:id="rId28"/>
    <p:sldId id="531" r:id="rId29"/>
    <p:sldId id="513" r:id="rId30"/>
    <p:sldId id="407" r:id="rId31"/>
    <p:sldId id="408" r:id="rId32"/>
    <p:sldId id="409" r:id="rId33"/>
    <p:sldId id="364" r:id="rId34"/>
    <p:sldId id="414" r:id="rId35"/>
    <p:sldId id="415" r:id="rId36"/>
    <p:sldId id="416" r:id="rId37"/>
    <p:sldId id="417" r:id="rId38"/>
    <p:sldId id="498" r:id="rId39"/>
    <p:sldId id="489" r:id="rId40"/>
    <p:sldId id="490" r:id="rId41"/>
    <p:sldId id="492" r:id="rId42"/>
    <p:sldId id="493" r:id="rId43"/>
    <p:sldId id="516" r:id="rId44"/>
    <p:sldId id="517" r:id="rId45"/>
    <p:sldId id="519" r:id="rId46"/>
    <p:sldId id="520" r:id="rId47"/>
    <p:sldId id="521" r:id="rId48"/>
    <p:sldId id="524" r:id="rId49"/>
    <p:sldId id="525" r:id="rId50"/>
    <p:sldId id="496" r:id="rId51"/>
    <p:sldId id="497" r:id="rId52"/>
    <p:sldId id="420" r:id="rId53"/>
    <p:sldId id="421" r:id="rId54"/>
    <p:sldId id="422" r:id="rId55"/>
    <p:sldId id="431" r:id="rId56"/>
    <p:sldId id="423" r:id="rId57"/>
    <p:sldId id="424" r:id="rId58"/>
    <p:sldId id="425" r:id="rId59"/>
    <p:sldId id="426" r:id="rId60"/>
    <p:sldId id="466" r:id="rId61"/>
    <p:sldId id="467" r:id="rId62"/>
    <p:sldId id="475" r:id="rId63"/>
    <p:sldId id="482" r:id="rId64"/>
    <p:sldId id="481" r:id="rId65"/>
    <p:sldId id="484" r:id="rId66"/>
    <p:sldId id="485" r:id="rId67"/>
    <p:sldId id="486" r:id="rId68"/>
    <p:sldId id="487" r:id="rId69"/>
    <p:sldId id="488" r:id="rId70"/>
    <p:sldId id="505" r:id="rId71"/>
    <p:sldId id="508" r:id="rId72"/>
    <p:sldId id="514" r:id="rId73"/>
    <p:sldId id="515" r:id="rId74"/>
    <p:sldId id="528" r:id="rId75"/>
    <p:sldId id="535" r:id="rId76"/>
    <p:sldId id="536" r:id="rId77"/>
    <p:sldId id="537" r:id="rId78"/>
  </p:sldIdLst>
  <p:sldSz cx="9144000" cy="6858000" type="screen4x3"/>
  <p:notesSz cx="6858000" cy="9144000"/>
  <p:defaultTextStyle>
    <a:defPPr>
      <a:defRPr lang="fr-FR"/>
    </a:defPPr>
    <a:lvl1pPr algn="l" rtl="0" fontAlgn="base">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FF0EB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4848" y="-22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9" d="100"/>
          <a:sy n="89" d="100"/>
        </p:scale>
        <p:origin x="-288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handoutMaster" Target="handoutMasters/handoutMaster1.xml"/><Relationship Id="rId81" Type="http://schemas.openxmlformats.org/officeDocument/2006/relationships/printerSettings" Target="printerSettings/printerSettings1.bin"/><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notesMaster" Target="notesMasters/notesMaster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atin typeface="Times" pitchFamily="26" charset="0"/>
                <a:ea typeface="+mn-ea"/>
                <a:cs typeface="+mn-cs"/>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4E6225F3-BD9E-E84B-88F1-99C4E1DBEDD6}" type="datetime1">
              <a:rPr lang="fr-FR"/>
              <a:pPr>
                <a:defRPr/>
              </a:pPr>
              <a:t>24/02/18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atin typeface="Times" pitchFamily="26" charset="0"/>
                <a:ea typeface="+mn-ea"/>
                <a:cs typeface="+mn-cs"/>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F83F51E3-C760-E34E-9B89-651AFF21E6B0}" type="slidenum">
              <a:rPr lang="fr-FR"/>
              <a:pPr>
                <a:defRPr/>
              </a:pPr>
              <a:t>‹#›</a:t>
            </a:fld>
            <a:endParaRPr lang="fr-FR"/>
          </a:p>
        </p:txBody>
      </p:sp>
    </p:spTree>
    <p:extLst>
      <p:ext uri="{BB962C8B-B14F-4D97-AF65-F5344CB8AC3E}">
        <p14:creationId xmlns:p14="http://schemas.microsoft.com/office/powerpoint/2010/main" val="571087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pitchFamily="26" charset="0"/>
                <a:ea typeface="+mn-ea"/>
                <a:cs typeface="+mn-cs"/>
              </a:defRPr>
            </a:lvl1pPr>
          </a:lstStyle>
          <a:p>
            <a:pPr>
              <a:defRPr/>
            </a:pPr>
            <a:endParaRPr lang="fr-FR"/>
          </a:p>
        </p:txBody>
      </p:sp>
      <p:sp>
        <p:nvSpPr>
          <p:cNvPr id="327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pitchFamily="26" charset="0"/>
                <a:ea typeface="+mn-ea"/>
                <a:cs typeface="+mn-cs"/>
              </a:defRPr>
            </a:lvl1pPr>
          </a:lstStyle>
          <a:p>
            <a:pPr>
              <a:defRPr/>
            </a:pPr>
            <a:endParaRPr lang="fr-FR"/>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27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pitchFamily="26" charset="0"/>
                <a:ea typeface="+mn-ea"/>
                <a:cs typeface="+mn-cs"/>
              </a:defRPr>
            </a:lvl1pPr>
          </a:lstStyle>
          <a:p>
            <a:pPr>
              <a:defRPr/>
            </a:pPr>
            <a:endParaRPr lang="fr-FR"/>
          </a:p>
        </p:txBody>
      </p:sp>
      <p:sp>
        <p:nvSpPr>
          <p:cNvPr id="327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29F729E8-F7C9-F543-977E-9040D8120CF6}" type="slidenum">
              <a:rPr lang="fr-FR"/>
              <a:pPr>
                <a:defRPr/>
              </a:pPr>
              <a:t>‹#›</a:t>
            </a:fld>
            <a:endParaRPr lang="fr-FR"/>
          </a:p>
        </p:txBody>
      </p:sp>
    </p:spTree>
    <p:extLst>
      <p:ext uri="{BB962C8B-B14F-4D97-AF65-F5344CB8AC3E}">
        <p14:creationId xmlns:p14="http://schemas.microsoft.com/office/powerpoint/2010/main" val="7074286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Espace réservé de l'image des diapositives 1"/>
          <p:cNvSpPr>
            <a:spLocks noGrp="1" noRot="1" noChangeAspect="1"/>
          </p:cNvSpPr>
          <p:nvPr>
            <p:ph type="sldImg"/>
          </p:nvPr>
        </p:nvSpPr>
        <p:spPr>
          <a:ln/>
        </p:spPr>
      </p:sp>
      <p:sp>
        <p:nvSpPr>
          <p:cNvPr id="22530"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atin typeface="Times" charset="0"/>
                <a:ea typeface="ＭＳ Ｐゴシック" charset="0"/>
                <a:cs typeface="ＭＳ Ｐゴシック" charset="0"/>
              </a:rPr>
              <a:t>L</a:t>
            </a:r>
            <a:r>
              <a:rPr lang="ja-JP" altLang="fr-FR">
                <a:latin typeface="Times" charset="0"/>
                <a:ea typeface="ＭＳ Ｐゴシック" charset="0"/>
                <a:cs typeface="ＭＳ Ｐゴシック" charset="0"/>
              </a:rPr>
              <a:t>’</a:t>
            </a:r>
            <a:r>
              <a:rPr lang="fr-FR" altLang="ja-JP">
                <a:latin typeface="Times" charset="0"/>
                <a:ea typeface="ＭＳ Ｐゴシック" charset="0"/>
                <a:cs typeface="ＭＳ Ｐゴシック" charset="0"/>
              </a:rPr>
              <a:t>HbA1c est corrélée au risque de diabète au même niveau que la glc à jeun, mais elle est plus puissamment corrélée au risque de pathologie cardiovasculaire et de décès que cette dernière; c</a:t>
            </a:r>
            <a:r>
              <a:rPr lang="ja-JP" altLang="fr-FR">
                <a:latin typeface="Times" charset="0"/>
                <a:ea typeface="ＭＳ Ｐゴシック" charset="0"/>
                <a:cs typeface="ＭＳ Ｐゴシック" charset="0"/>
              </a:rPr>
              <a:t>’</a:t>
            </a:r>
            <a:r>
              <a:rPr lang="fr-FR" altLang="ja-JP">
                <a:latin typeface="Times" charset="0"/>
                <a:ea typeface="ＭＳ Ｐゴシック" charset="0"/>
                <a:cs typeface="ＭＳ Ｐゴシック" charset="0"/>
              </a:rPr>
              <a:t>est donc un marqueur du risque cardiovasculaire. </a:t>
            </a:r>
            <a:r>
              <a:rPr lang="fr-FR" altLang="ja-JP" sz="1100" i="1">
                <a:latin typeface="Times" charset="0"/>
                <a:ea typeface="ＭＳ Ｐゴシック" charset="0"/>
                <a:cs typeface="ＭＳ Ｐゴシック" charset="0"/>
              </a:rPr>
              <a:t>Selvin E : Glycated hb, diabetes, and cardiovascular risk in nondiabetic adults. N Engl J Med., 2010; </a:t>
            </a:r>
            <a:endParaRPr lang="fr-FR" altLang="ja-JP" sz="1100">
              <a:latin typeface="Times" charset="0"/>
              <a:ea typeface="ＭＳ Ｐゴシック" charset="0"/>
              <a:cs typeface="ＭＳ Ｐゴシック" charset="0"/>
            </a:endParaRPr>
          </a:p>
          <a:p>
            <a:endParaRPr lang="fr-FR">
              <a:latin typeface="Times" charset="0"/>
              <a:ea typeface="ＭＳ Ｐゴシック" charset="0"/>
              <a:cs typeface="ＭＳ Ｐゴシック" charset="0"/>
            </a:endParaRPr>
          </a:p>
        </p:txBody>
      </p:sp>
      <p:sp>
        <p:nvSpPr>
          <p:cNvPr id="22531"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52E3B995-D515-614D-A123-277831F164C4}" type="slidenum">
              <a:rPr lang="fr-FR" sz="1200"/>
              <a:pPr/>
              <a:t>4</a:t>
            </a:fld>
            <a:endParaRPr lang="fr-F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Espace réservé de l'image des diapositives 1"/>
          <p:cNvSpPr>
            <a:spLocks noGrp="1" noRot="1" noChangeAspect="1"/>
          </p:cNvSpPr>
          <p:nvPr>
            <p:ph type="sldImg"/>
          </p:nvPr>
        </p:nvSpPr>
        <p:spPr>
          <a:ln/>
        </p:spPr>
      </p:sp>
      <p:sp>
        <p:nvSpPr>
          <p:cNvPr id="24578"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b="1" i="1">
                <a:solidFill>
                  <a:schemeClr val="folHlink"/>
                </a:solidFill>
                <a:latin typeface="Times" charset="0"/>
                <a:ea typeface="ＭＳ Ｐゴシック" charset="0"/>
                <a:cs typeface="ＭＳ Ｐゴシック" charset="0"/>
              </a:rPr>
              <a:t>4xplus de mosaiques clonales de grands segments chromosomiques </a:t>
            </a:r>
            <a:endParaRPr lang="fr-FR">
              <a:latin typeface="Times" charset="0"/>
              <a:ea typeface="ＭＳ Ｐゴシック" charset="0"/>
              <a:cs typeface="ＭＳ Ｐゴシック" charset="0"/>
            </a:endParaRPr>
          </a:p>
          <a:p>
            <a:endParaRPr lang="fr-FR">
              <a:latin typeface="Times" charset="0"/>
              <a:ea typeface="ＭＳ Ｐゴシック" charset="0"/>
              <a:cs typeface="ＭＳ Ｐゴシック" charset="0"/>
            </a:endParaRPr>
          </a:p>
        </p:txBody>
      </p:sp>
      <p:sp>
        <p:nvSpPr>
          <p:cNvPr id="24579"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38184066-ED83-AB47-B738-F19B779BCEFC}" type="slidenum">
              <a:rPr lang="fr-FR" sz="1200"/>
              <a:pPr/>
              <a:t>5</a:t>
            </a:fld>
            <a:endParaRPr lang="fr-F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Espace réservé de l'image des diapositives 1"/>
          <p:cNvSpPr>
            <a:spLocks noGrp="1" noRot="1" noChangeAspect="1"/>
          </p:cNvSpPr>
          <p:nvPr>
            <p:ph type="sldImg"/>
          </p:nvPr>
        </p:nvSpPr>
        <p:spPr>
          <a:ln/>
        </p:spPr>
      </p:sp>
      <p:sp>
        <p:nvSpPr>
          <p:cNvPr id="34818"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b="1">
                <a:latin typeface="Times" charset="0"/>
                <a:ea typeface="ＭＳ Ｐゴシック" charset="0"/>
                <a:cs typeface="ＭＳ Ｐゴシック" charset="0"/>
              </a:rPr>
              <a:t>Diamicron*; </a:t>
            </a:r>
          </a:p>
          <a:p>
            <a:r>
              <a:rPr lang="fr-FR">
                <a:latin typeface="Times" charset="0"/>
                <a:ea typeface="ＭＳ Ｐゴシック" charset="0"/>
                <a:cs typeface="ＭＳ Ｐゴシック" charset="0"/>
              </a:rPr>
              <a:t>Amarel*</a:t>
            </a:r>
          </a:p>
          <a:p>
            <a:r>
              <a:rPr lang="fr-FR">
                <a:latin typeface="Times" charset="0"/>
                <a:ea typeface="ＭＳ Ｐゴシック" charset="0"/>
                <a:cs typeface="ＭＳ Ｐゴシック" charset="0"/>
              </a:rPr>
              <a:t>Daonil*  Pas de réduction de la posologie si IR modérée ou faible. Insuline si IH ou severe</a:t>
            </a:r>
          </a:p>
          <a:p>
            <a:endParaRPr lang="fr-FR">
              <a:latin typeface="Times" charset="0"/>
              <a:ea typeface="ＭＳ Ｐゴシック" charset="0"/>
              <a:cs typeface="ＭＳ Ｐゴシック" charset="0"/>
            </a:endParaRPr>
          </a:p>
        </p:txBody>
      </p:sp>
      <p:sp>
        <p:nvSpPr>
          <p:cNvPr id="34819"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3319C0FF-1205-1147-A587-1DFC5F2F5BEA}" type="slidenum">
              <a:rPr lang="fr-FR" sz="1200"/>
              <a:pPr/>
              <a:t>14</a:t>
            </a:fld>
            <a:endParaRPr lang="fr-F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Espace réservé de l'image des diapositives 1"/>
          <p:cNvSpPr>
            <a:spLocks noGrp="1" noRot="1" noChangeAspect="1"/>
          </p:cNvSpPr>
          <p:nvPr>
            <p:ph type="sldImg"/>
          </p:nvPr>
        </p:nvSpPr>
        <p:spPr>
          <a:ln/>
        </p:spPr>
      </p:sp>
      <p:sp>
        <p:nvSpPr>
          <p:cNvPr id="36866"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atin typeface="Times" charset="0"/>
                <a:ea typeface="ＭＳ Ｐゴシック" charset="0"/>
                <a:cs typeface="ＭＳ Ｐゴシック" charset="0"/>
              </a:rPr>
              <a:t>Glucor* </a:t>
            </a:r>
          </a:p>
        </p:txBody>
      </p:sp>
      <p:sp>
        <p:nvSpPr>
          <p:cNvPr id="36867"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5C111499-6F34-CA46-BEDE-78848762D799}" type="slidenum">
              <a:rPr lang="fr-FR" sz="1200"/>
              <a:pPr/>
              <a:t>15</a:t>
            </a:fld>
            <a:endParaRPr lang="fr-F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Espace réservé de l'image des diapositives 1"/>
          <p:cNvSpPr>
            <a:spLocks noGrp="1" noRot="1" noChangeAspect="1"/>
          </p:cNvSpPr>
          <p:nvPr>
            <p:ph type="sldImg"/>
          </p:nvPr>
        </p:nvSpPr>
        <p:spPr>
          <a:ln/>
        </p:spPr>
      </p:sp>
      <p:sp>
        <p:nvSpPr>
          <p:cNvPr id="38914"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atin typeface="Times" charset="0"/>
                <a:ea typeface="ＭＳ Ｐゴシック" charset="0"/>
                <a:cs typeface="ＭＳ Ｐゴシック" charset="0"/>
              </a:rPr>
              <a:t>Autorisé avec l</a:t>
            </a:r>
            <a:r>
              <a:rPr lang="ja-JP" altLang="fr-FR">
                <a:latin typeface="Times" charset="0"/>
                <a:ea typeface="ＭＳ Ｐゴシック" charset="0"/>
                <a:cs typeface="ＭＳ Ｐゴシック" charset="0"/>
              </a:rPr>
              <a:t>’</a:t>
            </a:r>
            <a:r>
              <a:rPr lang="fr-FR" altLang="ja-JP">
                <a:latin typeface="Times" charset="0"/>
                <a:ea typeface="ＭＳ Ｐゴシック" charset="0"/>
                <a:cs typeface="ＭＳ Ｐゴシック" charset="0"/>
              </a:rPr>
              <a:t>insuline</a:t>
            </a:r>
          </a:p>
          <a:p>
            <a:r>
              <a:rPr lang="fr-FR">
                <a:latin typeface="Times" charset="0"/>
                <a:ea typeface="ＭＳ Ｐゴシック" charset="0"/>
                <a:cs typeface="ＭＳ Ｐゴシック" charset="0"/>
              </a:rPr>
              <a:t>(Januvia*, Xelevia*)</a:t>
            </a:r>
          </a:p>
          <a:p>
            <a:r>
              <a:rPr lang="fr-FR">
                <a:latin typeface="Times" charset="0"/>
                <a:ea typeface="ＭＳ Ｐゴシック" charset="0"/>
                <a:cs typeface="ＭＳ Ｐゴシック" charset="0"/>
              </a:rPr>
              <a:t>(Galvus*) </a:t>
            </a:r>
          </a:p>
          <a:p>
            <a:r>
              <a:rPr lang="fr-FR">
                <a:latin typeface="Times" charset="0"/>
                <a:ea typeface="ＭＳ Ｐゴシック" charset="0"/>
                <a:cs typeface="ＭＳ Ｐゴシック" charset="0"/>
              </a:rPr>
              <a:t>(Onglyza)</a:t>
            </a:r>
          </a:p>
          <a:p>
            <a:r>
              <a:rPr lang="fr-FR">
                <a:latin typeface="Times" charset="0"/>
                <a:ea typeface="ＭＳ Ｐゴシック" charset="0"/>
                <a:cs typeface="ＭＳ Ｐゴシック" charset="0"/>
              </a:rPr>
              <a:t>Byetta*  (Victoza) </a:t>
            </a:r>
          </a:p>
        </p:txBody>
      </p:sp>
      <p:sp>
        <p:nvSpPr>
          <p:cNvPr id="38915"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701DB7CE-B6F6-844A-B9F5-CB2A37E1B512}" type="slidenum">
              <a:rPr lang="fr-FR" sz="1200"/>
              <a:pPr/>
              <a:t>16</a:t>
            </a:fld>
            <a:endParaRPr lang="fr-FR"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Espace réservé de l'image des diapositives 1"/>
          <p:cNvSpPr>
            <a:spLocks noGrp="1" noRot="1" noChangeAspect="1"/>
          </p:cNvSpPr>
          <p:nvPr>
            <p:ph type="sldImg"/>
          </p:nvPr>
        </p:nvSpPr>
        <p:spPr>
          <a:ln/>
        </p:spPr>
      </p:sp>
      <p:sp>
        <p:nvSpPr>
          <p:cNvPr id="40962"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atin typeface="Times" charset="0"/>
                <a:ea typeface="ＭＳ Ｐゴシック" charset="0"/>
                <a:cs typeface="ＭＳ Ｐゴシック" charset="0"/>
              </a:rPr>
              <a:t>Inhibiteurs de DPP4: en association avec met et/ou sulf, sf vildaG)</a:t>
            </a:r>
          </a:p>
          <a:p>
            <a:r>
              <a:rPr lang="fr-FR">
                <a:solidFill>
                  <a:srgbClr val="660066"/>
                </a:solidFill>
                <a:latin typeface="Times" charset="0"/>
                <a:ea typeface="ＭＳ Ｐゴシック" charset="0"/>
                <a:cs typeface="ＭＳ Ｐゴシック" charset="0"/>
              </a:rPr>
              <a:t>Exe: pas d</a:t>
            </a:r>
            <a:r>
              <a:rPr lang="ja-JP" altLang="fr-FR">
                <a:solidFill>
                  <a:srgbClr val="660066"/>
                </a:solidFill>
                <a:latin typeface="Times" charset="0"/>
                <a:ea typeface="ＭＳ Ｐゴシック" charset="0"/>
                <a:cs typeface="ＭＳ Ｐゴシック" charset="0"/>
              </a:rPr>
              <a:t>’</a:t>
            </a:r>
            <a:r>
              <a:rPr lang="fr-FR" altLang="ja-JP">
                <a:solidFill>
                  <a:srgbClr val="660066"/>
                </a:solidFill>
                <a:latin typeface="Times" charset="0"/>
                <a:ea typeface="ＭＳ Ｐゴシック" charset="0"/>
                <a:cs typeface="ＭＳ Ｐゴシック" charset="0"/>
              </a:rPr>
              <a:t>étude en association ≠ lira</a:t>
            </a:r>
          </a:p>
          <a:p>
            <a:endParaRPr lang="fr-FR">
              <a:latin typeface="Times" charset="0"/>
              <a:ea typeface="ＭＳ Ｐゴシック" charset="0"/>
              <a:cs typeface="ＭＳ Ｐゴシック" charset="0"/>
            </a:endParaRPr>
          </a:p>
        </p:txBody>
      </p:sp>
      <p:sp>
        <p:nvSpPr>
          <p:cNvPr id="40963"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63836FB8-D176-6B48-8630-06B33C2FD7D1}" type="slidenum">
              <a:rPr lang="fr-FR" sz="1200"/>
              <a:pPr/>
              <a:t>17</a:t>
            </a:fld>
            <a:endParaRPr lang="fr-F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Espace réservé de l'image des diapositives 1"/>
          <p:cNvSpPr>
            <a:spLocks noGrp="1" noRot="1" noChangeAspect="1"/>
          </p:cNvSpPr>
          <p:nvPr>
            <p:ph type="sldImg"/>
          </p:nvPr>
        </p:nvSpPr>
        <p:spPr>
          <a:ln/>
        </p:spPr>
      </p:sp>
      <p:sp>
        <p:nvSpPr>
          <p:cNvPr id="45058"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atin typeface="Times" charset="0"/>
                <a:ea typeface="ＭＳ Ｐゴシック" charset="0"/>
                <a:cs typeface="ＭＳ Ｐゴシック" charset="0"/>
              </a:rPr>
              <a:t>Risque cancérigène?</a:t>
            </a:r>
          </a:p>
          <a:p>
            <a:endParaRPr lang="fr-FR">
              <a:latin typeface="Times" charset="0"/>
              <a:ea typeface="ＭＳ Ｐゴシック" charset="0"/>
              <a:cs typeface="ＭＳ Ｐゴシック" charset="0"/>
            </a:endParaRPr>
          </a:p>
        </p:txBody>
      </p:sp>
      <p:sp>
        <p:nvSpPr>
          <p:cNvPr id="45059"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11613738-3188-674A-B9E3-9854F54B2C56}" type="slidenum">
              <a:rPr lang="fr-FR" sz="1200"/>
              <a:pPr/>
              <a:t>20</a:t>
            </a:fld>
            <a:endParaRPr lang="fr-F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Espace réservé de l'image des diapositives 1"/>
          <p:cNvSpPr>
            <a:spLocks noGrp="1" noRot="1" noChangeAspect="1"/>
          </p:cNvSpPr>
          <p:nvPr>
            <p:ph type="sldImg"/>
          </p:nvPr>
        </p:nvSpPr>
        <p:spPr>
          <a:ln/>
        </p:spPr>
      </p:sp>
      <p:sp>
        <p:nvSpPr>
          <p:cNvPr id="48130"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b="1">
                <a:latin typeface="Times" charset="0"/>
                <a:ea typeface="ＭＳ Ｐゴシック" charset="0"/>
                <a:cs typeface="ＭＳ Ｐゴシック" charset="0"/>
              </a:rPr>
              <a:t>Dapagliflozine: inhibiteur de réabsorption du glc an rénal </a:t>
            </a:r>
            <a:r>
              <a:rPr lang="fr-FR">
                <a:latin typeface="Times" charset="0"/>
                <a:ea typeface="ＭＳ Ｐゴシック" charset="0"/>
                <a:cs typeface="ＭＳ Ｐゴシック" charset="0"/>
              </a:rPr>
              <a:t>par inhibition sélective du co-transporteur sodium-glucose(SGLT2) favorise perte de poids et normoglc par glycosurie en association à metformine</a:t>
            </a:r>
          </a:p>
          <a:p>
            <a:endParaRPr lang="fr-FR">
              <a:latin typeface="Times" charset="0"/>
              <a:ea typeface="ＭＳ Ｐゴシック" charset="0"/>
              <a:cs typeface="ＭＳ Ｐゴシック" charset="0"/>
            </a:endParaRPr>
          </a:p>
        </p:txBody>
      </p:sp>
      <p:sp>
        <p:nvSpPr>
          <p:cNvPr id="48131"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E13EFD7F-B637-1F4A-A231-4383EFFE2813}" type="slidenum">
              <a:rPr lang="fr-FR" sz="1200"/>
              <a:pPr/>
              <a:t>22</a:t>
            </a:fld>
            <a:endParaRPr lang="fr-F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Espace réservé de l'image des diapositives 1"/>
          <p:cNvSpPr>
            <a:spLocks noGrp="1" noRot="1" noChangeAspect="1"/>
          </p:cNvSpPr>
          <p:nvPr>
            <p:ph type="sldImg"/>
          </p:nvPr>
        </p:nvSpPr>
        <p:spPr>
          <a:ln/>
        </p:spPr>
      </p:sp>
      <p:sp>
        <p:nvSpPr>
          <p:cNvPr id="59394"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fr-FR">
              <a:latin typeface="Times" charset="0"/>
              <a:ea typeface="ＭＳ Ｐゴシック" charset="0"/>
              <a:cs typeface="ＭＳ Ｐゴシック" charset="0"/>
            </a:endParaRPr>
          </a:p>
        </p:txBody>
      </p:sp>
      <p:sp>
        <p:nvSpPr>
          <p:cNvPr id="59395"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C4E41E35-4F73-F44C-853E-6965ABB8D51A}" type="slidenum">
              <a:rPr lang="fr-FR" sz="1200"/>
              <a:pPr/>
              <a:t>32</a:t>
            </a:fld>
            <a:endParaRPr lang="fr-F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3DAEE13C-35CA-FF44-9FDF-1B13BF91B4B8}" type="slidenum">
              <a:rPr lang="fr-FR" sz="1200"/>
              <a:pPr/>
              <a:t>35</a:t>
            </a:fld>
            <a:endParaRPr lang="fr-FR" sz="1200"/>
          </a:p>
        </p:txBody>
      </p:sp>
      <p:sp>
        <p:nvSpPr>
          <p:cNvPr id="63490" name="Rectangle 2"/>
          <p:cNvSpPr>
            <a:spLocks noChangeArrowheads="1"/>
          </p:cNvSpPr>
          <p:nvPr>
            <p:ph type="sldImg"/>
          </p:nvPr>
        </p:nvSpPr>
        <p:spPr>
          <a:xfrm>
            <a:off x="1647825" y="842963"/>
            <a:ext cx="3589338" cy="2692400"/>
          </a:xfrm>
          <a:ln w="12700" cap="flat">
            <a:solidFill>
              <a:schemeClr val="tx1"/>
            </a:solid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Espace réservé de l'image des diapositives 1"/>
          <p:cNvSpPr>
            <a:spLocks noGrp="1" noRot="1" noChangeAspect="1"/>
          </p:cNvSpPr>
          <p:nvPr>
            <p:ph type="sldImg"/>
          </p:nvPr>
        </p:nvSpPr>
        <p:spPr>
          <a:ln/>
        </p:spPr>
      </p:sp>
      <p:sp>
        <p:nvSpPr>
          <p:cNvPr id="67586"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atin typeface="Arial" charset="0"/>
                <a:ea typeface="ＭＳ Ｐゴシック" charset="0"/>
                <a:cs typeface="ＭＳ Ｐゴシック" charset="0"/>
              </a:rPr>
              <a:t>En haut à G: M Paranthoen</a:t>
            </a:r>
          </a:p>
          <a:p>
            <a:r>
              <a:rPr lang="fr-FR">
                <a:latin typeface="Arial" charset="0"/>
                <a:ea typeface="ＭＳ Ｐゴシック" charset="0"/>
                <a:cs typeface="ＭＳ Ｐゴシック" charset="0"/>
              </a:rPr>
              <a:t>En haut 0 D: MF Wright</a:t>
            </a:r>
          </a:p>
          <a:p>
            <a:r>
              <a:rPr lang="fr-FR">
                <a:latin typeface="Arial" charset="0"/>
                <a:ea typeface="ＭＳ Ｐゴシック" charset="0"/>
                <a:cs typeface="ＭＳ Ｐゴシック" charset="0"/>
              </a:rPr>
              <a:t>En bas à D: ß score 7</a:t>
            </a:r>
          </a:p>
          <a:p>
            <a:r>
              <a:rPr lang="fr-FR">
                <a:latin typeface="Arial" charset="0"/>
                <a:ea typeface="ＭＳ Ｐゴシック" charset="0"/>
                <a:cs typeface="ＭＳ Ｐゴシック" charset="0"/>
              </a:rPr>
              <a:t>En bas à G: ß score 8 à 3 ans</a:t>
            </a:r>
          </a:p>
        </p:txBody>
      </p:sp>
      <p:sp>
        <p:nvSpPr>
          <p:cNvPr id="67587"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C8697EA8-B1FD-2640-8026-21C4140D476C}" type="slidenum">
              <a:rPr lang="fr-FR" sz="1200">
                <a:latin typeface="Arial" charset="0"/>
              </a:rPr>
              <a:pPr/>
              <a:t>38</a:t>
            </a:fld>
            <a:endParaRPr lang="fr-FR" sz="120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9"/>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84EDA148-4E08-074B-B34F-CF432964961E}" type="slidenum">
              <a:rPr lang="en-GB" sz="1200"/>
              <a:pPr/>
              <a:t>39</a:t>
            </a:fld>
            <a:endParaRPr lang="en-GB" sz="1200"/>
          </a:p>
        </p:txBody>
      </p:sp>
      <p:sp>
        <p:nvSpPr>
          <p:cNvPr id="69634" name="Espace réservé de l'image des diapositives 1"/>
          <p:cNvSpPr>
            <a:spLocks noGrp="1" noRot="1" noChangeAspect="1" noTextEdit="1"/>
          </p:cNvSpPr>
          <p:nvPr>
            <p:ph type="sldImg"/>
          </p:nvPr>
        </p:nvSpPr>
        <p:spPr>
          <a:ln/>
        </p:spPr>
      </p:sp>
      <p:sp>
        <p:nvSpPr>
          <p:cNvPr id="69635" name="Espace réservé des commentaires 2"/>
          <p:cNvSpPr>
            <a:spLocks noGrp="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algn="ctr"/>
            <a:r>
              <a:rPr lang="fr-FR">
                <a:latin typeface="Times" charset="0"/>
                <a:ea typeface="ＭＳ Ｐゴシック" charset="0"/>
                <a:cs typeface="ＭＳ Ｐゴシック" charset="0"/>
              </a:rPr>
              <a:t>11 patients (33%) were insulin independant in dec 2014</a:t>
            </a:r>
          </a:p>
          <a:p>
            <a:pPr algn="ctr"/>
            <a:r>
              <a:rPr lang="fr-FR">
                <a:latin typeface="Times" charset="0"/>
                <a:ea typeface="ＭＳ Ｐゴシック" charset="0"/>
                <a:cs typeface="ＭＳ Ｐゴシック" charset="0"/>
              </a:rPr>
              <a:t>their mean HbA1c was 5.8% (IQR; 5.6%-6.4%)</a:t>
            </a:r>
          </a:p>
          <a:p>
            <a:pPr eaLnBrk="1" hangingPunct="1"/>
            <a:endParaRPr lang="fr-FR">
              <a:latin typeface="Times New Roman" charset="0"/>
              <a:ea typeface="ＭＳ Ｐゴシック" charset="0"/>
              <a:cs typeface="ＭＳ Ｐゴシック" charset="0"/>
            </a:endParaRPr>
          </a:p>
          <a:p>
            <a:pPr eaLnBrk="1" hangingPunct="1"/>
            <a:r>
              <a:rPr lang="fr-FR">
                <a:latin typeface="Times New Roman" charset="0"/>
                <a:ea typeface="ＭＳ Ｐゴシック" charset="0"/>
                <a:cs typeface="ＭＳ Ｐゴシック" charset="0"/>
              </a:rPr>
              <a:t>However the liver is not an optimal site for IT. The exposition of islets to human blood provokes an instant blood mediated inflamatory reaction and a massive cell death. Only 50% of the grafted islets survive just after the graft. It had been shown with pet-ct that islets spread in the whole liver and it is difficult to imagine to retrieve them easily if needed. The second issue limit the application of new strategies as islets autotransplantation, cell encapsulation, or the use of new beta cells souces. And even if those islets engraft, it seems that the hepatic environement impaired their function.</a:t>
            </a:r>
          </a:p>
        </p:txBody>
      </p:sp>
      <p:sp>
        <p:nvSpPr>
          <p:cNvPr id="69636" name="Espace réservé du numéro de diapositive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r" eaLnBrk="1" hangingPunct="1"/>
            <a:fld id="{CCDF38BB-BF72-AB48-A87D-D7811F20824F}" type="slidenum">
              <a:rPr lang="fr-FR" sz="1200">
                <a:cs typeface="Arial" charset="0"/>
              </a:rPr>
              <a:pPr algn="r" eaLnBrk="1" hangingPunct="1"/>
              <a:t>39</a:t>
            </a:fld>
            <a:endParaRPr lang="fr-FR" sz="120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39AFACFB-A4CD-7C42-B0A7-883534961F43}" type="slidenum">
              <a:rPr lang="fr-FR" sz="1200"/>
              <a:pPr/>
              <a:t>44</a:t>
            </a:fld>
            <a:endParaRPr lang="fr-FR" sz="1200"/>
          </a:p>
        </p:txBody>
      </p:sp>
      <p:sp>
        <p:nvSpPr>
          <p:cNvPr id="75778" name="Rectangle 1026"/>
          <p:cNvSpPr>
            <a:spLocks noChangeArrowheads="1"/>
          </p:cNvSpPr>
          <p:nvPr>
            <p:ph type="sldImg"/>
          </p:nvPr>
        </p:nvSpPr>
        <p:spPr>
          <a:solidFill>
            <a:srgbClr val="FFFFFF"/>
          </a:solidFill>
          <a:ln/>
        </p:spPr>
      </p:sp>
      <p:sp>
        <p:nvSpPr>
          <p:cNvPr id="75779" name="Rectangle 1027"/>
          <p:cNvSpPr>
            <a:spLocks noChangeArrowheads="1"/>
          </p:cNvSpPr>
          <p:nvPr>
            <p:ph type="body" idx="1"/>
          </p:nvPr>
        </p:nvSpPr>
        <p:spPr>
          <a:solidFill>
            <a:srgbClr val="FFFFFF"/>
          </a:solidFill>
          <a:ln>
            <a:solidFill>
              <a:srgbClr val="000000"/>
            </a:solidFill>
          </a:ln>
        </p:spPr>
        <p:txBody>
          <a:bodyPr/>
          <a:lstStyle/>
          <a:p>
            <a:r>
              <a:rPr lang="fr-FR">
                <a:latin typeface="Times" charset="0"/>
                <a:ea typeface="ＭＳ Ｐゴシック" charset="0"/>
                <a:cs typeface="ＭＳ Ｐゴシック" charset="0"/>
              </a:rPr>
              <a:t>Voir périmètre abdominal &gt;1m H et 90 cm F</a:t>
            </a:r>
          </a:p>
          <a:p>
            <a:r>
              <a:rPr lang="fr-FR">
                <a:latin typeface="Times" charset="0"/>
                <a:ea typeface="ＭＳ Ｐゴシック" charset="0"/>
                <a:cs typeface="ＭＳ Ｐゴシック" charset="0"/>
              </a:rPr>
              <a:t>Cm de couturière</a:t>
            </a:r>
            <a:endParaRPr lang="fr-FR" sz="2400">
              <a:latin typeface="Times"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Espace réservé de l'image des diapositives 1"/>
          <p:cNvSpPr>
            <a:spLocks noGrp="1" noRot="1" noChangeAspect="1"/>
          </p:cNvSpPr>
          <p:nvPr>
            <p:ph type="sldImg"/>
          </p:nvPr>
        </p:nvSpPr>
        <p:spPr>
          <a:xfrm>
            <a:off x="1144588" y="685800"/>
            <a:ext cx="4557712" cy="3417888"/>
          </a:xfrm>
          <a:ln/>
        </p:spPr>
      </p:sp>
      <p:sp>
        <p:nvSpPr>
          <p:cNvPr id="78850"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atin typeface="Times" charset="0"/>
                <a:ea typeface="ＭＳ Ｐゴシック" charset="0"/>
                <a:cs typeface="ＭＳ Ｐゴシック" charset="0"/>
              </a:rPr>
              <a:t> + les moyens ont changé</a:t>
            </a:r>
          </a:p>
        </p:txBody>
      </p:sp>
      <p:sp>
        <p:nvSpPr>
          <p:cNvPr id="78851"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48F33C70-F0D2-3B4E-B18A-27D27CA926A7}" type="slidenum">
              <a:rPr lang="fr-FR" sz="1200"/>
              <a:pPr/>
              <a:t>46</a:t>
            </a:fld>
            <a:endParaRPr lang="fr-FR"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3DB681C6-7473-7344-BB27-D9462BB8C990}" type="slidenum">
              <a:rPr lang="fr-FR" sz="1200">
                <a:latin typeface="Arial" charset="0"/>
              </a:rPr>
              <a:pPr/>
              <a:t>55</a:t>
            </a:fld>
            <a:endParaRPr lang="fr-FR" sz="1200">
              <a:latin typeface="Arial" charset="0"/>
            </a:endParaRPr>
          </a:p>
        </p:txBody>
      </p:sp>
      <p:sp>
        <p:nvSpPr>
          <p:cNvPr id="89090" name="Rectangle 2"/>
          <p:cNvSpPr>
            <a:spLocks noGrp="1" noRot="1" noChangeAspect="1" noChangeArrowheads="1"/>
          </p:cNvSpPr>
          <p:nvPr>
            <p:ph type="sldImg"/>
          </p:nvPr>
        </p:nvSpPr>
        <p:spPr>
          <a:solidFill>
            <a:srgbClr val="FFFFFF"/>
          </a:solidFill>
          <a:ln/>
        </p:spPr>
      </p:sp>
      <p:sp>
        <p:nvSpPr>
          <p:cNvPr id="89091"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b="1">
                <a:solidFill>
                  <a:srgbClr val="0000FF"/>
                </a:solidFill>
                <a:latin typeface="Arial" charset="0"/>
                <a:ea typeface="ＭＳ Ｐゴシック" charset="0"/>
                <a:cs typeface="ＭＳ Ｐゴシック" charset="0"/>
              </a:rPr>
              <a:t>No comparison of islet or pancreas transplantation alone is available but recent experience of pancreas transplantation alone shows an overall patient survival rate at 1 year posttransplant about 95%; that is lower than that one given in CITR for islet transplantation alone with a graft survival rate at 1 year of 75% (Gruessner, Transplantation 2008) similar to Edmonton results (Ryan Diabetes 2001) and in our experience (71% at 1-year and 57% at 2 years). Indeed, pancreas transplantation remains a heavy procedure. </a:t>
            </a:r>
            <a:endParaRPr lang="fr-FR" b="1">
              <a:solidFill>
                <a:srgbClr val="0000FF"/>
              </a:solidFill>
              <a:latin typeface="Arial"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561BE009-1F54-4D4E-8570-30F2CF6F7902}" type="slidenum">
              <a:rPr lang="fr-FR" sz="1200"/>
              <a:pPr/>
              <a:t>56</a:t>
            </a:fld>
            <a:endParaRPr lang="fr-FR" sz="1200"/>
          </a:p>
        </p:txBody>
      </p:sp>
      <p:sp>
        <p:nvSpPr>
          <p:cNvPr id="91138" name="Rectangle 2"/>
          <p:cNvSpPr>
            <a:spLocks noChangeArrowheads="1"/>
          </p:cNvSpPr>
          <p:nvPr>
            <p:ph type="sldImg"/>
          </p:nvPr>
        </p:nvSpPr>
        <p:spPr>
          <a:solidFill>
            <a:srgbClr val="FFFFFF"/>
          </a:solidFill>
          <a:ln/>
        </p:spPr>
      </p:sp>
      <p:sp>
        <p:nvSpPr>
          <p:cNvPr id="91139" name="Rectangle 3"/>
          <p:cNvSpPr>
            <a:spLocks noChangeArrowheads="1"/>
          </p:cNvSpPr>
          <p:nvPr>
            <p:ph type="body" idx="1"/>
          </p:nvPr>
        </p:nvSpPr>
        <p:spPr>
          <a:solidFill>
            <a:srgbClr val="FFFFFF"/>
          </a:solidFill>
          <a:ln>
            <a:solidFill>
              <a:srgbClr val="000000"/>
            </a:solidFill>
          </a:ln>
        </p:spPr>
        <p:txBody>
          <a:bodyPr/>
          <a:lstStyle/>
          <a:p>
            <a:pPr eaLnBrk="1" hangingPunct="1"/>
            <a:r>
              <a:rPr lang="fr-FR" sz="800">
                <a:latin typeface="Times" charset="0"/>
                <a:ea typeface="ＭＳ Ｐゴシック" charset="0"/>
                <a:cs typeface="ＭＳ Ｐゴシック" charset="0"/>
              </a:rPr>
              <a:t>Ag specificity should be determined portal hypertension, bleeding diathesis, elevated liver function tests, </a:t>
            </a:r>
          </a:p>
          <a:p>
            <a:pPr eaLnBrk="1" hangingPunct="1"/>
            <a:r>
              <a:rPr lang="fr-FR" sz="800">
                <a:latin typeface="Times" charset="0"/>
                <a:ea typeface="ＭＳ Ｐゴシック" charset="0"/>
                <a:cs typeface="ＭＳ Ｐゴシック" charset="0"/>
              </a:rPr>
              <a:t>and/or tuberculosis; </a:t>
            </a:r>
          </a:p>
          <a:p>
            <a:pPr eaLnBrk="1" hangingPunct="1"/>
            <a:r>
              <a:rPr lang="fr-FR" sz="800">
                <a:latin typeface="Times" charset="0"/>
                <a:ea typeface="ＭＳ Ｐゴシック" charset="0"/>
                <a:cs typeface="ＭＳ Ｐゴシック" charset="0"/>
              </a:rPr>
              <a:t>cholecystitis, pancreatitis, or active ulcer </a:t>
            </a:r>
          </a:p>
          <a:p>
            <a:pPr eaLnBrk="1" hangingPunct="1"/>
            <a:r>
              <a:rPr lang="fr-FR" sz="800">
                <a:latin typeface="Times" charset="0"/>
                <a:ea typeface="ＭＳ Ｐゴシック" charset="0"/>
                <a:cs typeface="ＭＳ Ｐゴシック" charset="0"/>
              </a:rPr>
              <a:t>or inadequately treated untreated proliferative </a:t>
            </a:r>
            <a:r>
              <a:rPr lang="fr-FR">
                <a:latin typeface="Times New Roman" charset="0"/>
                <a:ea typeface="ＭＳ Ｐゴシック" charset="0"/>
                <a:cs typeface="ＭＳ Ｐゴシック" charset="0"/>
              </a:rPr>
              <a:t>as the mass of islets that can be successfully transplanted may not be able to supply adequate quantities of insulin to maintain euglycemia in such individuals. </a:t>
            </a:r>
          </a:p>
          <a:p>
            <a:pPr eaLnBrk="1" hangingPunct="1"/>
            <a:r>
              <a:rPr lang="fr-FR" sz="900">
                <a:latin typeface="Times" charset="0"/>
                <a:ea typeface="ＭＳ Ｐゴシック" charset="0"/>
                <a:cs typeface="ＭＳ Ｐゴシック" charset="0"/>
              </a:rPr>
              <a:t>Subjects with conditions that may place them at</a:t>
            </a:r>
            <a:endParaRPr lang="fr-FR">
              <a:latin typeface="Times New Roman" charset="0"/>
              <a:ea typeface="ＭＳ Ｐゴシック" charset="0"/>
              <a:cs typeface="ＭＳ Ｐゴシック" charset="0"/>
            </a:endParaRPr>
          </a:p>
          <a:p>
            <a:pPr eaLnBrk="1" hangingPunct="1"/>
            <a:r>
              <a:rPr lang="fr-FR" sz="800" b="1">
                <a:solidFill>
                  <a:schemeClr val="tx2"/>
                </a:solidFill>
                <a:latin typeface="Times" charset="0"/>
                <a:ea typeface="ＭＳ Ｐゴシック" charset="0"/>
                <a:cs typeface="ＭＳ Ｐゴシック" charset="0"/>
              </a:rPr>
              <a:t>or underweight.</a:t>
            </a:r>
          </a:p>
          <a:p>
            <a:pPr eaLnBrk="1" hangingPunct="1"/>
            <a:r>
              <a:rPr lang="fr-FR" sz="800">
                <a:latin typeface="Times" charset="0"/>
                <a:ea typeface="ＭＳ Ｐゴシック" charset="0"/>
                <a:cs typeface="ＭＳ Ｐゴシック" charset="0"/>
              </a:rPr>
              <a:t>EBV&lt;0</a:t>
            </a:r>
          </a:p>
          <a:p>
            <a:pPr eaLnBrk="1" hangingPunct="1"/>
            <a:endParaRPr lang="fr-FR" sz="800" b="1">
              <a:solidFill>
                <a:schemeClr val="tx2"/>
              </a:solidFill>
              <a:latin typeface="Times" charset="0"/>
              <a:ea typeface="ＭＳ Ｐゴシック" charset="0"/>
              <a:cs typeface="ＭＳ Ｐゴシック" charset="0"/>
            </a:endParaRPr>
          </a:p>
          <a:p>
            <a:pPr eaLnBrk="1" hangingPunct="1"/>
            <a:endParaRPr lang="fr-FR">
              <a:latin typeface="Times New Roman" charset="0"/>
              <a:ea typeface="ＭＳ Ｐゴシック" charset="0"/>
              <a:cs typeface="ＭＳ Ｐゴシック" charset="0"/>
            </a:endParaRPr>
          </a:p>
          <a:p>
            <a:pPr eaLnBrk="1" hangingPunct="1"/>
            <a:endParaRPr lang="fr-FR">
              <a:latin typeface="Times"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026C2B2C-37D5-1247-9F36-8325621DE3C8}" type="slidenum">
              <a:rPr lang="fr-FR" sz="1200"/>
              <a:pPr/>
              <a:t>58</a:t>
            </a:fld>
            <a:endParaRPr lang="fr-FR" sz="1200"/>
          </a:p>
        </p:txBody>
      </p:sp>
      <p:sp>
        <p:nvSpPr>
          <p:cNvPr id="94210" name="Rectangle 2"/>
          <p:cNvSpPr>
            <a:spLocks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sz="900">
                <a:latin typeface="Times" charset="0"/>
                <a:ea typeface="ＭＳ Ｐゴシック" charset="0"/>
                <a:cs typeface="ＭＳ Ｐゴシック" charset="0"/>
              </a:rPr>
              <a:t>linked to the procedure and immunosuppressive regimen</a:t>
            </a:r>
          </a:p>
          <a:p>
            <a:pPr eaLnBrk="1" hangingPunct="1"/>
            <a:r>
              <a:rPr lang="fr-FR" sz="900">
                <a:latin typeface="Times" charset="0"/>
                <a:ea typeface="ＭＳ Ｐゴシック" charset="0"/>
                <a:cs typeface="ＭＳ Ｐゴシック" charset="0"/>
              </a:rPr>
              <a:t>even with CGMS</a:t>
            </a:r>
          </a:p>
          <a:p>
            <a:pPr eaLnBrk="1" hangingPunct="1"/>
            <a:endParaRPr lang="fr-FR">
              <a:latin typeface="Times"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Espace réservé de l'image des diapositives 1"/>
          <p:cNvSpPr>
            <a:spLocks noGrp="1" noRot="1" noChangeAspect="1"/>
          </p:cNvSpPr>
          <p:nvPr>
            <p:ph type="sldImg"/>
          </p:nvPr>
        </p:nvSpPr>
        <p:spPr>
          <a:ln/>
        </p:spPr>
      </p:sp>
      <p:sp>
        <p:nvSpPr>
          <p:cNvPr id="102402"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eaLnBrk="1" hangingPunct="1">
              <a:spcBef>
                <a:spcPct val="0"/>
              </a:spcBef>
            </a:pPr>
            <a:r>
              <a:rPr lang="fr-FR">
                <a:latin typeface="Times" charset="0"/>
                <a:ea typeface="ＭＳ Ｐゴシック" charset="0"/>
                <a:cs typeface="ＭＳ Ｐゴシック" charset="0"/>
              </a:rPr>
              <a:t>) 5 year after GBP, in patients with diabetes remission (empty circles, n=11) or with diabetes (red circles, n=14)  </a:t>
            </a:r>
          </a:p>
          <a:p>
            <a:pPr defTabSz="457200"/>
            <a:endParaRPr lang="fr-FR">
              <a:latin typeface="Times" charset="0"/>
              <a:ea typeface="ＭＳ Ｐゴシック" charset="0"/>
              <a:cs typeface="ＭＳ Ｐゴシック" charset="0"/>
            </a:endParaRPr>
          </a:p>
        </p:txBody>
      </p:sp>
      <p:sp>
        <p:nvSpPr>
          <p:cNvPr id="102403"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85218579-DA80-2246-A94F-8C7E868C772A}" type="slidenum">
              <a:rPr lang="fr-FR" sz="1200"/>
              <a:pPr/>
              <a:t>65</a:t>
            </a:fld>
            <a:endParaRPr lang="fr-FR"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664E81A-2CFD-8B4B-9C06-FDA45B46E56F}" type="slidenum">
              <a:rPr lang="fr-FR" sz="1200"/>
              <a:pPr/>
              <a:t>66</a:t>
            </a:fld>
            <a:endParaRPr lang="fr-FR" sz="1200"/>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800" b="1">
                <a:solidFill>
                  <a:srgbClr val="FFE7AC"/>
                </a:solidFill>
                <a:latin typeface="Arial" charset="0"/>
                <a:ea typeface="ＭＳ Ｐゴシック" charset="0"/>
                <a:cs typeface="Times New Roman" charset="0"/>
              </a:rPr>
              <a:t>Post Last Infusion</a:t>
            </a:r>
            <a:br>
              <a:rPr lang="en-US" sz="800" b="1">
                <a:solidFill>
                  <a:srgbClr val="FFE7AC"/>
                </a:solidFill>
                <a:latin typeface="Arial" charset="0"/>
                <a:ea typeface="ＭＳ Ｐゴシック" charset="0"/>
                <a:cs typeface="Times New Roman" charset="0"/>
              </a:rPr>
            </a:br>
            <a:r>
              <a:rPr lang="en-US" sz="800" b="1">
                <a:solidFill>
                  <a:srgbClr val="FFE7AC"/>
                </a:solidFill>
                <a:latin typeface="Arial" charset="0"/>
                <a:ea typeface="ＭＳ Ｐゴシック" charset="0"/>
                <a:cs typeface="Times New Roman" charset="0"/>
              </a:rPr>
              <a:t>Islet Alone Recipients CITR</a:t>
            </a:r>
          </a:p>
          <a:p>
            <a:pPr eaLnBrk="1" hangingPunct="1"/>
            <a:endParaRPr lang="en-US" sz="800" b="1">
              <a:solidFill>
                <a:srgbClr val="FFE7AC"/>
              </a:solidFill>
              <a:latin typeface="Arial" charset="0"/>
              <a:ea typeface="ＭＳ Ｐゴシック" charset="0"/>
              <a:cs typeface="Times New Roman" charset="0"/>
            </a:endParaRPr>
          </a:p>
          <a:p>
            <a:r>
              <a:rPr lang="en-US" sz="2000">
                <a:latin typeface="Arial" charset="0"/>
                <a:ea typeface="ＭＳ Ｐゴシック" charset="0"/>
                <a:cs typeface="ＭＳ Ｐゴシック" charset="0"/>
              </a:rPr>
              <a:t>ß-cell replacement for selected patients with type 1 diabetes, especially</a:t>
            </a:r>
          </a:p>
          <a:p>
            <a:pPr lvl="1"/>
            <a:r>
              <a:rPr lang="en-US" sz="2000">
                <a:latin typeface="Arial" charset="0"/>
                <a:ea typeface="ＭＳ Ｐゴシック" charset="0"/>
              </a:rPr>
              <a:t>   -  with severe glycaemic lability, </a:t>
            </a:r>
          </a:p>
          <a:p>
            <a:pPr lvl="1"/>
            <a:r>
              <a:rPr lang="en-US" sz="2000">
                <a:latin typeface="Arial" charset="0"/>
                <a:ea typeface="ＭＳ Ｐゴシック" charset="0"/>
              </a:rPr>
              <a:t>   -  recurrent hypoglycaemia, </a:t>
            </a:r>
          </a:p>
          <a:p>
            <a:pPr lvl="1"/>
            <a:r>
              <a:rPr lang="en-US" sz="2000">
                <a:latin typeface="Arial" charset="0"/>
                <a:ea typeface="ＭＳ Ｐゴシック" charset="0"/>
              </a:rPr>
              <a:t>   -  and hypoglycaemia unawareness. </a:t>
            </a:r>
          </a:p>
          <a:p>
            <a:pPr eaLnBrk="1" hangingPunct="1"/>
            <a:endParaRPr lang="fr-FR" sz="800" b="1">
              <a:solidFill>
                <a:srgbClr val="FFE7AC"/>
              </a:solidFill>
              <a:latin typeface="Arial" charset="0"/>
              <a:ea typeface="ＭＳ Ｐゴシック" charset="0"/>
              <a:cs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9"/>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109A3D39-D148-B04B-B31B-4DC242E6E2A7}" type="slidenum">
              <a:rPr lang="en-GB" sz="1200"/>
              <a:pPr/>
              <a:t>68</a:t>
            </a:fld>
            <a:endParaRPr lang="en-GB" sz="1200"/>
          </a:p>
        </p:txBody>
      </p:sp>
      <p:sp>
        <p:nvSpPr>
          <p:cNvPr id="107522" name="Espace réservé de l'image des diapositives 1"/>
          <p:cNvSpPr>
            <a:spLocks noGrp="1" noRot="1" noChangeAspect="1" noTextEdit="1"/>
          </p:cNvSpPr>
          <p:nvPr>
            <p:ph type="sldImg"/>
          </p:nvPr>
        </p:nvSpPr>
        <p:spPr>
          <a:ln/>
        </p:spPr>
      </p:sp>
      <p:sp>
        <p:nvSpPr>
          <p:cNvPr id="107523" name="Espace réservé des commentaires 2"/>
          <p:cNvSpPr>
            <a:spLocks noGrp="1"/>
          </p:cNvSpPr>
          <p:nvPr>
            <p:ph type="body" idx="1"/>
          </p:nvPr>
        </p:nvSpPr>
        <p:spPr>
          <a:xfrm>
            <a:off x="685800" y="4343400"/>
            <a:ext cx="5486400" cy="4114800"/>
          </a:xfrm>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r>
              <a:rPr lang="fr-FR">
                <a:latin typeface="Arial" charset="0"/>
                <a:ea typeface="ＭＳ Ｐゴシック" charset="0"/>
                <a:cs typeface="ＭＳ Ｐゴシック" charset="0"/>
              </a:rPr>
              <a:t>However the liver is not an optimal site for IT. The exposition of islets to human blood provokes an instant blood mediated inflamatory reaction and a massive cell death. Only 50% of the grafted islets survive just after the graft. It had been shown with pet-ct that islets spread in the whole liver and it is difficult to imagine to retrieve them easily if needed. The second issue limit the application of new strategies as islets autotransplantation, cell encapsulation, or the use of new beta cells souces. And even if those islets engraft, it seems that the hepatic environement impaired their function.</a:t>
            </a:r>
          </a:p>
        </p:txBody>
      </p:sp>
      <p:sp>
        <p:nvSpPr>
          <p:cNvPr id="107524" name="Espace réservé du numéro de diapositive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r" eaLnBrk="1" hangingPunct="1"/>
            <a:fld id="{B444CD30-5335-0D4D-9D89-2B53D3F57B63}" type="slidenum">
              <a:rPr lang="fr-FR" sz="1200">
                <a:latin typeface="Calibri" charset="0"/>
                <a:cs typeface="Arial" charset="0"/>
              </a:rPr>
              <a:pPr algn="r" eaLnBrk="1" hangingPunct="1"/>
              <a:t>68</a:t>
            </a:fld>
            <a:endParaRPr lang="fr-FR" sz="1200">
              <a:latin typeface="Calibri" charset="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Espace réservé de l'image des diapositives 1"/>
          <p:cNvSpPr>
            <a:spLocks noGrp="1" noRot="1" noChangeAspect="1"/>
          </p:cNvSpPr>
          <p:nvPr>
            <p:ph type="sldImg"/>
          </p:nvPr>
        </p:nvSpPr>
        <p:spPr>
          <a:ln/>
        </p:spPr>
      </p:sp>
      <p:sp>
        <p:nvSpPr>
          <p:cNvPr id="112642"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solidFill>
                <a:srgbClr val="006600"/>
              </a:solidFill>
              <a:latin typeface="Times" charset="0"/>
              <a:ea typeface="ＭＳ Ｐゴシック" charset="0"/>
              <a:cs typeface="ＭＳ Ｐゴシック" charset="0"/>
            </a:endParaRPr>
          </a:p>
          <a:p>
            <a:r>
              <a:rPr lang="fr-FR">
                <a:solidFill>
                  <a:srgbClr val="1E4649"/>
                </a:solidFill>
                <a:latin typeface="Times" charset="0"/>
                <a:ea typeface="ＭＳ Ｐゴシック" charset="0"/>
                <a:cs typeface="ＭＳ Ｐゴシック" charset="0"/>
              </a:rPr>
              <a:t>Augmentation de la masse cellulaire jéjunale au contact d</a:t>
            </a:r>
            <a:r>
              <a:rPr lang="ja-JP" altLang="fr-FR">
                <a:solidFill>
                  <a:srgbClr val="1E4649"/>
                </a:solidFill>
                <a:latin typeface="Times" charset="0"/>
                <a:ea typeface="ＭＳ Ｐゴシック" charset="0"/>
                <a:cs typeface="ＭＳ Ｐゴシック" charset="0"/>
              </a:rPr>
              <a:t>’</a:t>
            </a:r>
            <a:r>
              <a:rPr lang="fr-FR" altLang="ja-JP">
                <a:solidFill>
                  <a:srgbClr val="1E4649"/>
                </a:solidFill>
                <a:latin typeface="Times" charset="0"/>
                <a:ea typeface="ＭＳ Ｐゴシック" charset="0"/>
                <a:cs typeface="ＭＳ Ｐゴシック" charset="0"/>
              </a:rPr>
              <a:t>aliments non digérés (D  Saeidi Science 2013)</a:t>
            </a:r>
          </a:p>
          <a:p>
            <a:r>
              <a:rPr lang="fr-FR">
                <a:solidFill>
                  <a:srgbClr val="006600"/>
                </a:solidFill>
                <a:latin typeface="Times" charset="0"/>
                <a:ea typeface="ＭＳ Ｐゴシック" charset="0"/>
                <a:cs typeface="ＭＳ Ｐゴシック" charset="0"/>
              </a:rPr>
              <a:t>Perte de poids </a:t>
            </a:r>
            <a:r>
              <a:rPr lang="fr-FR">
                <a:latin typeface="Times" charset="0"/>
                <a:ea typeface="ＭＳ Ｐゴシック" charset="0"/>
                <a:cs typeface="ＭＳ Ｐゴシック" charset="0"/>
              </a:rPr>
              <a:t>de 50 à 70% de l</a:t>
            </a:r>
            <a:r>
              <a:rPr lang="ja-JP" altLang="fr-FR">
                <a:latin typeface="Times" charset="0"/>
                <a:ea typeface="ＭＳ Ｐゴシック" charset="0"/>
                <a:cs typeface="ＭＳ Ｐゴシック" charset="0"/>
              </a:rPr>
              <a:t>’</a:t>
            </a:r>
            <a:r>
              <a:rPr lang="fr-FR" altLang="ja-JP">
                <a:latin typeface="Times" charset="0"/>
                <a:ea typeface="ＭＳ Ｐゴシック" charset="0"/>
                <a:cs typeface="ＭＳ Ｐゴシック" charset="0"/>
              </a:rPr>
              <a:t>excès de poids initial</a:t>
            </a:r>
          </a:p>
          <a:p>
            <a:r>
              <a:rPr lang="fr-FR">
                <a:latin typeface="Times" charset="0"/>
                <a:ea typeface="ＭＳ Ｐゴシック" charset="0"/>
                <a:cs typeface="ＭＳ Ｐゴシック" charset="0"/>
              </a:rPr>
              <a:t>    % de rémission à 2 ans / meilleur ttt médi : 76 vs 15 %</a:t>
            </a:r>
          </a:p>
          <a:p>
            <a:endParaRPr lang="fr-FR">
              <a:latin typeface="Times" charset="0"/>
              <a:ea typeface="ＭＳ Ｐゴシック" charset="0"/>
              <a:cs typeface="ＭＳ Ｐゴシック" charset="0"/>
            </a:endParaRPr>
          </a:p>
          <a:p>
            <a:r>
              <a:rPr lang="fr-FR">
                <a:latin typeface="Times" charset="0"/>
                <a:ea typeface="ＭＳ Ｐゴシック" charset="0"/>
                <a:cs typeface="ＭＳ Ｐゴシック" charset="0"/>
              </a:rPr>
              <a:t>Dumping sd ≠ de hypoglc</a:t>
            </a:r>
          </a:p>
          <a:p>
            <a:r>
              <a:rPr lang="fr-FR">
                <a:latin typeface="Times" charset="0"/>
                <a:ea typeface="ＭＳ Ｐゴシック" charset="0"/>
                <a:cs typeface="ＭＳ Ｐゴシック" charset="0"/>
              </a:rPr>
              <a:t>Hyperplasie des cellules intestinales</a:t>
            </a:r>
          </a:p>
          <a:p>
            <a:endParaRPr lang="fr-FR">
              <a:latin typeface="Times" charset="0"/>
              <a:ea typeface="ＭＳ Ｐゴシック" charset="0"/>
              <a:cs typeface="ＭＳ Ｐゴシック" charset="0"/>
            </a:endParaRPr>
          </a:p>
          <a:p>
            <a:endParaRPr lang="fr-FR">
              <a:latin typeface="Times" charset="0"/>
              <a:ea typeface="ＭＳ Ｐゴシック" charset="0"/>
              <a:cs typeface="ＭＳ Ｐゴシック" charset="0"/>
            </a:endParaRPr>
          </a:p>
        </p:txBody>
      </p:sp>
      <p:sp>
        <p:nvSpPr>
          <p:cNvPr id="112643"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DB4A045D-3547-E548-8CE3-76C3592FC9A9}" type="slidenum">
              <a:rPr lang="fr-FR" sz="1200"/>
              <a:pPr/>
              <a:t>72</a:t>
            </a:fld>
            <a:endParaRPr lang="fr-F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1" name="Rectangle 4"/>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fr-FR"/>
              </a:p>
            </p:txBody>
          </p:sp>
          <p:sp>
            <p:nvSpPr>
              <p:cNvPr id="12" name="Rectangle 5"/>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fr-FR"/>
              </a:p>
            </p:txBody>
          </p:sp>
        </p:grpSp>
        <p:pic>
          <p:nvPicPr>
            <p:cNvPr id="6" name="Picture 6" descr="A:\grap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7"/>
            <p:cNvGrpSpPr>
              <a:grpSpLocks/>
            </p:cNvGrpSpPr>
            <p:nvPr/>
          </p:nvGrpSpPr>
          <p:grpSpPr bwMode="auto">
            <a:xfrm>
              <a:off x="648" y="0"/>
              <a:ext cx="97" cy="3613"/>
              <a:chOff x="226" y="0"/>
              <a:chExt cx="80" cy="3613"/>
            </a:xfrm>
          </p:grpSpPr>
          <p:sp>
            <p:nvSpPr>
              <p:cNvPr id="9" name="Rectangle 21"/>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fr-FR"/>
              </a:p>
            </p:txBody>
          </p:sp>
          <p:sp>
            <p:nvSpPr>
              <p:cNvPr id="10" name="Rectangle 22"/>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fr-FR"/>
              </a:p>
            </p:txBody>
          </p:sp>
        </p:grpSp>
        <p:sp>
          <p:nvSpPr>
            <p:cNvPr id="8" name="Rectangle 10"/>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fr-FR"/>
            </a:p>
          </p:txBody>
        </p:sp>
      </p:grpSp>
      <p:sp>
        <p:nvSpPr>
          <p:cNvPr id="6155" name="Rectangle 11"/>
          <p:cNvSpPr>
            <a:spLocks noGrp="1" noChangeArrowheads="1"/>
          </p:cNvSpPr>
          <p:nvPr>
            <p:ph type="ctrTitle"/>
          </p:nvPr>
        </p:nvSpPr>
        <p:spPr>
          <a:xfrm>
            <a:off x="1371600" y="1100138"/>
            <a:ext cx="7772400" cy="1143000"/>
          </a:xfrm>
        </p:spPr>
        <p:txBody>
          <a:bodyPr/>
          <a:lstStyle>
            <a:lvl1pPr>
              <a:defRPr/>
            </a:lvl1pPr>
          </a:lstStyle>
          <a:p>
            <a:r>
              <a:rPr lang="en-US"/>
              <a:t>Cliquez et modifiez le titre</a:t>
            </a:r>
          </a:p>
        </p:txBody>
      </p:sp>
      <p:sp>
        <p:nvSpPr>
          <p:cNvPr id="6156" name="Rectangle 12"/>
          <p:cNvSpPr>
            <a:spLocks noGrp="1" noChangeArrowheads="1"/>
          </p:cNvSpPr>
          <p:nvPr>
            <p:ph type="subTitle" idx="1"/>
          </p:nvPr>
        </p:nvSpPr>
        <p:spPr>
          <a:xfrm>
            <a:off x="1371600" y="3886200"/>
            <a:ext cx="6400800" cy="1752600"/>
          </a:xfrm>
        </p:spPr>
        <p:txBody>
          <a:bodyPr/>
          <a:lstStyle>
            <a:lvl1pPr marL="0" indent="0">
              <a:buFontTx/>
              <a:buNone/>
              <a:defRPr/>
            </a:lvl1pPr>
          </a:lstStyle>
          <a:p>
            <a:r>
              <a:rPr lang="en-US"/>
              <a:t>Cliquez pour modifier le style des sous-titres du masque</a:t>
            </a:r>
          </a:p>
        </p:txBody>
      </p:sp>
      <p:sp>
        <p:nvSpPr>
          <p:cNvPr id="13" name="Rectangle 13"/>
          <p:cNvSpPr>
            <a:spLocks noGrp="1" noChangeArrowheads="1"/>
          </p:cNvSpPr>
          <p:nvPr>
            <p:ph type="dt" sz="half" idx="10"/>
          </p:nvPr>
        </p:nvSpPr>
        <p:spPr>
          <a:xfrm>
            <a:off x="685800" y="6248400"/>
            <a:ext cx="1905000" cy="457200"/>
          </a:xfrm>
        </p:spPr>
        <p:txBody>
          <a:bodyPr/>
          <a:lstStyle>
            <a:lvl1pPr>
              <a:defRPr>
                <a:solidFill>
                  <a:srgbClr val="660066"/>
                </a:solidFill>
              </a:defRPr>
            </a:lvl1pPr>
          </a:lstStyle>
          <a:p>
            <a:pPr>
              <a:defRPr/>
            </a:pPr>
            <a:endParaRPr lang="en-US"/>
          </a:p>
        </p:txBody>
      </p:sp>
      <p:sp>
        <p:nvSpPr>
          <p:cNvPr id="14" name="Rectangle 14"/>
          <p:cNvSpPr>
            <a:spLocks noGrp="1" noChangeArrowheads="1"/>
          </p:cNvSpPr>
          <p:nvPr>
            <p:ph type="ftr" sz="quarter" idx="11"/>
          </p:nvPr>
        </p:nvSpPr>
        <p:spPr>
          <a:xfrm>
            <a:off x="3124200" y="6248400"/>
            <a:ext cx="2895600" cy="457200"/>
          </a:xfrm>
        </p:spPr>
        <p:txBody>
          <a:bodyPr/>
          <a:lstStyle>
            <a:lvl1pPr>
              <a:defRPr>
                <a:solidFill>
                  <a:srgbClr val="660066"/>
                </a:solidFill>
              </a:defRPr>
            </a:lvl1pPr>
          </a:lstStyle>
          <a:p>
            <a:pPr>
              <a:defRPr/>
            </a:pPr>
            <a:endParaRPr lang="en-US"/>
          </a:p>
        </p:txBody>
      </p:sp>
      <p:sp>
        <p:nvSpPr>
          <p:cNvPr id="15" name="Rectangle 15"/>
          <p:cNvSpPr>
            <a:spLocks noGrp="1" noChangeArrowheads="1"/>
          </p:cNvSpPr>
          <p:nvPr>
            <p:ph type="sldNum" sz="quarter" idx="12"/>
          </p:nvPr>
        </p:nvSpPr>
        <p:spPr>
          <a:xfrm>
            <a:off x="6553200" y="6248400"/>
            <a:ext cx="1905000" cy="457200"/>
          </a:xfrm>
        </p:spPr>
        <p:txBody>
          <a:bodyPr/>
          <a:lstStyle>
            <a:lvl1pPr>
              <a:defRPr>
                <a:solidFill>
                  <a:srgbClr val="660066"/>
                </a:solidFill>
              </a:defRPr>
            </a:lvl1pPr>
          </a:lstStyle>
          <a:p>
            <a:pPr>
              <a:defRPr/>
            </a:pPr>
            <a:fld id="{3FD76FBF-0261-B54B-B2BD-C887BC32316B}" type="slidenum">
              <a:rPr lang="en-US"/>
              <a:pPr>
                <a:defRPr/>
              </a:pPr>
              <a:t>‹#›</a:t>
            </a:fld>
            <a:endParaRPr lang="en-US"/>
          </a:p>
        </p:txBody>
      </p:sp>
    </p:spTree>
    <p:extLst>
      <p:ext uri="{BB962C8B-B14F-4D97-AF65-F5344CB8AC3E}">
        <p14:creationId xmlns:p14="http://schemas.microsoft.com/office/powerpoint/2010/main" val="1137201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4"/>
          <p:cNvSpPr>
            <a:spLocks noGrp="1" noChangeArrowheads="1"/>
          </p:cNvSpPr>
          <p:nvPr>
            <p:ph type="dt" sz="half" idx="10"/>
          </p:nvPr>
        </p:nvSpPr>
        <p:spPr/>
        <p:txBody>
          <a:bodyPr/>
          <a:lstStyle>
            <a:lvl1pPr>
              <a:defRPr/>
            </a:lvl1pPr>
          </a:lstStyle>
          <a:p>
            <a:pPr>
              <a:defRPr/>
            </a:pPr>
            <a:endParaRPr lang="en-US"/>
          </a:p>
        </p:txBody>
      </p:sp>
      <p:sp>
        <p:nvSpPr>
          <p:cNvPr id="5" name="Rectangle 15"/>
          <p:cNvSpPr>
            <a:spLocks noGrp="1" noChangeArrowheads="1"/>
          </p:cNvSpPr>
          <p:nvPr>
            <p:ph type="ftr" sz="quarter" idx="11"/>
          </p:nvPr>
        </p:nvSpPr>
        <p:spPr/>
        <p:txBody>
          <a:bodyPr/>
          <a:lstStyle>
            <a:lvl1pPr>
              <a:defRPr/>
            </a:lvl1pPr>
          </a:lstStyle>
          <a:p>
            <a:pPr>
              <a:defRPr/>
            </a:pPr>
            <a:endParaRPr lang="en-US"/>
          </a:p>
        </p:txBody>
      </p:sp>
      <p:sp>
        <p:nvSpPr>
          <p:cNvPr id="6" name="Rectangle 16"/>
          <p:cNvSpPr>
            <a:spLocks noGrp="1" noChangeArrowheads="1"/>
          </p:cNvSpPr>
          <p:nvPr>
            <p:ph type="sldNum" sz="quarter" idx="12"/>
          </p:nvPr>
        </p:nvSpPr>
        <p:spPr/>
        <p:txBody>
          <a:bodyPr/>
          <a:lstStyle>
            <a:lvl1pPr>
              <a:defRPr/>
            </a:lvl1pPr>
          </a:lstStyle>
          <a:p>
            <a:pPr>
              <a:defRPr/>
            </a:pPr>
            <a:fld id="{72212CAB-4650-1F4C-894B-6B42537F4F03}" type="slidenum">
              <a:rPr lang="en-US"/>
              <a:pPr>
                <a:defRPr/>
              </a:pPr>
              <a:t>‹#›</a:t>
            </a:fld>
            <a:endParaRPr lang="en-US"/>
          </a:p>
        </p:txBody>
      </p:sp>
    </p:spTree>
    <p:extLst>
      <p:ext uri="{BB962C8B-B14F-4D97-AF65-F5344CB8AC3E}">
        <p14:creationId xmlns:p14="http://schemas.microsoft.com/office/powerpoint/2010/main" val="4143331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14"/>
          <p:cNvSpPr>
            <a:spLocks noGrp="1" noChangeArrowheads="1"/>
          </p:cNvSpPr>
          <p:nvPr>
            <p:ph type="dt" sz="half" idx="10"/>
          </p:nvPr>
        </p:nvSpPr>
        <p:spPr/>
        <p:txBody>
          <a:bodyPr/>
          <a:lstStyle>
            <a:lvl1pPr>
              <a:defRPr/>
            </a:lvl1pPr>
          </a:lstStyle>
          <a:p>
            <a:pPr>
              <a:defRPr/>
            </a:pPr>
            <a:endParaRPr lang="en-US"/>
          </a:p>
        </p:txBody>
      </p:sp>
      <p:sp>
        <p:nvSpPr>
          <p:cNvPr id="5" name="Rectangle 15"/>
          <p:cNvSpPr>
            <a:spLocks noGrp="1" noChangeArrowheads="1"/>
          </p:cNvSpPr>
          <p:nvPr>
            <p:ph type="ftr" sz="quarter" idx="11"/>
          </p:nvPr>
        </p:nvSpPr>
        <p:spPr/>
        <p:txBody>
          <a:bodyPr/>
          <a:lstStyle>
            <a:lvl1pPr>
              <a:defRPr/>
            </a:lvl1pPr>
          </a:lstStyle>
          <a:p>
            <a:pPr>
              <a:defRPr/>
            </a:pPr>
            <a:endParaRPr lang="en-US"/>
          </a:p>
        </p:txBody>
      </p:sp>
      <p:sp>
        <p:nvSpPr>
          <p:cNvPr id="6" name="Rectangle 16"/>
          <p:cNvSpPr>
            <a:spLocks noGrp="1" noChangeArrowheads="1"/>
          </p:cNvSpPr>
          <p:nvPr>
            <p:ph type="sldNum" sz="quarter" idx="12"/>
          </p:nvPr>
        </p:nvSpPr>
        <p:spPr/>
        <p:txBody>
          <a:bodyPr/>
          <a:lstStyle>
            <a:lvl1pPr>
              <a:defRPr/>
            </a:lvl1pPr>
          </a:lstStyle>
          <a:p>
            <a:pPr>
              <a:defRPr/>
            </a:pPr>
            <a:fld id="{E05A50C4-BC33-4D47-8150-D0EEF44FA5E3}" type="slidenum">
              <a:rPr lang="en-US"/>
              <a:pPr>
                <a:defRPr/>
              </a:pPr>
              <a:t>‹#›</a:t>
            </a:fld>
            <a:endParaRPr lang="en-US"/>
          </a:p>
        </p:txBody>
      </p:sp>
    </p:spTree>
    <p:extLst>
      <p:ext uri="{BB962C8B-B14F-4D97-AF65-F5344CB8AC3E}">
        <p14:creationId xmlns:p14="http://schemas.microsoft.com/office/powerpoint/2010/main" val="1425252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1295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257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14"/>
          <p:cNvSpPr>
            <a:spLocks noGrp="1" noChangeArrowheads="1"/>
          </p:cNvSpPr>
          <p:nvPr>
            <p:ph type="dt" sz="half" idx="10"/>
          </p:nvPr>
        </p:nvSpPr>
        <p:spPr/>
        <p:txBody>
          <a:bodyPr/>
          <a:lstStyle>
            <a:lvl1pPr>
              <a:defRPr/>
            </a:lvl1pPr>
          </a:lstStyle>
          <a:p>
            <a:pPr>
              <a:defRPr/>
            </a:pPr>
            <a:endParaRPr lang="en-US"/>
          </a:p>
        </p:txBody>
      </p:sp>
      <p:sp>
        <p:nvSpPr>
          <p:cNvPr id="6" name="Rectangle 15"/>
          <p:cNvSpPr>
            <a:spLocks noGrp="1" noChangeArrowheads="1"/>
          </p:cNvSpPr>
          <p:nvPr>
            <p:ph type="ftr" sz="quarter" idx="11"/>
          </p:nvPr>
        </p:nvSpPr>
        <p:spPr/>
        <p:txBody>
          <a:bodyPr/>
          <a:lstStyle>
            <a:lvl1pPr>
              <a:defRPr/>
            </a:lvl1pPr>
          </a:lstStyle>
          <a:p>
            <a:pPr>
              <a:defRPr/>
            </a:pPr>
            <a:endParaRPr lang="en-US"/>
          </a:p>
        </p:txBody>
      </p:sp>
      <p:sp>
        <p:nvSpPr>
          <p:cNvPr id="7" name="Rectangle 16"/>
          <p:cNvSpPr>
            <a:spLocks noGrp="1" noChangeArrowheads="1"/>
          </p:cNvSpPr>
          <p:nvPr>
            <p:ph type="sldNum" sz="quarter" idx="12"/>
          </p:nvPr>
        </p:nvSpPr>
        <p:spPr/>
        <p:txBody>
          <a:bodyPr/>
          <a:lstStyle>
            <a:lvl1pPr>
              <a:defRPr/>
            </a:lvl1pPr>
          </a:lstStyle>
          <a:p>
            <a:pPr>
              <a:defRPr/>
            </a:pPr>
            <a:fld id="{BBBA7511-4518-D94C-86D8-3C7EB2A96627}" type="slidenum">
              <a:rPr lang="en-US"/>
              <a:pPr>
                <a:defRPr/>
              </a:pPr>
              <a:t>‹#›</a:t>
            </a:fld>
            <a:endParaRPr lang="en-US"/>
          </a:p>
        </p:txBody>
      </p:sp>
    </p:spTree>
    <p:extLst>
      <p:ext uri="{BB962C8B-B14F-4D97-AF65-F5344CB8AC3E}">
        <p14:creationId xmlns:p14="http://schemas.microsoft.com/office/powerpoint/2010/main" val="3089275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14"/>
          <p:cNvSpPr>
            <a:spLocks noGrp="1" noChangeArrowheads="1"/>
          </p:cNvSpPr>
          <p:nvPr>
            <p:ph type="dt" sz="half" idx="10"/>
          </p:nvPr>
        </p:nvSpPr>
        <p:spPr/>
        <p:txBody>
          <a:bodyPr/>
          <a:lstStyle>
            <a:lvl1pPr>
              <a:defRPr/>
            </a:lvl1pPr>
          </a:lstStyle>
          <a:p>
            <a:pPr>
              <a:defRPr/>
            </a:pPr>
            <a:endParaRPr lang="en-US"/>
          </a:p>
        </p:txBody>
      </p:sp>
      <p:sp>
        <p:nvSpPr>
          <p:cNvPr id="8" name="Rectangle 15"/>
          <p:cNvSpPr>
            <a:spLocks noGrp="1" noChangeArrowheads="1"/>
          </p:cNvSpPr>
          <p:nvPr>
            <p:ph type="ftr" sz="quarter" idx="11"/>
          </p:nvPr>
        </p:nvSpPr>
        <p:spPr/>
        <p:txBody>
          <a:bodyPr/>
          <a:lstStyle>
            <a:lvl1pPr>
              <a:defRPr/>
            </a:lvl1pPr>
          </a:lstStyle>
          <a:p>
            <a:pPr>
              <a:defRPr/>
            </a:pPr>
            <a:endParaRPr lang="en-US"/>
          </a:p>
        </p:txBody>
      </p:sp>
      <p:sp>
        <p:nvSpPr>
          <p:cNvPr id="9" name="Rectangle 16"/>
          <p:cNvSpPr>
            <a:spLocks noGrp="1" noChangeArrowheads="1"/>
          </p:cNvSpPr>
          <p:nvPr>
            <p:ph type="sldNum" sz="quarter" idx="12"/>
          </p:nvPr>
        </p:nvSpPr>
        <p:spPr/>
        <p:txBody>
          <a:bodyPr/>
          <a:lstStyle>
            <a:lvl1pPr>
              <a:defRPr/>
            </a:lvl1pPr>
          </a:lstStyle>
          <a:p>
            <a:pPr>
              <a:defRPr/>
            </a:pPr>
            <a:fld id="{B35DB4B1-751E-924C-AC44-5C58864C45BC}" type="slidenum">
              <a:rPr lang="en-US"/>
              <a:pPr>
                <a:defRPr/>
              </a:pPr>
              <a:t>‹#›</a:t>
            </a:fld>
            <a:endParaRPr lang="en-US"/>
          </a:p>
        </p:txBody>
      </p:sp>
    </p:spTree>
    <p:extLst>
      <p:ext uri="{BB962C8B-B14F-4D97-AF65-F5344CB8AC3E}">
        <p14:creationId xmlns:p14="http://schemas.microsoft.com/office/powerpoint/2010/main" val="4076513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14"/>
          <p:cNvSpPr>
            <a:spLocks noGrp="1" noChangeArrowheads="1"/>
          </p:cNvSpPr>
          <p:nvPr>
            <p:ph type="dt" sz="half" idx="10"/>
          </p:nvPr>
        </p:nvSpPr>
        <p:spPr/>
        <p:txBody>
          <a:bodyPr/>
          <a:lstStyle>
            <a:lvl1pPr>
              <a:defRPr/>
            </a:lvl1pPr>
          </a:lstStyle>
          <a:p>
            <a:pPr>
              <a:defRPr/>
            </a:pPr>
            <a:endParaRPr lang="en-US"/>
          </a:p>
        </p:txBody>
      </p:sp>
      <p:sp>
        <p:nvSpPr>
          <p:cNvPr id="4" name="Rectangle 15"/>
          <p:cNvSpPr>
            <a:spLocks noGrp="1" noChangeArrowheads="1"/>
          </p:cNvSpPr>
          <p:nvPr>
            <p:ph type="ftr" sz="quarter" idx="11"/>
          </p:nvPr>
        </p:nvSpPr>
        <p:spPr/>
        <p:txBody>
          <a:bodyPr/>
          <a:lstStyle>
            <a:lvl1pPr>
              <a:defRPr/>
            </a:lvl1pPr>
          </a:lstStyle>
          <a:p>
            <a:pPr>
              <a:defRPr/>
            </a:pPr>
            <a:endParaRPr lang="en-US"/>
          </a:p>
        </p:txBody>
      </p:sp>
      <p:sp>
        <p:nvSpPr>
          <p:cNvPr id="5" name="Rectangle 16"/>
          <p:cNvSpPr>
            <a:spLocks noGrp="1" noChangeArrowheads="1"/>
          </p:cNvSpPr>
          <p:nvPr>
            <p:ph type="sldNum" sz="quarter" idx="12"/>
          </p:nvPr>
        </p:nvSpPr>
        <p:spPr/>
        <p:txBody>
          <a:bodyPr/>
          <a:lstStyle>
            <a:lvl1pPr>
              <a:defRPr/>
            </a:lvl1pPr>
          </a:lstStyle>
          <a:p>
            <a:pPr>
              <a:defRPr/>
            </a:pPr>
            <a:fld id="{0BB8346F-47F0-D841-9C88-0C3E775E3E49}" type="slidenum">
              <a:rPr lang="en-US"/>
              <a:pPr>
                <a:defRPr/>
              </a:pPr>
              <a:t>‹#›</a:t>
            </a:fld>
            <a:endParaRPr lang="en-US"/>
          </a:p>
        </p:txBody>
      </p:sp>
    </p:spTree>
    <p:extLst>
      <p:ext uri="{BB962C8B-B14F-4D97-AF65-F5344CB8AC3E}">
        <p14:creationId xmlns:p14="http://schemas.microsoft.com/office/powerpoint/2010/main" val="1226825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endParaRPr lang="en-US"/>
          </a:p>
        </p:txBody>
      </p:sp>
      <p:sp>
        <p:nvSpPr>
          <p:cNvPr id="3" name="Rectangle 15"/>
          <p:cNvSpPr>
            <a:spLocks noGrp="1" noChangeArrowheads="1"/>
          </p:cNvSpPr>
          <p:nvPr>
            <p:ph type="ftr" sz="quarter" idx="11"/>
          </p:nvPr>
        </p:nvSpPr>
        <p:spPr/>
        <p:txBody>
          <a:bodyPr/>
          <a:lstStyle>
            <a:lvl1pPr>
              <a:defRPr/>
            </a:lvl1pPr>
          </a:lstStyle>
          <a:p>
            <a:pPr>
              <a:defRPr/>
            </a:pPr>
            <a:endParaRPr lang="en-US"/>
          </a:p>
        </p:txBody>
      </p:sp>
      <p:sp>
        <p:nvSpPr>
          <p:cNvPr id="4" name="Rectangle 16"/>
          <p:cNvSpPr>
            <a:spLocks noGrp="1" noChangeArrowheads="1"/>
          </p:cNvSpPr>
          <p:nvPr>
            <p:ph type="sldNum" sz="quarter" idx="12"/>
          </p:nvPr>
        </p:nvSpPr>
        <p:spPr/>
        <p:txBody>
          <a:bodyPr/>
          <a:lstStyle>
            <a:lvl1pPr>
              <a:defRPr/>
            </a:lvl1pPr>
          </a:lstStyle>
          <a:p>
            <a:pPr>
              <a:defRPr/>
            </a:pPr>
            <a:fld id="{52CE63F0-279F-7741-B1A7-38A2DC12C321}" type="slidenum">
              <a:rPr lang="en-US"/>
              <a:pPr>
                <a:defRPr/>
              </a:pPr>
              <a:t>‹#›</a:t>
            </a:fld>
            <a:endParaRPr lang="en-US"/>
          </a:p>
        </p:txBody>
      </p:sp>
    </p:spTree>
    <p:extLst>
      <p:ext uri="{BB962C8B-B14F-4D97-AF65-F5344CB8AC3E}">
        <p14:creationId xmlns:p14="http://schemas.microsoft.com/office/powerpoint/2010/main" val="2658580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14"/>
          <p:cNvSpPr>
            <a:spLocks noGrp="1" noChangeArrowheads="1"/>
          </p:cNvSpPr>
          <p:nvPr>
            <p:ph type="dt" sz="half" idx="10"/>
          </p:nvPr>
        </p:nvSpPr>
        <p:spPr/>
        <p:txBody>
          <a:bodyPr/>
          <a:lstStyle>
            <a:lvl1pPr>
              <a:defRPr/>
            </a:lvl1pPr>
          </a:lstStyle>
          <a:p>
            <a:pPr>
              <a:defRPr/>
            </a:pPr>
            <a:endParaRPr lang="en-US"/>
          </a:p>
        </p:txBody>
      </p:sp>
      <p:sp>
        <p:nvSpPr>
          <p:cNvPr id="6" name="Rectangle 15"/>
          <p:cNvSpPr>
            <a:spLocks noGrp="1" noChangeArrowheads="1"/>
          </p:cNvSpPr>
          <p:nvPr>
            <p:ph type="ftr" sz="quarter" idx="11"/>
          </p:nvPr>
        </p:nvSpPr>
        <p:spPr/>
        <p:txBody>
          <a:bodyPr/>
          <a:lstStyle>
            <a:lvl1pPr>
              <a:defRPr/>
            </a:lvl1pPr>
          </a:lstStyle>
          <a:p>
            <a:pPr>
              <a:defRPr/>
            </a:pPr>
            <a:endParaRPr lang="en-US"/>
          </a:p>
        </p:txBody>
      </p:sp>
      <p:sp>
        <p:nvSpPr>
          <p:cNvPr id="7" name="Rectangle 16"/>
          <p:cNvSpPr>
            <a:spLocks noGrp="1" noChangeArrowheads="1"/>
          </p:cNvSpPr>
          <p:nvPr>
            <p:ph type="sldNum" sz="quarter" idx="12"/>
          </p:nvPr>
        </p:nvSpPr>
        <p:spPr/>
        <p:txBody>
          <a:bodyPr/>
          <a:lstStyle>
            <a:lvl1pPr>
              <a:defRPr/>
            </a:lvl1pPr>
          </a:lstStyle>
          <a:p>
            <a:pPr>
              <a:defRPr/>
            </a:pPr>
            <a:fld id="{F8B99F75-6E9C-C149-9592-6B2F1FF2BCAF}" type="slidenum">
              <a:rPr lang="en-US"/>
              <a:pPr>
                <a:defRPr/>
              </a:pPr>
              <a:t>‹#›</a:t>
            </a:fld>
            <a:endParaRPr lang="en-US"/>
          </a:p>
        </p:txBody>
      </p:sp>
    </p:spTree>
    <p:extLst>
      <p:ext uri="{BB962C8B-B14F-4D97-AF65-F5344CB8AC3E}">
        <p14:creationId xmlns:p14="http://schemas.microsoft.com/office/powerpoint/2010/main" val="2047792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14"/>
          <p:cNvSpPr>
            <a:spLocks noGrp="1" noChangeArrowheads="1"/>
          </p:cNvSpPr>
          <p:nvPr>
            <p:ph type="dt" sz="half" idx="10"/>
          </p:nvPr>
        </p:nvSpPr>
        <p:spPr/>
        <p:txBody>
          <a:bodyPr/>
          <a:lstStyle>
            <a:lvl1pPr>
              <a:defRPr/>
            </a:lvl1pPr>
          </a:lstStyle>
          <a:p>
            <a:pPr>
              <a:defRPr/>
            </a:pPr>
            <a:endParaRPr lang="en-US"/>
          </a:p>
        </p:txBody>
      </p:sp>
      <p:sp>
        <p:nvSpPr>
          <p:cNvPr id="6" name="Rectangle 15"/>
          <p:cNvSpPr>
            <a:spLocks noGrp="1" noChangeArrowheads="1"/>
          </p:cNvSpPr>
          <p:nvPr>
            <p:ph type="ftr" sz="quarter" idx="11"/>
          </p:nvPr>
        </p:nvSpPr>
        <p:spPr/>
        <p:txBody>
          <a:bodyPr/>
          <a:lstStyle>
            <a:lvl1pPr>
              <a:defRPr/>
            </a:lvl1pPr>
          </a:lstStyle>
          <a:p>
            <a:pPr>
              <a:defRPr/>
            </a:pPr>
            <a:endParaRPr lang="en-US"/>
          </a:p>
        </p:txBody>
      </p:sp>
      <p:sp>
        <p:nvSpPr>
          <p:cNvPr id="7" name="Rectangle 16"/>
          <p:cNvSpPr>
            <a:spLocks noGrp="1" noChangeArrowheads="1"/>
          </p:cNvSpPr>
          <p:nvPr>
            <p:ph type="sldNum" sz="quarter" idx="12"/>
          </p:nvPr>
        </p:nvSpPr>
        <p:spPr/>
        <p:txBody>
          <a:bodyPr/>
          <a:lstStyle>
            <a:lvl1pPr>
              <a:defRPr/>
            </a:lvl1pPr>
          </a:lstStyle>
          <a:p>
            <a:pPr>
              <a:defRPr/>
            </a:pPr>
            <a:fld id="{E970B4D8-7EE1-E746-BE51-E8C21F48093A}" type="slidenum">
              <a:rPr lang="en-US"/>
              <a:pPr>
                <a:defRPr/>
              </a:pPr>
              <a:t>‹#›</a:t>
            </a:fld>
            <a:endParaRPr lang="en-US"/>
          </a:p>
        </p:txBody>
      </p:sp>
    </p:spTree>
    <p:extLst>
      <p:ext uri="{BB962C8B-B14F-4D97-AF65-F5344CB8AC3E}">
        <p14:creationId xmlns:p14="http://schemas.microsoft.com/office/powerpoint/2010/main" val="4205760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4"/>
          <p:cNvSpPr>
            <a:spLocks noGrp="1" noChangeArrowheads="1"/>
          </p:cNvSpPr>
          <p:nvPr>
            <p:ph type="dt" sz="half" idx="10"/>
          </p:nvPr>
        </p:nvSpPr>
        <p:spPr/>
        <p:txBody>
          <a:bodyPr/>
          <a:lstStyle>
            <a:lvl1pPr>
              <a:defRPr/>
            </a:lvl1pPr>
          </a:lstStyle>
          <a:p>
            <a:pPr>
              <a:defRPr/>
            </a:pPr>
            <a:endParaRPr lang="en-US"/>
          </a:p>
        </p:txBody>
      </p:sp>
      <p:sp>
        <p:nvSpPr>
          <p:cNvPr id="5" name="Rectangle 15"/>
          <p:cNvSpPr>
            <a:spLocks noGrp="1" noChangeArrowheads="1"/>
          </p:cNvSpPr>
          <p:nvPr>
            <p:ph type="ftr" sz="quarter" idx="11"/>
          </p:nvPr>
        </p:nvSpPr>
        <p:spPr/>
        <p:txBody>
          <a:bodyPr/>
          <a:lstStyle>
            <a:lvl1pPr>
              <a:defRPr/>
            </a:lvl1pPr>
          </a:lstStyle>
          <a:p>
            <a:pPr>
              <a:defRPr/>
            </a:pPr>
            <a:endParaRPr lang="en-US"/>
          </a:p>
        </p:txBody>
      </p:sp>
      <p:sp>
        <p:nvSpPr>
          <p:cNvPr id="6" name="Rectangle 16"/>
          <p:cNvSpPr>
            <a:spLocks noGrp="1" noChangeArrowheads="1"/>
          </p:cNvSpPr>
          <p:nvPr>
            <p:ph type="sldNum" sz="quarter" idx="12"/>
          </p:nvPr>
        </p:nvSpPr>
        <p:spPr/>
        <p:txBody>
          <a:bodyPr/>
          <a:lstStyle>
            <a:lvl1pPr>
              <a:defRPr/>
            </a:lvl1pPr>
          </a:lstStyle>
          <a:p>
            <a:pPr>
              <a:defRPr/>
            </a:pPr>
            <a:fld id="{12F9CA96-C5B5-8E4E-A97B-E5E14D531CCE}" type="slidenum">
              <a:rPr lang="en-US"/>
              <a:pPr>
                <a:defRPr/>
              </a:pPr>
              <a:t>‹#›</a:t>
            </a:fld>
            <a:endParaRPr lang="en-US"/>
          </a:p>
        </p:txBody>
      </p:sp>
    </p:spTree>
    <p:extLst>
      <p:ext uri="{BB962C8B-B14F-4D97-AF65-F5344CB8AC3E}">
        <p14:creationId xmlns:p14="http://schemas.microsoft.com/office/powerpoint/2010/main" val="3574634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24700" y="609600"/>
            <a:ext cx="1943100" cy="5486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1295400" y="609600"/>
            <a:ext cx="5676900"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4"/>
          <p:cNvSpPr>
            <a:spLocks noGrp="1" noChangeArrowheads="1"/>
          </p:cNvSpPr>
          <p:nvPr>
            <p:ph type="dt" sz="half" idx="10"/>
          </p:nvPr>
        </p:nvSpPr>
        <p:spPr/>
        <p:txBody>
          <a:bodyPr/>
          <a:lstStyle>
            <a:lvl1pPr>
              <a:defRPr/>
            </a:lvl1pPr>
          </a:lstStyle>
          <a:p>
            <a:pPr>
              <a:defRPr/>
            </a:pPr>
            <a:endParaRPr lang="en-US"/>
          </a:p>
        </p:txBody>
      </p:sp>
      <p:sp>
        <p:nvSpPr>
          <p:cNvPr id="5" name="Rectangle 15"/>
          <p:cNvSpPr>
            <a:spLocks noGrp="1" noChangeArrowheads="1"/>
          </p:cNvSpPr>
          <p:nvPr>
            <p:ph type="ftr" sz="quarter" idx="11"/>
          </p:nvPr>
        </p:nvSpPr>
        <p:spPr/>
        <p:txBody>
          <a:bodyPr/>
          <a:lstStyle>
            <a:lvl1pPr>
              <a:defRPr/>
            </a:lvl1pPr>
          </a:lstStyle>
          <a:p>
            <a:pPr>
              <a:defRPr/>
            </a:pPr>
            <a:endParaRPr lang="en-US"/>
          </a:p>
        </p:txBody>
      </p:sp>
      <p:sp>
        <p:nvSpPr>
          <p:cNvPr id="6" name="Rectangle 16"/>
          <p:cNvSpPr>
            <a:spLocks noGrp="1" noChangeArrowheads="1"/>
          </p:cNvSpPr>
          <p:nvPr>
            <p:ph type="sldNum" sz="quarter" idx="12"/>
          </p:nvPr>
        </p:nvSpPr>
        <p:spPr/>
        <p:txBody>
          <a:bodyPr/>
          <a:lstStyle>
            <a:lvl1pPr>
              <a:defRPr/>
            </a:lvl1pPr>
          </a:lstStyle>
          <a:p>
            <a:pPr>
              <a:defRPr/>
            </a:pPr>
            <a:fld id="{9D04F6DE-746B-8042-BCBF-437FF8F2B4BD}" type="slidenum">
              <a:rPr lang="en-US"/>
              <a:pPr>
                <a:defRPr/>
              </a:pPr>
              <a:t>‹#›</a:t>
            </a:fld>
            <a:endParaRPr lang="en-US"/>
          </a:p>
        </p:txBody>
      </p:sp>
    </p:spTree>
    <p:extLst>
      <p:ext uri="{BB962C8B-B14F-4D97-AF65-F5344CB8AC3E}">
        <p14:creationId xmlns:p14="http://schemas.microsoft.com/office/powerpoint/2010/main" val="41053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85800" y="609600"/>
            <a:ext cx="7772400" cy="1143000"/>
          </a:xfrm>
        </p:spPr>
        <p:txBody>
          <a:bodyPr/>
          <a:lstStyle/>
          <a:p>
            <a:r>
              <a:rPr lang="fr-FR" smtClean="0"/>
              <a:t>Cliquez et modifiez le titre</a:t>
            </a:r>
            <a:endParaRPr lang="fr-FR"/>
          </a:p>
        </p:txBody>
      </p:sp>
      <p:sp>
        <p:nvSpPr>
          <p:cNvPr id="3" name="Espace réservé du tableau 2"/>
          <p:cNvSpPr>
            <a:spLocks noGrp="1"/>
          </p:cNvSpPr>
          <p:nvPr>
            <p:ph type="tbl" idx="1"/>
          </p:nvPr>
        </p:nvSpPr>
        <p:spPr>
          <a:xfrm>
            <a:off x="685800" y="1981200"/>
            <a:ext cx="7772400" cy="4114800"/>
          </a:xfrm>
        </p:spPr>
        <p:txBody>
          <a:bodyPr/>
          <a:lstStyle/>
          <a:p>
            <a:pPr lvl="0"/>
            <a:endParaRPr lang="fr-FR" noProof="0" smtClean="0"/>
          </a:p>
        </p:txBody>
      </p:sp>
      <p:sp>
        <p:nvSpPr>
          <p:cNvPr id="4" name="Espace réservé de la date 3"/>
          <p:cNvSpPr>
            <a:spLocks noGrp="1"/>
          </p:cNvSpPr>
          <p:nvPr>
            <p:ph type="dt" sz="half" idx="10"/>
          </p:nvPr>
        </p:nvSpPr>
        <p:spPr>
          <a:xfrm>
            <a:off x="685800" y="6248400"/>
            <a:ext cx="1905000" cy="457200"/>
          </a:xfrm>
        </p:spPr>
        <p:txBody>
          <a:bodyPr/>
          <a:lstStyle>
            <a:lvl1pPr>
              <a:defRPr/>
            </a:lvl1pPr>
          </a:lstStyle>
          <a:p>
            <a:pPr>
              <a:defRPr/>
            </a:pPr>
            <a:endParaRPr lang="fr-FR"/>
          </a:p>
        </p:txBody>
      </p:sp>
      <p:sp>
        <p:nvSpPr>
          <p:cNvPr id="5" name="Espace réservé du pied de page 4"/>
          <p:cNvSpPr>
            <a:spLocks noGrp="1"/>
          </p:cNvSpPr>
          <p:nvPr>
            <p:ph type="ftr" sz="quarter" idx="11"/>
          </p:nvPr>
        </p:nvSpPr>
        <p:spPr>
          <a:xfrm>
            <a:off x="3124200" y="6248400"/>
            <a:ext cx="2895600" cy="457200"/>
          </a:xfrm>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a:xfrm>
            <a:off x="6553200" y="6248400"/>
            <a:ext cx="1905000" cy="457200"/>
          </a:xfrm>
        </p:spPr>
        <p:txBody>
          <a:bodyPr/>
          <a:lstStyle>
            <a:lvl1pPr>
              <a:defRPr/>
            </a:lvl1pPr>
          </a:lstStyle>
          <a:p>
            <a:pPr>
              <a:defRPr/>
            </a:pPr>
            <a:fld id="{4B46F489-7D17-AD43-946E-256D13B70849}" type="slidenum">
              <a:rPr lang="fr-FR"/>
              <a:pPr>
                <a:defRPr/>
              </a:pPr>
              <a:t>‹#›</a:t>
            </a:fld>
            <a:endParaRPr lang="fr-FR"/>
          </a:p>
        </p:txBody>
      </p:sp>
    </p:spTree>
    <p:extLst>
      <p:ext uri="{BB962C8B-B14F-4D97-AF65-F5344CB8AC3E}">
        <p14:creationId xmlns:p14="http://schemas.microsoft.com/office/powerpoint/2010/main" val="4130405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685800" y="609600"/>
            <a:ext cx="7772400" cy="54864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 name="Espace réservé de la date 2"/>
          <p:cNvSpPr>
            <a:spLocks noGrp="1"/>
          </p:cNvSpPr>
          <p:nvPr>
            <p:ph type="dt" sz="half" idx="10"/>
          </p:nvPr>
        </p:nvSpPr>
        <p:spPr>
          <a:xfrm>
            <a:off x="685800" y="6248400"/>
            <a:ext cx="1905000" cy="457200"/>
          </a:xfrm>
        </p:spPr>
        <p:txBody>
          <a:bodyPr/>
          <a:lstStyle>
            <a:lvl1pPr>
              <a:defRPr/>
            </a:lvl1pPr>
          </a:lstStyle>
          <a:p>
            <a:pPr>
              <a:defRPr/>
            </a:pPr>
            <a:endParaRPr lang="fr-FR"/>
          </a:p>
        </p:txBody>
      </p:sp>
      <p:sp>
        <p:nvSpPr>
          <p:cNvPr id="4" name="Espace réservé du pied de page 3"/>
          <p:cNvSpPr>
            <a:spLocks noGrp="1"/>
          </p:cNvSpPr>
          <p:nvPr>
            <p:ph type="ftr" sz="quarter" idx="11"/>
          </p:nvPr>
        </p:nvSpPr>
        <p:spPr>
          <a:xfrm>
            <a:off x="3124200" y="6248400"/>
            <a:ext cx="2895600" cy="457200"/>
          </a:xfrm>
        </p:spPr>
        <p:txBody>
          <a:bodyPr/>
          <a:lstStyle>
            <a:lvl1pPr>
              <a:defRPr/>
            </a:lvl1pPr>
          </a:lstStyle>
          <a:p>
            <a:pPr>
              <a:defRPr/>
            </a:pPr>
            <a:endParaRPr lang="fr-FR"/>
          </a:p>
        </p:txBody>
      </p:sp>
      <p:sp>
        <p:nvSpPr>
          <p:cNvPr id="5" name="Espace réservé du numéro de diapositive 4"/>
          <p:cNvSpPr>
            <a:spLocks noGrp="1"/>
          </p:cNvSpPr>
          <p:nvPr>
            <p:ph type="sldNum" sz="quarter" idx="12"/>
          </p:nvPr>
        </p:nvSpPr>
        <p:spPr>
          <a:xfrm>
            <a:off x="6553200" y="6248400"/>
            <a:ext cx="1905000" cy="457200"/>
          </a:xfrm>
        </p:spPr>
        <p:txBody>
          <a:bodyPr/>
          <a:lstStyle>
            <a:lvl1pPr>
              <a:defRPr/>
            </a:lvl1pPr>
          </a:lstStyle>
          <a:p>
            <a:pPr>
              <a:defRPr/>
            </a:pPr>
            <a:fld id="{BE739799-CF61-1849-B284-77CEB08E0889}" type="slidenum">
              <a:rPr lang="fr-FR"/>
              <a:pPr>
                <a:defRPr/>
              </a:pPr>
              <a:t>‹#›</a:t>
            </a:fld>
            <a:endParaRPr lang="fr-FR"/>
          </a:p>
        </p:txBody>
      </p:sp>
    </p:spTree>
    <p:extLst>
      <p:ext uri="{BB962C8B-B14F-4D97-AF65-F5344CB8AC3E}">
        <p14:creationId xmlns:p14="http://schemas.microsoft.com/office/powerpoint/2010/main" val="2188109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re. Text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381000" y="228600"/>
            <a:ext cx="8458200" cy="1524000"/>
          </a:xfrm>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685800" y="1981200"/>
            <a:ext cx="3818467"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639734" y="1981200"/>
            <a:ext cx="3818467"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xfrm>
            <a:off x="685800" y="6248400"/>
            <a:ext cx="1905000" cy="457200"/>
          </a:xfrm>
        </p:spPr>
        <p:txBody>
          <a:bodyPr/>
          <a:lstStyle>
            <a:lvl1pPr>
              <a:buFont typeface="Times New Roman" charset="0"/>
              <a:buNone/>
              <a:defRPr>
                <a:latin typeface="Arial" charset="0"/>
              </a:defRPr>
            </a:lvl1pPr>
          </a:lstStyle>
          <a:p>
            <a:pPr>
              <a:defRPr/>
            </a:pPr>
            <a:endParaRPr lang="fr-FR"/>
          </a:p>
        </p:txBody>
      </p:sp>
      <p:sp>
        <p:nvSpPr>
          <p:cNvPr id="6" name="Rectangle 5"/>
          <p:cNvSpPr>
            <a:spLocks noGrp="1" noChangeArrowheads="1"/>
          </p:cNvSpPr>
          <p:nvPr>
            <p:ph type="ftr" sz="quarter" idx="11"/>
          </p:nvPr>
        </p:nvSpPr>
        <p:spPr>
          <a:xfrm>
            <a:off x="3124200" y="6248400"/>
            <a:ext cx="2895600" cy="457200"/>
          </a:xfrm>
        </p:spPr>
        <p:txBody>
          <a:bodyPr/>
          <a:lstStyle>
            <a:lvl1pPr>
              <a:buFont typeface="Times New Roman" charset="0"/>
              <a:buNone/>
              <a:defRPr>
                <a:latin typeface="Arial" charset="0"/>
              </a:defRPr>
            </a:lvl1pPr>
          </a:lstStyle>
          <a:p>
            <a:pPr>
              <a:defRPr/>
            </a:pPr>
            <a:endParaRPr lang="fr-FR"/>
          </a:p>
        </p:txBody>
      </p:sp>
      <p:sp>
        <p:nvSpPr>
          <p:cNvPr id="7" name="Rectangle 6"/>
          <p:cNvSpPr>
            <a:spLocks noGrp="1" noChangeArrowheads="1"/>
          </p:cNvSpPr>
          <p:nvPr>
            <p:ph type="sldNum" sz="quarter" idx="12"/>
          </p:nvPr>
        </p:nvSpPr>
        <p:spPr>
          <a:xfrm>
            <a:off x="6553200" y="6248400"/>
            <a:ext cx="1905000" cy="457200"/>
          </a:xfrm>
        </p:spPr>
        <p:txBody>
          <a:bodyPr/>
          <a:lstStyle>
            <a:lvl1pPr>
              <a:buFont typeface="Times New Roman" charset="0"/>
              <a:buNone/>
              <a:defRPr/>
            </a:lvl1pPr>
          </a:lstStyle>
          <a:p>
            <a:pPr>
              <a:defRPr/>
            </a:pPr>
            <a:fld id="{A4919749-1B2B-E147-A21B-1C94B32BD1D4}" type="slidenum">
              <a:rPr lang="fr-FR"/>
              <a:pPr>
                <a:defRPr/>
              </a:pPr>
              <a:t>‹#›</a:t>
            </a:fld>
            <a:endParaRPr lang="fr-FR"/>
          </a:p>
        </p:txBody>
      </p:sp>
    </p:spTree>
    <p:extLst>
      <p:ext uri="{BB962C8B-B14F-4D97-AF65-F5344CB8AC3E}">
        <p14:creationId xmlns:p14="http://schemas.microsoft.com/office/powerpoint/2010/main" val="102417775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8000"/>
            <a:chOff x="0" y="0"/>
            <a:chExt cx="5760" cy="4320"/>
          </a:xfrm>
        </p:grpSpPr>
        <p:grpSp>
          <p:nvGrpSpPr>
            <p:cNvPr id="1032" name="Group 3"/>
            <p:cNvGrpSpPr>
              <a:grpSpLocks/>
            </p:cNvGrpSpPr>
            <p:nvPr/>
          </p:nvGrpSpPr>
          <p:grpSpPr bwMode="auto">
            <a:xfrm>
              <a:off x="0" y="0"/>
              <a:ext cx="5760" cy="4320"/>
              <a:chOff x="0" y="0"/>
              <a:chExt cx="5760" cy="4320"/>
            </a:xfrm>
          </p:grpSpPr>
          <p:sp>
            <p:nvSpPr>
              <p:cNvPr id="1039" name="Rectangle 4"/>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fr-FR"/>
              </a:p>
            </p:txBody>
          </p:sp>
          <p:sp>
            <p:nvSpPr>
              <p:cNvPr id="1040" name="Rectangle 5"/>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fr-FR"/>
              </a:p>
            </p:txBody>
          </p:sp>
        </p:grpSp>
        <p:grpSp>
          <p:nvGrpSpPr>
            <p:cNvPr id="1033" name="Group 6"/>
            <p:cNvGrpSpPr>
              <a:grpSpLocks/>
            </p:cNvGrpSpPr>
            <p:nvPr/>
          </p:nvGrpSpPr>
          <p:grpSpPr bwMode="auto">
            <a:xfrm>
              <a:off x="0" y="0"/>
              <a:ext cx="1667" cy="3613"/>
              <a:chOff x="0" y="0"/>
              <a:chExt cx="1667" cy="3613"/>
            </a:xfrm>
          </p:grpSpPr>
          <p:pic>
            <p:nvPicPr>
              <p:cNvPr id="1034" name="Picture 7" descr="A:\grapes.GIF"/>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5" name="Group 8"/>
              <p:cNvGrpSpPr>
                <a:grpSpLocks/>
              </p:cNvGrpSpPr>
              <p:nvPr/>
            </p:nvGrpSpPr>
            <p:grpSpPr bwMode="auto">
              <a:xfrm>
                <a:off x="226" y="0"/>
                <a:ext cx="80" cy="3613"/>
                <a:chOff x="226" y="0"/>
                <a:chExt cx="80" cy="3613"/>
              </a:xfrm>
            </p:grpSpPr>
            <p:sp>
              <p:nvSpPr>
                <p:cNvPr id="1037" name="Rectangle 9"/>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fr-FR"/>
                </a:p>
              </p:txBody>
            </p:sp>
            <p:sp>
              <p:nvSpPr>
                <p:cNvPr id="1038" name="Rectangle 10"/>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fr-FR"/>
                </a:p>
              </p:txBody>
            </p:sp>
          </p:grpSp>
          <p:sp>
            <p:nvSpPr>
              <p:cNvPr id="1036" name="Rectangle 11"/>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fr-FR"/>
              </a:p>
            </p:txBody>
          </p:sp>
        </p:grpSp>
      </p:grpSp>
      <p:sp>
        <p:nvSpPr>
          <p:cNvPr id="1027" name="Rectangle 12"/>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Cliquez et modifiez le titre</a:t>
            </a:r>
          </a:p>
        </p:txBody>
      </p:sp>
      <p:sp>
        <p:nvSpPr>
          <p:cNvPr id="1028" name="Rectangle 13"/>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5134" name="Rectangle 14"/>
          <p:cNvSpPr>
            <a:spLocks noGrp="1" noChangeArrowheads="1"/>
          </p:cNvSpPr>
          <p:nvPr>
            <p:ph type="dt" sz="half" idx="2"/>
          </p:nvPr>
        </p:nvSpPr>
        <p:spPr bwMode="auto">
          <a:xfrm>
            <a:off x="1295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spcBef>
                <a:spcPct val="50000"/>
              </a:spcBef>
              <a:defRPr sz="1400">
                <a:latin typeface="Arial" pitchFamily="26" charset="0"/>
                <a:ea typeface="+mn-ea"/>
                <a:cs typeface="+mn-cs"/>
              </a:defRPr>
            </a:lvl1pPr>
          </a:lstStyle>
          <a:p>
            <a:pPr>
              <a:defRPr/>
            </a:pPr>
            <a:endParaRPr lang="en-US"/>
          </a:p>
        </p:txBody>
      </p:sp>
      <p:sp>
        <p:nvSpPr>
          <p:cNvPr id="5135" name="Rectangle 15"/>
          <p:cNvSpPr>
            <a:spLocks noGrp="1" noChangeArrowheads="1"/>
          </p:cNvSpPr>
          <p:nvPr>
            <p:ph type="ftr" sz="quarter" idx="3"/>
          </p:nvPr>
        </p:nvSpPr>
        <p:spPr bwMode="auto">
          <a:xfrm>
            <a:off x="37338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sz="1400">
                <a:latin typeface="Arial" pitchFamily="26" charset="0"/>
                <a:ea typeface="+mn-ea"/>
                <a:cs typeface="+mn-cs"/>
              </a:defRPr>
            </a:lvl1pPr>
          </a:lstStyle>
          <a:p>
            <a:pPr>
              <a:defRPr/>
            </a:pPr>
            <a:endParaRPr lang="en-US"/>
          </a:p>
        </p:txBody>
      </p:sp>
      <p:sp>
        <p:nvSpPr>
          <p:cNvPr id="5136" name="Rectangle 16"/>
          <p:cNvSpPr>
            <a:spLocks noGrp="1" noChangeArrowheads="1"/>
          </p:cNvSpPr>
          <p:nvPr>
            <p:ph type="sldNum" sz="quarter" idx="4"/>
          </p:nvPr>
        </p:nvSpPr>
        <p:spPr bwMode="auto">
          <a:xfrm>
            <a:off x="7162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sz="1400">
                <a:latin typeface="Arial" charset="0"/>
              </a:defRPr>
            </a:lvl1pPr>
          </a:lstStyle>
          <a:p>
            <a:pPr>
              <a:defRPr/>
            </a:pPr>
            <a:fld id="{90FF59FD-5F6A-5143-9C65-D0EC29F35FD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 id="2147484108" r:id="rId13"/>
    <p:sldLayoutId id="2147484109" r:id="rId14"/>
  </p:sldLayoutIdLst>
  <p:txStyles>
    <p:titleStyle>
      <a:lvl1pPr algn="l" rtl="0" eaLnBrk="0" fontAlgn="base" hangingPunct="0">
        <a:spcBef>
          <a:spcPct val="0"/>
        </a:spcBef>
        <a:spcAft>
          <a:spcPct val="0"/>
        </a:spcAft>
        <a:defRPr kumimoji="1" sz="4400">
          <a:solidFill>
            <a:schemeClr val="tx2"/>
          </a:solidFill>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kumimoji="1" sz="4400">
          <a:solidFill>
            <a:schemeClr val="tx2"/>
          </a:solidFill>
          <a:latin typeface="Arial" pitchFamily="-110" charset="0"/>
          <a:ea typeface="ＭＳ Ｐゴシック" pitchFamily="-110" charset="-128"/>
          <a:cs typeface="ＭＳ Ｐゴシック" pitchFamily="-110" charset="-128"/>
        </a:defRPr>
      </a:lvl2pPr>
      <a:lvl3pPr algn="l" rtl="0" eaLnBrk="0" fontAlgn="base" hangingPunct="0">
        <a:spcBef>
          <a:spcPct val="0"/>
        </a:spcBef>
        <a:spcAft>
          <a:spcPct val="0"/>
        </a:spcAft>
        <a:defRPr kumimoji="1" sz="4400">
          <a:solidFill>
            <a:schemeClr val="tx2"/>
          </a:solidFill>
          <a:latin typeface="Arial" pitchFamily="-110" charset="0"/>
          <a:ea typeface="ＭＳ Ｐゴシック" pitchFamily="-110" charset="-128"/>
          <a:cs typeface="ＭＳ Ｐゴシック" pitchFamily="-110" charset="-128"/>
        </a:defRPr>
      </a:lvl3pPr>
      <a:lvl4pPr algn="l" rtl="0" eaLnBrk="0" fontAlgn="base" hangingPunct="0">
        <a:spcBef>
          <a:spcPct val="0"/>
        </a:spcBef>
        <a:spcAft>
          <a:spcPct val="0"/>
        </a:spcAft>
        <a:defRPr kumimoji="1" sz="4400">
          <a:solidFill>
            <a:schemeClr val="tx2"/>
          </a:solidFill>
          <a:latin typeface="Arial" pitchFamily="-110" charset="0"/>
          <a:ea typeface="ＭＳ Ｐゴシック" pitchFamily="-110" charset="-128"/>
          <a:cs typeface="ＭＳ Ｐゴシック" pitchFamily="-110" charset="-128"/>
        </a:defRPr>
      </a:lvl4pPr>
      <a:lvl5pPr algn="l" rtl="0" eaLnBrk="0" fontAlgn="base" hangingPunct="0">
        <a:spcBef>
          <a:spcPct val="0"/>
        </a:spcBef>
        <a:spcAft>
          <a:spcPct val="0"/>
        </a:spcAft>
        <a:defRPr kumimoji="1" sz="4400">
          <a:solidFill>
            <a:schemeClr val="tx2"/>
          </a:solidFill>
          <a:latin typeface="Arial" pitchFamily="-110" charset="0"/>
          <a:ea typeface="ＭＳ Ｐゴシック" pitchFamily="-110" charset="-128"/>
          <a:cs typeface="ＭＳ Ｐゴシック" pitchFamily="-110" charset="-128"/>
        </a:defRPr>
      </a:lvl5pPr>
      <a:lvl6pPr marL="457200" algn="l" rtl="0" eaLnBrk="0" fontAlgn="base" hangingPunct="0">
        <a:spcBef>
          <a:spcPct val="0"/>
        </a:spcBef>
        <a:spcAft>
          <a:spcPct val="0"/>
        </a:spcAft>
        <a:defRPr kumimoji="1" sz="4400">
          <a:solidFill>
            <a:schemeClr val="tx2"/>
          </a:solidFill>
          <a:latin typeface="Arial" pitchFamily="-110" charset="0"/>
        </a:defRPr>
      </a:lvl6pPr>
      <a:lvl7pPr marL="914400" algn="l" rtl="0" eaLnBrk="0" fontAlgn="base" hangingPunct="0">
        <a:spcBef>
          <a:spcPct val="0"/>
        </a:spcBef>
        <a:spcAft>
          <a:spcPct val="0"/>
        </a:spcAft>
        <a:defRPr kumimoji="1" sz="4400">
          <a:solidFill>
            <a:schemeClr val="tx2"/>
          </a:solidFill>
          <a:latin typeface="Arial" pitchFamily="-110" charset="0"/>
        </a:defRPr>
      </a:lvl7pPr>
      <a:lvl8pPr marL="1371600" algn="l" rtl="0" eaLnBrk="0" fontAlgn="base" hangingPunct="0">
        <a:spcBef>
          <a:spcPct val="0"/>
        </a:spcBef>
        <a:spcAft>
          <a:spcPct val="0"/>
        </a:spcAft>
        <a:defRPr kumimoji="1" sz="4400">
          <a:solidFill>
            <a:schemeClr val="tx2"/>
          </a:solidFill>
          <a:latin typeface="Arial" pitchFamily="-110" charset="0"/>
        </a:defRPr>
      </a:lvl8pPr>
      <a:lvl9pPr marL="1828800" algn="l" rtl="0" eaLnBrk="0" fontAlgn="base" hangingPunct="0">
        <a:spcBef>
          <a:spcPct val="0"/>
        </a:spcBef>
        <a:spcAft>
          <a:spcPct val="0"/>
        </a:spcAft>
        <a:defRPr kumimoji="1" sz="4400">
          <a:solidFill>
            <a:schemeClr val="tx2"/>
          </a:solidFill>
          <a:latin typeface="Arial" pitchFamily="-110"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har char="–"/>
        <a:defRPr kumimoji="1" sz="2800">
          <a:solidFill>
            <a:schemeClr val="tx1"/>
          </a:solidFill>
          <a:latin typeface="+mn-lt"/>
          <a:ea typeface="ＭＳ Ｐゴシック" pitchFamily="-110" charset="-128"/>
        </a:defRPr>
      </a:lvl2pPr>
      <a:lvl3pPr marL="1143000" indent="-228600" algn="l" rtl="0" eaLnBrk="0" fontAlgn="base" hangingPunct="0">
        <a:spcBef>
          <a:spcPct val="20000"/>
        </a:spcBef>
        <a:spcAft>
          <a:spcPct val="0"/>
        </a:spcAft>
        <a:buChar char="•"/>
        <a:defRPr kumimoji="1" sz="2400">
          <a:solidFill>
            <a:schemeClr val="tx1"/>
          </a:solidFill>
          <a:latin typeface="+mn-lt"/>
          <a:ea typeface="ＭＳ Ｐゴシック" pitchFamily="-110" charset="-128"/>
        </a:defRPr>
      </a:lvl3pPr>
      <a:lvl4pPr marL="1600200" indent="-228600" algn="l" rtl="0" eaLnBrk="0" fontAlgn="base" hangingPunct="0">
        <a:spcBef>
          <a:spcPct val="20000"/>
        </a:spcBef>
        <a:spcAft>
          <a:spcPct val="0"/>
        </a:spcAft>
        <a:buChar char="–"/>
        <a:defRPr kumimoji="1" sz="2000">
          <a:solidFill>
            <a:schemeClr val="tx1"/>
          </a:solidFill>
          <a:latin typeface="+mn-lt"/>
          <a:ea typeface="ＭＳ Ｐゴシック" pitchFamily="-110" charset="-128"/>
        </a:defRPr>
      </a:lvl4pPr>
      <a:lvl5pPr marL="2057400" indent="-228600" algn="l" rtl="0" eaLnBrk="0" fontAlgn="base" hangingPunct="0">
        <a:spcBef>
          <a:spcPct val="20000"/>
        </a:spcBef>
        <a:spcAft>
          <a:spcPct val="0"/>
        </a:spcAft>
        <a:buChar char="»"/>
        <a:defRPr kumimoji="1" sz="2000">
          <a:solidFill>
            <a:schemeClr val="tx1"/>
          </a:solidFill>
          <a:latin typeface="+mn-lt"/>
          <a:ea typeface="ＭＳ Ｐゴシック" pitchFamily="-110" charset="-128"/>
        </a:defRPr>
      </a:lvl5pPr>
      <a:lvl6pPr marL="2514600" indent="-228600" algn="l" rtl="0" eaLnBrk="0" fontAlgn="base" hangingPunct="0">
        <a:spcBef>
          <a:spcPct val="20000"/>
        </a:spcBef>
        <a:spcAft>
          <a:spcPct val="0"/>
        </a:spcAft>
        <a:buChar char="»"/>
        <a:defRPr kumimoji="1" sz="2000">
          <a:solidFill>
            <a:schemeClr val="tx1"/>
          </a:solidFill>
          <a:latin typeface="+mn-lt"/>
          <a:ea typeface="ＭＳ Ｐゴシック" pitchFamily="-110" charset="-128"/>
        </a:defRPr>
      </a:lvl6pPr>
      <a:lvl7pPr marL="2971800" indent="-228600" algn="l" rtl="0" eaLnBrk="0" fontAlgn="base" hangingPunct="0">
        <a:spcBef>
          <a:spcPct val="20000"/>
        </a:spcBef>
        <a:spcAft>
          <a:spcPct val="0"/>
        </a:spcAft>
        <a:buChar char="»"/>
        <a:defRPr kumimoji="1" sz="2000">
          <a:solidFill>
            <a:schemeClr val="tx1"/>
          </a:solidFill>
          <a:latin typeface="+mn-lt"/>
          <a:ea typeface="ＭＳ Ｐゴシック" pitchFamily="-110" charset="-128"/>
        </a:defRPr>
      </a:lvl7pPr>
      <a:lvl8pPr marL="3429000" indent="-228600" algn="l" rtl="0" eaLnBrk="0" fontAlgn="base" hangingPunct="0">
        <a:spcBef>
          <a:spcPct val="20000"/>
        </a:spcBef>
        <a:spcAft>
          <a:spcPct val="0"/>
        </a:spcAft>
        <a:buChar char="»"/>
        <a:defRPr kumimoji="1" sz="2000">
          <a:solidFill>
            <a:schemeClr val="tx1"/>
          </a:solidFill>
          <a:latin typeface="+mn-lt"/>
          <a:ea typeface="ＭＳ Ｐゴシック" pitchFamily="-110" charset="-128"/>
        </a:defRPr>
      </a:lvl8pPr>
      <a:lvl9pPr marL="3886200" indent="-228600" algn="l" rtl="0" eaLnBrk="0" fontAlgn="base" hangingPunct="0">
        <a:spcBef>
          <a:spcPct val="20000"/>
        </a:spcBef>
        <a:spcAft>
          <a:spcPct val="0"/>
        </a:spcAft>
        <a:buChar char="»"/>
        <a:defRPr kumimoji="1" sz="2000">
          <a:solidFill>
            <a:schemeClr val="tx1"/>
          </a:solidFill>
          <a:latin typeface="+mn-lt"/>
          <a:ea typeface="ＭＳ Ｐゴシック" pitchFamily="-110"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png"/><Relationship Id="rId6" Type="http://schemas.openxmlformats.org/officeDocument/2006/relationships/image" Target="../media/image22.jpe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34.emf"/><Relationship Id="rId5" Type="http://schemas.openxmlformats.org/officeDocument/2006/relationships/image" Target="../media/image35.png"/><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www.ncbi.nlm.nih.gov/pubmed?term=Gala-Lopez%20BL%5BAuthor%5D&amp;cauthor=true&amp;cauthor_uid=23859047" TargetMode="External"/><Relationship Id="rId4" Type="http://schemas.openxmlformats.org/officeDocument/2006/relationships/hyperlink" Target="http://www.ncbi.nlm.nih.gov/pubmed?term=Shapiro%20AM%5BAuthor%5D&amp;cauthor=true&amp;cauthor_uid=23859047" TargetMode="External"/><Relationship Id="rId1" Type="http://schemas.openxmlformats.org/officeDocument/2006/relationships/slideLayout" Target="../slideLayouts/slideLayout2.xml"/><Relationship Id="rId2" Type="http://schemas.openxmlformats.org/officeDocument/2006/relationships/hyperlink" Target="http://www.ncbi.nlm.nih.gov/pubmed?term=Gusani%20NJ%5BAuthor%5D&amp;cauthor=true&amp;cauthor_uid=23992021"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6.emf"/></Relationships>
</file>

<file path=ppt/slides/_rels/slide66.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png"/><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 Id="rId6" Type="http://schemas.openxmlformats.org/officeDocument/2006/relationships/image" Target="../media/image43.jpeg"/><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44.jpeg"/></Relationships>
</file>

<file path=ppt/slides/_rels/slide69.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1" Type="http://schemas.openxmlformats.org/officeDocument/2006/relationships/slideLayout" Target="../slideLayouts/slideLayout7.xml"/><Relationship Id="rId2" Type="http://schemas.openxmlformats.org/officeDocument/2006/relationships/image" Target="../media/image45.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75.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1" Type="http://schemas.openxmlformats.org/officeDocument/2006/relationships/slideLayout" Target="../slideLayouts/slideLayout7.xml"/><Relationship Id="rId2" Type="http://schemas.openxmlformats.org/officeDocument/2006/relationships/image" Target="../media/image5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3.jpeg"/><Relationship Id="rId3" Type="http://schemas.openxmlformats.org/officeDocument/2006/relationships/image" Target="../media/image54.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1371600" y="2514600"/>
            <a:ext cx="7772400" cy="1524000"/>
          </a:xfrm>
        </p:spPr>
        <p:txBody>
          <a:bodyPr/>
          <a:lstStyle/>
          <a:p>
            <a:pPr>
              <a:defRPr/>
            </a:pPr>
            <a:r>
              <a:rPr kumimoji="0" lang="fr-FR" b="1" dirty="0" smtClean="0">
                <a:solidFill>
                  <a:srgbClr val="FF0EB3"/>
                </a:solidFill>
                <a:ea typeface="ＭＳ Ｐゴシック" charset="-128"/>
                <a:cs typeface="ＭＳ Ｐゴシック" charset="-128"/>
              </a:rPr>
              <a:t>Nouveaux traitements du diabète </a:t>
            </a:r>
            <a:r>
              <a:rPr kumimoji="0" lang="fr-FR" b="1" dirty="0" smtClean="0">
                <a:ea typeface="ＭＳ Ｐゴシック" charset="-128"/>
                <a:cs typeface="ＭＳ Ｐゴシック" charset="-128"/>
              </a:rPr>
              <a:t/>
            </a:r>
            <a:br>
              <a:rPr kumimoji="0" lang="fr-FR" b="1" dirty="0" smtClean="0">
                <a:ea typeface="ＭＳ Ｐゴシック" charset="-128"/>
                <a:cs typeface="ＭＳ Ｐゴシック" charset="-128"/>
              </a:rPr>
            </a:br>
            <a:r>
              <a:rPr kumimoji="0" lang="fr-FR" b="1" dirty="0" smtClean="0">
                <a:ea typeface="ＭＳ Ｐゴシック" charset="-128"/>
                <a:cs typeface="ＭＳ Ｐゴシック" charset="-128"/>
              </a:rPr>
              <a:t/>
            </a:r>
            <a:br>
              <a:rPr kumimoji="0" lang="fr-FR" b="1" dirty="0" smtClean="0">
                <a:ea typeface="ＭＳ Ｐゴシック" charset="-128"/>
                <a:cs typeface="ＭＳ Ｐゴシック" charset="-128"/>
              </a:rPr>
            </a:br>
            <a:r>
              <a:rPr kumimoji="0" lang="fr-FR" sz="3600" b="1" dirty="0" smtClean="0">
                <a:solidFill>
                  <a:schemeClr val="tx1"/>
                </a:solidFill>
                <a:ea typeface="ＭＳ Ｐゴシック" charset="-128"/>
                <a:cs typeface="ＭＳ Ｐゴシック" charset="-128"/>
              </a:rPr>
              <a:t>Pr </a:t>
            </a:r>
            <a:r>
              <a:rPr kumimoji="0" lang="fr-FR" sz="3600" b="1" dirty="0" err="1" smtClean="0">
                <a:solidFill>
                  <a:schemeClr val="tx1"/>
                </a:solidFill>
                <a:ea typeface="ＭＳ Ｐゴシック" charset="-128"/>
                <a:cs typeface="ＭＳ Ｐゴシック" charset="-128"/>
              </a:rPr>
              <a:t>Vantyghem</a:t>
            </a:r>
            <a:r>
              <a:rPr kumimoji="0" lang="fr-FR" b="1" dirty="0" smtClean="0">
                <a:ea typeface="ＭＳ Ｐゴシック" charset="-128"/>
                <a:cs typeface="ＭＳ Ｐゴシック" charset="-128"/>
              </a:rPr>
              <a:t/>
            </a:r>
            <a:br>
              <a:rPr kumimoji="0" lang="fr-FR" b="1" dirty="0" smtClean="0">
                <a:ea typeface="ＭＳ Ｐゴシック" charset="-128"/>
                <a:cs typeface="ＭＳ Ｐゴシック" charset="-128"/>
              </a:rPr>
            </a:br>
            <a:r>
              <a:rPr kumimoji="0" lang="fr-FR" b="1" dirty="0" smtClean="0">
                <a:ea typeface="ＭＳ Ｐゴシック" charset="-128"/>
                <a:cs typeface="ＭＳ Ｐゴシック" charset="-128"/>
              </a:rPr>
              <a:t/>
            </a:r>
            <a:br>
              <a:rPr kumimoji="0" lang="fr-FR" b="1" dirty="0" smtClean="0">
                <a:ea typeface="ＭＳ Ｐゴシック" charset="-128"/>
                <a:cs typeface="ＭＳ Ｐゴシック" charset="-128"/>
              </a:rPr>
            </a:br>
            <a:r>
              <a:rPr kumimoji="0" lang="fr-FR" sz="3600" b="1" dirty="0" smtClean="0">
                <a:solidFill>
                  <a:schemeClr val="accent1">
                    <a:lumMod val="25000"/>
                  </a:schemeClr>
                </a:solidFill>
                <a:ea typeface="ＭＳ Ｐゴシック" charset="-128"/>
                <a:cs typeface="ＭＳ Ｐゴシック" charset="-128"/>
              </a:rPr>
              <a:t>Endocrinologie et Métabolisme</a:t>
            </a:r>
            <a:br>
              <a:rPr kumimoji="0" lang="fr-FR" sz="3600" b="1" dirty="0" smtClean="0">
                <a:solidFill>
                  <a:schemeClr val="accent1">
                    <a:lumMod val="25000"/>
                  </a:schemeClr>
                </a:solidFill>
                <a:ea typeface="ＭＳ Ｐゴシック" charset="-128"/>
                <a:cs typeface="ＭＳ Ｐゴシック" charset="-128"/>
              </a:rPr>
            </a:br>
            <a:r>
              <a:rPr kumimoji="0" lang="fr-FR" sz="3600" b="1" dirty="0" smtClean="0">
                <a:solidFill>
                  <a:schemeClr val="accent1">
                    <a:lumMod val="25000"/>
                  </a:schemeClr>
                </a:solidFill>
                <a:ea typeface="ＭＳ Ｐゴシック" charset="-128"/>
                <a:cs typeface="ＭＳ Ｐゴシック" charset="-128"/>
              </a:rPr>
              <a:t>CHRU Lille</a:t>
            </a:r>
          </a:p>
        </p:txBody>
      </p:sp>
      <p:sp>
        <p:nvSpPr>
          <p:cNvPr id="18434" name="Rectangle 3"/>
          <p:cNvSpPr>
            <a:spLocks noGrp="1" noChangeArrowheads="1"/>
          </p:cNvSpPr>
          <p:nvPr>
            <p:ph type="subTitle" idx="1"/>
          </p:nvPr>
        </p:nvSpPr>
        <p:spPr>
          <a:xfrm>
            <a:off x="1219200" y="381000"/>
            <a:ext cx="7772400" cy="990600"/>
          </a:xfrm>
        </p:spPr>
        <p:txBody>
          <a:bodyPr/>
          <a:lstStyle/>
          <a:p>
            <a:endParaRPr kumimoji="0" lang="fr-FR" sz="2400">
              <a:latin typeface="Arial" charset="0"/>
              <a:ea typeface="ＭＳ Ｐゴシック" charset="0"/>
              <a:cs typeface="ＭＳ Ｐゴシック" charset="0"/>
            </a:endParaRPr>
          </a:p>
          <a:p>
            <a:endParaRPr kumimoji="0" lang="fr-FR" sz="2400">
              <a:latin typeface="Arial" charset="0"/>
              <a:ea typeface="ＭＳ Ｐゴシック" charset="0"/>
              <a:cs typeface="ＭＳ Ｐゴシック" charset="0"/>
            </a:endParaRPr>
          </a:p>
          <a:p>
            <a:endParaRPr kumimoji="0" lang="fr-FR" sz="2400">
              <a:latin typeface="Arial" charset="0"/>
              <a:ea typeface="ＭＳ Ｐゴシック" charset="0"/>
              <a:cs typeface="ＭＳ Ｐゴシック" charset="0"/>
            </a:endParaRPr>
          </a:p>
          <a:p>
            <a:endParaRPr kumimoji="0" lang="fr-FR" sz="2400">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Titre 1"/>
          <p:cNvSpPr>
            <a:spLocks noGrp="1"/>
          </p:cNvSpPr>
          <p:nvPr>
            <p:ph type="title"/>
          </p:nvPr>
        </p:nvSpPr>
        <p:spPr>
          <a:xfrm>
            <a:off x="3048000" y="0"/>
            <a:ext cx="6019800" cy="1143000"/>
          </a:xfrm>
        </p:spPr>
        <p:txBody>
          <a:bodyPr/>
          <a:lstStyle/>
          <a:p>
            <a:r>
              <a:rPr lang="fr-FR" sz="3600" b="1">
                <a:solidFill>
                  <a:srgbClr val="FF0EB3"/>
                </a:solidFill>
                <a:latin typeface="Arial" charset="0"/>
                <a:ea typeface="ＭＳ Ｐゴシック" charset="0"/>
                <a:cs typeface="ＭＳ Ｐゴシック" charset="0"/>
              </a:rPr>
              <a:t>FIL D</a:t>
            </a:r>
            <a:r>
              <a:rPr lang="ja-JP" altLang="fr-FR" sz="3600" b="1">
                <a:solidFill>
                  <a:srgbClr val="FF0EB3"/>
                </a:solidFill>
                <a:latin typeface="Arial" charset="0"/>
                <a:ea typeface="ＭＳ Ｐゴシック" charset="0"/>
                <a:cs typeface="ＭＳ Ｐゴシック" charset="0"/>
              </a:rPr>
              <a:t>’</a:t>
            </a:r>
            <a:r>
              <a:rPr lang="fr-FR" altLang="ja-JP" sz="3600" b="1">
                <a:solidFill>
                  <a:srgbClr val="FF0EB3"/>
                </a:solidFill>
                <a:latin typeface="Arial" charset="0"/>
                <a:ea typeface="ＭＳ Ｐゴシック" charset="0"/>
                <a:cs typeface="ＭＳ Ｐゴシック" charset="0"/>
              </a:rPr>
              <a:t>ARIANE</a:t>
            </a:r>
            <a:endParaRPr lang="fr-FR" sz="3600" b="1">
              <a:solidFill>
                <a:srgbClr val="FF0EB3"/>
              </a:solidFill>
              <a:latin typeface="Arial" charset="0"/>
              <a:ea typeface="ＭＳ Ｐゴシック" charset="0"/>
              <a:cs typeface="ＭＳ Ｐゴシック" charset="0"/>
            </a:endParaRPr>
          </a:p>
        </p:txBody>
      </p:sp>
      <p:sp>
        <p:nvSpPr>
          <p:cNvPr id="19458" name="Espace réservé du contenu 2"/>
          <p:cNvSpPr>
            <a:spLocks noGrp="1"/>
          </p:cNvSpPr>
          <p:nvPr>
            <p:ph idx="1"/>
          </p:nvPr>
        </p:nvSpPr>
        <p:spPr>
          <a:xfrm>
            <a:off x="1295400" y="1219200"/>
            <a:ext cx="7772400" cy="5410200"/>
          </a:xfrm>
        </p:spPr>
        <p:txBody>
          <a:bodyPr/>
          <a:lstStyle/>
          <a:p>
            <a:r>
              <a:rPr kumimoji="0" lang="fr-FR" sz="2400" b="1">
                <a:latin typeface="Arial" charset="0"/>
                <a:ea typeface="ＭＳ Ｐゴシック" charset="0"/>
                <a:cs typeface="ＭＳ Ｐゴシック" charset="0"/>
              </a:rPr>
              <a:t>Diabètes:</a:t>
            </a:r>
            <a:r>
              <a:rPr kumimoji="0" lang="fr-FR" sz="2400">
                <a:latin typeface="Arial" charset="0"/>
                <a:ea typeface="ＭＳ Ｐゴシック" charset="0"/>
                <a:cs typeface="ＭＳ Ｐゴシック" charset="0"/>
              </a:rPr>
              <a:t> définition, classification, complications</a:t>
            </a:r>
          </a:p>
          <a:p>
            <a:endParaRPr kumimoji="0" lang="fr-FR" sz="2400">
              <a:latin typeface="Arial" charset="0"/>
              <a:ea typeface="ＭＳ Ｐゴシック" charset="0"/>
              <a:cs typeface="ＭＳ Ｐゴシック" charset="0"/>
            </a:endParaRPr>
          </a:p>
          <a:p>
            <a:r>
              <a:rPr kumimoji="0" lang="fr-FR" sz="2400" b="1">
                <a:latin typeface="Arial" charset="0"/>
                <a:ea typeface="ＭＳ Ｐゴシック" charset="0"/>
                <a:cs typeface="ＭＳ Ｐゴシック" charset="0"/>
              </a:rPr>
              <a:t>ADO (</a:t>
            </a:r>
            <a:r>
              <a:rPr kumimoji="0" lang="fr-FR" sz="2400">
                <a:latin typeface="Arial" charset="0"/>
                <a:ea typeface="ＭＳ Ｐゴシック" charset="0"/>
                <a:cs typeface="ＭＳ Ｐゴシック" charset="0"/>
              </a:rPr>
              <a:t>Biguanide, sulfamides, acarbose, incrétino-mimétiques, inhibiteurs de SGLT2) </a:t>
            </a:r>
            <a:r>
              <a:rPr kumimoji="0" lang="fr-FR" sz="2400" b="1">
                <a:latin typeface="Arial" charset="0"/>
                <a:ea typeface="ＭＳ Ｐゴシック" charset="0"/>
                <a:cs typeface="ＭＳ Ｐゴシック" charset="0"/>
              </a:rPr>
              <a:t>et insulines  </a:t>
            </a:r>
          </a:p>
          <a:p>
            <a:endParaRPr kumimoji="0" lang="fr-FR" sz="2400" b="1">
              <a:latin typeface="Arial" charset="0"/>
              <a:ea typeface="ＭＳ Ｐゴシック" charset="0"/>
              <a:cs typeface="ＭＳ Ｐゴシック" charset="0"/>
            </a:endParaRPr>
          </a:p>
          <a:p>
            <a:r>
              <a:rPr kumimoji="0" lang="fr-FR" sz="2400" b="1">
                <a:latin typeface="Arial" charset="0"/>
                <a:ea typeface="ＭＳ Ｐゴシック" charset="0"/>
                <a:cs typeface="ＭＳ Ｐゴシック" charset="0"/>
              </a:rPr>
              <a:t>Recommandations thérapeutiques</a:t>
            </a:r>
          </a:p>
          <a:p>
            <a:endParaRPr kumimoji="0" lang="fr-FR" sz="2400">
              <a:latin typeface="Arial" charset="0"/>
              <a:ea typeface="ＭＳ Ｐゴシック" charset="0"/>
              <a:cs typeface="ＭＳ Ｐゴシック" charset="0"/>
            </a:endParaRPr>
          </a:p>
          <a:p>
            <a:r>
              <a:rPr kumimoji="0" lang="fr-FR" sz="2400" b="1">
                <a:latin typeface="Arial" charset="0"/>
                <a:ea typeface="ＭＳ Ｐゴシック" charset="0"/>
                <a:cs typeface="ＭＳ Ｐゴシック" charset="0"/>
              </a:rPr>
              <a:t>Diabète de type 2 et prise en charge bariatrique</a:t>
            </a:r>
          </a:p>
          <a:p>
            <a:endParaRPr kumimoji="0" lang="fr-FR" sz="2400">
              <a:latin typeface="Arial" charset="0"/>
              <a:ea typeface="ＭＳ Ｐゴシック" charset="0"/>
              <a:cs typeface="ＭＳ Ｐゴシック" charset="0"/>
            </a:endParaRPr>
          </a:p>
          <a:p>
            <a:r>
              <a:rPr kumimoji="0" lang="fr-FR" sz="2400" b="1">
                <a:latin typeface="Arial" charset="0"/>
                <a:ea typeface="ＭＳ Ｐゴシック" charset="0"/>
                <a:cs typeface="ＭＳ Ｐゴシック" charset="0"/>
              </a:rPr>
              <a:t>Thérapie cellulaire du DID1</a:t>
            </a:r>
          </a:p>
          <a:p>
            <a:endParaRPr kumimoji="0" lang="fr-FR" sz="2400">
              <a:latin typeface="Arial" charset="0"/>
              <a:ea typeface="ＭＳ Ｐゴシック" charset="0"/>
              <a:cs typeface="ＭＳ Ｐゴシック" charset="0"/>
            </a:endParaRPr>
          </a:p>
          <a:p>
            <a:r>
              <a:rPr kumimoji="0" lang="fr-FR" sz="2400" b="1">
                <a:latin typeface="Arial" charset="0"/>
                <a:ea typeface="ＭＳ Ｐゴシック" charset="0"/>
                <a:cs typeface="ＭＳ Ｐゴシック" charset="0"/>
              </a:rPr>
              <a:t>Diabètes lipodystrophiques</a:t>
            </a:r>
          </a:p>
          <a:p>
            <a:endParaRPr lang="fr-FR">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Rectangle 2"/>
          <p:cNvSpPr>
            <a:spLocks noGrp="1" noChangeArrowheads="1"/>
          </p:cNvSpPr>
          <p:nvPr>
            <p:ph type="ctrTitle"/>
          </p:nvPr>
        </p:nvSpPr>
        <p:spPr>
          <a:xfrm>
            <a:off x="1905000" y="0"/>
            <a:ext cx="7239000" cy="3733800"/>
          </a:xfrm>
        </p:spPr>
        <p:txBody>
          <a:bodyPr/>
          <a:lstStyle/>
          <a:p>
            <a:r>
              <a:rPr kumimoji="0" lang="fr-FR" b="1">
                <a:solidFill>
                  <a:srgbClr val="FF0EB3"/>
                </a:solidFill>
                <a:latin typeface="Arial" charset="0"/>
                <a:ea typeface="ＭＳ Ｐゴシック" charset="0"/>
                <a:cs typeface="ＭＳ Ｐゴシック" charset="0"/>
              </a:rPr>
              <a:t>Le diabète</a:t>
            </a:r>
          </a:p>
        </p:txBody>
      </p:sp>
      <p:sp>
        <p:nvSpPr>
          <p:cNvPr id="20482" name="Sous-titre 3"/>
          <p:cNvSpPr>
            <a:spLocks noGrp="1"/>
          </p:cNvSpPr>
          <p:nvPr>
            <p:ph type="subTitle" idx="1"/>
          </p:nvPr>
        </p:nvSpPr>
        <p:spPr>
          <a:xfrm>
            <a:off x="3581400" y="3886200"/>
            <a:ext cx="4191000" cy="1752600"/>
          </a:xfrm>
        </p:spPr>
        <p:txBody>
          <a:bodyPr/>
          <a:lstStyle/>
          <a:p>
            <a:r>
              <a:rPr lang="fr-FR">
                <a:latin typeface="Arial" charset="0"/>
                <a:ea typeface="ＭＳ Ｐゴシック" charset="0"/>
                <a:cs typeface="ＭＳ Ｐゴシック" charset="0"/>
              </a:rPr>
              <a:t>Définition</a:t>
            </a:r>
          </a:p>
          <a:p>
            <a:r>
              <a:rPr lang="fr-FR">
                <a:latin typeface="Arial" charset="0"/>
                <a:ea typeface="ＭＳ Ｐゴシック" charset="0"/>
                <a:cs typeface="ＭＳ Ｐゴシック" charset="0"/>
              </a:rPr>
              <a:t>Classification</a:t>
            </a:r>
          </a:p>
          <a:p>
            <a:r>
              <a:rPr lang="fr-FR">
                <a:latin typeface="Arial" charset="0"/>
                <a:ea typeface="ＭＳ Ｐゴシック" charset="0"/>
                <a:cs typeface="ＭＳ Ｐゴシック" charset="0"/>
              </a:rPr>
              <a:t>Complications</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152400" y="-76200"/>
            <a:ext cx="8077200" cy="1295400"/>
          </a:xfrm>
        </p:spPr>
        <p:txBody>
          <a:bodyPr/>
          <a:lstStyle/>
          <a:p>
            <a:r>
              <a:rPr lang="fr-FR" sz="3600" b="1">
                <a:latin typeface="Arial" charset="0"/>
                <a:ea typeface="ＭＳ Ｐゴシック" charset="0"/>
                <a:cs typeface="ＭＳ Ｐゴシック" charset="0"/>
              </a:rPr>
              <a:t> </a:t>
            </a:r>
            <a:r>
              <a:rPr lang="fr-FR" sz="4000" b="1">
                <a:solidFill>
                  <a:srgbClr val="FF0EB3"/>
                </a:solidFill>
                <a:latin typeface="Arial" charset="0"/>
                <a:ea typeface="ＭＳ Ｐゴシック" charset="0"/>
                <a:cs typeface="ＭＳ Ｐゴシック" charset="0"/>
              </a:rPr>
              <a:t>Diagnostic du diabète</a:t>
            </a:r>
          </a:p>
        </p:txBody>
      </p:sp>
      <p:sp>
        <p:nvSpPr>
          <p:cNvPr id="21506" name="Rectangle 3"/>
          <p:cNvSpPr>
            <a:spLocks noGrp="1" noChangeArrowheads="1"/>
          </p:cNvSpPr>
          <p:nvPr>
            <p:ph type="body" idx="1"/>
          </p:nvPr>
        </p:nvSpPr>
        <p:spPr>
          <a:xfrm>
            <a:off x="1219200" y="1973263"/>
            <a:ext cx="7772400" cy="4808537"/>
          </a:xfrm>
        </p:spPr>
        <p:txBody>
          <a:bodyPr/>
          <a:lstStyle/>
          <a:p>
            <a:pPr>
              <a:lnSpc>
                <a:spcPct val="79000"/>
              </a:lnSpc>
            </a:pPr>
            <a:endParaRPr lang="fr-FR">
              <a:latin typeface="Arial" charset="0"/>
              <a:ea typeface="ＭＳ Ｐゴシック" charset="0"/>
              <a:cs typeface="ＭＳ Ｐゴシック" charset="0"/>
            </a:endParaRPr>
          </a:p>
          <a:p>
            <a:pPr>
              <a:lnSpc>
                <a:spcPct val="79000"/>
              </a:lnSpc>
            </a:pPr>
            <a:endParaRPr lang="fr-FR">
              <a:latin typeface="Arial" charset="0"/>
              <a:ea typeface="ＭＳ Ｐゴシック" charset="0"/>
              <a:cs typeface="ＭＳ Ｐゴシック" charset="0"/>
            </a:endParaRPr>
          </a:p>
          <a:p>
            <a:pPr>
              <a:lnSpc>
                <a:spcPct val="79000"/>
              </a:lnSpc>
            </a:pPr>
            <a:endParaRPr lang="fr-FR">
              <a:latin typeface="Arial" charset="0"/>
              <a:ea typeface="ＭＳ Ｐゴシック" charset="0"/>
              <a:cs typeface="ＭＳ Ｐゴシック" charset="0"/>
            </a:endParaRPr>
          </a:p>
          <a:p>
            <a:pPr>
              <a:lnSpc>
                <a:spcPct val="79000"/>
              </a:lnSpc>
            </a:pPr>
            <a:endParaRPr lang="fr-FR">
              <a:latin typeface="Arial" charset="0"/>
              <a:ea typeface="ＭＳ Ｐゴシック" charset="0"/>
              <a:cs typeface="ＭＳ Ｐゴシック" charset="0"/>
            </a:endParaRPr>
          </a:p>
          <a:p>
            <a:pPr>
              <a:lnSpc>
                <a:spcPct val="79000"/>
              </a:lnSpc>
            </a:pPr>
            <a:endParaRPr lang="fr-FR">
              <a:latin typeface="Arial" charset="0"/>
              <a:ea typeface="ＭＳ Ｐゴシック" charset="0"/>
              <a:cs typeface="ＭＳ Ｐゴシック" charset="0"/>
            </a:endParaRPr>
          </a:p>
          <a:p>
            <a:pPr>
              <a:lnSpc>
                <a:spcPct val="79000"/>
              </a:lnSpc>
            </a:pPr>
            <a:endParaRPr lang="fr-FR">
              <a:latin typeface="Arial" charset="0"/>
              <a:ea typeface="ＭＳ Ｐゴシック" charset="0"/>
              <a:cs typeface="ＭＳ Ｐゴシック" charset="0"/>
            </a:endParaRPr>
          </a:p>
          <a:p>
            <a:pPr>
              <a:lnSpc>
                <a:spcPct val="79000"/>
              </a:lnSpc>
              <a:buFontTx/>
              <a:buNone/>
            </a:pPr>
            <a:endParaRPr lang="fr-FR">
              <a:latin typeface="Arial" charset="0"/>
              <a:ea typeface="ＭＳ Ｐゴシック" charset="0"/>
              <a:cs typeface="ＭＳ Ｐゴシック" charset="0"/>
            </a:endParaRPr>
          </a:p>
          <a:p>
            <a:pPr algn="ctr">
              <a:buFontTx/>
              <a:buNone/>
            </a:pPr>
            <a:r>
              <a:rPr lang="fr-FR" sz="2000" b="1">
                <a:latin typeface="Arial" charset="0"/>
                <a:ea typeface="ＭＳ Ｐゴシック" charset="0"/>
                <a:cs typeface="ＭＳ Ｐゴシック" charset="0"/>
              </a:rPr>
              <a:t>Révision ADA 2010: HbA1c ≥ à 6.5%: diabète</a:t>
            </a:r>
          </a:p>
          <a:p>
            <a:pPr algn="ctr">
              <a:buFontTx/>
              <a:buNone/>
            </a:pPr>
            <a:r>
              <a:rPr lang="fr-FR" sz="2000" b="1">
                <a:latin typeface="Arial" charset="0"/>
                <a:ea typeface="ＭＳ Ｐゴシック" charset="0"/>
                <a:cs typeface="ＭＳ Ｐゴシック" charset="0"/>
              </a:rPr>
              <a:t>       </a:t>
            </a:r>
            <a:r>
              <a:rPr lang="fr-FR" sz="2000">
                <a:latin typeface="Arial" charset="0"/>
                <a:ea typeface="ＭＳ Ｐゴシック" charset="0"/>
                <a:cs typeface="ＭＳ Ｐゴシック" charset="0"/>
              </a:rPr>
              <a:t>5.7 à 6.4: pré-diabète</a:t>
            </a:r>
          </a:p>
          <a:p>
            <a:pPr algn="ctr">
              <a:buFontTx/>
              <a:buNone/>
            </a:pPr>
            <a:r>
              <a:rPr lang="fr-FR" sz="2000" b="1" i="1">
                <a:solidFill>
                  <a:srgbClr val="006600"/>
                </a:solidFill>
                <a:latin typeface="Arial" charset="0"/>
                <a:ea typeface="ＭＳ Ｐゴシック" charset="0"/>
                <a:cs typeface="ＭＳ Ｐゴシック" charset="0"/>
              </a:rPr>
              <a:t>Attention à l</a:t>
            </a:r>
            <a:r>
              <a:rPr lang="ja-JP" altLang="fr-FR" sz="2000" b="1" i="1">
                <a:solidFill>
                  <a:srgbClr val="006600"/>
                </a:solidFill>
                <a:latin typeface="Arial" charset="0"/>
                <a:ea typeface="ＭＳ Ｐゴシック" charset="0"/>
                <a:cs typeface="ＭＳ Ｐゴシック" charset="0"/>
              </a:rPr>
              <a:t>’</a:t>
            </a:r>
            <a:r>
              <a:rPr lang="fr-FR" altLang="ja-JP" sz="2000" b="1" i="1">
                <a:solidFill>
                  <a:srgbClr val="006600"/>
                </a:solidFill>
                <a:latin typeface="Arial" charset="0"/>
                <a:ea typeface="ＭＳ Ｐゴシック" charset="0"/>
                <a:cs typeface="ＭＳ Ｐゴシック" charset="0"/>
              </a:rPr>
              <a:t>anémie pour l</a:t>
            </a:r>
            <a:r>
              <a:rPr lang="ja-JP" altLang="fr-FR" sz="2000" b="1" i="1">
                <a:solidFill>
                  <a:srgbClr val="006600"/>
                </a:solidFill>
                <a:latin typeface="Arial" charset="0"/>
                <a:ea typeface="ＭＳ Ｐゴシック" charset="0"/>
                <a:cs typeface="ＭＳ Ｐゴシック" charset="0"/>
              </a:rPr>
              <a:t>’</a:t>
            </a:r>
            <a:r>
              <a:rPr lang="fr-FR" altLang="ja-JP" sz="2000" b="1" i="1">
                <a:solidFill>
                  <a:srgbClr val="006600"/>
                </a:solidFill>
                <a:latin typeface="Arial" charset="0"/>
                <a:ea typeface="ＭＳ Ｐゴシック" charset="0"/>
                <a:cs typeface="ＭＳ Ｐゴシック" charset="0"/>
              </a:rPr>
              <a:t>HbA1</a:t>
            </a:r>
            <a:endParaRPr lang="fr-FR" altLang="ja-JP" sz="2000">
              <a:latin typeface="Arial" charset="0"/>
              <a:ea typeface="ＭＳ Ｐゴシック" charset="0"/>
              <a:cs typeface="ＭＳ Ｐゴシック" charset="0"/>
            </a:endParaRPr>
          </a:p>
          <a:p>
            <a:pPr algn="ctr">
              <a:buFontTx/>
              <a:buNone/>
            </a:pPr>
            <a:r>
              <a:rPr lang="fr-FR" sz="2000">
                <a:latin typeface="Arial" charset="0"/>
                <a:ea typeface="ＭＳ Ｐゴシック" charset="0"/>
                <a:cs typeface="ＭＳ Ｐゴシック" charset="0"/>
              </a:rPr>
              <a:t>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HbA1c est un marqueur du risque cardiovasculaire. </a:t>
            </a:r>
          </a:p>
          <a:p>
            <a:pPr>
              <a:buFontTx/>
              <a:buNone/>
            </a:pPr>
            <a:endParaRPr lang="fr-FR" sz="2000" b="1" i="1">
              <a:solidFill>
                <a:srgbClr val="006600"/>
              </a:solidFill>
              <a:latin typeface="Arial" charset="0"/>
              <a:ea typeface="ＭＳ Ｐゴシック" charset="0"/>
              <a:cs typeface="ＭＳ Ｐゴシック" charset="0"/>
            </a:endParaRPr>
          </a:p>
        </p:txBody>
      </p:sp>
      <p:graphicFrame>
        <p:nvGraphicFramePr>
          <p:cNvPr id="580640" name="Group 32"/>
          <p:cNvGraphicFramePr>
            <a:graphicFrameLocks noGrp="1"/>
          </p:cNvGraphicFramePr>
          <p:nvPr/>
        </p:nvGraphicFramePr>
        <p:xfrm>
          <a:off x="1447800" y="1524000"/>
          <a:ext cx="7391400" cy="3608388"/>
        </p:xfrm>
        <a:graphic>
          <a:graphicData uri="http://schemas.openxmlformats.org/drawingml/2006/table">
            <a:tbl>
              <a:tblPr/>
              <a:tblGrid>
                <a:gridCol w="1524000"/>
                <a:gridCol w="2209800"/>
                <a:gridCol w="1905000"/>
                <a:gridCol w="1752600"/>
              </a:tblGrid>
              <a:tr h="889000">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endParaRPr kumimoji="0" lang="fr-FR" sz="1600" b="1" i="0" u="none" strike="noStrike" cap="none" normalizeH="0" baseline="0">
                        <a:ln>
                          <a:noFill/>
                        </a:ln>
                        <a:solidFill>
                          <a:schemeClr val="tx1"/>
                        </a:solidFill>
                        <a:effectLst/>
                        <a:latin typeface="Arial"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rgbClr val="006600"/>
                          </a:solidFill>
                          <a:effectLst/>
                          <a:latin typeface="Arial" charset="0"/>
                          <a:ea typeface="MS PGothic" charset="0"/>
                          <a:cs typeface="MS PGothic" charset="0"/>
                        </a:rPr>
                        <a:t>Glc à jeun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rgbClr val="006600"/>
                          </a:solidFill>
                          <a:effectLst/>
                          <a:latin typeface="Arial" charset="0"/>
                          <a:ea typeface="MS PGothic" charset="0"/>
                          <a:cs typeface="MS PGothic" charset="0"/>
                        </a:rPr>
                        <a:t>Glc quelconque</a:t>
                      </a:r>
                    </a:p>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rgbClr val="006600"/>
                          </a:solidFill>
                          <a:effectLst/>
                          <a:latin typeface="Arial" charset="0"/>
                          <a:ea typeface="MS PGothic" charset="0"/>
                          <a:cs typeface="MS PGothic" charset="0"/>
                        </a:rPr>
                        <a:t>+signes cliniques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rgbClr val="006600"/>
                          </a:solidFill>
                          <a:effectLst/>
                          <a:latin typeface="Arial" charset="0"/>
                          <a:ea typeface="MS PGothic" charset="0"/>
                          <a:cs typeface="MS PGothic" charset="0"/>
                        </a:rPr>
                        <a:t>Glc 2h </a:t>
                      </a:r>
                    </a:p>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rgbClr val="006600"/>
                          </a:solidFill>
                          <a:effectLst/>
                          <a:latin typeface="Arial" charset="0"/>
                          <a:ea typeface="MS PGothic" charset="0"/>
                          <a:cs typeface="MS PGothic" charset="0"/>
                        </a:rPr>
                        <a:t>après HPO 75g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rgbClr val="006600"/>
                          </a:solidFill>
                          <a:effectLst/>
                          <a:latin typeface="Arial" charset="0"/>
                          <a:ea typeface="MS PGothic" charset="0"/>
                          <a:cs typeface="MS PGothic" charset="0"/>
                        </a:rPr>
                        <a:t>Diabète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chemeClr val="tx1"/>
                          </a:solidFill>
                          <a:effectLst/>
                          <a:latin typeface="Arial" charset="0"/>
                          <a:ea typeface="MS PGothic" charset="0"/>
                          <a:cs typeface="MS PGothic" charset="0"/>
                        </a:rPr>
                        <a:t>≥ 1.26g/l -</a:t>
                      </a:r>
                      <a:r>
                        <a:rPr kumimoji="0" lang="fr-FR" sz="1600" b="0" i="1" u="none" strike="noStrike" cap="none" normalizeH="0" baseline="0">
                          <a:ln>
                            <a:noFill/>
                          </a:ln>
                          <a:solidFill>
                            <a:schemeClr val="tx1"/>
                          </a:solidFill>
                          <a:effectLst/>
                          <a:latin typeface="Arial" charset="0"/>
                          <a:ea typeface="MS PGothic" charset="0"/>
                          <a:cs typeface="MS PGothic" charset="0"/>
                        </a:rPr>
                        <a:t>7 mmol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chemeClr val="tx1"/>
                          </a:solidFill>
                          <a:effectLst/>
                          <a:latin typeface="Arial" charset="0"/>
                          <a:ea typeface="MS PGothic" charset="0"/>
                          <a:cs typeface="MS PGothic" charset="0"/>
                        </a:rPr>
                        <a:t>≥ 2g/l -</a:t>
                      </a:r>
                      <a:r>
                        <a:rPr kumimoji="0" lang="fr-FR" sz="1600" b="0" i="1" u="none" strike="noStrike" cap="none" normalizeH="0" baseline="0">
                          <a:ln>
                            <a:noFill/>
                          </a:ln>
                          <a:solidFill>
                            <a:schemeClr val="tx1"/>
                          </a:solidFill>
                          <a:effectLst/>
                          <a:latin typeface="Arial" charset="0"/>
                          <a:ea typeface="MS PGothic" charset="0"/>
                          <a:cs typeface="MS PGothic" charset="0"/>
                        </a:rPr>
                        <a:t>11.1mmol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chemeClr val="tx1"/>
                          </a:solidFill>
                          <a:effectLst/>
                          <a:latin typeface="Arial" charset="0"/>
                          <a:ea typeface="MS PGothic" charset="0"/>
                          <a:cs typeface="MS PGothic" charset="0"/>
                        </a:rPr>
                        <a:t>≥ 2g/l </a:t>
                      </a:r>
                      <a:endParaRPr kumimoji="0" lang="fr-FR" sz="1600" b="0" i="0" u="none" strike="noStrike" cap="none" normalizeH="0" baseline="0">
                        <a:ln>
                          <a:noFill/>
                        </a:ln>
                        <a:solidFill>
                          <a:schemeClr val="tx1"/>
                        </a:solidFill>
                        <a:effectLst/>
                        <a:latin typeface="Arial" charset="0"/>
                        <a:ea typeface="MS PGothic" charset="0"/>
                        <a:cs typeface="MS PGothic" charset="0"/>
                      </a:endParaRPr>
                    </a:p>
                    <a:p>
                      <a:pPr marL="0" marR="0" lvl="0" indent="0" algn="l" defTabSz="762000" rtl="0" eaLnBrk="0" fontAlgn="base" latinLnBrk="0" hangingPunct="0">
                        <a:lnSpc>
                          <a:spcPct val="89000"/>
                        </a:lnSpc>
                        <a:spcBef>
                          <a:spcPct val="30000"/>
                        </a:spcBef>
                        <a:spcAft>
                          <a:spcPct val="0"/>
                        </a:spcAft>
                        <a:buClrTx/>
                        <a:buSzPct val="100000"/>
                        <a:buFontTx/>
                        <a:buNone/>
                        <a:tabLst/>
                      </a:pPr>
                      <a:endParaRPr kumimoji="0" lang="fr-FR" sz="1600" b="1" i="0" u="none" strike="noStrike" cap="none" normalizeH="0" baseline="0">
                        <a:ln>
                          <a:noFill/>
                        </a:ln>
                        <a:solidFill>
                          <a:schemeClr val="tx1"/>
                        </a:solidFill>
                        <a:effectLst/>
                        <a:latin typeface="Arial"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7763">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rgbClr val="006600"/>
                          </a:solidFill>
                          <a:effectLst/>
                          <a:latin typeface="Arial" charset="0"/>
                          <a:ea typeface="MS PGothic" charset="0"/>
                          <a:cs typeface="MS PGothic" charset="0"/>
                        </a:rPr>
                        <a:t>Tbles de la régulation glc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chemeClr val="tx1"/>
                          </a:solidFill>
                          <a:effectLst/>
                          <a:latin typeface="Arial" charset="0"/>
                          <a:ea typeface="MS PGothic" charset="0"/>
                          <a:cs typeface="MS PGothic" charset="0"/>
                        </a:rPr>
                        <a:t>Hyperglc de jeûne</a:t>
                      </a:r>
                    </a:p>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chemeClr val="tx1"/>
                          </a:solidFill>
                          <a:effectLst/>
                          <a:latin typeface="Arial" charset="0"/>
                          <a:ea typeface="MS PGothic" charset="0"/>
                          <a:cs typeface="MS PGothic" charset="0"/>
                        </a:rPr>
                        <a:t> ≥ 1g/l - </a:t>
                      </a:r>
                      <a:r>
                        <a:rPr kumimoji="0" lang="fr-FR" sz="1600" b="0" i="0" u="none" strike="noStrike" cap="none" normalizeH="0" baseline="0">
                          <a:ln>
                            <a:noFill/>
                          </a:ln>
                          <a:solidFill>
                            <a:schemeClr val="tx1"/>
                          </a:solidFill>
                          <a:effectLst/>
                          <a:latin typeface="Arial" charset="0"/>
                          <a:ea typeface="MS PGothic" charset="0"/>
                          <a:cs typeface="MS PGothic" charset="0"/>
                        </a:rPr>
                        <a:t>5.5mmol </a:t>
                      </a:r>
                    </a:p>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chemeClr val="tx1"/>
                          </a:solidFill>
                          <a:effectLst/>
                          <a:latin typeface="Arial" charset="0"/>
                          <a:ea typeface="MS PGothic" charset="0"/>
                          <a:cs typeface="MS PGothic" charset="0"/>
                        </a:rPr>
                        <a:t>et &lt;1.26 g/l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endParaRPr kumimoji="0" lang="fr-FR" sz="1600" b="1" i="0" u="none" strike="noStrike" cap="none" normalizeH="0" baseline="0">
                        <a:ln>
                          <a:noFill/>
                        </a:ln>
                        <a:solidFill>
                          <a:schemeClr val="tx1"/>
                        </a:solidFill>
                        <a:effectLst/>
                        <a:latin typeface="Arial"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chemeClr val="tx1"/>
                          </a:solidFill>
                          <a:effectLst/>
                          <a:latin typeface="Arial" charset="0"/>
                          <a:ea typeface="MS PGothic" charset="0"/>
                          <a:cs typeface="MS PGothic" charset="0"/>
                        </a:rPr>
                        <a:t>ITG ≥1.4g/l </a:t>
                      </a:r>
                    </a:p>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0" i="1" u="none" strike="noStrike" cap="none" normalizeH="0" baseline="0">
                          <a:ln>
                            <a:noFill/>
                          </a:ln>
                          <a:solidFill>
                            <a:schemeClr val="tx1"/>
                          </a:solidFill>
                          <a:effectLst/>
                          <a:latin typeface="Arial" charset="0"/>
                          <a:ea typeface="MS PGothic" charset="0"/>
                          <a:cs typeface="MS PGothic" charset="0"/>
                        </a:rPr>
                        <a:t>7.8 mmol </a:t>
                      </a:r>
                    </a:p>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chemeClr val="tx1"/>
                          </a:solidFill>
                          <a:effectLst/>
                          <a:latin typeface="Arial" charset="0"/>
                          <a:ea typeface="MS PGothic" charset="0"/>
                          <a:cs typeface="MS PGothic" charset="0"/>
                        </a:rPr>
                        <a:t>et &lt;2g/l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6625">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rgbClr val="006600"/>
                          </a:solidFill>
                          <a:effectLst/>
                          <a:latin typeface="Arial" charset="0"/>
                          <a:ea typeface="MS PGothic" charset="0"/>
                          <a:cs typeface="MS PGothic" charset="0"/>
                        </a:rPr>
                        <a:t>Normal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chemeClr val="tx1"/>
                          </a:solidFill>
                          <a:effectLst/>
                          <a:latin typeface="Arial" charset="0"/>
                          <a:ea typeface="MS PGothic" charset="0"/>
                          <a:cs typeface="MS PGothic" charset="0"/>
                        </a:rPr>
                        <a:t>&lt;1g/l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endParaRPr kumimoji="0" lang="fr-FR" sz="1600" b="1" i="0" u="none" strike="noStrike" cap="none" normalizeH="0" baseline="0">
                        <a:ln>
                          <a:noFill/>
                        </a:ln>
                        <a:solidFill>
                          <a:schemeClr val="tx1"/>
                        </a:solidFill>
                        <a:effectLst/>
                        <a:latin typeface="Arial" charset="0"/>
                        <a:ea typeface="MS PGothic" charset="0"/>
                        <a:cs typeface="MS PGothic"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0" fontAlgn="base" latinLnBrk="0" hangingPunct="0">
                        <a:lnSpc>
                          <a:spcPct val="89000"/>
                        </a:lnSpc>
                        <a:spcBef>
                          <a:spcPct val="30000"/>
                        </a:spcBef>
                        <a:spcAft>
                          <a:spcPct val="0"/>
                        </a:spcAft>
                        <a:buClrTx/>
                        <a:buSzPct val="100000"/>
                        <a:buFontTx/>
                        <a:buNone/>
                        <a:tabLst/>
                      </a:pPr>
                      <a:r>
                        <a:rPr kumimoji="0" lang="fr-FR" sz="1600" b="1" i="0" u="none" strike="noStrike" cap="none" normalizeH="0" baseline="0">
                          <a:ln>
                            <a:noFill/>
                          </a:ln>
                          <a:solidFill>
                            <a:schemeClr val="tx1"/>
                          </a:solidFill>
                          <a:effectLst/>
                          <a:latin typeface="Arial" charset="0"/>
                          <a:ea typeface="MS PGothic" charset="0"/>
                          <a:cs typeface="MS PGothic" charset="0"/>
                        </a:rPr>
                        <a:t>&lt; 1.4g/l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228600" y="101600"/>
            <a:ext cx="4648200" cy="660400"/>
          </a:xfrm>
        </p:spPr>
        <p:txBody>
          <a:bodyPr/>
          <a:lstStyle/>
          <a:p>
            <a:r>
              <a:rPr lang="fr-FR" b="1">
                <a:solidFill>
                  <a:srgbClr val="FF0EB3"/>
                </a:solidFill>
                <a:latin typeface="Arial" charset="0"/>
                <a:ea typeface="ＭＳ Ｐゴシック" charset="0"/>
                <a:cs typeface="ＭＳ Ｐゴシック" charset="0"/>
              </a:rPr>
              <a:t>Complications</a:t>
            </a:r>
          </a:p>
        </p:txBody>
      </p:sp>
      <p:sp>
        <p:nvSpPr>
          <p:cNvPr id="23554" name="Rectangle 3"/>
          <p:cNvSpPr>
            <a:spLocks noGrp="1" noChangeArrowheads="1"/>
          </p:cNvSpPr>
          <p:nvPr>
            <p:ph type="body" idx="1"/>
          </p:nvPr>
        </p:nvSpPr>
        <p:spPr>
          <a:xfrm>
            <a:off x="1219200" y="1023938"/>
            <a:ext cx="8153400" cy="4919662"/>
          </a:xfrm>
        </p:spPr>
        <p:txBody>
          <a:bodyPr/>
          <a:lstStyle/>
          <a:p>
            <a:r>
              <a:rPr lang="fr-FR" sz="2400">
                <a:solidFill>
                  <a:srgbClr val="006600"/>
                </a:solidFill>
                <a:latin typeface="Arial" charset="0"/>
                <a:ea typeface="ＭＳ Ｐゴシック" charset="0"/>
                <a:cs typeface="ＭＳ Ｐゴシック" charset="0"/>
              </a:rPr>
              <a:t>Microangiopathiques </a:t>
            </a:r>
            <a:r>
              <a:rPr lang="fr-FR" sz="2000">
                <a:solidFill>
                  <a:srgbClr val="006600"/>
                </a:solidFill>
                <a:latin typeface="Arial" charset="0"/>
                <a:ea typeface="ＭＳ Ｐゴシック" charset="0"/>
                <a:cs typeface="ＭＳ Ｐゴシック" charset="0"/>
              </a:rPr>
              <a:t>;</a:t>
            </a:r>
          </a:p>
          <a:p>
            <a:pPr>
              <a:buFontTx/>
              <a:buChar char="-"/>
            </a:pPr>
            <a:r>
              <a:rPr lang="fr-FR" sz="2400">
                <a:latin typeface="Arial" charset="0"/>
                <a:ea typeface="ＭＳ Ｐゴシック" charset="0"/>
                <a:cs typeface="ＭＳ Ｐゴシック" charset="0"/>
              </a:rPr>
              <a:t>Rétinopathie: FO annuel</a:t>
            </a:r>
          </a:p>
          <a:p>
            <a:pPr>
              <a:buFontTx/>
              <a:buChar char="-"/>
            </a:pPr>
            <a:r>
              <a:rPr lang="fr-FR" sz="2400">
                <a:latin typeface="Arial" charset="0"/>
                <a:ea typeface="ＭＳ Ｐゴシック" charset="0"/>
                <a:cs typeface="ＭＳ Ｐゴシック" charset="0"/>
              </a:rPr>
              <a:t>Neuropathie </a:t>
            </a:r>
          </a:p>
          <a:p>
            <a:pPr lvl="1">
              <a:buFontTx/>
              <a:buChar char="-"/>
            </a:pPr>
            <a:r>
              <a:rPr lang="fr-FR" sz="2000">
                <a:latin typeface="Arial" charset="0"/>
                <a:ea typeface="ＭＳ Ｐゴシック" charset="0"/>
                <a:cs typeface="ＭＳ Ｐゴシック" charset="0"/>
              </a:rPr>
              <a:t>périphérique (douleur, insensibilité) </a:t>
            </a:r>
          </a:p>
          <a:p>
            <a:pPr lvl="1">
              <a:buFontTx/>
              <a:buChar char="-"/>
            </a:pPr>
            <a:r>
              <a:rPr lang="fr-FR" sz="2000">
                <a:latin typeface="Arial" charset="0"/>
                <a:ea typeface="ＭＳ Ｐゴシック" charset="0"/>
                <a:cs typeface="ＭＳ Ｐゴシック" charset="0"/>
              </a:rPr>
              <a:t>végétative (MPP, gastroparésie, hypotension, impuissance)</a:t>
            </a:r>
          </a:p>
          <a:p>
            <a:pPr>
              <a:buFontTx/>
              <a:buChar char="-"/>
            </a:pPr>
            <a:r>
              <a:rPr lang="fr-FR" sz="2400">
                <a:latin typeface="Arial" charset="0"/>
                <a:ea typeface="ＭＳ Ｐゴシック" charset="0"/>
                <a:cs typeface="ＭＳ Ｐゴシック" charset="0"/>
              </a:rPr>
              <a:t>Néphrologique: µalbU/créatinine annuel (IEC)</a:t>
            </a:r>
          </a:p>
          <a:p>
            <a:pPr>
              <a:buFontTx/>
              <a:buNone/>
            </a:pPr>
            <a:endParaRPr lang="fr-FR" sz="2400">
              <a:latin typeface="Arial" charset="0"/>
              <a:ea typeface="ＭＳ Ｐゴシック" charset="0"/>
              <a:cs typeface="ＭＳ Ｐゴシック" charset="0"/>
            </a:endParaRPr>
          </a:p>
          <a:p>
            <a:r>
              <a:rPr lang="fr-FR" sz="2400">
                <a:solidFill>
                  <a:srgbClr val="006600"/>
                </a:solidFill>
                <a:latin typeface="Arial" charset="0"/>
                <a:ea typeface="ＭＳ Ｐゴシック" charset="0"/>
                <a:cs typeface="ＭＳ Ｐゴシック" charset="0"/>
              </a:rPr>
              <a:t>Macroangiopathiques </a:t>
            </a:r>
            <a:r>
              <a:rPr lang="fr-FR" sz="2000">
                <a:solidFill>
                  <a:srgbClr val="006600"/>
                </a:solidFill>
                <a:latin typeface="Arial" charset="0"/>
                <a:ea typeface="ＭＳ Ｐゴシック" charset="0"/>
                <a:cs typeface="ＭＳ Ｐゴシック" charset="0"/>
              </a:rPr>
              <a:t>(GPP/ HbA1c, Statines, antiHTA)</a:t>
            </a:r>
          </a:p>
          <a:p>
            <a:r>
              <a:rPr lang="fr-FR" sz="2400">
                <a:latin typeface="Arial" charset="0"/>
                <a:ea typeface="ＭＳ Ｐゴシック" charset="0"/>
                <a:cs typeface="ＭＳ Ｐゴシック" charset="0"/>
              </a:rPr>
              <a:t>Artérite</a:t>
            </a:r>
          </a:p>
          <a:p>
            <a:r>
              <a:rPr lang="fr-FR" sz="2400">
                <a:latin typeface="Arial" charset="0"/>
                <a:ea typeface="ＭＳ Ｐゴシック" charset="0"/>
                <a:cs typeface="ＭＳ Ｐゴシック" charset="0"/>
              </a:rPr>
              <a:t>Coronaropathie</a:t>
            </a:r>
          </a:p>
          <a:p>
            <a:r>
              <a:rPr lang="fr-FR" sz="2400">
                <a:latin typeface="Arial" charset="0"/>
                <a:ea typeface="ＭＳ Ｐゴシック" charset="0"/>
                <a:cs typeface="ＭＳ Ｐゴシック" charset="0"/>
              </a:rPr>
              <a:t>AVC</a:t>
            </a:r>
          </a:p>
          <a:p>
            <a:pPr>
              <a:buFontTx/>
              <a:buNone/>
            </a:pPr>
            <a:r>
              <a:rPr lang="fr-FR">
                <a:latin typeface="Arial" charset="0"/>
                <a:ea typeface="ＭＳ Ｐゴシック" charset="0"/>
                <a:cs typeface="ＭＳ Ｐゴシック" charset="0"/>
              </a:rPr>
              <a:t>   </a:t>
            </a:r>
            <a:r>
              <a:rPr lang="fr-FR" sz="2400" b="1" i="1">
                <a:solidFill>
                  <a:schemeClr val="folHlink"/>
                </a:solidFill>
                <a:latin typeface="Arial" charset="0"/>
                <a:ea typeface="ＭＳ Ｐゴシック" charset="0"/>
                <a:cs typeface="ＭＳ Ｐゴシック" charset="0"/>
              </a:rPr>
              <a:t>1ère cause : HD, cécité , amputation</a:t>
            </a:r>
          </a:p>
          <a:p>
            <a:pPr>
              <a:buFontTx/>
              <a:buNone/>
            </a:pPr>
            <a:r>
              <a:rPr lang="fr-FR" sz="2400" b="1" i="1">
                <a:solidFill>
                  <a:schemeClr val="folHlink"/>
                </a:solidFill>
                <a:latin typeface="Arial" charset="0"/>
                <a:ea typeface="ＭＳ Ｐゴシック" charset="0"/>
                <a:cs typeface="ＭＳ Ｐゴシック" charset="0"/>
              </a:rPr>
              <a:t>                          Risque accru de cancer</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1" name="Titre 1"/>
          <p:cNvSpPr>
            <a:spLocks noGrp="1"/>
          </p:cNvSpPr>
          <p:nvPr>
            <p:ph type="title"/>
          </p:nvPr>
        </p:nvSpPr>
        <p:spPr>
          <a:xfrm>
            <a:off x="304800" y="304800"/>
            <a:ext cx="4191000" cy="1887538"/>
          </a:xfrm>
        </p:spPr>
        <p:txBody>
          <a:bodyPr/>
          <a:lstStyle/>
          <a:p>
            <a:r>
              <a:rPr lang="fr-FR" b="1">
                <a:solidFill>
                  <a:srgbClr val="FF0EB3"/>
                </a:solidFill>
                <a:latin typeface="Arial" charset="0"/>
                <a:ea typeface="ＭＳ Ｐゴシック" charset="0"/>
                <a:cs typeface="ＭＳ Ｐゴシック" charset="0"/>
              </a:rPr>
              <a:t>Epidémiologie</a:t>
            </a:r>
            <a:r>
              <a:rPr lang="fr-FR">
                <a:latin typeface="Arial" charset="0"/>
                <a:ea typeface="ＭＳ Ｐゴシック" charset="0"/>
                <a:cs typeface="ＭＳ Ｐゴシック" charset="0"/>
              </a:rPr>
              <a:t/>
            </a:r>
            <a:br>
              <a:rPr lang="fr-FR">
                <a:latin typeface="Arial" charset="0"/>
                <a:ea typeface="ＭＳ Ｐゴシック" charset="0"/>
                <a:cs typeface="ＭＳ Ｐゴシック" charset="0"/>
              </a:rPr>
            </a:br>
            <a:r>
              <a:rPr lang="fr-FR">
                <a:latin typeface="Arial" charset="0"/>
                <a:ea typeface="ＭＳ Ｐゴシック" charset="0"/>
                <a:cs typeface="ＭＳ Ｐゴシック" charset="0"/>
              </a:rPr>
              <a:t/>
            </a:r>
            <a:br>
              <a:rPr lang="fr-FR">
                <a:latin typeface="Arial" charset="0"/>
                <a:ea typeface="ＭＳ Ｐゴシック" charset="0"/>
                <a:cs typeface="ＭＳ Ｐゴシック" charset="0"/>
              </a:rPr>
            </a:br>
            <a:endParaRPr lang="fr-FR">
              <a:latin typeface="Arial" charset="0"/>
              <a:ea typeface="ＭＳ Ｐゴシック" charset="0"/>
              <a:cs typeface="ＭＳ Ｐゴシック" charset="0"/>
            </a:endParaRPr>
          </a:p>
        </p:txBody>
      </p:sp>
      <p:sp>
        <p:nvSpPr>
          <p:cNvPr id="25602" name="Espace réservé du contenu 2"/>
          <p:cNvSpPr>
            <a:spLocks noGrp="1"/>
          </p:cNvSpPr>
          <p:nvPr>
            <p:ph idx="1"/>
          </p:nvPr>
        </p:nvSpPr>
        <p:spPr>
          <a:xfrm>
            <a:off x="304800" y="1905000"/>
            <a:ext cx="9067800" cy="4094163"/>
          </a:xfrm>
        </p:spPr>
        <p:txBody>
          <a:bodyPr/>
          <a:lstStyle/>
          <a:p>
            <a:r>
              <a:rPr lang="fr-FR" sz="2400" b="1">
                <a:latin typeface="Arial" charset="0"/>
                <a:ea typeface="ＭＳ Ｐゴシック" charset="0"/>
                <a:cs typeface="ＭＳ Ｐゴシック" charset="0"/>
              </a:rPr>
              <a:t>France:</a:t>
            </a:r>
            <a:r>
              <a:rPr lang="fr-FR" sz="2400">
                <a:latin typeface="Arial" charset="0"/>
                <a:ea typeface="ＭＳ Ｐゴシック" charset="0"/>
                <a:cs typeface="ＭＳ Ｐゴシック" charset="0"/>
              </a:rPr>
              <a:t> 1/3 des adultes  sont en surpoids</a:t>
            </a:r>
          </a:p>
          <a:p>
            <a:r>
              <a:rPr lang="fr-FR" sz="2400">
                <a:latin typeface="Arial" charset="0"/>
                <a:ea typeface="ＭＳ Ｐゴシック" charset="0"/>
                <a:cs typeface="ＭＳ Ｐゴシック" charset="0"/>
              </a:rPr>
              <a:t>15% sont obèses</a:t>
            </a:r>
          </a:p>
          <a:p>
            <a:r>
              <a:rPr lang="fr-FR" sz="2400">
                <a:latin typeface="Arial" charset="0"/>
                <a:ea typeface="ＭＳ Ｐゴシック" charset="0"/>
                <a:cs typeface="ＭＳ Ｐゴシック" charset="0"/>
              </a:rPr>
              <a:t>3 Millions diabétiques (augmentation de prévalence 5%/an)</a:t>
            </a:r>
          </a:p>
          <a:p>
            <a:r>
              <a:rPr lang="fr-FR" sz="2400">
                <a:latin typeface="Arial" charset="0"/>
                <a:ea typeface="ＭＳ Ｐゴシック" charset="0"/>
                <a:cs typeface="ＭＳ Ｐゴシック" charset="0"/>
              </a:rPr>
              <a:t>Risque x par 2 si surpoids et x 6 si obésité</a:t>
            </a:r>
          </a:p>
          <a:p>
            <a:endParaRPr lang="fr-FR" sz="2400">
              <a:latin typeface="Arial" charset="0"/>
              <a:ea typeface="ＭＳ Ｐゴシック" charset="0"/>
              <a:cs typeface="ＭＳ Ｐゴシック" charset="0"/>
            </a:endParaRPr>
          </a:p>
          <a:p>
            <a:r>
              <a:rPr lang="fr-FR" sz="2400">
                <a:latin typeface="Arial" charset="0"/>
                <a:ea typeface="ＭＳ Ｐゴシック" charset="0"/>
                <a:cs typeface="ＭＳ Ｐゴシック" charset="0"/>
              </a:rPr>
              <a:t>Le diabète gestationnel annonce le DNID</a:t>
            </a:r>
          </a:p>
          <a:p>
            <a:endParaRPr lang="fr-FR" sz="2400">
              <a:latin typeface="Arial" charset="0"/>
              <a:ea typeface="ＭＳ Ｐゴシック" charset="0"/>
              <a:cs typeface="ＭＳ Ｐゴシック" charset="0"/>
            </a:endParaRPr>
          </a:p>
          <a:p>
            <a:r>
              <a:rPr lang="fr-FR" sz="2400">
                <a:latin typeface="Arial" charset="0"/>
                <a:ea typeface="ＭＳ Ｐゴシック" charset="0"/>
                <a:cs typeface="ＭＳ Ｐゴシック" charset="0"/>
              </a:rPr>
              <a:t>Augmentation de l</a:t>
            </a:r>
            <a:r>
              <a:rPr lang="ja-JP" altLang="fr-FR" sz="2400">
                <a:latin typeface="Arial" charset="0"/>
                <a:ea typeface="ＭＳ Ｐゴシック" charset="0"/>
                <a:cs typeface="ＭＳ Ｐゴシック" charset="0"/>
              </a:rPr>
              <a:t>’</a:t>
            </a:r>
            <a:r>
              <a:rPr lang="fr-FR" altLang="ja-JP" sz="2400">
                <a:latin typeface="Arial" charset="0"/>
                <a:ea typeface="ＭＳ Ｐゴシック" charset="0"/>
                <a:cs typeface="ＭＳ Ｐゴシック" charset="0"/>
              </a:rPr>
              <a:t>incidence du DT1 en Europe </a:t>
            </a:r>
          </a:p>
          <a:p>
            <a:r>
              <a:rPr lang="fr-FR" sz="2400">
                <a:latin typeface="Arial" charset="0"/>
                <a:ea typeface="ＭＳ Ｐゴシック" charset="0"/>
                <a:cs typeface="ＭＳ Ｐゴシック" charset="0"/>
              </a:rPr>
              <a:t>5-10% des diabètes</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152400" y="381000"/>
            <a:ext cx="8516938" cy="685800"/>
          </a:xfrm>
        </p:spPr>
        <p:txBody>
          <a:bodyPr/>
          <a:lstStyle/>
          <a:p>
            <a:r>
              <a:rPr lang="fr-FR" sz="3600" b="1">
                <a:solidFill>
                  <a:srgbClr val="FF0EB3"/>
                </a:solidFill>
                <a:latin typeface="Arial" charset="0"/>
                <a:ea typeface="ＭＳ Ｐゴシック" charset="0"/>
                <a:cs typeface="ＭＳ Ｐゴシック" charset="0"/>
              </a:rPr>
              <a:t>CLASSIFICATION des DIABETES</a:t>
            </a:r>
          </a:p>
        </p:txBody>
      </p:sp>
      <p:sp>
        <p:nvSpPr>
          <p:cNvPr id="26626" name="Rectangle 3"/>
          <p:cNvSpPr>
            <a:spLocks noChangeArrowheads="1"/>
          </p:cNvSpPr>
          <p:nvPr>
            <p:ph type="body" idx="1"/>
          </p:nvPr>
        </p:nvSpPr>
        <p:spPr>
          <a:xfrm>
            <a:off x="1219200" y="1676400"/>
            <a:ext cx="8077200" cy="4495800"/>
          </a:xfrm>
          <a:solidFill>
            <a:schemeClr val="bg1"/>
          </a:solidFill>
          <a:ln>
            <a:solidFill>
              <a:schemeClr val="bg1"/>
            </a:solidFill>
            <a:miter lim="800000"/>
            <a:headEnd/>
            <a:tailEnd/>
          </a:ln>
        </p:spPr>
        <p:txBody>
          <a:bodyPr/>
          <a:lstStyle/>
          <a:p>
            <a:pPr>
              <a:lnSpc>
                <a:spcPct val="90000"/>
              </a:lnSpc>
            </a:pPr>
            <a:r>
              <a:rPr lang="fr-FR" sz="2000" b="1">
                <a:solidFill>
                  <a:schemeClr val="folHlink"/>
                </a:solidFill>
                <a:latin typeface="Arial" charset="0"/>
                <a:ea typeface="ＭＳ Ｐゴシック" charset="0"/>
                <a:cs typeface="ＭＳ Ｐゴシック" charset="0"/>
              </a:rPr>
              <a:t>Type1 ou insulino-prive ou DID </a:t>
            </a:r>
            <a:r>
              <a:rPr lang="fr-FR" sz="2000">
                <a:solidFill>
                  <a:schemeClr val="folHlink"/>
                </a:solidFill>
                <a:latin typeface="Arial" charset="0"/>
                <a:ea typeface="ＭＳ Ｐゴシック" charset="0"/>
                <a:cs typeface="ＭＳ Ｐゴシック" charset="0"/>
              </a:rPr>
              <a:t>(</a:t>
            </a:r>
            <a:r>
              <a:rPr lang="fr-FR" sz="2000">
                <a:latin typeface="Arial" charset="0"/>
                <a:ea typeface="ＭＳ Ｐゴシック" charset="0"/>
                <a:cs typeface="ＭＳ Ｐゴシック" charset="0"/>
              </a:rPr>
              <a:t>Maigre, Jeune)</a:t>
            </a:r>
          </a:p>
          <a:p>
            <a:pPr>
              <a:lnSpc>
                <a:spcPct val="90000"/>
              </a:lnSpc>
            </a:pPr>
            <a:r>
              <a:rPr lang="fr-FR" sz="2000">
                <a:latin typeface="Arial" charset="0"/>
                <a:ea typeface="ＭＳ Ｐゴシック" charset="0"/>
                <a:cs typeface="ＭＳ Ｐゴシック" charset="0"/>
              </a:rPr>
              <a:t>Autoimmun:  C-p&lt;0/GAD+ (mais T1D lent)</a:t>
            </a:r>
          </a:p>
          <a:p>
            <a:pPr>
              <a:lnSpc>
                <a:spcPct val="90000"/>
              </a:lnSpc>
            </a:pPr>
            <a:r>
              <a:rPr lang="fr-FR" sz="2000">
                <a:latin typeface="Arial" charset="0"/>
                <a:ea typeface="ＭＳ Ｐゴシック" charset="0"/>
                <a:cs typeface="ＭＳ Ｐゴシック" charset="0"/>
              </a:rPr>
              <a:t>Non auto-immun: C-p&lt;0/ GAD- (Asie/Afrique:DIN fluctuants)</a:t>
            </a:r>
          </a:p>
          <a:p>
            <a:pPr>
              <a:lnSpc>
                <a:spcPct val="90000"/>
              </a:lnSpc>
            </a:pPr>
            <a:endParaRPr lang="fr-FR" sz="2000">
              <a:solidFill>
                <a:srgbClr val="E3CF15"/>
              </a:solidFill>
              <a:latin typeface="Arial" charset="0"/>
              <a:ea typeface="ＭＳ Ｐゴシック" charset="0"/>
              <a:cs typeface="ＭＳ Ｐゴシック" charset="0"/>
            </a:endParaRPr>
          </a:p>
          <a:p>
            <a:pPr>
              <a:lnSpc>
                <a:spcPct val="90000"/>
              </a:lnSpc>
            </a:pPr>
            <a:r>
              <a:rPr lang="fr-FR" sz="2000" b="1">
                <a:solidFill>
                  <a:schemeClr val="folHlink"/>
                </a:solidFill>
                <a:latin typeface="Arial" charset="0"/>
                <a:ea typeface="ＭＳ Ｐゴシック" charset="0"/>
                <a:cs typeface="ＭＳ Ｐゴシック" charset="0"/>
              </a:rPr>
              <a:t>Type 2 ou DNID</a:t>
            </a:r>
            <a:r>
              <a:rPr lang="fr-FR" sz="2000">
                <a:solidFill>
                  <a:schemeClr val="folHlink"/>
                </a:solidFill>
                <a:latin typeface="Arial" charset="0"/>
                <a:ea typeface="ＭＳ Ｐゴシック" charset="0"/>
                <a:cs typeface="ＭＳ Ｐゴシック" charset="0"/>
              </a:rPr>
              <a:t> (</a:t>
            </a:r>
            <a:r>
              <a:rPr lang="fr-FR" sz="2000">
                <a:latin typeface="Arial" charset="0"/>
                <a:ea typeface="ＭＳ Ｐゴシック" charset="0"/>
                <a:cs typeface="ＭＳ Ｐゴシック" charset="0"/>
              </a:rPr>
              <a:t>50 ans- Surpoids)</a:t>
            </a:r>
          </a:p>
          <a:p>
            <a:pPr>
              <a:lnSpc>
                <a:spcPct val="90000"/>
              </a:lnSpc>
            </a:pPr>
            <a:r>
              <a:rPr lang="fr-FR" sz="2000">
                <a:latin typeface="Arial" charset="0"/>
                <a:ea typeface="ＭＳ Ｐゴシック" charset="0"/>
                <a:cs typeface="ＭＳ Ｐゴシック" charset="0"/>
              </a:rPr>
              <a:t>insulino-résistant : C-p+/GAD&lt;0</a:t>
            </a:r>
          </a:p>
          <a:p>
            <a:pPr>
              <a:lnSpc>
                <a:spcPct val="90000"/>
              </a:lnSpc>
            </a:pPr>
            <a:r>
              <a:rPr lang="fr-FR" sz="2000">
                <a:latin typeface="Arial" charset="0"/>
                <a:ea typeface="ＭＳ Ｐゴシック" charset="0"/>
                <a:cs typeface="ＭＳ Ｐゴシック" charset="0"/>
              </a:rPr>
              <a:t>Insulinopénique: C-p+/ GAD +</a:t>
            </a:r>
            <a:endParaRPr lang="fr-FR" sz="2000">
              <a:solidFill>
                <a:schemeClr val="folHlink"/>
              </a:solidFill>
              <a:latin typeface="Arial" charset="0"/>
              <a:ea typeface="ＭＳ Ｐゴシック" charset="0"/>
              <a:cs typeface="ＭＳ Ｐゴシック" charset="0"/>
            </a:endParaRPr>
          </a:p>
          <a:p>
            <a:pPr>
              <a:lnSpc>
                <a:spcPct val="90000"/>
              </a:lnSpc>
            </a:pPr>
            <a:endParaRPr lang="fr-FR" sz="2000">
              <a:solidFill>
                <a:srgbClr val="E3CF15"/>
              </a:solidFill>
              <a:latin typeface="Arial" charset="0"/>
              <a:ea typeface="ＭＳ Ｐゴシック" charset="0"/>
              <a:cs typeface="ＭＳ Ｐゴシック" charset="0"/>
            </a:endParaRPr>
          </a:p>
          <a:p>
            <a:pPr>
              <a:lnSpc>
                <a:spcPct val="90000"/>
              </a:lnSpc>
            </a:pPr>
            <a:r>
              <a:rPr lang="fr-FR" sz="2000" b="1">
                <a:solidFill>
                  <a:schemeClr val="folHlink"/>
                </a:solidFill>
                <a:latin typeface="Arial" charset="0"/>
                <a:ea typeface="ＭＳ Ｐゴシック" charset="0"/>
                <a:cs typeface="ＭＳ Ｐゴシック" charset="0"/>
              </a:rPr>
              <a:t>Secondaire</a:t>
            </a:r>
            <a:r>
              <a:rPr lang="fr-FR" sz="2000">
                <a:solidFill>
                  <a:schemeClr val="folHlink"/>
                </a:solidFill>
                <a:latin typeface="Arial" charset="0"/>
                <a:ea typeface="ＭＳ Ｐゴシック" charset="0"/>
                <a:cs typeface="ＭＳ Ｐゴシック" charset="0"/>
              </a:rPr>
              <a:t> </a:t>
            </a:r>
          </a:p>
          <a:p>
            <a:pPr>
              <a:lnSpc>
                <a:spcPct val="90000"/>
              </a:lnSpc>
            </a:pPr>
            <a:r>
              <a:rPr lang="fr-FR" sz="2000">
                <a:latin typeface="Arial" charset="0"/>
                <a:ea typeface="ＭＳ Ｐゴシック" charset="0"/>
                <a:cs typeface="ＭＳ Ｐゴシック" charset="0"/>
              </a:rPr>
              <a:t>à une atteinte pancréatique (tumeur…), </a:t>
            </a:r>
          </a:p>
          <a:p>
            <a:pPr>
              <a:lnSpc>
                <a:spcPct val="90000"/>
              </a:lnSpc>
            </a:pPr>
            <a:r>
              <a:rPr lang="fr-FR" sz="2000">
                <a:latin typeface="Arial" charset="0"/>
                <a:ea typeface="ＭＳ Ｐゴシック" charset="0"/>
                <a:cs typeface="ＭＳ Ｐゴシック" charset="0"/>
              </a:rPr>
              <a:t>à une cause génétique (MODY, lipodystrophies, cytopathies…)</a:t>
            </a:r>
          </a:p>
          <a:p>
            <a:pPr>
              <a:lnSpc>
                <a:spcPct val="90000"/>
              </a:lnSpc>
            </a:pPr>
            <a:r>
              <a:rPr lang="fr-FR" sz="2000">
                <a:latin typeface="Arial" charset="0"/>
                <a:ea typeface="ＭＳ Ｐゴシック" charset="0"/>
                <a:cs typeface="ＭＳ Ｐゴシック" charset="0"/>
              </a:rPr>
              <a:t>à une cause iatrogène (corticoides même inhalés, IS…chirurgie)</a:t>
            </a:r>
          </a:p>
          <a:p>
            <a:pPr>
              <a:lnSpc>
                <a:spcPct val="90000"/>
              </a:lnSpc>
            </a:pPr>
            <a:r>
              <a:rPr lang="fr-FR" sz="2000">
                <a:latin typeface="Arial" charset="0"/>
                <a:ea typeface="ＭＳ Ｐゴシック" charset="0"/>
                <a:cs typeface="ＭＳ Ｐゴシック" charset="0"/>
              </a:rPr>
              <a:t>autres causes ( Cushing…)</a:t>
            </a:r>
            <a:endParaRPr lang="fr-FR" sz="2000">
              <a:solidFill>
                <a:srgbClr val="E3CF15"/>
              </a:solidFill>
              <a:latin typeface="Arial" charset="0"/>
              <a:ea typeface="ＭＳ Ｐゴシック" charset="0"/>
              <a:cs typeface="ＭＳ Ｐゴシック" charset="0"/>
            </a:endParaRPr>
          </a:p>
          <a:p>
            <a:pPr>
              <a:lnSpc>
                <a:spcPct val="90000"/>
              </a:lnSpc>
              <a:buFontTx/>
              <a:buNone/>
            </a:pPr>
            <a:endParaRPr lang="fr-FR" sz="2000">
              <a:solidFill>
                <a:srgbClr val="E3CF15"/>
              </a:solidFill>
              <a:latin typeface="Arial" charset="0"/>
              <a:ea typeface="ＭＳ Ｐゴシック" charset="0"/>
              <a:cs typeface="ＭＳ Ｐゴシック" charset="0"/>
            </a:endParaRPr>
          </a:p>
          <a:p>
            <a:pPr>
              <a:lnSpc>
                <a:spcPct val="90000"/>
              </a:lnSpc>
            </a:pPr>
            <a:r>
              <a:rPr lang="fr-FR" sz="2000" b="1">
                <a:solidFill>
                  <a:schemeClr val="folHlink"/>
                </a:solidFill>
                <a:latin typeface="Arial" charset="0"/>
                <a:ea typeface="ＭＳ Ｐゴシック" charset="0"/>
                <a:cs typeface="ＭＳ Ｐゴシック" charset="0"/>
              </a:rPr>
              <a:t>Gestationnel</a:t>
            </a:r>
          </a:p>
        </p:txBody>
      </p:sp>
    </p:spTree>
  </p:cSld>
  <p:clrMapOvr>
    <a:masterClrMapping/>
  </p:clrMapOvr>
  <p:transition xmlns:p14="http://schemas.microsoft.com/office/powerpoint/2010/main" spd="slow">
    <p:split orient="vert" dir="in"/>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re 1"/>
          <p:cNvSpPr>
            <a:spLocks noGrp="1"/>
          </p:cNvSpPr>
          <p:nvPr>
            <p:ph type="title"/>
          </p:nvPr>
        </p:nvSpPr>
        <p:spPr>
          <a:xfrm>
            <a:off x="228600" y="152400"/>
            <a:ext cx="8839200" cy="1143000"/>
          </a:xfrm>
        </p:spPr>
        <p:txBody>
          <a:bodyPr/>
          <a:lstStyle/>
          <a:p>
            <a:r>
              <a:rPr lang="fr-FR" sz="3600" b="1">
                <a:solidFill>
                  <a:srgbClr val="FF0EB3"/>
                </a:solidFill>
                <a:latin typeface="Arial" charset="0"/>
                <a:ea typeface="ＭＳ Ｐゴシック" charset="0"/>
                <a:cs typeface="ＭＳ Ｐゴシック" charset="0"/>
              </a:rPr>
              <a:t>Bénéfices du contrôle glc dans DT2</a:t>
            </a:r>
          </a:p>
        </p:txBody>
      </p:sp>
      <p:pic>
        <p:nvPicPr>
          <p:cNvPr id="27650" name="Espace réservé du contenu 3" descr="Benefices du contrôle glc sur DT2.tiff"/>
          <p:cNvPicPr>
            <a:picLocks noGrp="1" noChangeAspect="1"/>
          </p:cNvPicPr>
          <p:nvPr>
            <p:ph idx="1"/>
          </p:nvPr>
        </p:nvPicPr>
        <p:blipFill>
          <a:blip r:embed="rId2">
            <a:extLst>
              <a:ext uri="{28A0092B-C50C-407E-A947-70E740481C1C}">
                <a14:useLocalDpi xmlns:a14="http://schemas.microsoft.com/office/drawing/2010/main" val="0"/>
              </a:ext>
            </a:extLst>
          </a:blip>
          <a:srcRect l="-2998" r="-2998"/>
          <a:stretch>
            <a:fillRect/>
          </a:stretch>
        </p:blipFill>
        <p:spPr>
          <a:xfrm>
            <a:off x="-152400" y="1828800"/>
            <a:ext cx="9355138" cy="4953000"/>
          </a:xfr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Rectangle 2"/>
          <p:cNvSpPr>
            <a:spLocks noGrp="1" noChangeArrowheads="1"/>
          </p:cNvSpPr>
          <p:nvPr>
            <p:ph type="ctrTitle"/>
          </p:nvPr>
        </p:nvSpPr>
        <p:spPr>
          <a:xfrm>
            <a:off x="838200" y="-533400"/>
            <a:ext cx="9906000" cy="4267200"/>
          </a:xfrm>
        </p:spPr>
        <p:txBody>
          <a:bodyPr/>
          <a:lstStyle/>
          <a:p>
            <a:r>
              <a:rPr kumimoji="0" lang="fr-FR" b="1">
                <a:solidFill>
                  <a:srgbClr val="FF0EB3"/>
                </a:solidFill>
                <a:latin typeface="Arial" charset="0"/>
                <a:ea typeface="ＭＳ Ｐゴシック" charset="0"/>
                <a:cs typeface="ＭＳ Ｐゴシック" charset="0"/>
              </a:rPr>
              <a:t>Traitement médical </a:t>
            </a:r>
            <a:br>
              <a:rPr kumimoji="0" lang="fr-FR" b="1">
                <a:solidFill>
                  <a:srgbClr val="FF0EB3"/>
                </a:solidFill>
                <a:latin typeface="Arial" charset="0"/>
                <a:ea typeface="ＭＳ Ｐゴシック" charset="0"/>
                <a:cs typeface="ＭＳ Ｐゴシック" charset="0"/>
              </a:rPr>
            </a:br>
            <a:r>
              <a:rPr kumimoji="0" lang="fr-FR" b="1">
                <a:solidFill>
                  <a:srgbClr val="FF0EB3"/>
                </a:solidFill>
                <a:latin typeface="Arial" charset="0"/>
                <a:ea typeface="ＭＳ Ｐゴシック" charset="0"/>
                <a:cs typeface="ＭＳ Ｐゴシック" charset="0"/>
              </a:rPr>
              <a:t>          du diabète de type 2</a:t>
            </a:r>
          </a:p>
        </p:txBody>
      </p:sp>
      <p:sp>
        <p:nvSpPr>
          <p:cNvPr id="28674" name="Sous-titre 3"/>
          <p:cNvSpPr>
            <a:spLocks noGrp="1"/>
          </p:cNvSpPr>
          <p:nvPr>
            <p:ph type="subTitle" idx="1"/>
          </p:nvPr>
        </p:nvSpPr>
        <p:spPr>
          <a:xfrm>
            <a:off x="3581400" y="3886200"/>
            <a:ext cx="4953000" cy="1752600"/>
          </a:xfrm>
        </p:spPr>
        <p:txBody>
          <a:bodyPr/>
          <a:lstStyle/>
          <a:p>
            <a:r>
              <a:rPr lang="fr-FR">
                <a:latin typeface="Arial" charset="0"/>
                <a:ea typeface="ＭＳ Ｐゴシック" charset="0"/>
                <a:cs typeface="ＭＳ Ｐゴシック" charset="0"/>
              </a:rPr>
              <a:t>Principe</a:t>
            </a:r>
          </a:p>
          <a:p>
            <a:r>
              <a:rPr lang="fr-FR">
                <a:latin typeface="Arial" charset="0"/>
                <a:ea typeface="ＭＳ Ｐゴシック" charset="0"/>
                <a:cs typeface="ＭＳ Ｐゴシック" charset="0"/>
              </a:rPr>
              <a:t>ADO</a:t>
            </a:r>
          </a:p>
          <a:p>
            <a:r>
              <a:rPr lang="fr-FR">
                <a:latin typeface="Arial" charset="0"/>
                <a:ea typeface="ＭＳ Ｐゴシック" charset="0"/>
                <a:cs typeface="ＭＳ Ｐゴシック" charset="0"/>
              </a:rPr>
              <a:t>Stratégie selon  SFD 2017</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304800" y="228600"/>
            <a:ext cx="7772400" cy="1143000"/>
          </a:xfrm>
        </p:spPr>
        <p:txBody>
          <a:bodyPr/>
          <a:lstStyle/>
          <a:p>
            <a:r>
              <a:rPr lang="fr-FR" b="1">
                <a:solidFill>
                  <a:srgbClr val="FF0EB3"/>
                </a:solidFill>
                <a:latin typeface="Arial" charset="0"/>
                <a:ea typeface="ＭＳ Ｐゴシック" charset="0"/>
                <a:cs typeface="ＭＳ Ｐゴシック" charset="0"/>
              </a:rPr>
              <a:t>Objectifs idéaux</a:t>
            </a:r>
          </a:p>
        </p:txBody>
      </p:sp>
      <p:sp>
        <p:nvSpPr>
          <p:cNvPr id="29698" name="Rectangle 3"/>
          <p:cNvSpPr>
            <a:spLocks noGrp="1" noChangeArrowheads="1"/>
          </p:cNvSpPr>
          <p:nvPr>
            <p:ph type="body" idx="1"/>
          </p:nvPr>
        </p:nvSpPr>
        <p:spPr>
          <a:xfrm>
            <a:off x="838200" y="1905000"/>
            <a:ext cx="7772400" cy="5105400"/>
          </a:xfrm>
        </p:spPr>
        <p:txBody>
          <a:bodyPr wrap="none"/>
          <a:lstStyle/>
          <a:p>
            <a:pPr algn="ctr"/>
            <a:r>
              <a:rPr lang="fr-FR">
                <a:latin typeface="Arial" charset="0"/>
                <a:ea typeface="ＭＳ Ｐゴシック" charset="0"/>
                <a:cs typeface="ＭＳ Ｐゴシック" charset="0"/>
              </a:rPr>
              <a:t>Régime, </a:t>
            </a:r>
            <a:r>
              <a:rPr lang="fr-FR" b="1">
                <a:latin typeface="Arial" charset="0"/>
                <a:ea typeface="ＭＳ Ｐゴシック" charset="0"/>
                <a:cs typeface="ＭＳ Ｐゴシック" charset="0"/>
              </a:rPr>
              <a:t>exercice, perte de poids</a:t>
            </a:r>
          </a:p>
          <a:p>
            <a:pPr algn="ctr"/>
            <a:r>
              <a:rPr lang="fr-FR">
                <a:latin typeface="Arial" charset="0"/>
                <a:ea typeface="ＭＳ Ｐゴシック" charset="0"/>
                <a:cs typeface="ＭＳ Ｐゴシック" charset="0"/>
              </a:rPr>
              <a:t>Arrêt tabac</a:t>
            </a:r>
          </a:p>
          <a:p>
            <a:pPr algn="ctr"/>
            <a:r>
              <a:rPr lang="fr-FR" b="1">
                <a:latin typeface="Arial" charset="0"/>
                <a:ea typeface="ＭＳ Ｐゴシック" charset="0"/>
                <a:cs typeface="ＭＳ Ｐゴシック" charset="0"/>
              </a:rPr>
              <a:t>HbA1c </a:t>
            </a:r>
            <a:r>
              <a:rPr lang="fr-FR" sz="3600" b="1">
                <a:latin typeface="Arial" charset="0"/>
                <a:ea typeface="ＭＳ Ｐゴシック" charset="0"/>
                <a:cs typeface="ＭＳ Ｐゴシック" charset="0"/>
              </a:rPr>
              <a:t>≤ </a:t>
            </a:r>
            <a:r>
              <a:rPr lang="fr-FR" b="1">
                <a:latin typeface="Arial" charset="0"/>
                <a:ea typeface="ＭＳ Ｐゴシック" charset="0"/>
                <a:cs typeface="ＭＳ Ｐゴシック" charset="0"/>
              </a:rPr>
              <a:t>7 (6.5-8 voir 9%)</a:t>
            </a:r>
          </a:p>
          <a:p>
            <a:pPr algn="ctr"/>
            <a:r>
              <a:rPr lang="fr-FR">
                <a:latin typeface="Arial" charset="0"/>
                <a:ea typeface="ＭＳ Ｐゴシック" charset="0"/>
                <a:cs typeface="ＭＳ Ｐゴシック" charset="0"/>
              </a:rPr>
              <a:t>Pression artérielle &lt;130/80</a:t>
            </a:r>
          </a:p>
          <a:p>
            <a:pPr algn="ctr"/>
            <a:r>
              <a:rPr lang="fr-FR">
                <a:latin typeface="Arial" charset="0"/>
                <a:ea typeface="ＭＳ Ｐゴシック" charset="0"/>
                <a:cs typeface="ＭＳ Ｐゴシック" charset="0"/>
              </a:rPr>
              <a:t>LDL &lt;1.6, 1.3, 1.0, 0.7 en fonction RCV</a:t>
            </a:r>
          </a:p>
          <a:p>
            <a:pPr algn="ctr"/>
            <a:endParaRPr lang="fr-FR">
              <a:latin typeface="Arial" charset="0"/>
              <a:ea typeface="ＭＳ Ｐゴシック" charset="0"/>
              <a:cs typeface="ＭＳ Ｐゴシック" charset="0"/>
            </a:endParaRPr>
          </a:p>
          <a:p>
            <a:pPr algn="ctr">
              <a:buFontTx/>
              <a:buNone/>
            </a:pPr>
            <a:r>
              <a:rPr lang="fr-FR" sz="2400">
                <a:solidFill>
                  <a:srgbClr val="006600"/>
                </a:solidFill>
                <a:latin typeface="Arial" charset="0"/>
                <a:ea typeface="ＭＳ Ｐゴシック" charset="0"/>
                <a:cs typeface="ＭＳ Ｐゴシック" charset="0"/>
              </a:rPr>
              <a:t>   </a:t>
            </a:r>
            <a:r>
              <a:rPr lang="fr-FR" sz="2400" b="1">
                <a:solidFill>
                  <a:srgbClr val="006600"/>
                </a:solidFill>
                <a:latin typeface="Arial" charset="0"/>
                <a:ea typeface="ＭＳ Ｐゴシック" charset="0"/>
                <a:cs typeface="ＭＳ Ｐゴシック" charset="0"/>
              </a:rPr>
              <a:t>Précoce </a:t>
            </a:r>
            <a:r>
              <a:rPr lang="fr-FR" sz="2400">
                <a:solidFill>
                  <a:srgbClr val="006600"/>
                </a:solidFill>
                <a:latin typeface="Arial" charset="0"/>
                <a:ea typeface="ＭＳ Ｐゴシック" charset="0"/>
                <a:cs typeface="ＭＳ Ｐゴシック" charset="0"/>
              </a:rPr>
              <a:t>réajustement tous les 3-6 mois</a:t>
            </a:r>
          </a:p>
          <a:p>
            <a:pPr algn="ctr">
              <a:buFontTx/>
              <a:buNone/>
            </a:pPr>
            <a:r>
              <a:rPr lang="fr-FR" sz="2400">
                <a:solidFill>
                  <a:srgbClr val="006600"/>
                </a:solidFill>
                <a:latin typeface="Arial" charset="0"/>
                <a:ea typeface="ＭＳ Ｐゴシック" charset="0"/>
                <a:cs typeface="ＭＳ Ｐゴシック" charset="0"/>
              </a:rPr>
              <a:t>          </a:t>
            </a:r>
            <a:r>
              <a:rPr lang="fr-FR" sz="2400" b="1">
                <a:solidFill>
                  <a:srgbClr val="006600"/>
                </a:solidFill>
                <a:latin typeface="Arial" charset="0"/>
                <a:ea typeface="ＭＳ Ｐゴシック" charset="0"/>
                <a:cs typeface="ＭＳ Ｐゴシック" charset="0"/>
              </a:rPr>
              <a:t>Adaptée (âge, comorbidité, espérance vie)</a:t>
            </a:r>
          </a:p>
          <a:p>
            <a:pPr algn="ctr">
              <a:buFontTx/>
              <a:buNone/>
            </a:pPr>
            <a:r>
              <a:rPr lang="fr-FR" sz="2400">
                <a:solidFill>
                  <a:srgbClr val="006600"/>
                </a:solidFill>
                <a:latin typeface="Arial" charset="0"/>
                <a:ea typeface="ＭＳ Ｐゴシック" charset="0"/>
                <a:cs typeface="ＭＳ Ｐゴシック" charset="0"/>
              </a:rPr>
              <a:t>Participation active du patient</a:t>
            </a:r>
          </a:p>
          <a:p>
            <a:pPr algn="ctr"/>
            <a:endParaRPr lang="fr-FR" sz="2400">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re 1"/>
          <p:cNvSpPr>
            <a:spLocks noGrp="1"/>
          </p:cNvSpPr>
          <p:nvPr>
            <p:ph type="title"/>
          </p:nvPr>
        </p:nvSpPr>
        <p:spPr/>
        <p:txBody>
          <a:bodyPr/>
          <a:lstStyle/>
          <a:p>
            <a:endParaRPr lang="fr-FR">
              <a:latin typeface="Arial" charset="0"/>
              <a:ea typeface="ＭＳ Ｐゴシック" charset="0"/>
              <a:cs typeface="ＭＳ Ｐゴシック" charset="0"/>
            </a:endParaRPr>
          </a:p>
        </p:txBody>
      </p:sp>
      <p:pic>
        <p:nvPicPr>
          <p:cNvPr id="30722" name="Espace réservé du contenu 3" descr="Objectifs A1c selon profil DT2 2017.tiff"/>
          <p:cNvPicPr>
            <a:picLocks noGrp="1" noChangeAspect="1"/>
          </p:cNvPicPr>
          <p:nvPr>
            <p:ph idx="1"/>
          </p:nvPr>
        </p:nvPicPr>
        <p:blipFill>
          <a:blip r:embed="rId2">
            <a:extLst>
              <a:ext uri="{28A0092B-C50C-407E-A947-70E740481C1C}">
                <a14:useLocalDpi xmlns:a14="http://schemas.microsoft.com/office/drawing/2010/main" val="0"/>
              </a:ext>
            </a:extLst>
          </a:blip>
          <a:srcRect l="-16898" r="-16898"/>
          <a:stretch>
            <a:fillRect/>
          </a:stretch>
        </p:blipFill>
        <p:spPr>
          <a:xfrm>
            <a:off x="-1524000" y="228600"/>
            <a:ext cx="12234863" cy="6477000"/>
          </a:xfr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Titre 1"/>
          <p:cNvSpPr>
            <a:spLocks noGrp="1"/>
          </p:cNvSpPr>
          <p:nvPr>
            <p:ph type="title"/>
          </p:nvPr>
        </p:nvSpPr>
        <p:spPr>
          <a:xfrm>
            <a:off x="152400" y="76200"/>
            <a:ext cx="8991600" cy="1143000"/>
          </a:xfrm>
        </p:spPr>
        <p:txBody>
          <a:bodyPr/>
          <a:lstStyle/>
          <a:p>
            <a:r>
              <a:rPr lang="fr-FR" b="1">
                <a:solidFill>
                  <a:srgbClr val="FF0EB3"/>
                </a:solidFill>
                <a:latin typeface="Arial" charset="0"/>
                <a:ea typeface="ＭＳ Ｐゴシック" charset="0"/>
                <a:cs typeface="ＭＳ Ｐゴシック" charset="0"/>
              </a:rPr>
              <a:t>Moyens médico-chirurgicaux</a:t>
            </a:r>
            <a:endParaRPr lang="fr-FR">
              <a:solidFill>
                <a:srgbClr val="FF0EB3"/>
              </a:solidFill>
              <a:latin typeface="Arial" charset="0"/>
              <a:ea typeface="ＭＳ Ｐゴシック" charset="0"/>
              <a:cs typeface="ＭＳ Ｐゴシック" charset="0"/>
            </a:endParaRPr>
          </a:p>
        </p:txBody>
      </p:sp>
      <p:sp>
        <p:nvSpPr>
          <p:cNvPr id="31746" name="Espace réservé du contenu 2"/>
          <p:cNvSpPr>
            <a:spLocks noGrp="1"/>
          </p:cNvSpPr>
          <p:nvPr>
            <p:ph idx="1"/>
          </p:nvPr>
        </p:nvSpPr>
        <p:spPr>
          <a:xfrm>
            <a:off x="533400" y="1219200"/>
            <a:ext cx="7772400" cy="4114800"/>
          </a:xfrm>
        </p:spPr>
        <p:txBody>
          <a:bodyPr/>
          <a:lstStyle/>
          <a:p>
            <a:r>
              <a:rPr lang="fr-FR" sz="2000">
                <a:latin typeface="Arial" charset="0"/>
                <a:ea typeface="ＭＳ Ｐゴシック" charset="0"/>
                <a:cs typeface="ＭＳ Ｐゴシック" charset="0"/>
              </a:rPr>
              <a:t>Metformine</a:t>
            </a:r>
          </a:p>
          <a:p>
            <a:r>
              <a:rPr lang="fr-FR" sz="2000">
                <a:latin typeface="Arial" charset="0"/>
                <a:ea typeface="ＭＳ Ｐゴシック" charset="0"/>
                <a:cs typeface="ＭＳ Ｐゴシック" charset="0"/>
              </a:rPr>
              <a:t>Insulino- sécréteurs: sulfamides/glinides</a:t>
            </a:r>
          </a:p>
          <a:p>
            <a:r>
              <a:rPr lang="fr-FR" sz="2000">
                <a:latin typeface="Arial" charset="0"/>
                <a:ea typeface="ＭＳ Ｐゴシック" charset="0"/>
                <a:cs typeface="ＭＳ Ｐゴシック" charset="0"/>
              </a:rPr>
              <a:t>Inhibiteurs de 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alpha glucosidase</a:t>
            </a:r>
          </a:p>
          <a:p>
            <a:r>
              <a:rPr lang="fr-FR" sz="2000" b="1">
                <a:latin typeface="Arial" charset="0"/>
                <a:ea typeface="ＭＳ Ｐゴシック" charset="0"/>
                <a:cs typeface="ＭＳ Ｐゴシック" charset="0"/>
              </a:rPr>
              <a:t>Inhibiteurs du DDP4/ Agonistes du GLP-1</a:t>
            </a:r>
          </a:p>
          <a:p>
            <a:r>
              <a:rPr lang="fr-FR" sz="2000" b="1">
                <a:latin typeface="Arial" charset="0"/>
                <a:ea typeface="ＭＳ Ｐゴシック" charset="0"/>
                <a:cs typeface="ＭＳ Ｐゴシック" charset="0"/>
              </a:rPr>
              <a:t>Inhibiteurs du SGLT2 (</a:t>
            </a:r>
            <a:r>
              <a:rPr lang="fr-FR" sz="2000">
                <a:latin typeface="Arial" charset="0"/>
                <a:ea typeface="ＭＳ Ｐゴシック" charset="0"/>
                <a:cs typeface="ＭＳ Ｐゴシック" charset="0"/>
              </a:rPr>
              <a:t>non commercialisés en France</a:t>
            </a:r>
            <a:r>
              <a:rPr lang="fr-FR" sz="2000" b="1">
                <a:latin typeface="Arial" charset="0"/>
                <a:ea typeface="ＭＳ Ｐゴシック" charset="0"/>
                <a:cs typeface="ＭＳ Ｐゴシック" charset="0"/>
              </a:rPr>
              <a:t>)</a:t>
            </a:r>
          </a:p>
          <a:p>
            <a:endParaRPr lang="fr-FR" sz="2000" b="1">
              <a:latin typeface="Arial" charset="0"/>
              <a:ea typeface="ＭＳ Ｐゴシック" charset="0"/>
              <a:cs typeface="ＭＳ Ｐゴシック" charset="0"/>
            </a:endParaRPr>
          </a:p>
          <a:p>
            <a:r>
              <a:rPr lang="fr-FR" sz="2000">
                <a:latin typeface="Arial" charset="0"/>
                <a:ea typeface="ＭＳ Ｐゴシック" charset="0"/>
                <a:cs typeface="ＭＳ Ｐゴシック" charset="0"/>
              </a:rPr>
              <a:t>Insuline</a:t>
            </a:r>
          </a:p>
          <a:p>
            <a:r>
              <a:rPr lang="fr-FR" sz="2000">
                <a:solidFill>
                  <a:schemeClr val="accent2"/>
                </a:solidFill>
                <a:latin typeface="Arial" charset="0"/>
                <a:ea typeface="ＭＳ Ｐゴシック" charset="0"/>
                <a:cs typeface="ＭＳ Ｐゴシック" charset="0"/>
              </a:rPr>
              <a:t>Pio-glitazonc</a:t>
            </a:r>
            <a:endParaRPr lang="fr-FR" sz="2000">
              <a:latin typeface="Arial" charset="0"/>
              <a:ea typeface="ＭＳ Ｐゴシック" charset="0"/>
              <a:cs typeface="ＭＳ Ｐゴシック" charset="0"/>
            </a:endParaRPr>
          </a:p>
          <a:p>
            <a:r>
              <a:rPr lang="fr-FR" sz="2000">
                <a:solidFill>
                  <a:srgbClr val="CC66FF"/>
                </a:solidFill>
                <a:latin typeface="Arial" charset="0"/>
                <a:ea typeface="ＭＳ Ｐゴシック" charset="0"/>
                <a:cs typeface="ＭＳ Ｐゴシック" charset="0"/>
              </a:rPr>
              <a:t>Orlistat : inhibiteur de absorption des graisses</a:t>
            </a:r>
          </a:p>
          <a:p>
            <a:r>
              <a:rPr lang="fr-FR" sz="2000">
                <a:solidFill>
                  <a:schemeClr val="accent2"/>
                </a:solidFill>
                <a:latin typeface="Arial" charset="0"/>
                <a:ea typeface="ＭＳ Ｐゴシック" charset="0"/>
                <a:cs typeface="ＭＳ Ｐゴシック" charset="0"/>
              </a:rPr>
              <a:t>Inhibiteurs des R endocannabinoïdes (rimonabant)</a:t>
            </a:r>
          </a:p>
          <a:p>
            <a:endParaRPr lang="fr-FR" sz="2000">
              <a:solidFill>
                <a:schemeClr val="accent2"/>
              </a:solidFill>
              <a:latin typeface="Arial" charset="0"/>
              <a:ea typeface="ＭＳ Ｐゴシック" charset="0"/>
              <a:cs typeface="ＭＳ Ｐゴシック" charset="0"/>
            </a:endParaRPr>
          </a:p>
          <a:p>
            <a:r>
              <a:rPr lang="fr-FR" sz="2000" b="1">
                <a:latin typeface="Arial" charset="0"/>
                <a:ea typeface="ＭＳ Ｐゴシック" charset="0"/>
                <a:cs typeface="ＭＳ Ｐゴシック" charset="0"/>
              </a:rPr>
              <a:t>Chirurgie bariatrique </a:t>
            </a:r>
            <a:r>
              <a:rPr lang="fr-FR" sz="2000">
                <a:latin typeface="Arial" charset="0"/>
                <a:ea typeface="ＭＳ Ｐゴシック" charset="0"/>
                <a:cs typeface="ＭＳ Ｐゴシック" charset="0"/>
              </a:rPr>
              <a:t>(si obésité) </a:t>
            </a:r>
          </a:p>
          <a:p>
            <a:r>
              <a:rPr lang="fr-FR" sz="2000" b="1">
                <a:latin typeface="Arial" charset="0"/>
                <a:ea typeface="ＭＳ Ｐゴシック" charset="0"/>
                <a:cs typeface="ＭＳ Ｐゴシック" charset="0"/>
              </a:rPr>
              <a:t>Thérapie cellulaire </a:t>
            </a:r>
            <a:r>
              <a:rPr lang="fr-FR" sz="2000">
                <a:latin typeface="Arial" charset="0"/>
                <a:ea typeface="ＭＳ Ｐゴシック" charset="0"/>
                <a:cs typeface="ＭＳ Ｐゴシック" charset="0"/>
              </a:rPr>
              <a:t>(= greffe d</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îlots) si DT1 instable</a:t>
            </a:r>
          </a:p>
          <a:p>
            <a:r>
              <a:rPr lang="fr-FR" sz="2000" b="1">
                <a:latin typeface="Arial" charset="0"/>
                <a:ea typeface="ＭＳ Ｐゴシック" charset="0"/>
                <a:cs typeface="ＭＳ Ｐゴシック" charset="0"/>
              </a:rPr>
              <a:t>Metreleptine</a:t>
            </a:r>
            <a:r>
              <a:rPr lang="fr-FR" sz="2000">
                <a:latin typeface="Arial" charset="0"/>
                <a:ea typeface="ＭＳ Ｐゴシック" charset="0"/>
                <a:cs typeface="ＭＳ Ｐゴシック" charset="0"/>
              </a:rPr>
              <a:t> si lipodystrophies</a:t>
            </a:r>
          </a:p>
          <a:p>
            <a:r>
              <a:rPr lang="fr-FR" sz="2000">
                <a:latin typeface="Arial" charset="0"/>
                <a:ea typeface="ＭＳ Ｐゴシック" charset="0"/>
                <a:cs typeface="ＭＳ Ｐゴシック" charset="0"/>
              </a:rPr>
              <a:t>Autres</a:t>
            </a:r>
          </a:p>
          <a:p>
            <a:endParaRPr lang="fr-FR">
              <a:latin typeface="Arial" charset="0"/>
              <a:ea typeface="ＭＳ Ｐゴシック" charset="0"/>
              <a:cs typeface="ＭＳ Ｐゴシック" charset="0"/>
            </a:endParaRPr>
          </a:p>
        </p:txBody>
      </p:sp>
      <p:sp>
        <p:nvSpPr>
          <p:cNvPr id="4" name="ZoneTexte 3"/>
          <p:cNvSpPr txBox="1"/>
          <p:nvPr/>
        </p:nvSpPr>
        <p:spPr>
          <a:xfrm>
            <a:off x="4953000" y="3200400"/>
            <a:ext cx="4116388" cy="830263"/>
          </a:xfrm>
          <a:prstGeom prst="rect">
            <a:avLst/>
          </a:prstGeom>
          <a:noFill/>
        </p:spPr>
        <p:txBody>
          <a:bodyPr wrap="none">
            <a:spAutoFit/>
          </a:bodyPr>
          <a:lstStyle/>
          <a:p>
            <a:pPr>
              <a:defRPr/>
            </a:pPr>
            <a:r>
              <a:rPr lang="fr-FR" i="1" dirty="0">
                <a:solidFill>
                  <a:schemeClr val="accent1">
                    <a:lumMod val="25000"/>
                  </a:schemeClr>
                </a:solidFill>
                <a:ea typeface="ＭＳ Ｐゴシック" charset="-128"/>
                <a:cs typeface="ＭＳ Ｐゴシック" charset="-128"/>
              </a:rPr>
              <a:t>Attention aux hypo</a:t>
            </a:r>
          </a:p>
          <a:p>
            <a:pPr>
              <a:defRPr/>
            </a:pPr>
            <a:r>
              <a:rPr lang="fr-FR" i="1" dirty="0">
                <a:solidFill>
                  <a:schemeClr val="accent1">
                    <a:lumMod val="25000"/>
                  </a:schemeClr>
                </a:solidFill>
                <a:ea typeface="ＭＳ Ｐゴシック" charset="-128"/>
                <a:cs typeface="ＭＳ Ｐゴシック" charset="-128"/>
              </a:rPr>
              <a:t>Arrêter si baisse d’A1c &lt; 0.5%</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381000" y="381000"/>
            <a:ext cx="8229600" cy="1143000"/>
          </a:xfrm>
        </p:spPr>
        <p:txBody>
          <a:bodyPr/>
          <a:lstStyle/>
          <a:p>
            <a:r>
              <a:rPr lang="fr-FR" b="1">
                <a:solidFill>
                  <a:srgbClr val="FF0EB3"/>
                </a:solidFill>
                <a:latin typeface="Arial" charset="0"/>
                <a:ea typeface="ＭＳ Ｐゴシック" charset="0"/>
                <a:cs typeface="ＭＳ Ｐゴシック" charset="0"/>
              </a:rPr>
              <a:t>Metformine +++</a:t>
            </a:r>
          </a:p>
        </p:txBody>
      </p:sp>
      <p:sp>
        <p:nvSpPr>
          <p:cNvPr id="32770" name="Rectangle 3"/>
          <p:cNvSpPr>
            <a:spLocks noGrp="1" noChangeArrowheads="1"/>
          </p:cNvSpPr>
          <p:nvPr>
            <p:ph type="body" idx="1"/>
          </p:nvPr>
        </p:nvSpPr>
        <p:spPr>
          <a:xfrm>
            <a:off x="1752600" y="1905000"/>
            <a:ext cx="7391400" cy="3733800"/>
          </a:xfrm>
        </p:spPr>
        <p:txBody>
          <a:bodyPr/>
          <a:lstStyle/>
          <a:p>
            <a:r>
              <a:rPr lang="fr-FR" sz="2400">
                <a:latin typeface="Arial" charset="0"/>
                <a:ea typeface="ＭＳ Ｐゴシック" charset="0"/>
                <a:cs typeface="ＭＳ Ｐゴシック" charset="0"/>
              </a:rPr>
              <a:t>Diminue HbA1c de 1.5%</a:t>
            </a:r>
          </a:p>
          <a:p>
            <a:r>
              <a:rPr lang="fr-FR" sz="2400">
                <a:latin typeface="Arial" charset="0"/>
                <a:ea typeface="ＭＳ Ｐゴシック" charset="0"/>
                <a:cs typeface="ＭＳ Ｐゴシック" charset="0"/>
              </a:rPr>
              <a:t>Prévient complications CV en monoT</a:t>
            </a:r>
          </a:p>
          <a:p>
            <a:r>
              <a:rPr lang="fr-FR" sz="2400" b="1">
                <a:latin typeface="Arial" charset="0"/>
                <a:ea typeface="ＭＳ Ｐゴシック" charset="0"/>
                <a:cs typeface="ＭＳ Ｐゴシック" charset="0"/>
              </a:rPr>
              <a:t>Pas d</a:t>
            </a:r>
            <a:r>
              <a:rPr lang="ja-JP" altLang="fr-FR" sz="2400" b="1">
                <a:latin typeface="Arial" charset="0"/>
                <a:ea typeface="ＭＳ Ｐゴシック" charset="0"/>
                <a:cs typeface="ＭＳ Ｐゴシック" charset="0"/>
              </a:rPr>
              <a:t>’</a:t>
            </a:r>
            <a:r>
              <a:rPr lang="fr-FR" altLang="ja-JP" sz="2400" b="1">
                <a:latin typeface="Arial" charset="0"/>
                <a:ea typeface="ＭＳ Ｐゴシック" charset="0"/>
                <a:cs typeface="ＭＳ Ｐゴシック" charset="0"/>
              </a:rPr>
              <a:t>hypoglycémie</a:t>
            </a:r>
          </a:p>
          <a:p>
            <a:r>
              <a:rPr lang="fr-FR" sz="2400">
                <a:latin typeface="Arial" charset="0"/>
                <a:ea typeface="ＭＳ Ｐゴシック" charset="0"/>
                <a:cs typeface="ＭＳ Ｐゴシック" charset="0"/>
              </a:rPr>
              <a:t>Diminue risque de cancer</a:t>
            </a:r>
          </a:p>
          <a:p>
            <a:r>
              <a:rPr lang="fr-FR" sz="2400">
                <a:latin typeface="Arial" charset="0"/>
                <a:ea typeface="ＭＳ Ｐゴシック" charset="0"/>
                <a:cs typeface="ＭＳ Ｐゴシック" charset="0"/>
              </a:rPr>
              <a:t>Effets II digestifs</a:t>
            </a:r>
          </a:p>
          <a:p>
            <a:r>
              <a:rPr lang="fr-FR" sz="2400">
                <a:latin typeface="Arial" charset="0"/>
                <a:ea typeface="ＭＳ Ｐゴシック" charset="0"/>
                <a:cs typeface="ＭＳ Ｐゴシック" charset="0"/>
              </a:rPr>
              <a:t>CI si IC, Iresp, IR &lt; 30ml/mn</a:t>
            </a:r>
          </a:p>
          <a:p>
            <a:pPr>
              <a:buFontTx/>
              <a:buNone/>
            </a:pPr>
            <a:endParaRPr lang="fr-FR" sz="2400">
              <a:latin typeface="Arial" charset="0"/>
              <a:ea typeface="ＭＳ Ｐゴシック" charset="0"/>
              <a:cs typeface="ＭＳ Ｐゴシック" charset="0"/>
            </a:endParaRPr>
          </a:p>
          <a:p>
            <a:r>
              <a:rPr lang="fr-FR" sz="2400">
                <a:solidFill>
                  <a:srgbClr val="FF0000"/>
                </a:solidFill>
                <a:latin typeface="Arial" charset="0"/>
                <a:ea typeface="ＭＳ Ｐゴシック" charset="0"/>
                <a:cs typeface="ＭＳ Ｐゴシック" charset="0"/>
              </a:rPr>
              <a:t>A réajuster suivant MDRD?</a:t>
            </a:r>
          </a:p>
          <a:p>
            <a:endParaRPr lang="fr-FR" sz="2400">
              <a:latin typeface="Arial" charset="0"/>
              <a:ea typeface="ＭＳ Ｐゴシック" charset="0"/>
              <a:cs typeface="ＭＳ Ｐゴシック" charset="0"/>
            </a:endParaRPr>
          </a:p>
          <a:p>
            <a:r>
              <a:rPr lang="fr-FR" sz="2400">
                <a:latin typeface="Arial" charset="0"/>
                <a:ea typeface="ＭＳ Ｐゴシック" charset="0"/>
                <a:cs typeface="ＭＳ Ｐゴシック" charset="0"/>
              </a:rPr>
              <a:t>Arrêter avant chirurgie, examen radiologique ++</a:t>
            </a:r>
          </a:p>
          <a:p>
            <a:endParaRPr lang="fr-FR">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228600" y="457200"/>
            <a:ext cx="7772400" cy="838200"/>
          </a:xfrm>
        </p:spPr>
        <p:txBody>
          <a:bodyPr/>
          <a:lstStyle/>
          <a:p>
            <a:r>
              <a:rPr lang="fr-FR" b="1">
                <a:solidFill>
                  <a:srgbClr val="FF0EB3"/>
                </a:solidFill>
                <a:latin typeface="Arial" charset="0"/>
                <a:ea typeface="ＭＳ Ｐゴシック" charset="0"/>
                <a:cs typeface="ＭＳ Ｐゴシック" charset="0"/>
              </a:rPr>
              <a:t>Sulfamides, Glinides</a:t>
            </a:r>
            <a:r>
              <a:rPr lang="fr-FR">
                <a:solidFill>
                  <a:srgbClr val="FF0EB3"/>
                </a:solidFill>
                <a:latin typeface="Arial" charset="0"/>
                <a:ea typeface="ＭＳ Ｐゴシック" charset="0"/>
                <a:cs typeface="ＭＳ Ｐゴシック" charset="0"/>
              </a:rPr>
              <a:t> </a:t>
            </a:r>
          </a:p>
        </p:txBody>
      </p:sp>
      <p:sp>
        <p:nvSpPr>
          <p:cNvPr id="33794" name="Rectangle 3"/>
          <p:cNvSpPr>
            <a:spLocks noGrp="1" noChangeArrowheads="1"/>
          </p:cNvSpPr>
          <p:nvPr>
            <p:ph type="body" idx="1"/>
          </p:nvPr>
        </p:nvSpPr>
        <p:spPr>
          <a:xfrm>
            <a:off x="1752600" y="1828800"/>
            <a:ext cx="7391400" cy="2667000"/>
          </a:xfrm>
        </p:spPr>
        <p:txBody>
          <a:bodyPr/>
          <a:lstStyle/>
          <a:p>
            <a:r>
              <a:rPr lang="fr-FR" sz="2400" b="1">
                <a:latin typeface="Arial" charset="0"/>
                <a:ea typeface="ＭＳ Ｐゴシック" charset="0"/>
                <a:cs typeface="ＭＳ Ｐゴシック" charset="0"/>
              </a:rPr>
              <a:t>Gliclazide (demi-vie: 12 h): </a:t>
            </a:r>
            <a:r>
              <a:rPr lang="fr-FR" sz="2400">
                <a:latin typeface="Arial" charset="0"/>
                <a:ea typeface="ＭＳ Ｐゴシック" charset="0"/>
                <a:cs typeface="ＭＳ Ｐゴシック" charset="0"/>
              </a:rPr>
              <a:t>élimination rénale</a:t>
            </a:r>
          </a:p>
          <a:p>
            <a:r>
              <a:rPr lang="fr-FR" sz="2400">
                <a:latin typeface="Arial" charset="0"/>
                <a:ea typeface="ＭＳ Ｐゴシック" charset="0"/>
                <a:cs typeface="ＭＳ Ｐゴシック" charset="0"/>
              </a:rPr>
              <a:t>Glimépiride: élimination 2/3 rénale</a:t>
            </a:r>
          </a:p>
          <a:p>
            <a:r>
              <a:rPr lang="fr-FR" sz="2400">
                <a:latin typeface="Arial" charset="0"/>
                <a:ea typeface="ＭＳ Ｐゴシック" charset="0"/>
                <a:cs typeface="ＭＳ Ｐゴシック" charset="0"/>
              </a:rPr>
              <a:t>Glibenclamide: élimination biliaire (60%) et rénale</a:t>
            </a:r>
          </a:p>
          <a:p>
            <a:pPr>
              <a:buFontTx/>
              <a:buNone/>
            </a:pPr>
            <a:r>
              <a:rPr lang="fr-FR" sz="2400">
                <a:latin typeface="Arial" charset="0"/>
                <a:ea typeface="ＭＳ Ｐゴシック" charset="0"/>
                <a:cs typeface="ＭＳ Ｐゴシック" charset="0"/>
              </a:rPr>
              <a:t> </a:t>
            </a:r>
          </a:p>
          <a:p>
            <a:r>
              <a:rPr lang="fr-FR" sz="2400" b="1">
                <a:latin typeface="Arial" charset="0"/>
                <a:ea typeface="ＭＳ Ｐゴシック" charset="0"/>
                <a:cs typeface="ＭＳ Ｐゴシック" charset="0"/>
              </a:rPr>
              <a:t>Répaglinide (demi-vie courte)</a:t>
            </a:r>
          </a:p>
          <a:p>
            <a:endParaRPr lang="fr-FR" sz="2400">
              <a:latin typeface="Arial" charset="0"/>
              <a:ea typeface="ＭＳ Ｐゴシック" charset="0"/>
              <a:cs typeface="ＭＳ Ｐゴシック" charset="0"/>
            </a:endParaRPr>
          </a:p>
          <a:p>
            <a:r>
              <a:rPr lang="fr-FR" sz="2400">
                <a:latin typeface="Arial" charset="0"/>
                <a:ea typeface="ＭＳ Ｐゴシック" charset="0"/>
                <a:cs typeface="ＭＳ Ｐゴシック" charset="0"/>
              </a:rPr>
              <a:t>Diminue HbA1c de 1 à 1.5%</a:t>
            </a:r>
          </a:p>
          <a:p>
            <a:pPr>
              <a:buFontTx/>
              <a:buNone/>
            </a:pPr>
            <a:endParaRPr lang="fr-FR" sz="2400">
              <a:latin typeface="Arial" charset="0"/>
              <a:ea typeface="ＭＳ Ｐゴシック" charset="0"/>
              <a:cs typeface="ＭＳ Ｐゴシック" charset="0"/>
            </a:endParaRPr>
          </a:p>
          <a:p>
            <a:r>
              <a:rPr lang="fr-FR" sz="2400">
                <a:latin typeface="Arial" charset="0"/>
                <a:ea typeface="ＭＳ Ｐゴシック" charset="0"/>
                <a:cs typeface="ＭＳ Ｐゴシック" charset="0"/>
              </a:rPr>
              <a:t>Risque d</a:t>
            </a:r>
            <a:r>
              <a:rPr lang="ja-JP" altLang="fr-FR" sz="2400">
                <a:latin typeface="Arial" charset="0"/>
                <a:ea typeface="ＭＳ Ｐゴシック" charset="0"/>
                <a:cs typeface="ＭＳ Ｐゴシック" charset="0"/>
              </a:rPr>
              <a:t>’</a:t>
            </a:r>
            <a:r>
              <a:rPr lang="fr-FR" altLang="ja-JP" sz="2400">
                <a:latin typeface="Arial" charset="0"/>
                <a:ea typeface="ＭＳ Ｐゴシック" charset="0"/>
                <a:cs typeface="ＭＳ Ｐゴシック" charset="0"/>
              </a:rPr>
              <a:t>hypoglycémie et de prise de poids</a:t>
            </a:r>
          </a:p>
          <a:p>
            <a:endParaRPr lang="fr-FR" sz="2400">
              <a:latin typeface="Arial" charset="0"/>
              <a:ea typeface="ＭＳ Ｐゴシック" charset="0"/>
              <a:cs typeface="ＭＳ Ｐゴシック" charset="0"/>
            </a:endParaRPr>
          </a:p>
          <a:p>
            <a:r>
              <a:rPr lang="fr-FR" sz="2400">
                <a:latin typeface="Arial" charset="0"/>
                <a:ea typeface="ＭＳ Ｐゴシック" charset="0"/>
                <a:cs typeface="ＭＳ Ｐゴシック" charset="0"/>
              </a:rPr>
              <a:t>Risque CV &lt; avec gliclazide (Advance/ Registre)</a:t>
            </a:r>
          </a:p>
          <a:p>
            <a:endParaRPr lang="fr-FR">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76200" y="381000"/>
            <a:ext cx="10058400" cy="1143000"/>
          </a:xfrm>
        </p:spPr>
        <p:txBody>
          <a:bodyPr/>
          <a:lstStyle/>
          <a:p>
            <a:r>
              <a:rPr lang="fr-FR" b="1">
                <a:solidFill>
                  <a:srgbClr val="FF0EB3"/>
                </a:solidFill>
                <a:latin typeface="Arial" charset="0"/>
                <a:ea typeface="ＭＳ Ｐゴシック" charset="0"/>
                <a:cs typeface="ＭＳ Ｐゴシック" charset="0"/>
              </a:rPr>
              <a:t>Inhibiteurs des alphaglucosidases</a:t>
            </a:r>
            <a:r>
              <a:rPr lang="fr-FR">
                <a:solidFill>
                  <a:srgbClr val="FF0EB3"/>
                </a:solidFill>
                <a:latin typeface="Arial" charset="0"/>
                <a:ea typeface="ＭＳ Ｐゴシック" charset="0"/>
                <a:cs typeface="ＭＳ Ｐゴシック" charset="0"/>
              </a:rPr>
              <a:t/>
            </a:r>
            <a:br>
              <a:rPr lang="fr-FR">
                <a:solidFill>
                  <a:srgbClr val="FF0EB3"/>
                </a:solidFill>
                <a:latin typeface="Arial" charset="0"/>
                <a:ea typeface="ＭＳ Ｐゴシック" charset="0"/>
                <a:cs typeface="ＭＳ Ｐゴシック" charset="0"/>
              </a:rPr>
            </a:br>
            <a:r>
              <a:rPr lang="fr-FR">
                <a:solidFill>
                  <a:srgbClr val="FF0EB3"/>
                </a:solidFill>
                <a:latin typeface="Arial" charset="0"/>
                <a:ea typeface="ＭＳ Ｐゴシック" charset="0"/>
                <a:cs typeface="ＭＳ Ｐゴシック" charset="0"/>
              </a:rPr>
              <a:t>       Acarbose</a:t>
            </a:r>
          </a:p>
        </p:txBody>
      </p:sp>
      <p:sp>
        <p:nvSpPr>
          <p:cNvPr id="35842" name="Rectangle 3"/>
          <p:cNvSpPr>
            <a:spLocks noGrp="1" noChangeArrowheads="1"/>
          </p:cNvSpPr>
          <p:nvPr>
            <p:ph type="body" idx="1"/>
          </p:nvPr>
        </p:nvSpPr>
        <p:spPr>
          <a:xfrm>
            <a:off x="1905000" y="2362200"/>
            <a:ext cx="7162800" cy="3733800"/>
          </a:xfrm>
        </p:spPr>
        <p:txBody>
          <a:bodyPr/>
          <a:lstStyle/>
          <a:p>
            <a:r>
              <a:rPr lang="fr-FR" sz="2400">
                <a:latin typeface="Arial" charset="0"/>
                <a:ea typeface="ＭＳ Ｐゴシック" charset="0"/>
                <a:cs typeface="ＭＳ Ｐゴシック" charset="0"/>
              </a:rPr>
              <a:t>Diminue HbA1c de 0.5 à 1%</a:t>
            </a:r>
          </a:p>
          <a:p>
            <a:pPr>
              <a:buFontTx/>
              <a:buNone/>
            </a:pPr>
            <a:endParaRPr lang="fr-FR" sz="2400">
              <a:latin typeface="Arial" charset="0"/>
              <a:ea typeface="ＭＳ Ｐゴシック" charset="0"/>
              <a:cs typeface="ＭＳ Ｐゴシック" charset="0"/>
            </a:endParaRPr>
          </a:p>
          <a:p>
            <a:r>
              <a:rPr lang="fr-FR" sz="2400">
                <a:latin typeface="Arial" charset="0"/>
                <a:ea typeface="ＭＳ Ｐゴシック" charset="0"/>
                <a:cs typeface="ＭＳ Ｐゴシック" charset="0"/>
              </a:rPr>
              <a:t>Inhibent l</a:t>
            </a:r>
            <a:r>
              <a:rPr lang="ja-JP" altLang="fr-FR" sz="2400">
                <a:latin typeface="Arial" charset="0"/>
                <a:ea typeface="ＭＳ Ｐゴシック" charset="0"/>
                <a:cs typeface="ＭＳ Ｐゴシック" charset="0"/>
              </a:rPr>
              <a:t>’</a:t>
            </a:r>
            <a:r>
              <a:rPr lang="fr-FR" altLang="ja-JP" sz="2400">
                <a:latin typeface="Arial" charset="0"/>
                <a:ea typeface="ＭＳ Ｐゴシック" charset="0"/>
                <a:cs typeface="ＭＳ Ｐゴシック" charset="0"/>
              </a:rPr>
              <a:t>absorption des glucides</a:t>
            </a:r>
          </a:p>
          <a:p>
            <a:pPr>
              <a:buFontTx/>
              <a:buNone/>
            </a:pPr>
            <a:endParaRPr lang="fr-FR" sz="2400">
              <a:latin typeface="Arial" charset="0"/>
              <a:ea typeface="ＭＳ Ｐゴシック" charset="0"/>
              <a:cs typeface="ＭＳ Ｐゴシック" charset="0"/>
            </a:endParaRPr>
          </a:p>
          <a:p>
            <a:r>
              <a:rPr lang="fr-FR" sz="2400" b="1">
                <a:latin typeface="Arial" charset="0"/>
                <a:ea typeface="ＭＳ Ｐゴシック" charset="0"/>
                <a:cs typeface="ＭＳ Ｐゴシック" charset="0"/>
              </a:rPr>
              <a:t>Efficaces sur Glc post-prandiale</a:t>
            </a:r>
          </a:p>
          <a:p>
            <a:pPr>
              <a:buFontTx/>
              <a:buNone/>
            </a:pPr>
            <a:endParaRPr lang="fr-FR" sz="2400">
              <a:latin typeface="Arial" charset="0"/>
              <a:ea typeface="ＭＳ Ｐゴシック" charset="0"/>
              <a:cs typeface="ＭＳ Ｐゴシック" charset="0"/>
            </a:endParaRPr>
          </a:p>
          <a:p>
            <a:r>
              <a:rPr lang="fr-FR" sz="2400">
                <a:latin typeface="Arial" charset="0"/>
                <a:ea typeface="ＭＳ Ｐゴシック" charset="0"/>
                <a:cs typeface="ＭＳ Ｐゴシック" charset="0"/>
              </a:rPr>
              <a:t>Effets II digestifs sans gravité</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9" name="Titre 1"/>
          <p:cNvSpPr>
            <a:spLocks noGrp="1"/>
          </p:cNvSpPr>
          <p:nvPr>
            <p:ph type="title"/>
          </p:nvPr>
        </p:nvSpPr>
        <p:spPr>
          <a:xfrm>
            <a:off x="152400" y="304800"/>
            <a:ext cx="7772400" cy="1143000"/>
          </a:xfrm>
        </p:spPr>
        <p:txBody>
          <a:bodyPr/>
          <a:lstStyle/>
          <a:p>
            <a:r>
              <a:rPr lang="fr-FR" b="1">
                <a:solidFill>
                  <a:srgbClr val="FF0EB3"/>
                </a:solidFill>
                <a:latin typeface="Arial" charset="0"/>
                <a:ea typeface="ＭＳ Ｐゴシック" charset="0"/>
                <a:cs typeface="ＭＳ Ｐゴシック" charset="0"/>
              </a:rPr>
              <a:t>Incretino-mimétiques  </a:t>
            </a:r>
            <a:r>
              <a:rPr lang="fr-FR">
                <a:latin typeface="Arial" charset="0"/>
                <a:ea typeface="ＭＳ Ｐゴシック" charset="0"/>
                <a:cs typeface="ＭＳ Ｐゴシック" charset="0"/>
              </a:rPr>
              <a:t/>
            </a:r>
            <a:br>
              <a:rPr lang="fr-FR">
                <a:latin typeface="Arial" charset="0"/>
                <a:ea typeface="ＭＳ Ｐゴシック" charset="0"/>
                <a:cs typeface="ＭＳ Ｐゴシック" charset="0"/>
              </a:rPr>
            </a:br>
            <a:endParaRPr lang="fr-FR">
              <a:latin typeface="Arial" charset="0"/>
              <a:ea typeface="ＭＳ Ｐゴシック" charset="0"/>
              <a:cs typeface="ＭＳ Ｐゴシック" charset="0"/>
            </a:endParaRPr>
          </a:p>
        </p:txBody>
      </p:sp>
      <p:sp>
        <p:nvSpPr>
          <p:cNvPr id="36867" name="Espace réservé du contenu 2"/>
          <p:cNvSpPr>
            <a:spLocks noGrp="1"/>
          </p:cNvSpPr>
          <p:nvPr>
            <p:ph idx="1"/>
          </p:nvPr>
        </p:nvSpPr>
        <p:spPr>
          <a:xfrm>
            <a:off x="685800" y="1219200"/>
            <a:ext cx="8229600" cy="5257800"/>
          </a:xfrm>
        </p:spPr>
        <p:txBody>
          <a:bodyPr/>
          <a:lstStyle/>
          <a:p>
            <a:pPr>
              <a:defRPr/>
            </a:pPr>
            <a:r>
              <a:rPr lang="fr-FR" sz="1800" b="1" dirty="0" smtClean="0"/>
              <a:t>Contrôle du glucose </a:t>
            </a:r>
          </a:p>
          <a:p>
            <a:pPr>
              <a:defRPr/>
            </a:pPr>
            <a:r>
              <a:rPr lang="fr-FR" sz="1800" dirty="0" smtClean="0"/>
              <a:t>en augmentant le taux des </a:t>
            </a:r>
            <a:r>
              <a:rPr lang="fr-FR" sz="1800" dirty="0" err="1" smtClean="0"/>
              <a:t>incrétines</a:t>
            </a:r>
            <a:r>
              <a:rPr lang="fr-FR" sz="1800" dirty="0" smtClean="0"/>
              <a:t> ou diminuant leur dégradation</a:t>
            </a:r>
          </a:p>
          <a:p>
            <a:pPr>
              <a:defRPr/>
            </a:pPr>
            <a:r>
              <a:rPr lang="fr-FR" sz="1800" dirty="0" err="1" smtClean="0"/>
              <a:t>Insulino-sécrétrices</a:t>
            </a:r>
            <a:endParaRPr lang="fr-FR" sz="1800" dirty="0" smtClean="0"/>
          </a:p>
          <a:p>
            <a:pPr>
              <a:defRPr/>
            </a:pPr>
            <a:r>
              <a:rPr lang="fr-FR" sz="1800" dirty="0" smtClean="0"/>
              <a:t>Diminution du glucagon</a:t>
            </a:r>
          </a:p>
          <a:p>
            <a:pPr>
              <a:defRPr/>
            </a:pPr>
            <a:r>
              <a:rPr lang="fr-FR" sz="1800" dirty="0" smtClean="0"/>
              <a:t>Ralentissement de la vidange gastrique lors d’un repas</a:t>
            </a:r>
          </a:p>
          <a:p>
            <a:pPr>
              <a:defRPr/>
            </a:pPr>
            <a:r>
              <a:rPr lang="fr-FR" sz="1800" dirty="0" smtClean="0"/>
              <a:t>Diminution de l’appétit</a:t>
            </a:r>
          </a:p>
          <a:p>
            <a:pPr>
              <a:defRPr/>
            </a:pPr>
            <a:endParaRPr lang="fr-FR" sz="1800" dirty="0" smtClean="0"/>
          </a:p>
          <a:p>
            <a:pPr>
              <a:defRPr/>
            </a:pPr>
            <a:r>
              <a:rPr lang="fr-FR" sz="1800" b="1" dirty="0" smtClean="0">
                <a:solidFill>
                  <a:schemeClr val="accent4"/>
                </a:solidFill>
              </a:rPr>
              <a:t>Pas d’hypo </a:t>
            </a:r>
            <a:r>
              <a:rPr lang="fr-FR" sz="1800" dirty="0" smtClean="0">
                <a:solidFill>
                  <a:schemeClr val="accent4"/>
                </a:solidFill>
              </a:rPr>
              <a:t>(sauf association </a:t>
            </a:r>
            <a:r>
              <a:rPr lang="fr-FR" sz="1800" dirty="0" err="1" smtClean="0">
                <a:solidFill>
                  <a:schemeClr val="accent4"/>
                </a:solidFill>
              </a:rPr>
              <a:t>sulf</a:t>
            </a:r>
            <a:r>
              <a:rPr lang="fr-FR" sz="1800" dirty="0" smtClean="0">
                <a:solidFill>
                  <a:schemeClr val="accent4"/>
                </a:solidFill>
              </a:rPr>
              <a:t>)</a:t>
            </a:r>
          </a:p>
          <a:p>
            <a:pPr>
              <a:buFontTx/>
              <a:buNone/>
              <a:defRPr/>
            </a:pPr>
            <a:r>
              <a:rPr lang="fr-FR" sz="1800" dirty="0" smtClean="0"/>
              <a:t> </a:t>
            </a:r>
          </a:p>
          <a:p>
            <a:pPr>
              <a:defRPr/>
            </a:pPr>
            <a:r>
              <a:rPr lang="fr-FR" sz="1800" b="1" dirty="0" smtClean="0"/>
              <a:t>Effet sur le poids</a:t>
            </a:r>
          </a:p>
          <a:p>
            <a:pPr>
              <a:buFontTx/>
              <a:buChar char="-"/>
              <a:defRPr/>
            </a:pPr>
            <a:r>
              <a:rPr lang="fr-FR" sz="1800" dirty="0" smtClean="0"/>
              <a:t>soit neutre (inhibiteurs </a:t>
            </a:r>
            <a:r>
              <a:rPr lang="fr-FR" sz="1800" dirty="0" err="1" smtClean="0"/>
              <a:t>dipeptidyl</a:t>
            </a:r>
            <a:r>
              <a:rPr lang="fr-FR" sz="1800" dirty="0" smtClean="0"/>
              <a:t> peptidase-4: </a:t>
            </a:r>
            <a:r>
              <a:rPr lang="fr-FR" sz="1800" dirty="0" err="1" smtClean="0"/>
              <a:t>sita-</a:t>
            </a:r>
            <a:r>
              <a:rPr lang="fr-FR" sz="1800" dirty="0" smtClean="0"/>
              <a:t>, </a:t>
            </a:r>
            <a:r>
              <a:rPr lang="fr-FR" sz="1800" dirty="0" err="1" smtClean="0"/>
              <a:t>vilda-,saxa-</a:t>
            </a:r>
            <a:r>
              <a:rPr lang="fr-FR" sz="1800" dirty="0" smtClean="0"/>
              <a:t> ± </a:t>
            </a:r>
            <a:r>
              <a:rPr lang="fr-FR" sz="1800" dirty="0" err="1" smtClean="0"/>
              <a:t>lina-</a:t>
            </a:r>
            <a:r>
              <a:rPr lang="fr-FR" sz="1800" dirty="0" smtClean="0"/>
              <a:t>, </a:t>
            </a:r>
            <a:r>
              <a:rPr lang="fr-FR" sz="1800" dirty="0" err="1" smtClean="0"/>
              <a:t>aloG</a:t>
            </a:r>
            <a:endParaRPr lang="fr-FR" sz="1800" dirty="0" smtClean="0"/>
          </a:p>
          <a:p>
            <a:pPr>
              <a:buFontTx/>
              <a:buChar char="-"/>
              <a:defRPr/>
            </a:pPr>
            <a:r>
              <a:rPr lang="fr-FR" sz="1800" dirty="0" smtClean="0">
                <a:solidFill>
                  <a:schemeClr val="accent5">
                    <a:lumMod val="10000"/>
                  </a:schemeClr>
                </a:solidFill>
              </a:rPr>
              <a:t>½ dose si MDRD 30 à 60 - NB non remboursé en monothérapie (si CI </a:t>
            </a:r>
            <a:r>
              <a:rPr lang="fr-FR" sz="1800" dirty="0" err="1" smtClean="0">
                <a:solidFill>
                  <a:schemeClr val="accent5">
                    <a:lumMod val="10000"/>
                  </a:schemeClr>
                </a:solidFill>
              </a:rPr>
              <a:t>metf</a:t>
            </a:r>
            <a:r>
              <a:rPr lang="fr-FR" sz="1800" dirty="0" smtClean="0">
                <a:solidFill>
                  <a:schemeClr val="accent5">
                    <a:lumMod val="10000"/>
                  </a:schemeClr>
                </a:solidFill>
              </a:rPr>
              <a:t>)</a:t>
            </a:r>
          </a:p>
          <a:p>
            <a:pPr>
              <a:buFontTx/>
              <a:buChar char="-"/>
              <a:defRPr/>
            </a:pPr>
            <a:endParaRPr lang="fr-FR" sz="1800" dirty="0" smtClean="0">
              <a:solidFill>
                <a:srgbClr val="FF0000"/>
              </a:solidFill>
            </a:endParaRPr>
          </a:p>
          <a:p>
            <a:pPr>
              <a:buFontTx/>
              <a:buChar char="-"/>
              <a:defRPr/>
            </a:pPr>
            <a:r>
              <a:rPr lang="fr-FR" sz="1800" dirty="0" smtClean="0"/>
              <a:t>soit favorable (agonistes des récepteurs du glucagon </a:t>
            </a:r>
            <a:r>
              <a:rPr lang="fr-FR" sz="1800" dirty="0" err="1" smtClean="0"/>
              <a:t>like</a:t>
            </a:r>
            <a:r>
              <a:rPr lang="fr-FR" sz="1800" dirty="0" smtClean="0"/>
              <a:t> peptide-1 [GLP-1] </a:t>
            </a:r>
            <a:r>
              <a:rPr lang="fr-FR" sz="1800" dirty="0" err="1" smtClean="0"/>
              <a:t>exenatide</a:t>
            </a:r>
            <a:r>
              <a:rPr lang="fr-FR" sz="1800" dirty="0" smtClean="0"/>
              <a:t> o (SCx2/j) et </a:t>
            </a:r>
            <a:r>
              <a:rPr lang="fr-FR" sz="1800" dirty="0" err="1" smtClean="0"/>
              <a:t>liraglutide</a:t>
            </a:r>
            <a:r>
              <a:rPr lang="fr-FR" sz="1800" dirty="0" smtClean="0"/>
              <a:t> (SC x1/j),  1x/sem (Exe et )</a:t>
            </a:r>
          </a:p>
          <a:p>
            <a:pPr>
              <a:defRPr/>
            </a:pPr>
            <a:r>
              <a:rPr lang="fr-FR" sz="1800" dirty="0" smtClean="0">
                <a:solidFill>
                  <a:srgbClr val="002E00"/>
                </a:solidFill>
                <a:ea typeface="ＭＳ Ｐゴシック" charset="-128"/>
                <a:cs typeface="ＭＳ Ｐゴシック" charset="-128"/>
              </a:rPr>
              <a:t>CI si  MDRD &lt;30ml/min</a:t>
            </a:r>
          </a:p>
          <a:p>
            <a:pPr>
              <a:buFontTx/>
              <a:buNone/>
              <a:defRPr/>
            </a:pPr>
            <a:endParaRPr lang="fr-FR" sz="1800" dirty="0" smtClean="0">
              <a:solidFill>
                <a:srgbClr val="002E00"/>
              </a:solidFill>
              <a:ea typeface="ＭＳ Ｐゴシック" charset="-128"/>
              <a:cs typeface="ＭＳ Ｐゴシック" charset="-128"/>
            </a:endParaRPr>
          </a:p>
          <a:p>
            <a:pPr>
              <a:buFontTx/>
              <a:buChar char="-"/>
              <a:defRPr/>
            </a:pPr>
            <a:endParaRPr lang="fr-FR" sz="1800" dirty="0" smtClean="0"/>
          </a:p>
          <a:p>
            <a:pPr>
              <a:buFontTx/>
              <a:buChar char="-"/>
              <a:defRPr/>
            </a:pPr>
            <a:endParaRPr lang="fr-FR" sz="1800" dirty="0" smtClean="0"/>
          </a:p>
          <a:p>
            <a:pPr>
              <a:buFontTx/>
              <a:buChar char="-"/>
              <a:defRPr/>
            </a:pPr>
            <a:endParaRPr lang="fr-FR" sz="1800" dirty="0" smtClean="0"/>
          </a:p>
          <a:p>
            <a:pPr>
              <a:buFontTx/>
              <a:buNone/>
              <a:defRPr/>
            </a:pPr>
            <a:endParaRPr lang="fr-FR" sz="1800" dirty="0" smtClean="0"/>
          </a:p>
          <a:p>
            <a:pPr>
              <a:buFontTx/>
              <a:buNone/>
              <a:defRPr/>
            </a:pPr>
            <a:endParaRPr lang="fr-FR" sz="1800" dirty="0" smtClean="0">
              <a:solidFill>
                <a:srgbClr val="006600"/>
              </a:solidFill>
            </a:endParaRPr>
          </a:p>
          <a:p>
            <a:pPr>
              <a:buFontTx/>
              <a:buNone/>
              <a:defRPr/>
            </a:pPr>
            <a:r>
              <a:rPr lang="fr-FR" sz="1800" dirty="0" smtClean="0">
                <a:solidFill>
                  <a:srgbClr val="006600"/>
                </a:solidFill>
              </a:rPr>
              <a:t> </a:t>
            </a:r>
          </a:p>
          <a:p>
            <a:pPr>
              <a:buFontTx/>
              <a:buNone/>
              <a:defRPr/>
            </a:pPr>
            <a:r>
              <a:rPr lang="fr-FR" sz="1800" dirty="0" smtClean="0"/>
              <a:t>. </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7" name="Titre 1"/>
          <p:cNvSpPr>
            <a:spLocks noGrp="1"/>
          </p:cNvSpPr>
          <p:nvPr>
            <p:ph type="title"/>
          </p:nvPr>
        </p:nvSpPr>
        <p:spPr>
          <a:xfrm>
            <a:off x="304800" y="-152400"/>
            <a:ext cx="7772400" cy="1524000"/>
          </a:xfrm>
        </p:spPr>
        <p:txBody>
          <a:bodyPr/>
          <a:lstStyle/>
          <a:p>
            <a:r>
              <a:rPr lang="fr-FR" b="1">
                <a:solidFill>
                  <a:srgbClr val="FF0EB3"/>
                </a:solidFill>
                <a:latin typeface="Arial" charset="0"/>
                <a:ea typeface="ＭＳ Ｐゴシック" charset="0"/>
                <a:cs typeface="ＭＳ Ｐゴシック" charset="0"/>
              </a:rPr>
              <a:t>Incrétino-mimétiques</a:t>
            </a:r>
          </a:p>
        </p:txBody>
      </p:sp>
      <p:sp>
        <p:nvSpPr>
          <p:cNvPr id="39938" name="Espace réservé du contenu 2"/>
          <p:cNvSpPr>
            <a:spLocks noGrp="1"/>
          </p:cNvSpPr>
          <p:nvPr>
            <p:ph idx="1"/>
          </p:nvPr>
        </p:nvSpPr>
        <p:spPr>
          <a:xfrm>
            <a:off x="1295400" y="1295400"/>
            <a:ext cx="8305800" cy="4419600"/>
          </a:xfrm>
        </p:spPr>
        <p:txBody>
          <a:bodyPr/>
          <a:lstStyle/>
          <a:p>
            <a:r>
              <a:rPr lang="fr-FR" sz="2000">
                <a:latin typeface="Arial" charset="0"/>
                <a:ea typeface="ＭＳ Ｐゴシック" charset="0"/>
                <a:cs typeface="ＭＳ Ｐゴシック" charset="0"/>
              </a:rPr>
              <a:t>Préservation de cellule ß dans études chez 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animal</a:t>
            </a:r>
          </a:p>
          <a:p>
            <a:pPr>
              <a:buFontTx/>
              <a:buNone/>
            </a:pPr>
            <a:endParaRPr lang="fr-FR" sz="2000" b="1">
              <a:latin typeface="Arial" charset="0"/>
              <a:ea typeface="ＭＳ Ｐゴシック" charset="0"/>
              <a:cs typeface="ＭＳ Ｐゴシック" charset="0"/>
            </a:endParaRPr>
          </a:p>
          <a:p>
            <a:r>
              <a:rPr lang="fr-FR" sz="2000" b="1">
                <a:latin typeface="Arial" charset="0"/>
                <a:ea typeface="ＭＳ Ｐゴシック" charset="0"/>
                <a:cs typeface="ＭＳ Ｐゴシック" charset="0"/>
              </a:rPr>
              <a:t>En biT ou triT </a:t>
            </a:r>
            <a:r>
              <a:rPr lang="fr-FR" sz="2000">
                <a:latin typeface="Arial" charset="0"/>
                <a:ea typeface="ＭＳ Ｐゴシック" charset="0"/>
                <a:cs typeface="ＭＳ Ｐゴシック" charset="0"/>
              </a:rPr>
              <a:t>en association à metf, sulf, insuline</a:t>
            </a:r>
          </a:p>
          <a:p>
            <a:pPr>
              <a:buFontTx/>
              <a:buNone/>
            </a:pPr>
            <a:endParaRPr lang="fr-FR" sz="2000" b="1">
              <a:latin typeface="Arial" charset="0"/>
              <a:ea typeface="ＭＳ Ｐゴシック" charset="0"/>
              <a:cs typeface="ＭＳ Ｐゴシック" charset="0"/>
            </a:endParaRPr>
          </a:p>
          <a:p>
            <a:r>
              <a:rPr lang="fr-FR" sz="2000" b="1">
                <a:latin typeface="Arial" charset="0"/>
                <a:ea typeface="ＭＳ Ｐゴシック" charset="0"/>
                <a:cs typeface="ＭＳ Ｐゴシック" charset="0"/>
              </a:rPr>
              <a:t>Diminue HbA1c de 1% (similaire aux sulfamides) avec moins d</a:t>
            </a:r>
            <a:r>
              <a:rPr lang="ja-JP" altLang="fr-FR" sz="2000" b="1">
                <a:latin typeface="Arial" charset="0"/>
                <a:ea typeface="ＭＳ Ｐゴシック" charset="0"/>
                <a:cs typeface="ＭＳ Ｐゴシック" charset="0"/>
              </a:rPr>
              <a:t>’</a:t>
            </a:r>
            <a:r>
              <a:rPr lang="fr-FR" altLang="ja-JP" sz="2000" b="1">
                <a:latin typeface="Arial" charset="0"/>
                <a:ea typeface="ＭＳ Ｐゴシック" charset="0"/>
                <a:cs typeface="ＭＳ Ｐゴシック" charset="0"/>
              </a:rPr>
              <a:t>hypo et de de prise de poids</a:t>
            </a:r>
          </a:p>
          <a:p>
            <a:pPr>
              <a:buFontTx/>
              <a:buNone/>
            </a:pPr>
            <a:endParaRPr lang="fr-FR" sz="2000" b="1">
              <a:latin typeface="Arial" charset="0"/>
              <a:ea typeface="ＭＳ Ｐゴシック" charset="0"/>
              <a:cs typeface="ＭＳ Ｐゴシック" charset="0"/>
            </a:endParaRPr>
          </a:p>
          <a:p>
            <a:r>
              <a:rPr lang="fr-FR" sz="2000" b="1">
                <a:latin typeface="Arial" charset="0"/>
                <a:ea typeface="ＭＳ Ｐゴシック" charset="0"/>
                <a:cs typeface="ＭＳ Ｐゴシック" charset="0"/>
              </a:rPr>
              <a:t>Effets II</a:t>
            </a:r>
          </a:p>
          <a:p>
            <a:r>
              <a:rPr lang="fr-FR" sz="2000">
                <a:latin typeface="Arial" charset="0"/>
                <a:ea typeface="ＭＳ Ｐゴシック" charset="0"/>
                <a:cs typeface="ＭＳ Ｐゴシック" charset="0"/>
              </a:rPr>
              <a:t>nausées, douleurs abdominales, diarrhée</a:t>
            </a:r>
          </a:p>
          <a:p>
            <a:r>
              <a:rPr lang="fr-FR" sz="2000">
                <a:latin typeface="Arial" charset="0"/>
                <a:ea typeface="ＭＳ Ｐゴシック" charset="0"/>
                <a:cs typeface="ＭＳ Ｐゴシック" charset="0"/>
              </a:rPr>
              <a:t>urticaire/ angiooedème, pancréatite aiguë ?</a:t>
            </a:r>
          </a:p>
          <a:p>
            <a:r>
              <a:rPr lang="fr-FR" sz="2000">
                <a:latin typeface="Arial" charset="0"/>
                <a:ea typeface="ＭＳ Ｐゴシック" charset="0"/>
                <a:cs typeface="ＭＳ Ｐゴシック" charset="0"/>
              </a:rPr>
              <a:t>HCC/tumeur médullaire thyroïdienne chez 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animal ?</a:t>
            </a:r>
          </a:p>
          <a:p>
            <a:pPr>
              <a:buFontTx/>
              <a:buNone/>
            </a:pPr>
            <a:endParaRPr lang="fr-FR" sz="2000">
              <a:latin typeface="Arial" charset="0"/>
              <a:ea typeface="ＭＳ Ｐゴシック" charset="0"/>
              <a:cs typeface="ＭＳ Ｐゴシック" charset="0"/>
            </a:endParaRPr>
          </a:p>
          <a:p>
            <a:pPr>
              <a:buFontTx/>
              <a:buNone/>
            </a:pPr>
            <a:r>
              <a:rPr lang="fr-FR" sz="2000">
                <a:latin typeface="Arial" charset="0"/>
                <a:ea typeface="ＭＳ Ｐゴシック" charset="0"/>
                <a:cs typeface="ＭＳ Ｐゴシック" charset="0"/>
              </a:rPr>
              <a:t>     NB: Injectable / Nécessite un apprentissage</a:t>
            </a:r>
          </a:p>
          <a:p>
            <a:pPr>
              <a:buFontTx/>
              <a:buNone/>
            </a:pPr>
            <a:r>
              <a:rPr lang="fr-FR" sz="2000">
                <a:latin typeface="Arial" charset="0"/>
                <a:ea typeface="ＭＳ Ｐゴシック" charset="0"/>
                <a:cs typeface="ＭＳ Ｐゴシック" charset="0"/>
              </a:rPr>
              <a:t>                    </a:t>
            </a:r>
          </a:p>
          <a:p>
            <a:pPr>
              <a:buFontTx/>
              <a:buNone/>
            </a:pPr>
            <a:r>
              <a:rPr lang="fr-FR" sz="2000">
                <a:latin typeface="Arial" charset="0"/>
                <a:ea typeface="ＭＳ Ｐゴシック" charset="0"/>
                <a:cs typeface="ＭＳ Ｐゴシック" charset="0"/>
              </a:rPr>
              <a:t>                    </a:t>
            </a:r>
          </a:p>
          <a:p>
            <a:endParaRPr lang="fr-FR">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re 1"/>
          <p:cNvSpPr>
            <a:spLocks noGrp="1"/>
          </p:cNvSpPr>
          <p:nvPr>
            <p:ph type="title"/>
          </p:nvPr>
        </p:nvSpPr>
        <p:spPr/>
        <p:txBody>
          <a:bodyPr/>
          <a:lstStyle/>
          <a:p>
            <a:endParaRPr lang="fr-FR">
              <a:latin typeface="Arial" charset="0"/>
              <a:ea typeface="ＭＳ Ｐゴシック" charset="0"/>
              <a:cs typeface="ＭＳ Ｐゴシック" charset="0"/>
            </a:endParaRPr>
          </a:p>
        </p:txBody>
      </p:sp>
      <p:pic>
        <p:nvPicPr>
          <p:cNvPr id="41986" name="Espace réservé du contenu 3" descr="SEcu CV des nouveaux ttt DT2.tiff"/>
          <p:cNvPicPr>
            <a:picLocks noGrp="1" noChangeAspect="1"/>
          </p:cNvPicPr>
          <p:nvPr>
            <p:ph idx="1"/>
          </p:nvPr>
        </p:nvPicPr>
        <p:blipFill>
          <a:blip r:embed="rId2">
            <a:extLst>
              <a:ext uri="{28A0092B-C50C-407E-A947-70E740481C1C}">
                <a14:useLocalDpi xmlns:a14="http://schemas.microsoft.com/office/drawing/2010/main" val="0"/>
              </a:ext>
            </a:extLst>
          </a:blip>
          <a:srcRect l="-3859" r="-3859"/>
          <a:stretch>
            <a:fillRect/>
          </a:stretch>
        </p:blipFill>
        <p:spPr>
          <a:xfrm>
            <a:off x="-762000" y="685800"/>
            <a:ext cx="10687050" cy="565785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027"/>
          <p:cNvGrpSpPr>
            <a:grpSpLocks/>
          </p:cNvGrpSpPr>
          <p:nvPr/>
        </p:nvGrpSpPr>
        <p:grpSpPr bwMode="auto">
          <a:xfrm>
            <a:off x="0" y="1828800"/>
            <a:ext cx="6934200" cy="4191000"/>
            <a:chOff x="384" y="1248"/>
            <a:chExt cx="4800" cy="2640"/>
          </a:xfrm>
        </p:grpSpPr>
        <p:sp>
          <p:nvSpPr>
            <p:cNvPr id="43013" name="Rectangle 1029"/>
            <p:cNvSpPr>
              <a:spLocks noChangeArrowheads="1"/>
            </p:cNvSpPr>
            <p:nvPr/>
          </p:nvSpPr>
          <p:spPr bwMode="auto">
            <a:xfrm>
              <a:off x="384" y="1248"/>
              <a:ext cx="4800"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81025" indent="-581025" eaLnBrk="0" hangingPunct="0">
                <a:lnSpc>
                  <a:spcPct val="120000"/>
                </a:lnSpc>
                <a:spcBef>
                  <a:spcPct val="35000"/>
                </a:spcBef>
                <a:buClr>
                  <a:srgbClr val="0066FF"/>
                </a:buClr>
                <a:buSzPct val="70000"/>
                <a:buFont typeface="Symbol" charset="0"/>
                <a:buChar char="¨"/>
                <a:tabLst>
                  <a:tab pos="1150938" algn="l"/>
                </a:tabLst>
              </a:pPr>
              <a:r>
                <a:rPr lang="fr-FR" sz="2800">
                  <a:solidFill>
                    <a:srgbClr val="006600"/>
                  </a:solidFill>
                  <a:latin typeface="Arial" charset="0"/>
                </a:rPr>
                <a:t>1921</a:t>
              </a:r>
            </a:p>
            <a:p>
              <a:pPr marL="581025" indent="-581025" eaLnBrk="0" hangingPunct="0">
                <a:lnSpc>
                  <a:spcPct val="120000"/>
                </a:lnSpc>
                <a:spcBef>
                  <a:spcPct val="35000"/>
                </a:spcBef>
                <a:buClr>
                  <a:srgbClr val="0066FF"/>
                </a:buClr>
                <a:buSzPct val="70000"/>
                <a:buFont typeface="Symbol" charset="0"/>
                <a:buChar char="¨"/>
                <a:tabLst>
                  <a:tab pos="1150938" algn="l"/>
                </a:tabLst>
              </a:pPr>
              <a:endParaRPr lang="fr-FR" sz="2800">
                <a:solidFill>
                  <a:srgbClr val="FFFFFF"/>
                </a:solidFill>
                <a:latin typeface="Arial" charset="0"/>
              </a:endParaRPr>
            </a:p>
            <a:p>
              <a:pPr marL="581025" indent="-581025" eaLnBrk="0" hangingPunct="0">
                <a:lnSpc>
                  <a:spcPct val="120000"/>
                </a:lnSpc>
                <a:spcBef>
                  <a:spcPct val="35000"/>
                </a:spcBef>
                <a:buClr>
                  <a:srgbClr val="0066FF"/>
                </a:buClr>
                <a:buSzPct val="70000"/>
                <a:buFont typeface="Symbol" charset="0"/>
                <a:buChar char="¨"/>
                <a:tabLst>
                  <a:tab pos="1150938" algn="l"/>
                </a:tabLst>
              </a:pPr>
              <a:endParaRPr lang="fr-FR" sz="2800">
                <a:solidFill>
                  <a:srgbClr val="FFFFFF"/>
                </a:solidFill>
                <a:latin typeface="Arial" charset="0"/>
              </a:endParaRPr>
            </a:p>
          </p:txBody>
        </p:sp>
        <p:pic>
          <p:nvPicPr>
            <p:cNvPr id="43014" name="Picture 1030" descr="B &amp; B                                                          000581D3G3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 y="1296"/>
              <a:ext cx="1724" cy="2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3010" name="Rectangle 1032"/>
          <p:cNvSpPr>
            <a:spLocks noChangeArrowheads="1"/>
          </p:cNvSpPr>
          <p:nvPr/>
        </p:nvSpPr>
        <p:spPr bwMode="auto">
          <a:xfrm>
            <a:off x="4800600" y="533400"/>
            <a:ext cx="43434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defTabSz="762000" eaLnBrk="0" hangingPunct="0"/>
            <a:r>
              <a:rPr lang="fr-FR">
                <a:latin typeface="Arial" charset="0"/>
              </a:rPr>
              <a:t>Insuline animale</a:t>
            </a:r>
          </a:p>
          <a:p>
            <a:pPr defTabSz="762000" eaLnBrk="0" hangingPunct="0"/>
            <a:r>
              <a:rPr lang="fr-FR">
                <a:latin typeface="Arial" charset="0"/>
              </a:rPr>
              <a:t>Insuline humaine</a:t>
            </a:r>
          </a:p>
          <a:p>
            <a:pPr defTabSz="762000" eaLnBrk="0" hangingPunct="0"/>
            <a:r>
              <a:rPr lang="fr-FR">
                <a:latin typeface="Arial" charset="0"/>
              </a:rPr>
              <a:t>Analogues lents et rapides</a:t>
            </a:r>
          </a:p>
          <a:p>
            <a:pPr defTabSz="762000" eaLnBrk="0" hangingPunct="0"/>
            <a:r>
              <a:rPr lang="fr-FR">
                <a:latin typeface="Arial" charset="0"/>
              </a:rPr>
              <a:t>±concentrés / ultralent</a:t>
            </a:r>
          </a:p>
          <a:p>
            <a:pPr defTabSz="762000" eaLnBrk="0" hangingPunct="0"/>
            <a:endParaRPr lang="fr-FR">
              <a:latin typeface="Arial" charset="0"/>
            </a:endParaRPr>
          </a:p>
          <a:p>
            <a:pPr defTabSz="762000" eaLnBrk="0" hangingPunct="0"/>
            <a:endParaRPr lang="fr-FR">
              <a:latin typeface="Arial" charset="0"/>
            </a:endParaRPr>
          </a:p>
          <a:p>
            <a:pPr defTabSz="762000" eaLnBrk="0" hangingPunct="0"/>
            <a:r>
              <a:rPr lang="fr-FR">
                <a:latin typeface="Arial" charset="0"/>
              </a:rPr>
              <a:t>Seringues de verre / jetables</a:t>
            </a:r>
          </a:p>
          <a:p>
            <a:pPr defTabSz="762000" eaLnBrk="0" hangingPunct="0"/>
            <a:r>
              <a:rPr lang="fr-FR">
                <a:latin typeface="Arial" charset="0"/>
              </a:rPr>
              <a:t>Stylos</a:t>
            </a:r>
          </a:p>
          <a:p>
            <a:pPr defTabSz="762000" eaLnBrk="0" hangingPunct="0"/>
            <a:r>
              <a:rPr lang="fr-FR">
                <a:latin typeface="Arial" charset="0"/>
              </a:rPr>
              <a:t>Pompes externes </a:t>
            </a:r>
          </a:p>
          <a:p>
            <a:pPr defTabSz="762000" eaLnBrk="0" hangingPunct="0"/>
            <a:r>
              <a:rPr lang="fr-FR">
                <a:latin typeface="Arial" charset="0"/>
              </a:rPr>
              <a:t>               implantables</a:t>
            </a:r>
          </a:p>
          <a:p>
            <a:pPr defTabSz="762000" eaLnBrk="0" hangingPunct="0"/>
            <a:r>
              <a:rPr lang="fr-FR">
                <a:latin typeface="Arial" charset="0"/>
              </a:rPr>
              <a:t>Couplées à un capteur avec arrêt  autmatique si hypoglc </a:t>
            </a:r>
          </a:p>
          <a:p>
            <a:pPr defTabSz="762000" eaLnBrk="0" hangingPunct="0"/>
            <a:endParaRPr lang="fr-FR">
              <a:latin typeface="Arial" charset="0"/>
            </a:endParaRPr>
          </a:p>
          <a:p>
            <a:pPr defTabSz="762000" eaLnBrk="0" hangingPunct="0"/>
            <a:r>
              <a:rPr lang="fr-FR">
                <a:latin typeface="Arial" charset="0"/>
              </a:rPr>
              <a:t>Lecteur / </a:t>
            </a:r>
            <a:r>
              <a:rPr lang="fr-FR" b="1">
                <a:latin typeface="Arial" charset="0"/>
              </a:rPr>
              <a:t>capteur glycémique</a:t>
            </a:r>
          </a:p>
          <a:p>
            <a:pPr defTabSz="762000" eaLnBrk="0" hangingPunct="0"/>
            <a:r>
              <a:rPr lang="fr-FR">
                <a:latin typeface="Arial" charset="0"/>
              </a:rPr>
              <a:t>Aveugle ou </a:t>
            </a:r>
            <a:r>
              <a:rPr lang="fr-FR" b="1">
                <a:latin typeface="Arial" charset="0"/>
              </a:rPr>
              <a:t>non 7 jours</a:t>
            </a:r>
          </a:p>
          <a:p>
            <a:pPr defTabSz="762000" eaLnBrk="0" hangingPunct="0"/>
            <a:r>
              <a:rPr lang="fr-FR" b="1">
                <a:latin typeface="Arial" charset="0"/>
              </a:rPr>
              <a:t>Lecteur flash free style</a:t>
            </a:r>
          </a:p>
        </p:txBody>
      </p:sp>
      <p:sp>
        <p:nvSpPr>
          <p:cNvPr id="43011" name="ZoneTexte 8"/>
          <p:cNvSpPr txBox="1">
            <a:spLocks noChangeArrowheads="1"/>
          </p:cNvSpPr>
          <p:nvPr/>
        </p:nvSpPr>
        <p:spPr bwMode="auto">
          <a:xfrm>
            <a:off x="228600" y="4724400"/>
            <a:ext cx="1158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fr-FR"/>
              <a:t>Banting </a:t>
            </a:r>
          </a:p>
          <a:p>
            <a:r>
              <a:rPr lang="fr-FR"/>
              <a:t>et Best</a:t>
            </a:r>
          </a:p>
        </p:txBody>
      </p:sp>
      <p:sp>
        <p:nvSpPr>
          <p:cNvPr id="43012" name="ZoneTexte 10"/>
          <p:cNvSpPr txBox="1">
            <a:spLocks noChangeArrowheads="1"/>
          </p:cNvSpPr>
          <p:nvPr/>
        </p:nvSpPr>
        <p:spPr bwMode="auto">
          <a:xfrm>
            <a:off x="2133600" y="457200"/>
            <a:ext cx="23622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fr-FR" sz="4400" b="1">
                <a:solidFill>
                  <a:srgbClr val="FF0EB3"/>
                </a:solidFill>
                <a:latin typeface="Arial" charset="0"/>
              </a:rPr>
              <a:t>Insuline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762000" y="76200"/>
            <a:ext cx="7772400" cy="1143000"/>
          </a:xfrm>
        </p:spPr>
        <p:txBody>
          <a:bodyPr/>
          <a:lstStyle/>
          <a:p>
            <a:r>
              <a:rPr lang="fr-FR" b="1">
                <a:solidFill>
                  <a:srgbClr val="FF0EB3"/>
                </a:solidFill>
                <a:latin typeface="Arial" charset="0"/>
                <a:ea typeface="ＭＳ Ｐゴシック" charset="0"/>
                <a:cs typeface="ＭＳ Ｐゴシック" charset="0"/>
              </a:rPr>
              <a:t>Insuline</a:t>
            </a:r>
          </a:p>
        </p:txBody>
      </p:sp>
      <p:sp>
        <p:nvSpPr>
          <p:cNvPr id="44034" name="Rectangle 3"/>
          <p:cNvSpPr>
            <a:spLocks noGrp="1" noChangeArrowheads="1"/>
          </p:cNvSpPr>
          <p:nvPr>
            <p:ph type="body" idx="1"/>
          </p:nvPr>
        </p:nvSpPr>
        <p:spPr>
          <a:xfrm>
            <a:off x="304800" y="1295400"/>
            <a:ext cx="8839200" cy="4114800"/>
          </a:xfrm>
        </p:spPr>
        <p:txBody>
          <a:bodyPr/>
          <a:lstStyle/>
          <a:p>
            <a:r>
              <a:rPr lang="fr-FR" sz="2000">
                <a:latin typeface="Arial" charset="0"/>
                <a:ea typeface="ＭＳ Ｐゴシック" charset="0"/>
                <a:cs typeface="ＭＳ Ｐゴシック" charset="0"/>
              </a:rPr>
              <a:t>Diminue complications µangiopathiques du DNID (UKPDS)</a:t>
            </a:r>
          </a:p>
          <a:p>
            <a:pPr>
              <a:buFontTx/>
              <a:buNone/>
            </a:pPr>
            <a:endParaRPr lang="fr-FR" sz="2000">
              <a:latin typeface="Arial" charset="0"/>
              <a:ea typeface="ＭＳ Ｐゴシック" charset="0"/>
              <a:cs typeface="ＭＳ Ｐゴシック" charset="0"/>
            </a:endParaRPr>
          </a:p>
          <a:p>
            <a:r>
              <a:rPr lang="fr-FR" sz="2000">
                <a:latin typeface="Arial" charset="0"/>
                <a:ea typeface="ＭＳ Ｐゴシック" charset="0"/>
                <a:cs typeface="ＭＳ Ｐゴシック" charset="0"/>
              </a:rPr>
              <a:t>Risque d</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hypogycémies (donc autosurveillance)</a:t>
            </a:r>
          </a:p>
          <a:p>
            <a:r>
              <a:rPr lang="fr-FR" sz="2000">
                <a:latin typeface="Arial" charset="0"/>
                <a:ea typeface="ＭＳ Ｐゴシック" charset="0"/>
                <a:cs typeface="ＭＳ Ｐゴシック" charset="0"/>
              </a:rPr>
              <a:t>Prise de poids variable // sulfamides (glitazones)</a:t>
            </a:r>
          </a:p>
          <a:p>
            <a:endParaRPr lang="fr-FR" sz="2000">
              <a:latin typeface="Arial" charset="0"/>
              <a:ea typeface="ＭＳ Ｐゴシック" charset="0"/>
              <a:cs typeface="ＭＳ Ｐゴシック" charset="0"/>
            </a:endParaRPr>
          </a:p>
          <a:p>
            <a:r>
              <a:rPr lang="fr-FR" sz="2000" b="1">
                <a:latin typeface="Arial" charset="0"/>
                <a:ea typeface="ＭＳ Ｐゴシック" charset="0"/>
                <a:cs typeface="ＭＳ Ｐゴシック" charset="0"/>
              </a:rPr>
              <a:t>Glargine U100</a:t>
            </a:r>
            <a:r>
              <a:rPr lang="fr-FR" sz="2000">
                <a:latin typeface="Arial" charset="0"/>
                <a:ea typeface="ＭＳ Ｐゴシック" charset="0"/>
                <a:cs typeface="ＭＳ Ｐゴシック" charset="0"/>
              </a:rPr>
              <a:t> (Lantu*) en basal 6-10 U (titrer sur glc  8H: 0.8-1.3 g/l)</a:t>
            </a:r>
          </a:p>
          <a:p>
            <a:r>
              <a:rPr lang="fr-FR" sz="2000">
                <a:latin typeface="Arial" charset="0"/>
                <a:ea typeface="ＭＳ Ｐゴシック" charset="0"/>
                <a:cs typeface="ＭＳ Ｐゴシック" charset="0"/>
              </a:rPr>
              <a:t>Lors instauration, arrêter autres ADO sauf metformine ± liraglutide (si perte poids &lt;5%)</a:t>
            </a:r>
          </a:p>
          <a:p>
            <a:endParaRPr lang="fr-FR" sz="2000">
              <a:latin typeface="Arial" charset="0"/>
              <a:ea typeface="ＭＳ Ｐゴシック" charset="0"/>
              <a:cs typeface="ＭＳ Ｐゴシック" charset="0"/>
            </a:endParaRPr>
          </a:p>
          <a:p>
            <a:r>
              <a:rPr lang="fr-FR" sz="2000" b="1">
                <a:latin typeface="Arial" charset="0"/>
                <a:ea typeface="ＭＳ Ｐゴシック" charset="0"/>
                <a:cs typeface="ＭＳ Ｐゴシック" charset="0"/>
              </a:rPr>
              <a:t>Detemir (Levemir)</a:t>
            </a:r>
          </a:p>
          <a:p>
            <a:r>
              <a:rPr lang="fr-FR" sz="2000" b="1">
                <a:latin typeface="Arial" charset="0"/>
                <a:ea typeface="ＭＳ Ｐゴシック" charset="0"/>
                <a:cs typeface="ＭＳ Ｐゴシック" charset="0"/>
              </a:rPr>
              <a:t>Degludec </a:t>
            </a:r>
            <a:r>
              <a:rPr lang="fr-FR" sz="2000">
                <a:latin typeface="Arial" charset="0"/>
                <a:ea typeface="ＭＳ Ｐゴシック" charset="0"/>
                <a:cs typeface="ＭＳ Ｐゴシック" charset="0"/>
              </a:rPr>
              <a:t>: analogue ultralent de 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insuline semaine (Xultophy*= ins+ lira)</a:t>
            </a:r>
          </a:p>
          <a:p>
            <a:r>
              <a:rPr lang="fr-FR" sz="2000" b="1">
                <a:latin typeface="Arial" charset="0"/>
                <a:ea typeface="ＭＳ Ｐゴシック" charset="0"/>
                <a:cs typeface="ＭＳ Ｐゴシック" charset="0"/>
              </a:rPr>
              <a:t>Glargine U 300 /mL </a:t>
            </a:r>
            <a:r>
              <a:rPr lang="fr-FR" sz="2000">
                <a:latin typeface="Arial" charset="0"/>
                <a:ea typeface="ＭＳ Ｐゴシック" charset="0"/>
                <a:cs typeface="ＭＳ Ｐゴシック" charset="0"/>
              </a:rPr>
              <a:t>(Toujeo°) : insuline lente concentrée  </a:t>
            </a:r>
          </a:p>
          <a:p>
            <a:r>
              <a:rPr lang="fr-FR" sz="2000" b="1">
                <a:latin typeface="Arial" charset="0"/>
                <a:ea typeface="ＭＳ Ｐゴシック" charset="0"/>
                <a:cs typeface="ＭＳ Ｐゴシック" charset="0"/>
              </a:rPr>
              <a:t>Analogue rapide concentré U200 </a:t>
            </a:r>
            <a:r>
              <a:rPr lang="fr-FR" sz="2000">
                <a:latin typeface="Arial" charset="0"/>
                <a:ea typeface="ＭＳ Ｐゴシック" charset="0"/>
                <a:cs typeface="ＭＳ Ｐゴシック" charset="0"/>
              </a:rPr>
              <a:t>/ ml  (Humalog Kwik pen°)</a:t>
            </a:r>
          </a:p>
          <a:p>
            <a:endParaRPr lang="fr-FR" sz="2000">
              <a:latin typeface="Arial" charset="0"/>
              <a:ea typeface="ＭＳ Ｐゴシック" charset="0"/>
              <a:cs typeface="ＭＳ Ｐゴシック" charset="0"/>
            </a:endParaRPr>
          </a:p>
          <a:p>
            <a:r>
              <a:rPr lang="fr-FR" sz="2000">
                <a:latin typeface="Arial" charset="0"/>
                <a:ea typeface="ＭＳ Ｐゴシック" charset="0"/>
                <a:cs typeface="ＭＳ Ｐゴシック" charset="0"/>
              </a:rPr>
              <a:t>Schéma optimisé, premix, parfois pompe</a:t>
            </a:r>
          </a:p>
          <a:p>
            <a:pPr>
              <a:buFontTx/>
              <a:buNone/>
            </a:pPr>
            <a:endParaRPr lang="fr-FR" sz="2400">
              <a:latin typeface="Arial" charset="0"/>
              <a:ea typeface="ＭＳ Ｐゴシック" charset="0"/>
              <a:cs typeface="ＭＳ Ｐゴシック" charset="0"/>
            </a:endParaRPr>
          </a:p>
          <a:p>
            <a:pPr>
              <a:buFontTx/>
              <a:buNone/>
            </a:pPr>
            <a:endParaRPr lang="fr-FR">
              <a:latin typeface="Arial" charset="0"/>
              <a:ea typeface="ＭＳ Ｐゴシック" charset="0"/>
              <a:cs typeface="ＭＳ Ｐゴシック" charset="0"/>
            </a:endParaRPr>
          </a:p>
          <a:p>
            <a:pPr>
              <a:buFontTx/>
              <a:buNone/>
            </a:pPr>
            <a:endParaRPr lang="fr-FR">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1" name="Titre 1"/>
          <p:cNvSpPr>
            <a:spLocks noGrp="1"/>
          </p:cNvSpPr>
          <p:nvPr>
            <p:ph type="title"/>
          </p:nvPr>
        </p:nvSpPr>
        <p:spPr>
          <a:xfrm>
            <a:off x="381000" y="609600"/>
            <a:ext cx="9144000" cy="1143000"/>
          </a:xfrm>
        </p:spPr>
        <p:txBody>
          <a:bodyPr/>
          <a:lstStyle/>
          <a:p>
            <a:pPr algn="ctr"/>
            <a:r>
              <a:rPr lang="fr-FR" b="1">
                <a:solidFill>
                  <a:srgbClr val="FF0EB3"/>
                </a:solidFill>
                <a:latin typeface="Arial" charset="0"/>
                <a:ea typeface="ＭＳ Ｐゴシック" charset="0"/>
                <a:cs typeface="ＭＳ Ｐゴシック" charset="0"/>
              </a:rPr>
              <a:t>Analogues des R du GLP1 </a:t>
            </a:r>
            <a:br>
              <a:rPr lang="fr-FR" b="1">
                <a:solidFill>
                  <a:srgbClr val="FF0EB3"/>
                </a:solidFill>
                <a:latin typeface="Arial" charset="0"/>
                <a:ea typeface="ＭＳ Ｐゴシック" charset="0"/>
                <a:cs typeface="ＭＳ Ｐゴシック" charset="0"/>
              </a:rPr>
            </a:br>
            <a:r>
              <a:rPr lang="fr-FR" b="1">
                <a:solidFill>
                  <a:srgbClr val="FF0EB3"/>
                </a:solidFill>
                <a:latin typeface="Arial" charset="0"/>
                <a:ea typeface="ＭＳ Ｐゴシック" charset="0"/>
                <a:cs typeface="ＭＳ Ｐゴシック" charset="0"/>
              </a:rPr>
              <a:t>ou insuline?</a:t>
            </a:r>
            <a:r>
              <a:rPr lang="fr-FR">
                <a:solidFill>
                  <a:srgbClr val="FF0EB3"/>
                </a:solidFill>
                <a:latin typeface="Arial" charset="0"/>
                <a:ea typeface="ＭＳ Ｐゴシック" charset="0"/>
                <a:cs typeface="ＭＳ Ｐゴシック" charset="0"/>
              </a:rPr>
              <a:t> </a:t>
            </a:r>
            <a:r>
              <a:rPr lang="fr-FR">
                <a:latin typeface="Arial" charset="0"/>
                <a:ea typeface="ＭＳ Ｐゴシック" charset="0"/>
                <a:cs typeface="ＭＳ Ｐゴシック" charset="0"/>
              </a:rPr>
              <a:t/>
            </a:r>
            <a:br>
              <a:rPr lang="fr-FR">
                <a:latin typeface="Arial" charset="0"/>
                <a:ea typeface="ＭＳ Ｐゴシック" charset="0"/>
                <a:cs typeface="ＭＳ Ｐゴシック" charset="0"/>
              </a:rPr>
            </a:br>
            <a:endParaRPr lang="fr-FR">
              <a:latin typeface="Arial" charset="0"/>
              <a:ea typeface="ＭＳ Ｐゴシック" charset="0"/>
              <a:cs typeface="ＭＳ Ｐゴシック" charset="0"/>
            </a:endParaRPr>
          </a:p>
        </p:txBody>
      </p:sp>
      <p:sp>
        <p:nvSpPr>
          <p:cNvPr id="46082" name="Espace réservé du contenu 2"/>
          <p:cNvSpPr>
            <a:spLocks noGrp="1"/>
          </p:cNvSpPr>
          <p:nvPr>
            <p:ph idx="1"/>
          </p:nvPr>
        </p:nvSpPr>
        <p:spPr>
          <a:xfrm>
            <a:off x="1066800" y="1828800"/>
            <a:ext cx="8382000" cy="4114800"/>
          </a:xfrm>
        </p:spPr>
        <p:txBody>
          <a:bodyPr/>
          <a:lstStyle/>
          <a:p>
            <a:r>
              <a:rPr lang="fr-FR" sz="2400" b="1">
                <a:latin typeface="Arial" charset="0"/>
                <a:ea typeface="ＭＳ Ｐゴシック" charset="0"/>
                <a:cs typeface="ＭＳ Ｐゴシック" charset="0"/>
              </a:rPr>
              <a:t>Pour analogues R GLP1 (plus puissant que gliptines)</a:t>
            </a:r>
          </a:p>
          <a:p>
            <a:r>
              <a:rPr lang="fr-FR" sz="2000">
                <a:latin typeface="Arial" charset="0"/>
                <a:ea typeface="ＭＳ Ｐゴシック" charset="0"/>
                <a:cs typeface="ＭＳ Ｐゴシック" charset="0"/>
              </a:rPr>
              <a:t>HbA1c &lt;1.5% au dessus de 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objectif</a:t>
            </a:r>
          </a:p>
          <a:p>
            <a:r>
              <a:rPr lang="fr-FR" sz="2000">
                <a:latin typeface="Arial" charset="0"/>
                <a:ea typeface="ＭＳ Ｐゴシック" charset="0"/>
                <a:cs typeface="ＭＳ Ｐゴシック" charset="0"/>
              </a:rPr>
              <a:t>Glc à jeun pas trop élevée/ post-prandiale élevée</a:t>
            </a:r>
          </a:p>
          <a:p>
            <a:pPr>
              <a:buFontTx/>
              <a:buNone/>
            </a:pPr>
            <a:endParaRPr lang="fr-FR" sz="2000">
              <a:latin typeface="Arial" charset="0"/>
              <a:ea typeface="ＭＳ Ｐゴシック" charset="0"/>
              <a:cs typeface="ＭＳ Ｐゴシック" charset="0"/>
            </a:endParaRPr>
          </a:p>
          <a:p>
            <a:r>
              <a:rPr lang="fr-FR" sz="2000">
                <a:latin typeface="Arial" charset="0"/>
                <a:ea typeface="ＭＳ Ｐゴシック" charset="0"/>
                <a:cs typeface="ＭＳ Ｐゴシック" charset="0"/>
              </a:rPr>
              <a:t>Nécessité d</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éviter les hypo</a:t>
            </a:r>
          </a:p>
          <a:p>
            <a:endParaRPr lang="fr-FR" sz="2000">
              <a:latin typeface="Arial" charset="0"/>
              <a:ea typeface="ＭＳ Ｐゴシック" charset="0"/>
              <a:cs typeface="ＭＳ Ｐゴシック" charset="0"/>
            </a:endParaRPr>
          </a:p>
          <a:p>
            <a:r>
              <a:rPr lang="fr-FR" sz="2000">
                <a:latin typeface="Arial" charset="0"/>
                <a:ea typeface="ＭＳ Ｐゴシック" charset="0"/>
                <a:cs typeface="ＭＳ Ｐゴシック" charset="0"/>
              </a:rPr>
              <a:t>Surpoids et/ou gros appétit</a:t>
            </a:r>
          </a:p>
          <a:p>
            <a:endParaRPr lang="fr-FR" sz="2000">
              <a:latin typeface="Arial" charset="0"/>
              <a:ea typeface="ＭＳ Ｐゴシック" charset="0"/>
              <a:cs typeface="ＭＳ Ｐゴシック" charset="0"/>
            </a:endParaRPr>
          </a:p>
          <a:p>
            <a:r>
              <a:rPr lang="fr-FR" sz="2000">
                <a:latin typeface="Arial" charset="0"/>
                <a:ea typeface="ＭＳ Ｐゴシック" charset="0"/>
                <a:cs typeface="ＭＳ Ｐゴシック" charset="0"/>
              </a:rPr>
              <a:t>MDRD &gt;</a:t>
            </a:r>
          </a:p>
          <a:p>
            <a:endParaRPr lang="fr-FR" sz="2000">
              <a:latin typeface="Arial" charset="0"/>
              <a:ea typeface="ＭＳ Ｐゴシック" charset="0"/>
              <a:cs typeface="ＭＳ Ｐゴシック" charset="0"/>
            </a:endParaRPr>
          </a:p>
          <a:p>
            <a:r>
              <a:rPr lang="fr-FR" sz="2000">
                <a:latin typeface="Arial" charset="0"/>
                <a:ea typeface="ＭＳ Ｐゴシック" charset="0"/>
                <a:cs typeface="ＭＳ Ｐゴシック" charset="0"/>
              </a:rPr>
              <a:t>Patients ayant besoin d</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un ttt simple ou ne pratiquant pas 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autosurveillance glycémique</a:t>
            </a:r>
          </a:p>
          <a:p>
            <a:r>
              <a:rPr lang="fr-FR" sz="2000">
                <a:latin typeface="Arial" charset="0"/>
                <a:ea typeface="ＭＳ Ｐゴシック" charset="0"/>
                <a:cs typeface="ＭＳ Ｐゴシック" charset="0"/>
              </a:rPr>
              <a:t>Absence de signes de carence insulinique</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re 1"/>
          <p:cNvSpPr>
            <a:spLocks noGrp="1"/>
          </p:cNvSpPr>
          <p:nvPr>
            <p:ph type="title"/>
          </p:nvPr>
        </p:nvSpPr>
        <p:spPr>
          <a:xfrm>
            <a:off x="1981200" y="0"/>
            <a:ext cx="7772400" cy="1143000"/>
          </a:xfrm>
        </p:spPr>
        <p:txBody>
          <a:bodyPr/>
          <a:lstStyle/>
          <a:p>
            <a:r>
              <a:rPr lang="fr-FR" b="1">
                <a:solidFill>
                  <a:srgbClr val="FF0EB3"/>
                </a:solidFill>
                <a:latin typeface="Arial" charset="0"/>
                <a:ea typeface="ＭＳ Ｐゴシック" charset="0"/>
                <a:cs typeface="ＭＳ Ｐゴシック" charset="0"/>
              </a:rPr>
              <a:t>Inhibiteurs de SGLT2</a:t>
            </a:r>
          </a:p>
        </p:txBody>
      </p:sp>
      <p:sp>
        <p:nvSpPr>
          <p:cNvPr id="47106" name="Espace réservé du contenu 2"/>
          <p:cNvSpPr>
            <a:spLocks noGrp="1"/>
          </p:cNvSpPr>
          <p:nvPr>
            <p:ph idx="1"/>
          </p:nvPr>
        </p:nvSpPr>
        <p:spPr>
          <a:xfrm>
            <a:off x="304800" y="1143000"/>
            <a:ext cx="8686800" cy="5943600"/>
          </a:xfrm>
        </p:spPr>
        <p:txBody>
          <a:bodyPr/>
          <a:lstStyle/>
          <a:p>
            <a:r>
              <a:rPr lang="fr-FR" sz="2400">
                <a:latin typeface="Arial" charset="0"/>
                <a:ea typeface="ＭＳ Ｐゴシック" charset="0"/>
                <a:cs typeface="ＭＳ Ｐゴシック" charset="0"/>
              </a:rPr>
              <a:t>Inhibiteurs du transporteur Na-Glc de type 2 dans TCP</a:t>
            </a:r>
          </a:p>
          <a:p>
            <a:pPr>
              <a:buFontTx/>
              <a:buNone/>
            </a:pPr>
            <a:endParaRPr lang="fr-FR" sz="2400">
              <a:latin typeface="Arial" charset="0"/>
              <a:ea typeface="ＭＳ Ｐゴシック" charset="0"/>
              <a:cs typeface="ＭＳ Ｐゴシック" charset="0"/>
            </a:endParaRPr>
          </a:p>
          <a:p>
            <a:r>
              <a:rPr lang="fr-FR" sz="2400">
                <a:latin typeface="Arial" charset="0"/>
                <a:ea typeface="ＭＳ Ｐゴシック" charset="0"/>
                <a:cs typeface="ＭＳ Ｐゴシック" charset="0"/>
              </a:rPr>
              <a:t>Augmente glycosurie </a:t>
            </a:r>
          </a:p>
          <a:p>
            <a:r>
              <a:rPr lang="fr-FR" sz="2400">
                <a:latin typeface="Arial" charset="0"/>
                <a:ea typeface="ＭＳ Ｐゴシック" charset="0"/>
                <a:cs typeface="ＭＳ Ｐゴシック" charset="0"/>
              </a:rPr>
              <a:t>Diminue l</a:t>
            </a:r>
            <a:r>
              <a:rPr lang="ja-JP" altLang="fr-FR" sz="2400">
                <a:latin typeface="Arial" charset="0"/>
                <a:ea typeface="ＭＳ Ｐゴシック" charset="0"/>
                <a:cs typeface="ＭＳ Ｐゴシック" charset="0"/>
              </a:rPr>
              <a:t>’</a:t>
            </a:r>
            <a:r>
              <a:rPr lang="fr-FR" altLang="ja-JP" sz="2400">
                <a:latin typeface="Arial" charset="0"/>
                <a:ea typeface="ＭＳ Ｐゴシック" charset="0"/>
                <a:cs typeface="ＭＳ Ｐゴシック" charset="0"/>
              </a:rPr>
              <a:t>hyperfiltration glomérulaire dans type 1 </a:t>
            </a:r>
          </a:p>
          <a:p>
            <a:r>
              <a:rPr lang="fr-FR" sz="2400">
                <a:latin typeface="Arial" charset="0"/>
                <a:ea typeface="ＭＳ Ｐゴシック" charset="0"/>
                <a:cs typeface="ＭＳ Ｐゴシック" charset="0"/>
              </a:rPr>
              <a:t>Diminue glycémie et poids</a:t>
            </a:r>
          </a:p>
          <a:p>
            <a:r>
              <a:rPr lang="fr-FR" sz="2400">
                <a:latin typeface="Arial" charset="0"/>
                <a:ea typeface="ＭＳ Ｐゴシック" charset="0"/>
                <a:cs typeface="ＭＳ Ｐゴシック" charset="0"/>
              </a:rPr>
              <a:t>Efficacité CV++</a:t>
            </a:r>
          </a:p>
          <a:p>
            <a:endParaRPr lang="fr-FR" sz="2400">
              <a:latin typeface="Arial" charset="0"/>
              <a:ea typeface="ＭＳ Ｐゴシック" charset="0"/>
              <a:cs typeface="ＭＳ Ｐゴシック" charset="0"/>
            </a:endParaRPr>
          </a:p>
          <a:p>
            <a:r>
              <a:rPr lang="fr-FR" sz="2400">
                <a:latin typeface="Arial" charset="0"/>
                <a:ea typeface="ＭＳ Ｐゴシック" charset="0"/>
                <a:cs typeface="ＭＳ Ｐゴシック" charset="0"/>
              </a:rPr>
              <a:t>Augmente risque CAD  sans hyperglycémie dans type 1 et 2 </a:t>
            </a:r>
          </a:p>
          <a:p>
            <a:pPr lvl="1"/>
            <a:r>
              <a:rPr lang="fr-FR" sz="2400">
                <a:latin typeface="Arial" charset="0"/>
                <a:ea typeface="ＭＳ Ｐゴシック" charset="0"/>
              </a:rPr>
              <a:t>En diminuant besoins en insuline dont le niveau devient insuffisant pour supprimer  la lipolyse et la cetogenèse</a:t>
            </a:r>
          </a:p>
          <a:p>
            <a:pPr lvl="1"/>
            <a:r>
              <a:rPr lang="fr-FR" sz="2400">
                <a:latin typeface="Arial" charset="0"/>
                <a:ea typeface="ＭＳ Ｐゴシック" charset="0"/>
              </a:rPr>
              <a:t>En augmentant la glucagonémie </a:t>
            </a:r>
          </a:p>
          <a:p>
            <a:pPr lvl="1"/>
            <a:r>
              <a:rPr lang="fr-FR" sz="2400">
                <a:latin typeface="Arial" charset="0"/>
                <a:ea typeface="ＭＳ Ｐゴシック" charset="0"/>
              </a:rPr>
              <a:t>Phlorizine (inhibiteur non sélectif des SGLT2) diminue l</a:t>
            </a:r>
            <a:r>
              <a:rPr lang="ja-JP" altLang="fr-FR" sz="2400">
                <a:latin typeface="Arial" charset="0"/>
                <a:ea typeface="ＭＳ Ｐゴシック" charset="0"/>
              </a:rPr>
              <a:t>’</a:t>
            </a:r>
            <a:r>
              <a:rPr lang="fr-FR" altLang="ja-JP" sz="2400">
                <a:latin typeface="Arial" charset="0"/>
                <a:ea typeface="ＭＳ Ｐゴシック" charset="0"/>
              </a:rPr>
              <a:t>excrétion des corps cétoniques</a:t>
            </a:r>
            <a:endParaRPr lang="fr-FR" sz="2400">
              <a:latin typeface="Arial" charset="0"/>
              <a:ea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re 1"/>
          <p:cNvSpPr>
            <a:spLocks noGrp="1"/>
          </p:cNvSpPr>
          <p:nvPr>
            <p:ph type="title"/>
          </p:nvPr>
        </p:nvSpPr>
        <p:spPr/>
        <p:txBody>
          <a:bodyPr/>
          <a:lstStyle/>
          <a:p>
            <a:endParaRPr lang="fr-FR">
              <a:latin typeface="Arial" charset="0"/>
              <a:ea typeface="ＭＳ Ｐゴシック" charset="0"/>
              <a:cs typeface="ＭＳ Ｐゴシック" charset="0"/>
            </a:endParaRPr>
          </a:p>
        </p:txBody>
      </p:sp>
      <p:pic>
        <p:nvPicPr>
          <p:cNvPr id="49154" name="Espace réservé du contenu 3" descr="TT DT2.tiff"/>
          <p:cNvPicPr>
            <a:picLocks noGrp="1" noChangeAspect="1"/>
          </p:cNvPicPr>
          <p:nvPr>
            <p:ph idx="1"/>
          </p:nvPr>
        </p:nvPicPr>
        <p:blipFill>
          <a:blip r:embed="rId2">
            <a:extLst>
              <a:ext uri="{28A0092B-C50C-407E-A947-70E740481C1C}">
                <a14:useLocalDpi xmlns:a14="http://schemas.microsoft.com/office/drawing/2010/main" val="0"/>
              </a:ext>
            </a:extLst>
          </a:blip>
          <a:srcRect l="-15504" r="-15504"/>
          <a:stretch>
            <a:fillRect/>
          </a:stretch>
        </p:blipFill>
        <p:spPr>
          <a:xfrm>
            <a:off x="-1493838" y="419100"/>
            <a:ext cx="12161838" cy="6438900"/>
          </a:xfr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re 1"/>
          <p:cNvSpPr>
            <a:spLocks noGrp="1"/>
          </p:cNvSpPr>
          <p:nvPr>
            <p:ph type="title"/>
          </p:nvPr>
        </p:nvSpPr>
        <p:spPr>
          <a:xfrm>
            <a:off x="304800" y="152400"/>
            <a:ext cx="9067800" cy="1143000"/>
          </a:xfrm>
        </p:spPr>
        <p:txBody>
          <a:bodyPr/>
          <a:lstStyle/>
          <a:p>
            <a:r>
              <a:rPr lang="fr-FR" sz="3600" b="1">
                <a:solidFill>
                  <a:srgbClr val="FF0EB3"/>
                </a:solidFill>
                <a:latin typeface="Arial" charset="0"/>
                <a:ea typeface="ＭＳ Ｐゴシック" charset="0"/>
                <a:cs typeface="ＭＳ Ｐゴシック" charset="0"/>
              </a:rPr>
              <a:t>Cas particuliers </a:t>
            </a:r>
          </a:p>
        </p:txBody>
      </p:sp>
      <p:sp>
        <p:nvSpPr>
          <p:cNvPr id="50178" name="Espace réservé du contenu 2"/>
          <p:cNvSpPr>
            <a:spLocks noGrp="1"/>
          </p:cNvSpPr>
          <p:nvPr>
            <p:ph idx="1"/>
          </p:nvPr>
        </p:nvSpPr>
        <p:spPr>
          <a:xfrm>
            <a:off x="304800" y="1981200"/>
            <a:ext cx="9296400" cy="4114800"/>
          </a:xfrm>
        </p:spPr>
        <p:txBody>
          <a:bodyPr/>
          <a:lstStyle/>
          <a:p>
            <a:r>
              <a:rPr lang="fr-FR" sz="2000" b="1">
                <a:solidFill>
                  <a:srgbClr val="008000"/>
                </a:solidFill>
                <a:latin typeface="Arial" charset="0"/>
                <a:ea typeface="ＭＳ Ｐゴシック" charset="0"/>
                <a:cs typeface="ＭＳ Ｐゴシック" charset="0"/>
              </a:rPr>
              <a:t>Bithérapie d</a:t>
            </a:r>
            <a:r>
              <a:rPr lang="ja-JP" altLang="fr-FR" sz="2000" b="1">
                <a:solidFill>
                  <a:srgbClr val="008000"/>
                </a:solidFill>
                <a:latin typeface="Arial" charset="0"/>
                <a:ea typeface="ＭＳ Ｐゴシック" charset="0"/>
                <a:cs typeface="ＭＳ Ｐゴシック" charset="0"/>
              </a:rPr>
              <a:t>’</a:t>
            </a:r>
            <a:r>
              <a:rPr lang="fr-FR" altLang="ja-JP" sz="2000" b="1">
                <a:solidFill>
                  <a:srgbClr val="008000"/>
                </a:solidFill>
                <a:latin typeface="Arial" charset="0"/>
                <a:ea typeface="ＭＳ Ｐゴシック" charset="0"/>
                <a:cs typeface="ＭＳ Ｐゴシック" charset="0"/>
              </a:rPr>
              <a:t>emblée si  A1c &gt; 9%, </a:t>
            </a:r>
          </a:p>
          <a:p>
            <a:r>
              <a:rPr lang="fr-FR" sz="2000">
                <a:latin typeface="Arial" charset="0"/>
                <a:ea typeface="ＭＳ Ｐゴシック" charset="0"/>
                <a:cs typeface="ＭＳ Ｐゴシック" charset="0"/>
              </a:rPr>
              <a:t>insuline si Sd cardinal ou A1c &gt;10%  ± retour à ttt oral ensuite</a:t>
            </a:r>
          </a:p>
          <a:p>
            <a:endParaRPr lang="fr-FR" sz="2000">
              <a:latin typeface="Arial" charset="0"/>
              <a:ea typeface="ＭＳ Ｐゴシック" charset="0"/>
              <a:cs typeface="ＭＳ Ｐゴシック" charset="0"/>
            </a:endParaRPr>
          </a:p>
          <a:p>
            <a:r>
              <a:rPr lang="fr-FR" sz="2000" b="1">
                <a:solidFill>
                  <a:srgbClr val="008000"/>
                </a:solidFill>
                <a:latin typeface="Arial" charset="0"/>
                <a:ea typeface="ＭＳ Ｐゴシック" charset="0"/>
                <a:cs typeface="ＭＳ Ｐゴシック" charset="0"/>
              </a:rPr>
              <a:t>Sujet âgé &gt; 75 ans</a:t>
            </a:r>
            <a:r>
              <a:rPr lang="fr-FR" sz="2000">
                <a:latin typeface="Arial" charset="0"/>
                <a:ea typeface="ＭＳ Ｐゴシック" charset="0"/>
                <a:cs typeface="ＭＳ Ｐゴシック" charset="0"/>
              </a:rPr>
              <a:t>: eviter hypo ; metf ± DPP4 puis insuline basale</a:t>
            </a:r>
          </a:p>
          <a:p>
            <a:endParaRPr lang="fr-FR" sz="2000">
              <a:latin typeface="Arial" charset="0"/>
              <a:ea typeface="ＭＳ Ｐゴシック" charset="0"/>
              <a:cs typeface="ＭＳ Ｐゴシック" charset="0"/>
            </a:endParaRPr>
          </a:p>
          <a:p>
            <a:r>
              <a:rPr lang="fr-FR" sz="2000" b="1">
                <a:solidFill>
                  <a:srgbClr val="008000"/>
                </a:solidFill>
                <a:latin typeface="Arial" charset="0"/>
                <a:ea typeface="ＭＳ Ｐゴシック" charset="0"/>
                <a:cs typeface="ＭＳ Ｐゴシック" charset="0"/>
              </a:rPr>
              <a:t>Sujet obèse  DT2 : éviter sulfamide et insuline</a:t>
            </a:r>
          </a:p>
          <a:p>
            <a:r>
              <a:rPr lang="fr-FR" sz="2000">
                <a:latin typeface="Arial" charset="0"/>
                <a:ea typeface="ＭＳ Ｐゴシック" charset="0"/>
                <a:cs typeface="ＭＳ Ｐゴシック" charset="0"/>
              </a:rPr>
              <a:t>Considérer chirurgie bariatrique </a:t>
            </a:r>
          </a:p>
          <a:p>
            <a:r>
              <a:rPr lang="fr-FR" sz="2000">
                <a:latin typeface="Arial" charset="0"/>
                <a:ea typeface="ＭＳ Ｐゴシック" charset="0"/>
                <a:cs typeface="ＭＳ Ｐゴシック" charset="0"/>
              </a:rPr>
              <a:t>si IMC &gt; 40  ou </a:t>
            </a:r>
          </a:p>
          <a:p>
            <a:r>
              <a:rPr lang="fr-FR" sz="2000">
                <a:latin typeface="Arial" charset="0"/>
                <a:ea typeface="ＭＳ Ｐゴシック" charset="0"/>
                <a:cs typeface="ＭＳ Ｐゴシック" charset="0"/>
              </a:rPr>
              <a:t>si &gt; 35 et déséquilibré malgré un ttt bien conduit (incluant analogue GLP1)  </a:t>
            </a:r>
          </a:p>
          <a:p>
            <a:endParaRPr lang="fr-FR">
              <a:latin typeface="Arial" charset="0"/>
              <a:ea typeface="ＭＳ Ｐゴシック" charset="0"/>
              <a:cs typeface="ＭＳ Ｐゴシック"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re 1"/>
          <p:cNvSpPr>
            <a:spLocks noGrp="1"/>
          </p:cNvSpPr>
          <p:nvPr>
            <p:ph type="title"/>
          </p:nvPr>
        </p:nvSpPr>
        <p:spPr/>
        <p:txBody>
          <a:bodyPr/>
          <a:lstStyle/>
          <a:p>
            <a:endParaRPr lang="fr-FR">
              <a:latin typeface="Arial" charset="0"/>
              <a:ea typeface="ＭＳ Ｐゴシック" charset="0"/>
              <a:cs typeface="ＭＳ Ｐゴシック" charset="0"/>
            </a:endParaRPr>
          </a:p>
        </p:txBody>
      </p:sp>
      <p:pic>
        <p:nvPicPr>
          <p:cNvPr id="51202" name="Espace réservé du contenu 3" descr="IRC et ADO.tiff"/>
          <p:cNvPicPr>
            <a:picLocks noGrp="1" noChangeAspect="1"/>
          </p:cNvPicPr>
          <p:nvPr>
            <p:ph idx="1"/>
          </p:nvPr>
        </p:nvPicPr>
        <p:blipFill>
          <a:blip r:embed="rId2">
            <a:extLst>
              <a:ext uri="{28A0092B-C50C-407E-A947-70E740481C1C}">
                <a14:useLocalDpi xmlns:a14="http://schemas.microsoft.com/office/drawing/2010/main" val="0"/>
              </a:ext>
            </a:extLst>
          </a:blip>
          <a:srcRect l="-6644" r="-6644"/>
          <a:stretch>
            <a:fillRect/>
          </a:stretch>
        </p:blipFill>
        <p:spPr>
          <a:xfrm>
            <a:off x="-436563" y="685800"/>
            <a:ext cx="10190163" cy="5394325"/>
          </a:xfrm>
        </p:spPr>
      </p:pic>
      <p:sp>
        <p:nvSpPr>
          <p:cNvPr id="51203" name="ZoneTexte 4"/>
          <p:cNvSpPr txBox="1">
            <a:spLocks noChangeArrowheads="1"/>
          </p:cNvSpPr>
          <p:nvPr/>
        </p:nvSpPr>
        <p:spPr bwMode="auto">
          <a:xfrm>
            <a:off x="838200" y="6248400"/>
            <a:ext cx="7934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b="1">
                <a:solidFill>
                  <a:srgbClr val="FF0EB3"/>
                </a:solidFill>
              </a:rPr>
              <a:t>Si DFG &lt; 30 ou patho CV : objectif A1c ≤ 8% sinon </a:t>
            </a:r>
            <a:r>
              <a:rPr lang="fr-FR" sz="2800" b="1">
                <a:solidFill>
                  <a:srgbClr val="FF0EB3"/>
                </a:solidFill>
              </a:rPr>
              <a:t> ≤ </a:t>
            </a:r>
            <a:r>
              <a:rPr lang="fr-FR" b="1">
                <a:solidFill>
                  <a:srgbClr val="FF0EB3"/>
                </a:solidFill>
              </a:rPr>
              <a:t>7 %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re 1"/>
          <p:cNvSpPr>
            <a:spLocks noGrp="1"/>
          </p:cNvSpPr>
          <p:nvPr>
            <p:ph type="title"/>
          </p:nvPr>
        </p:nvSpPr>
        <p:spPr/>
        <p:txBody>
          <a:bodyPr/>
          <a:lstStyle/>
          <a:p>
            <a:endParaRPr lang="fr-FR">
              <a:latin typeface="Arial" charset="0"/>
              <a:ea typeface="ＭＳ Ｐゴシック" charset="0"/>
              <a:cs typeface="ＭＳ Ｐゴシック" charset="0"/>
            </a:endParaRPr>
          </a:p>
        </p:txBody>
      </p:sp>
      <p:sp>
        <p:nvSpPr>
          <p:cNvPr id="52226" name="Espace réservé du contenu 2"/>
          <p:cNvSpPr>
            <a:spLocks noGrp="1"/>
          </p:cNvSpPr>
          <p:nvPr>
            <p:ph idx="1"/>
          </p:nvPr>
        </p:nvSpPr>
        <p:spPr>
          <a:xfrm>
            <a:off x="1295400" y="1981200"/>
            <a:ext cx="7086600" cy="4114800"/>
          </a:xfrm>
        </p:spPr>
        <p:txBody>
          <a:bodyPr/>
          <a:lstStyle/>
          <a:p>
            <a:endParaRPr lang="fr-FR">
              <a:latin typeface="Arial" charset="0"/>
              <a:ea typeface="ＭＳ Ｐゴシック" charset="0"/>
              <a:cs typeface="ＭＳ Ｐゴシック" charset="0"/>
            </a:endParaRPr>
          </a:p>
        </p:txBody>
      </p:sp>
      <p:pic>
        <p:nvPicPr>
          <p:cNvPr id="52227" name="Imag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83820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ZoneTexte 5"/>
          <p:cNvSpPr txBox="1">
            <a:spLocks noChangeArrowheads="1"/>
          </p:cNvSpPr>
          <p:nvPr/>
        </p:nvSpPr>
        <p:spPr bwMode="auto">
          <a:xfrm>
            <a:off x="2895600" y="1676400"/>
            <a:ext cx="22098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a:p>
        </p:txBody>
      </p:sp>
      <p:sp>
        <p:nvSpPr>
          <p:cNvPr id="52229" name="ZoneTexte 7"/>
          <p:cNvSpPr txBox="1">
            <a:spLocks noChangeArrowheads="1"/>
          </p:cNvSpPr>
          <p:nvPr/>
        </p:nvSpPr>
        <p:spPr bwMode="auto">
          <a:xfrm>
            <a:off x="8077200" y="5162550"/>
            <a:ext cx="527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2000"/>
              <a:t>lira</a:t>
            </a:r>
          </a:p>
        </p:txBody>
      </p:sp>
      <p:sp>
        <p:nvSpPr>
          <p:cNvPr id="52230" name="ZoneTexte 8"/>
          <p:cNvSpPr txBox="1">
            <a:spLocks noChangeArrowheads="1"/>
          </p:cNvSpPr>
          <p:nvPr/>
        </p:nvSpPr>
        <p:spPr bwMode="auto">
          <a:xfrm>
            <a:off x="5486400" y="5486400"/>
            <a:ext cx="415925" cy="369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1800" b="1"/>
              <a:t>15</a:t>
            </a:r>
          </a:p>
        </p:txBody>
      </p:sp>
      <p:sp>
        <p:nvSpPr>
          <p:cNvPr id="52231" name="ZoneTexte 9"/>
          <p:cNvSpPr txBox="1">
            <a:spLocks noChangeArrowheads="1"/>
          </p:cNvSpPr>
          <p:nvPr/>
        </p:nvSpPr>
        <p:spPr bwMode="auto">
          <a:xfrm>
            <a:off x="5029200" y="4933950"/>
            <a:ext cx="4346575" cy="4000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2000" b="1"/>
              <a:t>&lt; 30</a:t>
            </a:r>
          </a:p>
        </p:txBody>
      </p:sp>
      <p:sp>
        <p:nvSpPr>
          <p:cNvPr id="52232" name="ZoneTexte 10"/>
          <p:cNvSpPr txBox="1">
            <a:spLocks noChangeArrowheads="1"/>
          </p:cNvSpPr>
          <p:nvPr/>
        </p:nvSpPr>
        <p:spPr bwMode="auto">
          <a:xfrm>
            <a:off x="6858000" y="4629150"/>
            <a:ext cx="237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1800" b="1"/>
              <a:t>GFR 30-60:</a:t>
            </a:r>
            <a:r>
              <a:rPr lang="fr-FR" sz="1800"/>
              <a:t>&lt;1,5g metf </a:t>
            </a:r>
          </a:p>
        </p:txBody>
      </p:sp>
      <p:sp>
        <p:nvSpPr>
          <p:cNvPr id="52233" name="ZoneTexte 11"/>
          <p:cNvSpPr txBox="1">
            <a:spLocks noChangeArrowheads="1"/>
          </p:cNvSpPr>
          <p:nvPr/>
        </p:nvSpPr>
        <p:spPr bwMode="auto">
          <a:xfrm>
            <a:off x="-38100" y="5715000"/>
            <a:ext cx="3086100" cy="461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a:p>
        </p:txBody>
      </p:sp>
      <p:sp>
        <p:nvSpPr>
          <p:cNvPr id="52234" name="ZoneTexte 12"/>
          <p:cNvSpPr txBox="1">
            <a:spLocks noChangeArrowheads="1"/>
          </p:cNvSpPr>
          <p:nvPr/>
        </p:nvSpPr>
        <p:spPr bwMode="auto">
          <a:xfrm>
            <a:off x="0" y="5715000"/>
            <a:ext cx="4343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fr-FR" sz="1800" b="1">
                <a:solidFill>
                  <a:srgbClr val="008000"/>
                </a:solidFill>
              </a:rPr>
              <a:t>Si ATCD CV  </a:t>
            </a:r>
            <a:r>
              <a:rPr lang="fr-FR" sz="1800"/>
              <a:t>  </a:t>
            </a:r>
          </a:p>
          <a:p>
            <a:pPr algn="ctr" eaLnBrk="1" hangingPunct="1"/>
            <a:r>
              <a:rPr lang="fr-FR" sz="1800"/>
              <a:t> preferer metf &lt; 1,5,  gliptine/ lira, ins </a:t>
            </a:r>
          </a:p>
        </p:txBody>
      </p:sp>
      <p:sp>
        <p:nvSpPr>
          <p:cNvPr id="52235" name="ZoneTexte 13"/>
          <p:cNvSpPr txBox="1">
            <a:spLocks noChangeArrowheads="1"/>
          </p:cNvSpPr>
          <p:nvPr/>
        </p:nvSpPr>
        <p:spPr bwMode="auto">
          <a:xfrm>
            <a:off x="-6350" y="5105400"/>
            <a:ext cx="4425950" cy="646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1800"/>
              <a:t>Eviter metf SI IR, anal GLP1 si FE diminuée</a:t>
            </a:r>
          </a:p>
          <a:p>
            <a:pPr eaLnBrk="1" hangingPunct="1"/>
            <a:r>
              <a:rPr lang="fr-FR" sz="1800"/>
              <a:t>et sulf  car hypo -  préférer sita, SGLT2</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re 1"/>
          <p:cNvSpPr>
            <a:spLocks noGrp="1"/>
          </p:cNvSpPr>
          <p:nvPr>
            <p:ph type="title"/>
          </p:nvPr>
        </p:nvSpPr>
        <p:spPr/>
        <p:txBody>
          <a:bodyPr/>
          <a:lstStyle/>
          <a:p>
            <a:endParaRPr lang="fr-FR">
              <a:latin typeface="Arial" charset="0"/>
              <a:ea typeface="ＭＳ Ｐゴシック" charset="0"/>
              <a:cs typeface="ＭＳ Ｐゴシック" charset="0"/>
            </a:endParaRPr>
          </a:p>
        </p:txBody>
      </p:sp>
      <p:pic>
        <p:nvPicPr>
          <p:cNvPr id="53250" name="Espace réservé du contenu 3" descr="Metf + ? DT2.tiff"/>
          <p:cNvPicPr>
            <a:picLocks noGrp="1" noChangeAspect="1"/>
          </p:cNvPicPr>
          <p:nvPr>
            <p:ph idx="1"/>
          </p:nvPr>
        </p:nvPicPr>
        <p:blipFill>
          <a:blip r:embed="rId2">
            <a:extLst>
              <a:ext uri="{28A0092B-C50C-407E-A947-70E740481C1C}">
                <a14:useLocalDpi xmlns:a14="http://schemas.microsoft.com/office/drawing/2010/main" val="0"/>
              </a:ext>
            </a:extLst>
          </a:blip>
          <a:srcRect l="-2884" r="-2884"/>
          <a:stretch>
            <a:fillRect/>
          </a:stretch>
        </p:blipFill>
        <p:spPr>
          <a:xfrm>
            <a:off x="-257175" y="-76200"/>
            <a:ext cx="9858375" cy="62484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re 1"/>
          <p:cNvSpPr>
            <a:spLocks noGrp="1"/>
          </p:cNvSpPr>
          <p:nvPr>
            <p:ph type="title"/>
          </p:nvPr>
        </p:nvSpPr>
        <p:spPr/>
        <p:txBody>
          <a:bodyPr/>
          <a:lstStyle/>
          <a:p>
            <a:endParaRPr lang="fr-FR">
              <a:latin typeface="Arial" charset="0"/>
              <a:ea typeface="ＭＳ Ｐゴシック" charset="0"/>
              <a:cs typeface="ＭＳ Ｐゴシック" charset="0"/>
            </a:endParaRPr>
          </a:p>
        </p:txBody>
      </p:sp>
      <p:pic>
        <p:nvPicPr>
          <p:cNvPr id="54274" name="Espace réservé du contenu 3" descr="intensification DT2.tiff"/>
          <p:cNvPicPr>
            <a:picLocks noGrp="1" noChangeAspect="1"/>
          </p:cNvPicPr>
          <p:nvPr>
            <p:ph idx="1"/>
          </p:nvPr>
        </p:nvPicPr>
        <p:blipFill>
          <a:blip r:embed="rId2">
            <a:extLst>
              <a:ext uri="{28A0092B-C50C-407E-A947-70E740481C1C}">
                <a14:useLocalDpi xmlns:a14="http://schemas.microsoft.com/office/drawing/2010/main" val="0"/>
              </a:ext>
            </a:extLst>
          </a:blip>
          <a:srcRect l="-1807" r="-1807"/>
          <a:stretch>
            <a:fillRect/>
          </a:stretch>
        </p:blipFill>
        <p:spPr>
          <a:xfrm>
            <a:off x="-228600" y="228600"/>
            <a:ext cx="9563100" cy="62484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re 1"/>
          <p:cNvSpPr>
            <a:spLocks noGrp="1"/>
          </p:cNvSpPr>
          <p:nvPr>
            <p:ph type="title"/>
          </p:nvPr>
        </p:nvSpPr>
        <p:spPr>
          <a:xfrm>
            <a:off x="304800" y="228600"/>
            <a:ext cx="7772400" cy="533400"/>
          </a:xfrm>
        </p:spPr>
        <p:txBody>
          <a:bodyPr/>
          <a:lstStyle/>
          <a:p>
            <a:r>
              <a:rPr lang="fr-FR" b="1">
                <a:solidFill>
                  <a:srgbClr val="FF0EB3"/>
                </a:solidFill>
                <a:latin typeface="Arial" charset="0"/>
                <a:ea typeface="ＭＳ Ｐゴシック" charset="0"/>
                <a:cs typeface="ＭＳ Ｐゴシック" charset="0"/>
              </a:rPr>
              <a:t>Conclusion</a:t>
            </a:r>
          </a:p>
        </p:txBody>
      </p:sp>
      <p:sp>
        <p:nvSpPr>
          <p:cNvPr id="55298" name="Espace réservé du contenu 2"/>
          <p:cNvSpPr>
            <a:spLocks noGrp="1"/>
          </p:cNvSpPr>
          <p:nvPr>
            <p:ph idx="1"/>
          </p:nvPr>
        </p:nvSpPr>
        <p:spPr>
          <a:xfrm>
            <a:off x="1295400" y="990600"/>
            <a:ext cx="7772400" cy="5105400"/>
          </a:xfrm>
        </p:spPr>
        <p:txBody>
          <a:bodyPr/>
          <a:lstStyle/>
          <a:p>
            <a:pPr>
              <a:buFontTx/>
              <a:buNone/>
            </a:pPr>
            <a:r>
              <a:rPr lang="fr-FR" sz="2000">
                <a:latin typeface="Arial" charset="0"/>
                <a:ea typeface="ＭＳ Ｐゴシック" charset="0"/>
                <a:cs typeface="ＭＳ Ｐゴシック" charset="0"/>
              </a:rPr>
              <a:t>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objectif glycémique reposant sur 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HbA1c doit tenir compte </a:t>
            </a:r>
          </a:p>
          <a:p>
            <a:r>
              <a:rPr lang="fr-FR" sz="2000">
                <a:latin typeface="Arial" charset="0"/>
                <a:ea typeface="ＭＳ Ｐゴシック" charset="0"/>
                <a:cs typeface="ＭＳ Ｐゴシック" charset="0"/>
              </a:rPr>
              <a:t>de 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âge, </a:t>
            </a:r>
          </a:p>
          <a:p>
            <a:r>
              <a:rPr lang="fr-FR" sz="2000">
                <a:latin typeface="Arial" charset="0"/>
                <a:ea typeface="ＭＳ Ｐゴシック" charset="0"/>
                <a:cs typeface="ＭＳ Ｐゴシック" charset="0"/>
              </a:rPr>
              <a:t>de 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ancienneté du diabète, </a:t>
            </a:r>
          </a:p>
          <a:p>
            <a:r>
              <a:rPr lang="fr-FR" sz="2000">
                <a:latin typeface="Arial" charset="0"/>
                <a:ea typeface="ＭＳ Ｐゴシック" charset="0"/>
                <a:cs typeface="ＭＳ Ｐゴシック" charset="0"/>
              </a:rPr>
              <a:t>des facteurs de risque CV </a:t>
            </a:r>
          </a:p>
          <a:p>
            <a:r>
              <a:rPr lang="fr-FR" sz="2000">
                <a:latin typeface="Arial" charset="0"/>
                <a:ea typeface="ＭＳ Ｐゴシック" charset="0"/>
                <a:cs typeface="ＭＳ Ｐゴシック" charset="0"/>
              </a:rPr>
              <a:t>et de 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équilibre glycémique antérieur. </a:t>
            </a:r>
          </a:p>
          <a:p>
            <a:pPr>
              <a:buFontTx/>
              <a:buNone/>
            </a:pPr>
            <a:endParaRPr lang="fr-FR" sz="2000">
              <a:latin typeface="Arial" charset="0"/>
              <a:ea typeface="ＭＳ Ｐゴシック" charset="0"/>
              <a:cs typeface="ＭＳ Ｐゴシック" charset="0"/>
            </a:endParaRPr>
          </a:p>
          <a:p>
            <a:pPr>
              <a:buFontTx/>
              <a:buNone/>
            </a:pPr>
            <a:r>
              <a:rPr lang="fr-FR" sz="2000">
                <a:latin typeface="Arial" charset="0"/>
                <a:ea typeface="ＭＳ Ｐゴシック" charset="0"/>
                <a:cs typeface="ＭＳ Ｐゴシック" charset="0"/>
              </a:rPr>
              <a:t>En définitive, le traitement intensif du diabète de type 2 nécessite </a:t>
            </a:r>
          </a:p>
          <a:p>
            <a:r>
              <a:rPr lang="fr-FR" sz="2000">
                <a:latin typeface="Arial" charset="0"/>
                <a:ea typeface="ＭＳ Ｐゴシック" charset="0"/>
                <a:cs typeface="ＭＳ Ｐゴシック" charset="0"/>
              </a:rPr>
              <a:t>d</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être précoce, </a:t>
            </a:r>
          </a:p>
          <a:p>
            <a:r>
              <a:rPr lang="fr-FR" sz="2000">
                <a:latin typeface="Arial" charset="0"/>
                <a:ea typeface="ＭＳ Ｐゴシック" charset="0"/>
                <a:cs typeface="ＭＳ Ｐゴシック" charset="0"/>
              </a:rPr>
              <a:t>pas trop rapide,</a:t>
            </a:r>
          </a:p>
          <a:p>
            <a:r>
              <a:rPr lang="fr-FR" sz="2000">
                <a:latin typeface="Arial" charset="0"/>
                <a:ea typeface="ＭＳ Ｐゴシック" charset="0"/>
                <a:cs typeface="ＭＳ Ｐゴシック" charset="0"/>
              </a:rPr>
              <a:t>il doit éviter les hypoglycémies</a:t>
            </a:r>
          </a:p>
          <a:p>
            <a:r>
              <a:rPr lang="fr-FR" sz="2000">
                <a:latin typeface="Arial" charset="0"/>
                <a:ea typeface="ＭＳ Ｐゴシック" charset="0"/>
                <a:cs typeface="ＭＳ Ｐゴシック" charset="0"/>
              </a:rPr>
              <a:t> et s</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associer à un contrôle rigoureux des autres facteurs de risque cardiovasculaires.</a:t>
            </a:r>
          </a:p>
          <a:p>
            <a:endParaRPr lang="fr-FR" sz="2000">
              <a:latin typeface="Arial" charset="0"/>
              <a:ea typeface="ＭＳ Ｐゴシック" charset="0"/>
              <a:cs typeface="ＭＳ Ｐゴシック" charset="0"/>
            </a:endParaRPr>
          </a:p>
          <a:p>
            <a:r>
              <a:rPr lang="fr-FR" sz="2000" b="1" i="1">
                <a:solidFill>
                  <a:srgbClr val="006600"/>
                </a:solidFill>
                <a:latin typeface="Arial" charset="0"/>
                <a:ea typeface="ＭＳ Ｐゴシック" charset="0"/>
                <a:cs typeface="ＭＳ Ｐゴシック" charset="0"/>
              </a:rPr>
              <a:t>Metf si HbA1c &gt; 6%, , biT si HbA1c&gt;6,5, triT si HbA1c&gt;7%</a:t>
            </a:r>
          </a:p>
          <a:p>
            <a:r>
              <a:rPr lang="fr-FR" sz="2000" b="1" i="1">
                <a:solidFill>
                  <a:srgbClr val="006600"/>
                </a:solidFill>
                <a:latin typeface="Arial" charset="0"/>
                <a:ea typeface="ＭＳ Ｐゴシック" charset="0"/>
                <a:cs typeface="ＭＳ Ｐゴシック" charset="0"/>
              </a:rPr>
              <a:t>Si patient à RCV, si risque d</a:t>
            </a:r>
            <a:r>
              <a:rPr lang="ja-JP" altLang="fr-FR" sz="2000" b="1" i="1">
                <a:solidFill>
                  <a:srgbClr val="006600"/>
                </a:solidFill>
                <a:latin typeface="Arial" charset="0"/>
                <a:ea typeface="ＭＳ Ｐゴシック" charset="0"/>
                <a:cs typeface="ＭＳ Ｐゴシック" charset="0"/>
              </a:rPr>
              <a:t>’</a:t>
            </a:r>
            <a:r>
              <a:rPr lang="fr-FR" altLang="ja-JP" sz="2000" b="1" i="1">
                <a:solidFill>
                  <a:srgbClr val="006600"/>
                </a:solidFill>
                <a:latin typeface="Arial" charset="0"/>
                <a:ea typeface="ＭＳ Ｐゴシック" charset="0"/>
                <a:cs typeface="ＭＳ Ｐゴシック" charset="0"/>
              </a:rPr>
              <a:t>hypo (sulf, ins): HbA1c&lt;7,5-8%</a:t>
            </a:r>
          </a:p>
          <a:p>
            <a:endParaRPr lang="fr-FR" sz="2000">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1" name="Rectangle 2"/>
          <p:cNvSpPr>
            <a:spLocks noGrp="1" noChangeArrowheads="1"/>
          </p:cNvSpPr>
          <p:nvPr>
            <p:ph type="ctrTitle"/>
          </p:nvPr>
        </p:nvSpPr>
        <p:spPr>
          <a:xfrm>
            <a:off x="1371600" y="1100138"/>
            <a:ext cx="8305800" cy="1143000"/>
          </a:xfrm>
        </p:spPr>
        <p:txBody>
          <a:bodyPr/>
          <a:lstStyle/>
          <a:p>
            <a:r>
              <a:rPr lang="fr-FR" b="1">
                <a:solidFill>
                  <a:srgbClr val="FF0EB3"/>
                </a:solidFill>
                <a:latin typeface="Arial" charset="0"/>
                <a:ea typeface="ＭＳ Ｐゴシック" charset="0"/>
                <a:cs typeface="ＭＳ Ｐゴシック" charset="0"/>
              </a:rPr>
              <a:t>Diabète </a:t>
            </a:r>
            <a:br>
              <a:rPr lang="fr-FR" b="1">
                <a:solidFill>
                  <a:srgbClr val="FF0EB3"/>
                </a:solidFill>
                <a:latin typeface="Arial" charset="0"/>
                <a:ea typeface="ＭＳ Ｐゴシック" charset="0"/>
                <a:cs typeface="ＭＳ Ｐゴシック" charset="0"/>
              </a:rPr>
            </a:br>
            <a:r>
              <a:rPr lang="fr-FR" b="1">
                <a:solidFill>
                  <a:srgbClr val="FF0EB3"/>
                </a:solidFill>
                <a:latin typeface="Arial" charset="0"/>
                <a:ea typeface="ＭＳ Ｐゴシック" charset="0"/>
                <a:cs typeface="ＭＳ Ｐゴシック" charset="0"/>
              </a:rPr>
              <a:t>et chirurgie bariatrique</a:t>
            </a:r>
            <a:endParaRPr lang="fr-FR">
              <a:solidFill>
                <a:srgbClr val="FF0EB3"/>
              </a:solidFill>
              <a:latin typeface="Arial" charset="0"/>
              <a:ea typeface="ＭＳ Ｐゴシック" charset="0"/>
              <a:cs typeface="ＭＳ Ｐゴシック" charset="0"/>
            </a:endParaRPr>
          </a:p>
        </p:txBody>
      </p:sp>
      <p:sp>
        <p:nvSpPr>
          <p:cNvPr id="56322" name="Rectangle 3"/>
          <p:cNvSpPr>
            <a:spLocks noGrp="1" noChangeArrowheads="1"/>
          </p:cNvSpPr>
          <p:nvPr>
            <p:ph type="subTitle" idx="1"/>
          </p:nvPr>
        </p:nvSpPr>
        <p:spPr>
          <a:xfrm>
            <a:off x="2514600" y="2971800"/>
            <a:ext cx="6629400" cy="2667000"/>
          </a:xfrm>
        </p:spPr>
        <p:txBody>
          <a:bodyPr/>
          <a:lstStyle/>
          <a:p>
            <a:endParaRPr lang="fr-FR">
              <a:latin typeface="Arial" charset="0"/>
              <a:ea typeface="ＭＳ Ｐゴシック" charset="0"/>
              <a:cs typeface="ＭＳ Ｐゴシック" charset="0"/>
            </a:endParaRPr>
          </a:p>
          <a:p>
            <a:endParaRPr lang="fr-FR">
              <a:latin typeface="Arial" charset="0"/>
              <a:ea typeface="ＭＳ Ｐゴシック" charset="0"/>
              <a:cs typeface="ＭＳ Ｐゴシック" charset="0"/>
            </a:endParaRPr>
          </a:p>
          <a:p>
            <a:endParaRPr lang="fr-FR">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Titre 1"/>
          <p:cNvSpPr>
            <a:spLocks noGrp="1"/>
          </p:cNvSpPr>
          <p:nvPr>
            <p:ph type="title"/>
          </p:nvPr>
        </p:nvSpPr>
        <p:spPr>
          <a:xfrm>
            <a:off x="0" y="-152400"/>
            <a:ext cx="8567738" cy="990600"/>
          </a:xfrm>
        </p:spPr>
        <p:txBody>
          <a:bodyPr/>
          <a:lstStyle/>
          <a:p>
            <a:r>
              <a:rPr lang="fr-FR" sz="3600" b="1">
                <a:solidFill>
                  <a:srgbClr val="FF0EB3"/>
                </a:solidFill>
                <a:latin typeface="Arial" charset="0"/>
                <a:ea typeface="ＭＳ Ｐゴシック" charset="0"/>
                <a:cs typeface="ＭＳ Ｐゴシック" charset="0"/>
              </a:rPr>
              <a:t>Rémission de diabète post chirurgie</a:t>
            </a:r>
          </a:p>
        </p:txBody>
      </p:sp>
      <p:graphicFrame>
        <p:nvGraphicFramePr>
          <p:cNvPr id="4" name="Espace réservé du contenu 3"/>
          <p:cNvGraphicFramePr>
            <a:graphicFrameLocks noGrp="1"/>
          </p:cNvGraphicFramePr>
          <p:nvPr>
            <p:ph idx="1"/>
          </p:nvPr>
        </p:nvGraphicFramePr>
        <p:xfrm>
          <a:off x="1371600" y="930275"/>
          <a:ext cx="7467600" cy="5565775"/>
        </p:xfrm>
        <a:graphic>
          <a:graphicData uri="http://schemas.openxmlformats.org/drawingml/2006/table">
            <a:tbl>
              <a:tblPr/>
              <a:tblGrid>
                <a:gridCol w="1493838"/>
                <a:gridCol w="1493837"/>
                <a:gridCol w="1492250"/>
                <a:gridCol w="1493838"/>
                <a:gridCol w="1493837"/>
              </a:tblGrid>
              <a:tr h="44490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err="1" smtClean="0">
                          <a:ln>
                            <a:noFill/>
                          </a:ln>
                          <a:solidFill>
                            <a:schemeClr val="tx1"/>
                          </a:solidFill>
                          <a:effectLst/>
                          <a:latin typeface="Arial" pitchFamily="26" charset="0"/>
                        </a:rPr>
                        <a:t>Ref</a:t>
                      </a:r>
                      <a:endParaRPr kumimoji="0" lang="fr-FR" sz="1800" b="1" i="0" u="none" strike="noStrike" cap="none" normalizeH="0" baseline="0" dirty="0" smtClean="0">
                        <a:ln>
                          <a:noFill/>
                        </a:ln>
                        <a:solidFill>
                          <a:schemeClr val="tx1"/>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latin typeface="Arial" pitchFamily="26" charset="0"/>
                        </a:rPr>
                        <a:t>Technique</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latin typeface="Arial" pitchFamily="26" charset="0"/>
                        </a:rPr>
                        <a:t>N</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latin typeface="Arial" pitchFamily="26" charset="0"/>
                        </a:rPr>
                        <a:t>% </a:t>
                      </a:r>
                      <a:r>
                        <a:rPr kumimoji="0" lang="fr-FR" sz="1800" b="1" i="0" u="none" strike="noStrike" cap="none" normalizeH="0" baseline="0" dirty="0" err="1" smtClean="0">
                          <a:ln>
                            <a:noFill/>
                          </a:ln>
                          <a:solidFill>
                            <a:schemeClr val="tx1"/>
                          </a:solidFill>
                          <a:effectLst/>
                          <a:latin typeface="Arial" pitchFamily="26" charset="0"/>
                        </a:rPr>
                        <a:t>diabéte</a:t>
                      </a:r>
                      <a:endParaRPr kumimoji="0" lang="fr-FR" sz="1800" b="1" i="0" u="none" strike="noStrike" cap="none" normalizeH="0" baseline="0" dirty="0" smtClean="0">
                        <a:ln>
                          <a:noFill/>
                        </a:ln>
                        <a:solidFill>
                          <a:schemeClr val="tx1"/>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latin typeface="Arial" pitchFamily="26" charset="0"/>
                        </a:rPr>
                        <a:t>Rémission</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SOS</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660066"/>
                          </a:solidFill>
                          <a:effectLst/>
                          <a:latin typeface="Arial" pitchFamily="26" charset="0"/>
                        </a:rPr>
                        <a:t>AG</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1029</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19</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64%</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rgbClr val="660066"/>
                          </a:solidFill>
                          <a:effectLst/>
                          <a:latin typeface="Arial" pitchFamily="26" charset="0"/>
                        </a:rPr>
                        <a:t>Dixon 1</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AG</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500</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11</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64%</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Dixon 2</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rgbClr val="660066"/>
                          </a:solidFill>
                          <a:effectLst/>
                          <a:latin typeface="Arial" pitchFamily="26" charset="0"/>
                        </a:rPr>
                        <a:t>AG</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30</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100</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76%</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Pontiroli</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AG</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143</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45</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80%</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rgbClr val="660066"/>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rgbClr val="660066"/>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rgbClr val="660066"/>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660066"/>
                          </a:solidFill>
                          <a:effectLst/>
                          <a:latin typeface="Arial" pitchFamily="26" charset="0"/>
                        </a:rPr>
                        <a:t>Pondéré</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660066"/>
                          </a:solidFill>
                          <a:effectLst/>
                          <a:latin typeface="Arial" pitchFamily="26" charset="0"/>
                        </a:rPr>
                        <a:t>68%</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Pories</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660066"/>
                          </a:solidFill>
                          <a:effectLst/>
                          <a:latin typeface="Arial" pitchFamily="26" charset="0"/>
                        </a:rPr>
                        <a:t>GBP</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608</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27</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89%</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Schauer</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GBP</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275</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22</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82%</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Schauer</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GBP</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1160</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20</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83%</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Wittgrove</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GBP</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500</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17</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98%</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Supermann</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GBP</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1025</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15</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86%</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rgbClr val="660066"/>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rgbClr val="660066"/>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rgbClr val="660066"/>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660066"/>
                          </a:solidFill>
                          <a:effectLst/>
                          <a:latin typeface="Arial" pitchFamily="26" charset="0"/>
                        </a:rPr>
                        <a:t>Pondéré</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660066"/>
                          </a:solidFill>
                          <a:effectLst/>
                          <a:latin typeface="Arial" pitchFamily="26" charset="0"/>
                        </a:rPr>
                        <a:t>87%</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Marceau</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660066"/>
                          </a:solidFill>
                          <a:effectLst/>
                          <a:latin typeface="Arial" pitchFamily="26" charset="0"/>
                        </a:rPr>
                        <a:t>DBP</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465</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15</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96%</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Scopinaro</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DBP</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2241</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8</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660066"/>
                          </a:solidFill>
                          <a:effectLst/>
                          <a:latin typeface="Arial" pitchFamily="26" charset="0"/>
                        </a:rPr>
                        <a:t>100%</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FFDE"/>
                    </a:solidFill>
                  </a:tcPr>
                </a:tc>
              </a:tr>
              <a:tr h="36577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rgbClr val="660066"/>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rgbClr val="660066"/>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rgbClr val="660066"/>
                        </a:solidFill>
                        <a:effectLst/>
                        <a:latin typeface="Arial" pitchFamily="26"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660066"/>
                          </a:solidFill>
                          <a:effectLst/>
                          <a:latin typeface="Arial" pitchFamily="26" charset="0"/>
                        </a:rPr>
                        <a:t>Pondéré</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rgbClr val="660066"/>
                          </a:solidFill>
                          <a:effectLst/>
                          <a:latin typeface="Arial" pitchFamily="26" charset="0"/>
                        </a:rPr>
                        <a:t>99%</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FEF"/>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9" name="Titre 1"/>
          <p:cNvSpPr>
            <a:spLocks noGrp="1"/>
          </p:cNvSpPr>
          <p:nvPr>
            <p:ph type="title"/>
          </p:nvPr>
        </p:nvSpPr>
        <p:spPr>
          <a:xfrm>
            <a:off x="381000" y="0"/>
            <a:ext cx="8534400" cy="1143000"/>
          </a:xfrm>
        </p:spPr>
        <p:txBody>
          <a:bodyPr/>
          <a:lstStyle/>
          <a:p>
            <a:r>
              <a:rPr lang="fr-FR" sz="2800" b="1">
                <a:solidFill>
                  <a:srgbClr val="FF0EB3"/>
                </a:solidFill>
                <a:latin typeface="Arial" charset="0"/>
                <a:ea typeface="ＭＳ Ｐゴシック" charset="0"/>
                <a:cs typeface="ＭＳ Ｐゴシック" charset="0"/>
              </a:rPr>
              <a:t>Bénéfices d</a:t>
            </a:r>
            <a:r>
              <a:rPr lang="ja-JP" altLang="fr-FR" sz="2800" b="1">
                <a:solidFill>
                  <a:srgbClr val="FF0EB3"/>
                </a:solidFill>
                <a:latin typeface="Arial" charset="0"/>
                <a:ea typeface="ＭＳ Ｐゴシック" charset="0"/>
                <a:cs typeface="ＭＳ Ｐゴシック" charset="0"/>
              </a:rPr>
              <a:t>’</a:t>
            </a:r>
            <a:r>
              <a:rPr lang="fr-FR" altLang="ja-JP" sz="2800" b="1">
                <a:solidFill>
                  <a:srgbClr val="FF0EB3"/>
                </a:solidFill>
                <a:latin typeface="Arial" charset="0"/>
                <a:ea typeface="ＭＳ Ｐゴシック" charset="0"/>
                <a:cs typeface="ＭＳ Ｐゴシック" charset="0"/>
              </a:rPr>
              <a:t>une chirurgie bariatrique </a:t>
            </a:r>
            <a:br>
              <a:rPr lang="fr-FR" altLang="ja-JP" sz="2800" b="1">
                <a:solidFill>
                  <a:srgbClr val="FF0EB3"/>
                </a:solidFill>
                <a:latin typeface="Arial" charset="0"/>
                <a:ea typeface="ＭＳ Ｐゴシック" charset="0"/>
                <a:cs typeface="ＭＳ Ｐゴシック" charset="0"/>
              </a:rPr>
            </a:br>
            <a:r>
              <a:rPr lang="fr-FR" altLang="ja-JP" sz="2800" b="1">
                <a:solidFill>
                  <a:srgbClr val="FF0EB3"/>
                </a:solidFill>
                <a:latin typeface="Arial" charset="0"/>
                <a:ea typeface="ＭＳ Ｐゴシック" charset="0"/>
                <a:cs typeface="ＭＳ Ｐゴシック" charset="0"/>
              </a:rPr>
              <a:t>chez un patient diabétique</a:t>
            </a:r>
            <a:endParaRPr lang="fr-FR" sz="2800" b="1">
              <a:solidFill>
                <a:srgbClr val="FF0EB3"/>
              </a:solidFill>
              <a:latin typeface="Arial" charset="0"/>
              <a:ea typeface="ＭＳ Ｐゴシック" charset="0"/>
              <a:cs typeface="ＭＳ Ｐゴシック" charset="0"/>
            </a:endParaRPr>
          </a:p>
        </p:txBody>
      </p:sp>
      <p:sp>
        <p:nvSpPr>
          <p:cNvPr id="58370" name="Espace réservé du contenu 2"/>
          <p:cNvSpPr>
            <a:spLocks noGrp="1"/>
          </p:cNvSpPr>
          <p:nvPr>
            <p:ph idx="1"/>
          </p:nvPr>
        </p:nvSpPr>
        <p:spPr>
          <a:xfrm>
            <a:off x="1143000" y="1143000"/>
            <a:ext cx="8382000" cy="4114800"/>
          </a:xfrm>
        </p:spPr>
        <p:txBody>
          <a:bodyPr/>
          <a:lstStyle/>
          <a:p>
            <a:r>
              <a:rPr lang="fr-FR" sz="2000">
                <a:latin typeface="Arial" charset="0"/>
                <a:ea typeface="ＭＳ Ｐゴシック" charset="0"/>
                <a:cs typeface="ＭＳ Ｐゴシック" charset="0"/>
              </a:rPr>
              <a:t>Le diabète</a:t>
            </a:r>
          </a:p>
          <a:p>
            <a:r>
              <a:rPr lang="fr-FR" sz="2000">
                <a:latin typeface="Arial" charset="0"/>
                <a:ea typeface="ＭＳ Ｐゴシック" charset="0"/>
                <a:cs typeface="ＭＳ Ｐゴシック" charset="0"/>
              </a:rPr>
              <a:t>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hyperTG et le HDL bas </a:t>
            </a:r>
          </a:p>
          <a:p>
            <a:r>
              <a:rPr lang="fr-FR" sz="2000">
                <a:latin typeface="Arial" charset="0"/>
                <a:ea typeface="ＭＳ Ｐゴシック" charset="0"/>
                <a:cs typeface="ＭＳ Ｐゴシック" charset="0"/>
              </a:rPr>
              <a:t>l</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HTA</a:t>
            </a:r>
          </a:p>
          <a:p>
            <a:endParaRPr lang="fr-FR" sz="2000">
              <a:latin typeface="Arial" charset="0"/>
              <a:ea typeface="ＭＳ Ｐゴシック" charset="0"/>
              <a:cs typeface="ＭＳ Ｐゴシック" charset="0"/>
            </a:endParaRPr>
          </a:p>
          <a:p>
            <a:pPr>
              <a:buFontTx/>
              <a:buNone/>
            </a:pPr>
            <a:r>
              <a:rPr lang="fr-FR" sz="2000">
                <a:latin typeface="Arial" charset="0"/>
                <a:ea typeface="ＭＳ Ｐゴシック" charset="0"/>
                <a:cs typeface="ＭＳ Ｐゴシック" charset="0"/>
              </a:rPr>
              <a:t>ont un taux de rémission  supérieur</a:t>
            </a:r>
          </a:p>
          <a:p>
            <a:pPr>
              <a:buFont typeface="Wingdings" charset="0"/>
              <a:buChar char="Ø"/>
            </a:pPr>
            <a:r>
              <a:rPr lang="fr-FR" sz="2000">
                <a:latin typeface="Arial" charset="0"/>
                <a:ea typeface="ＭＳ Ｐゴシック" charset="0"/>
                <a:cs typeface="ＭＳ Ｐゴシック" charset="0"/>
              </a:rPr>
              <a:t>après anneau gastrique/ ttt médicamenteux, </a:t>
            </a:r>
          </a:p>
          <a:p>
            <a:pPr>
              <a:buFont typeface="Wingdings" charset="0"/>
              <a:buChar char="Ø"/>
            </a:pPr>
            <a:r>
              <a:rPr lang="fr-FR" sz="2000">
                <a:latin typeface="Arial" charset="0"/>
                <a:ea typeface="ＭＳ Ｐゴシック" charset="0"/>
                <a:cs typeface="ＭＳ Ｐゴシック" charset="0"/>
              </a:rPr>
              <a:t>&gt; à 2 ans / 10 ans, dans 2/3 à 100% des cas</a:t>
            </a:r>
          </a:p>
          <a:p>
            <a:pPr>
              <a:buFont typeface="Wingdings" charset="0"/>
              <a:buChar char="Ø"/>
            </a:pPr>
            <a:r>
              <a:rPr lang="fr-FR" sz="2000">
                <a:latin typeface="Arial" charset="0"/>
                <a:ea typeface="ＭＳ Ｐゴシック" charset="0"/>
                <a:cs typeface="ＭＳ Ｐゴシック" charset="0"/>
              </a:rPr>
              <a:t> si maladie moins sévère (100% des hyperglc de jeûne, 60% si ins)</a:t>
            </a:r>
          </a:p>
          <a:p>
            <a:pPr>
              <a:buFont typeface="Wingdings" charset="0"/>
              <a:buChar char="Ø"/>
            </a:pPr>
            <a:r>
              <a:rPr lang="fr-FR" sz="2000">
                <a:latin typeface="Arial" charset="0"/>
                <a:ea typeface="ＭＳ Ｐゴシック" charset="0"/>
                <a:cs typeface="ＭＳ Ｐゴシック" charset="0"/>
              </a:rPr>
              <a:t>et moins ancienne (95% si DNID &lt;5 ans, 75% 5-10 ans)</a:t>
            </a:r>
          </a:p>
          <a:p>
            <a:pPr>
              <a:buFont typeface="Wingdings" charset="0"/>
              <a:buChar char="Ø"/>
            </a:pPr>
            <a:r>
              <a:rPr lang="fr-FR" sz="2000">
                <a:latin typeface="Arial" charset="0"/>
                <a:ea typeface="ＭＳ Ｐゴシック" charset="0"/>
                <a:cs typeface="ＭＳ Ｐゴシック" charset="0"/>
              </a:rPr>
              <a:t>Si perte de poids plus importante (60% de surpds initial pour GBP)</a:t>
            </a:r>
          </a:p>
          <a:p>
            <a:pPr>
              <a:buFont typeface="Wingdings" charset="0"/>
              <a:buChar char="Ø"/>
            </a:pPr>
            <a:r>
              <a:rPr lang="fr-FR" sz="2000">
                <a:latin typeface="Arial" charset="0"/>
                <a:ea typeface="ＭＳ Ｐゴシック" charset="0"/>
                <a:cs typeface="ＭＳ Ｐゴシック" charset="0"/>
              </a:rPr>
              <a:t>Si HbA1c plus haute</a:t>
            </a:r>
          </a:p>
          <a:p>
            <a:pPr>
              <a:buFont typeface="Wingdings" charset="0"/>
              <a:buChar char="Ø"/>
            </a:pPr>
            <a:r>
              <a:rPr lang="fr-FR" sz="2000">
                <a:latin typeface="Arial" charset="0"/>
                <a:ea typeface="ＭＳ Ｐゴシック" charset="0"/>
                <a:cs typeface="ＭＳ Ｐゴシック" charset="0"/>
              </a:rPr>
              <a:t>Pas d</a:t>
            </a:r>
            <a:r>
              <a:rPr lang="ja-JP" altLang="fr-FR" sz="2000">
                <a:latin typeface="Arial" charset="0"/>
                <a:ea typeface="ＭＳ Ｐゴシック" charset="0"/>
                <a:cs typeface="ＭＳ Ｐゴシック" charset="0"/>
              </a:rPr>
              <a:t>’</a:t>
            </a:r>
            <a:r>
              <a:rPr lang="fr-FR" altLang="ja-JP" sz="2000">
                <a:latin typeface="Arial" charset="0"/>
                <a:ea typeface="ＭＳ Ｐゴシック" charset="0"/>
                <a:cs typeface="ＭＳ Ｐゴシック" charset="0"/>
              </a:rPr>
              <a:t>influence de âge, sexe, ni IMC</a:t>
            </a:r>
          </a:p>
          <a:p>
            <a:pPr>
              <a:buFont typeface="Wingdings" charset="0"/>
              <a:buChar char="Ø"/>
            </a:pPr>
            <a:endParaRPr lang="fr-FR" sz="2000">
              <a:latin typeface="Arial" charset="0"/>
              <a:ea typeface="ＭＳ Ｐゴシック" charset="0"/>
              <a:cs typeface="ＭＳ Ｐゴシック" charset="0"/>
            </a:endParaRPr>
          </a:p>
          <a:p>
            <a:pPr algn="ctr">
              <a:buFontTx/>
              <a:buNone/>
            </a:pPr>
            <a:r>
              <a:rPr lang="fr-FR" sz="2000">
                <a:solidFill>
                  <a:srgbClr val="006600"/>
                </a:solidFill>
                <a:latin typeface="Arial" charset="0"/>
                <a:ea typeface="ＭＳ Ｐゴシック" charset="0"/>
                <a:cs typeface="ＭＳ Ｐゴシック" charset="0"/>
              </a:rPr>
              <a:t>La mortalité  annuelle notamment CV des diabétiques obèses </a:t>
            </a:r>
          </a:p>
          <a:p>
            <a:pPr algn="ctr">
              <a:buFontTx/>
              <a:buNone/>
            </a:pPr>
            <a:r>
              <a:rPr lang="fr-FR" sz="2000">
                <a:solidFill>
                  <a:srgbClr val="006600"/>
                </a:solidFill>
                <a:latin typeface="Arial" charset="0"/>
                <a:ea typeface="ＭＳ Ｐゴシック" charset="0"/>
                <a:cs typeface="ＭＳ Ｐゴシック" charset="0"/>
              </a:rPr>
              <a:t>est 4.5 x &lt; contrôles non opérés</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7" name="Rectangle 2"/>
          <p:cNvSpPr>
            <a:spLocks noGrp="1" noChangeArrowheads="1"/>
          </p:cNvSpPr>
          <p:nvPr>
            <p:ph type="ctrTitle"/>
          </p:nvPr>
        </p:nvSpPr>
        <p:spPr>
          <a:xfrm>
            <a:off x="1905000" y="1600200"/>
            <a:ext cx="7772400" cy="3810000"/>
          </a:xfrm>
        </p:spPr>
        <p:txBody>
          <a:bodyPr/>
          <a:lstStyle/>
          <a:p>
            <a:r>
              <a:rPr lang="fr-FR" b="1">
                <a:solidFill>
                  <a:srgbClr val="FF0EB3"/>
                </a:solidFill>
                <a:latin typeface="Arial" charset="0"/>
                <a:ea typeface="ＭＳ Ｐゴシック" charset="0"/>
                <a:cs typeface="ＭＳ Ｐゴシック" charset="0"/>
              </a:rPr>
              <a:t>Thérapie cellulaire</a:t>
            </a:r>
            <a:br>
              <a:rPr lang="fr-FR" b="1">
                <a:solidFill>
                  <a:srgbClr val="FF0EB3"/>
                </a:solidFill>
                <a:latin typeface="Arial" charset="0"/>
                <a:ea typeface="ＭＳ Ｐゴシック" charset="0"/>
                <a:cs typeface="ＭＳ Ｐゴシック" charset="0"/>
              </a:rPr>
            </a:br>
            <a:r>
              <a:rPr lang="fr-FR" b="1">
                <a:solidFill>
                  <a:srgbClr val="FF0EB3"/>
                </a:solidFill>
                <a:latin typeface="Arial" charset="0"/>
                <a:ea typeface="ＭＳ Ｐゴシック" charset="0"/>
                <a:cs typeface="ＭＳ Ｐゴシック" charset="0"/>
              </a:rPr>
              <a:t>du diabète de type 1</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Line 2"/>
          <p:cNvSpPr>
            <a:spLocks noChangeShapeType="1"/>
          </p:cNvSpPr>
          <p:nvPr/>
        </p:nvSpPr>
        <p:spPr bwMode="auto">
          <a:xfrm>
            <a:off x="4051300" y="4876800"/>
            <a:ext cx="3070225" cy="0"/>
          </a:xfrm>
          <a:prstGeom prst="line">
            <a:avLst/>
          </a:prstGeom>
          <a:noFill/>
          <a:ln w="25400">
            <a:solidFill>
              <a:srgbClr val="FFFFFF"/>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42" name="Line 3"/>
          <p:cNvSpPr>
            <a:spLocks noChangeShapeType="1"/>
          </p:cNvSpPr>
          <p:nvPr/>
        </p:nvSpPr>
        <p:spPr bwMode="auto">
          <a:xfrm>
            <a:off x="4630738" y="4892675"/>
            <a:ext cx="0" cy="11113"/>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43" name="Line 4"/>
          <p:cNvSpPr>
            <a:spLocks noChangeShapeType="1"/>
          </p:cNvSpPr>
          <p:nvPr/>
        </p:nvSpPr>
        <p:spPr bwMode="auto">
          <a:xfrm>
            <a:off x="5257800" y="4892675"/>
            <a:ext cx="0" cy="11113"/>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44" name="Line 5"/>
          <p:cNvSpPr>
            <a:spLocks noChangeShapeType="1"/>
          </p:cNvSpPr>
          <p:nvPr/>
        </p:nvSpPr>
        <p:spPr bwMode="auto">
          <a:xfrm>
            <a:off x="5873750" y="4892675"/>
            <a:ext cx="0" cy="11113"/>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45" name="Line 6"/>
          <p:cNvSpPr>
            <a:spLocks noChangeShapeType="1"/>
          </p:cNvSpPr>
          <p:nvPr/>
        </p:nvSpPr>
        <p:spPr bwMode="auto">
          <a:xfrm>
            <a:off x="6497638" y="4892675"/>
            <a:ext cx="0" cy="11113"/>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46" name="Line 7"/>
          <p:cNvSpPr>
            <a:spLocks noChangeShapeType="1"/>
          </p:cNvSpPr>
          <p:nvPr/>
        </p:nvSpPr>
        <p:spPr bwMode="auto">
          <a:xfrm>
            <a:off x="7124700" y="4892675"/>
            <a:ext cx="0" cy="11113"/>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05192" name="Rectangle 8"/>
          <p:cNvSpPr>
            <a:spLocks noChangeArrowheads="1"/>
          </p:cNvSpPr>
          <p:nvPr/>
        </p:nvSpPr>
        <p:spPr bwMode="auto">
          <a:xfrm>
            <a:off x="3873500" y="4987925"/>
            <a:ext cx="307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5</a:t>
            </a:r>
          </a:p>
        </p:txBody>
      </p:sp>
      <p:sp>
        <p:nvSpPr>
          <p:cNvPr id="605193" name="Rectangle 9"/>
          <p:cNvSpPr>
            <a:spLocks noChangeArrowheads="1"/>
          </p:cNvSpPr>
          <p:nvPr/>
        </p:nvSpPr>
        <p:spPr bwMode="auto">
          <a:xfrm>
            <a:off x="4498975" y="4987925"/>
            <a:ext cx="307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6</a:t>
            </a:r>
          </a:p>
        </p:txBody>
      </p:sp>
      <p:sp>
        <p:nvSpPr>
          <p:cNvPr id="605194" name="Rectangle 10"/>
          <p:cNvSpPr>
            <a:spLocks noChangeArrowheads="1"/>
          </p:cNvSpPr>
          <p:nvPr/>
        </p:nvSpPr>
        <p:spPr bwMode="auto">
          <a:xfrm>
            <a:off x="5124450" y="4987925"/>
            <a:ext cx="307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7</a:t>
            </a:r>
          </a:p>
        </p:txBody>
      </p:sp>
      <p:sp>
        <p:nvSpPr>
          <p:cNvPr id="605195" name="Rectangle 11"/>
          <p:cNvSpPr>
            <a:spLocks noChangeArrowheads="1"/>
          </p:cNvSpPr>
          <p:nvPr/>
        </p:nvSpPr>
        <p:spPr bwMode="auto">
          <a:xfrm>
            <a:off x="5740400" y="4987925"/>
            <a:ext cx="307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8</a:t>
            </a:r>
          </a:p>
        </p:txBody>
      </p:sp>
      <p:sp>
        <p:nvSpPr>
          <p:cNvPr id="605196" name="Rectangle 12"/>
          <p:cNvSpPr>
            <a:spLocks noChangeArrowheads="1"/>
          </p:cNvSpPr>
          <p:nvPr/>
        </p:nvSpPr>
        <p:spPr bwMode="auto">
          <a:xfrm>
            <a:off x="6365875" y="4987925"/>
            <a:ext cx="307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9</a:t>
            </a:r>
          </a:p>
        </p:txBody>
      </p:sp>
      <p:sp>
        <p:nvSpPr>
          <p:cNvPr id="605197" name="Rectangle 13"/>
          <p:cNvSpPr>
            <a:spLocks noChangeArrowheads="1"/>
          </p:cNvSpPr>
          <p:nvPr/>
        </p:nvSpPr>
        <p:spPr bwMode="auto">
          <a:xfrm>
            <a:off x="6954838" y="4987925"/>
            <a:ext cx="434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10</a:t>
            </a:r>
          </a:p>
        </p:txBody>
      </p:sp>
      <p:sp>
        <p:nvSpPr>
          <p:cNvPr id="61453" name="Line 14"/>
          <p:cNvSpPr>
            <a:spLocks noChangeShapeType="1"/>
          </p:cNvSpPr>
          <p:nvPr/>
        </p:nvSpPr>
        <p:spPr bwMode="auto">
          <a:xfrm flipV="1">
            <a:off x="7234238" y="2547938"/>
            <a:ext cx="0" cy="2271712"/>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54" name="Line 15"/>
          <p:cNvSpPr>
            <a:spLocks noChangeShapeType="1"/>
          </p:cNvSpPr>
          <p:nvPr/>
        </p:nvSpPr>
        <p:spPr bwMode="auto">
          <a:xfrm>
            <a:off x="7253288" y="4826000"/>
            <a:ext cx="635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55" name="Line 16"/>
          <p:cNvSpPr>
            <a:spLocks noChangeShapeType="1"/>
          </p:cNvSpPr>
          <p:nvPr/>
        </p:nvSpPr>
        <p:spPr bwMode="auto">
          <a:xfrm>
            <a:off x="7253288" y="4546600"/>
            <a:ext cx="635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56" name="Line 17"/>
          <p:cNvSpPr>
            <a:spLocks noChangeShapeType="1"/>
          </p:cNvSpPr>
          <p:nvPr/>
        </p:nvSpPr>
        <p:spPr bwMode="auto">
          <a:xfrm>
            <a:off x="7253288" y="4259263"/>
            <a:ext cx="635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57" name="Line 18"/>
          <p:cNvSpPr>
            <a:spLocks noChangeShapeType="1"/>
          </p:cNvSpPr>
          <p:nvPr/>
        </p:nvSpPr>
        <p:spPr bwMode="auto">
          <a:xfrm>
            <a:off x="7253288" y="3971925"/>
            <a:ext cx="635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58" name="Line 19"/>
          <p:cNvSpPr>
            <a:spLocks noChangeShapeType="1"/>
          </p:cNvSpPr>
          <p:nvPr/>
        </p:nvSpPr>
        <p:spPr bwMode="auto">
          <a:xfrm>
            <a:off x="7253288" y="3692525"/>
            <a:ext cx="635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59" name="Line 20"/>
          <p:cNvSpPr>
            <a:spLocks noChangeShapeType="1"/>
          </p:cNvSpPr>
          <p:nvPr/>
        </p:nvSpPr>
        <p:spPr bwMode="auto">
          <a:xfrm>
            <a:off x="7253288" y="3405188"/>
            <a:ext cx="635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60" name="Line 21"/>
          <p:cNvSpPr>
            <a:spLocks noChangeShapeType="1"/>
          </p:cNvSpPr>
          <p:nvPr/>
        </p:nvSpPr>
        <p:spPr bwMode="auto">
          <a:xfrm>
            <a:off x="7253288" y="3117850"/>
            <a:ext cx="635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61" name="Line 22"/>
          <p:cNvSpPr>
            <a:spLocks noChangeShapeType="1"/>
          </p:cNvSpPr>
          <p:nvPr/>
        </p:nvSpPr>
        <p:spPr bwMode="auto">
          <a:xfrm>
            <a:off x="7253288" y="2838450"/>
            <a:ext cx="635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62" name="Line 23"/>
          <p:cNvSpPr>
            <a:spLocks noChangeShapeType="1"/>
          </p:cNvSpPr>
          <p:nvPr/>
        </p:nvSpPr>
        <p:spPr bwMode="auto">
          <a:xfrm>
            <a:off x="7253288" y="2551113"/>
            <a:ext cx="635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05208" name="Rectangle 24"/>
          <p:cNvSpPr>
            <a:spLocks noChangeArrowheads="1"/>
          </p:cNvSpPr>
          <p:nvPr/>
        </p:nvSpPr>
        <p:spPr bwMode="auto">
          <a:xfrm>
            <a:off x="7391400" y="4724400"/>
            <a:ext cx="307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0</a:t>
            </a:r>
          </a:p>
        </p:txBody>
      </p:sp>
      <p:sp>
        <p:nvSpPr>
          <p:cNvPr id="605209" name="Rectangle 25"/>
          <p:cNvSpPr>
            <a:spLocks noChangeArrowheads="1"/>
          </p:cNvSpPr>
          <p:nvPr/>
        </p:nvSpPr>
        <p:spPr bwMode="auto">
          <a:xfrm>
            <a:off x="7361238" y="4430713"/>
            <a:ext cx="307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2</a:t>
            </a:r>
          </a:p>
        </p:txBody>
      </p:sp>
      <p:sp>
        <p:nvSpPr>
          <p:cNvPr id="605210" name="Rectangle 26"/>
          <p:cNvSpPr>
            <a:spLocks noChangeArrowheads="1"/>
          </p:cNvSpPr>
          <p:nvPr/>
        </p:nvSpPr>
        <p:spPr bwMode="auto">
          <a:xfrm>
            <a:off x="7361238" y="4141788"/>
            <a:ext cx="307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4</a:t>
            </a:r>
          </a:p>
        </p:txBody>
      </p:sp>
      <p:sp>
        <p:nvSpPr>
          <p:cNvPr id="605211" name="Rectangle 27"/>
          <p:cNvSpPr>
            <a:spLocks noChangeArrowheads="1"/>
          </p:cNvSpPr>
          <p:nvPr/>
        </p:nvSpPr>
        <p:spPr bwMode="auto">
          <a:xfrm>
            <a:off x="7361238" y="3854450"/>
            <a:ext cx="307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6</a:t>
            </a:r>
          </a:p>
        </p:txBody>
      </p:sp>
      <p:sp>
        <p:nvSpPr>
          <p:cNvPr id="605212" name="Rectangle 28"/>
          <p:cNvSpPr>
            <a:spLocks noChangeArrowheads="1"/>
          </p:cNvSpPr>
          <p:nvPr/>
        </p:nvSpPr>
        <p:spPr bwMode="auto">
          <a:xfrm>
            <a:off x="7361238" y="3578225"/>
            <a:ext cx="307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8</a:t>
            </a:r>
          </a:p>
        </p:txBody>
      </p:sp>
      <p:sp>
        <p:nvSpPr>
          <p:cNvPr id="605213" name="Rectangle 29"/>
          <p:cNvSpPr>
            <a:spLocks noChangeArrowheads="1"/>
          </p:cNvSpPr>
          <p:nvPr/>
        </p:nvSpPr>
        <p:spPr bwMode="auto">
          <a:xfrm>
            <a:off x="7361238" y="3287713"/>
            <a:ext cx="434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10</a:t>
            </a:r>
          </a:p>
        </p:txBody>
      </p:sp>
      <p:sp>
        <p:nvSpPr>
          <p:cNvPr id="605214" name="Rectangle 30"/>
          <p:cNvSpPr>
            <a:spLocks noChangeArrowheads="1"/>
          </p:cNvSpPr>
          <p:nvPr/>
        </p:nvSpPr>
        <p:spPr bwMode="auto">
          <a:xfrm>
            <a:off x="7361238" y="3000375"/>
            <a:ext cx="434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12</a:t>
            </a:r>
          </a:p>
        </p:txBody>
      </p:sp>
      <p:sp>
        <p:nvSpPr>
          <p:cNvPr id="605215" name="Rectangle 31"/>
          <p:cNvSpPr>
            <a:spLocks noChangeArrowheads="1"/>
          </p:cNvSpPr>
          <p:nvPr/>
        </p:nvSpPr>
        <p:spPr bwMode="auto">
          <a:xfrm>
            <a:off x="7361238" y="2722563"/>
            <a:ext cx="434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14</a:t>
            </a:r>
          </a:p>
        </p:txBody>
      </p:sp>
      <p:sp>
        <p:nvSpPr>
          <p:cNvPr id="605216" name="Rectangle 32"/>
          <p:cNvSpPr>
            <a:spLocks noChangeArrowheads="1"/>
          </p:cNvSpPr>
          <p:nvPr/>
        </p:nvSpPr>
        <p:spPr bwMode="auto">
          <a:xfrm>
            <a:off x="7361238" y="2435225"/>
            <a:ext cx="434975" cy="33655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FFFFFF"/>
                </a:solidFill>
                <a:effectLst>
                  <a:outerShdw blurRad="38100" dist="38100" dir="2700000" algn="tl">
                    <a:srgbClr val="DDDDDD"/>
                  </a:outerShdw>
                </a:effectLst>
                <a:latin typeface="Arial" charset="0"/>
              </a:rPr>
              <a:t>16</a:t>
            </a:r>
          </a:p>
        </p:txBody>
      </p:sp>
      <p:sp>
        <p:nvSpPr>
          <p:cNvPr id="605217" name="Rectangle 33"/>
          <p:cNvSpPr>
            <a:spLocks noChangeArrowheads="1"/>
          </p:cNvSpPr>
          <p:nvPr/>
        </p:nvSpPr>
        <p:spPr bwMode="auto">
          <a:xfrm>
            <a:off x="7002463" y="1752600"/>
            <a:ext cx="1631950" cy="34290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660066"/>
                </a:solidFill>
                <a:effectLst>
                  <a:outerShdw blurRad="38100" dist="38100" dir="2700000" algn="tl">
                    <a:srgbClr val="DDDDDD"/>
                  </a:outerShdw>
                </a:effectLst>
                <a:latin typeface="Arial" charset="0"/>
              </a:rPr>
              <a:t>Complications</a:t>
            </a:r>
          </a:p>
        </p:txBody>
      </p:sp>
      <p:sp>
        <p:nvSpPr>
          <p:cNvPr id="605218" name="Rectangle 34"/>
          <p:cNvSpPr>
            <a:spLocks noChangeArrowheads="1"/>
          </p:cNvSpPr>
          <p:nvPr/>
        </p:nvSpPr>
        <p:spPr bwMode="auto">
          <a:xfrm rot="16200000">
            <a:off x="7001669" y="3256756"/>
            <a:ext cx="2135188" cy="530225"/>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endParaRPr lang="fr-FR" sz="1600">
              <a:solidFill>
                <a:srgbClr val="FFFFFF"/>
              </a:solidFill>
              <a:effectLst>
                <a:outerShdw blurRad="38100" dist="38100" dir="2700000" algn="tl">
                  <a:srgbClr val="DDDDDD"/>
                </a:outerShdw>
              </a:effectLst>
              <a:latin typeface="Arial" charset="0"/>
            </a:endParaRPr>
          </a:p>
          <a:p>
            <a:pPr defTabSz="762000">
              <a:lnSpc>
                <a:spcPct val="90000"/>
              </a:lnSpc>
              <a:defRPr/>
            </a:pPr>
            <a:r>
              <a:rPr lang="fr-FR" sz="1600">
                <a:solidFill>
                  <a:srgbClr val="FFFFFF"/>
                </a:solidFill>
                <a:effectLst>
                  <a:outerShdw blurRad="38100" dist="38100" dir="2700000" algn="tl">
                    <a:srgbClr val="DDDDDD"/>
                  </a:outerShdw>
                </a:effectLst>
                <a:latin typeface="Arial" charset="0"/>
              </a:rPr>
              <a:t>(/ 100 years /patient)</a:t>
            </a:r>
          </a:p>
        </p:txBody>
      </p:sp>
      <p:sp>
        <p:nvSpPr>
          <p:cNvPr id="605219" name="Rectangle 35"/>
          <p:cNvSpPr>
            <a:spLocks noChangeArrowheads="1"/>
          </p:cNvSpPr>
          <p:nvPr/>
        </p:nvSpPr>
        <p:spPr bwMode="auto">
          <a:xfrm>
            <a:off x="4170363" y="5292725"/>
            <a:ext cx="2974975" cy="342900"/>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solidFill>
                  <a:srgbClr val="660066"/>
                </a:solidFill>
                <a:effectLst>
                  <a:outerShdw blurRad="38100" dist="38100" dir="2700000" algn="tl">
                    <a:srgbClr val="DDDDDD"/>
                  </a:outerShdw>
                </a:effectLst>
                <a:latin typeface="Arial" charset="0"/>
              </a:rPr>
              <a:t>Glucose imbalance (HbA</a:t>
            </a:r>
            <a:r>
              <a:rPr lang="fr-FR" sz="1800" baseline="-25000">
                <a:solidFill>
                  <a:srgbClr val="660066"/>
                </a:solidFill>
                <a:effectLst>
                  <a:outerShdw blurRad="38100" dist="38100" dir="2700000" algn="tl">
                    <a:srgbClr val="DDDDDD"/>
                  </a:outerShdw>
                </a:effectLst>
                <a:latin typeface="Arial" charset="0"/>
              </a:rPr>
              <a:t>1c</a:t>
            </a:r>
            <a:r>
              <a:rPr lang="fr-FR" sz="1800">
                <a:solidFill>
                  <a:srgbClr val="FFFFFF"/>
                </a:solidFill>
                <a:effectLst>
                  <a:outerShdw blurRad="38100" dist="38100" dir="2700000" algn="tl">
                    <a:srgbClr val="DDDDDD"/>
                  </a:outerShdw>
                </a:effectLst>
                <a:latin typeface="Arial" charset="0"/>
              </a:rPr>
              <a:t>)</a:t>
            </a:r>
          </a:p>
        </p:txBody>
      </p:sp>
      <p:sp>
        <p:nvSpPr>
          <p:cNvPr id="61475" name="Arc 36"/>
          <p:cNvSpPr>
            <a:spLocks/>
          </p:cNvSpPr>
          <p:nvPr/>
        </p:nvSpPr>
        <p:spPr bwMode="auto">
          <a:xfrm>
            <a:off x="4306888" y="3155950"/>
            <a:ext cx="2763837" cy="1490663"/>
          </a:xfrm>
          <a:custGeom>
            <a:avLst/>
            <a:gdLst>
              <a:gd name="T0" fmla="*/ 2147483647 w 21632"/>
              <a:gd name="T1" fmla="*/ 0 h 21600"/>
              <a:gd name="T2" fmla="*/ 0 w 21632"/>
              <a:gd name="T3" fmla="*/ 2147483647 h 21600"/>
              <a:gd name="T4" fmla="*/ 2147483647 w 21632"/>
              <a:gd name="T5" fmla="*/ 0 h 21600"/>
              <a:gd name="T6" fmla="*/ 0 60000 65536"/>
              <a:gd name="T7" fmla="*/ 0 60000 65536"/>
              <a:gd name="T8" fmla="*/ 0 60000 65536"/>
              <a:gd name="T9" fmla="*/ 0 w 21632"/>
              <a:gd name="T10" fmla="*/ 0 h 21600"/>
              <a:gd name="T11" fmla="*/ 21632 w 21632"/>
              <a:gd name="T12" fmla="*/ 21600 h 21600"/>
            </a:gdLst>
            <a:ahLst/>
            <a:cxnLst>
              <a:cxn ang="T6">
                <a:pos x="T0" y="T1"/>
              </a:cxn>
              <a:cxn ang="T7">
                <a:pos x="T2" y="T3"/>
              </a:cxn>
              <a:cxn ang="T8">
                <a:pos x="T4" y="T5"/>
              </a:cxn>
            </a:cxnLst>
            <a:rect l="T9" t="T10" r="T11" b="T12"/>
            <a:pathLst>
              <a:path w="21632" h="21600" fill="none" extrusionOk="0">
                <a:moveTo>
                  <a:pt x="21632" y="0"/>
                </a:moveTo>
                <a:cubicBezTo>
                  <a:pt x="21632" y="11929"/>
                  <a:pt x="11961" y="21600"/>
                  <a:pt x="32" y="21600"/>
                </a:cubicBezTo>
                <a:cubicBezTo>
                  <a:pt x="21" y="21599"/>
                  <a:pt x="10" y="21599"/>
                  <a:pt x="-1" y="21599"/>
                </a:cubicBezTo>
              </a:path>
              <a:path w="21632" h="21600" stroke="0" extrusionOk="0">
                <a:moveTo>
                  <a:pt x="21632" y="0"/>
                </a:moveTo>
                <a:cubicBezTo>
                  <a:pt x="21632" y="11929"/>
                  <a:pt x="11961" y="21600"/>
                  <a:pt x="32" y="21600"/>
                </a:cubicBezTo>
                <a:cubicBezTo>
                  <a:pt x="21" y="21599"/>
                  <a:pt x="10" y="21599"/>
                  <a:pt x="-1" y="21599"/>
                </a:cubicBezTo>
                <a:lnTo>
                  <a:pt x="32" y="0"/>
                </a:lnTo>
                <a:lnTo>
                  <a:pt x="21632" y="0"/>
                </a:lnTo>
                <a:close/>
              </a:path>
            </a:pathLst>
          </a:custGeom>
          <a:noFill/>
          <a:ln w="508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61476" name="Rectangle 37"/>
          <p:cNvSpPr>
            <a:spLocks noChangeArrowheads="1"/>
          </p:cNvSpPr>
          <p:nvPr/>
        </p:nvSpPr>
        <p:spPr bwMode="auto">
          <a:xfrm>
            <a:off x="533400" y="3810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defTabSz="968375">
              <a:lnSpc>
                <a:spcPct val="85000"/>
              </a:lnSpc>
            </a:pPr>
            <a:r>
              <a:rPr lang="fr-FR" sz="4400" b="1">
                <a:solidFill>
                  <a:srgbClr val="FF0EB3"/>
                </a:solidFill>
                <a:latin typeface="Arial" charset="0"/>
              </a:rPr>
              <a:t>Insulin therapy</a:t>
            </a:r>
          </a:p>
        </p:txBody>
      </p:sp>
      <p:pic>
        <p:nvPicPr>
          <p:cNvPr id="605222" name="Picture 38" descr="D:\valéry\enfant.gif"/>
          <p:cNvPicPr>
            <a:picLocks noChangeAspect="1" noChangeArrowheads="1"/>
          </p:cNvPicPr>
          <p:nvPr/>
        </p:nvPicPr>
        <p:blipFill>
          <a:blip r:embed="rId2"/>
          <a:srcRect/>
          <a:stretch>
            <a:fillRect/>
          </a:stretch>
        </p:blipFill>
        <p:spPr bwMode="auto">
          <a:xfrm>
            <a:off x="1295400" y="4343400"/>
            <a:ext cx="1036638" cy="2171700"/>
          </a:xfrm>
          <a:prstGeom prst="rect">
            <a:avLst/>
          </a:prstGeom>
          <a:noFill/>
          <a:effectLst>
            <a:outerShdw blurRad="63500" dist="38099" dir="2700000" algn="ctr" rotWithShape="0">
              <a:schemeClr val="bg1">
                <a:alpha val="74998"/>
              </a:schemeClr>
            </a:outerShdw>
          </a:effectLst>
        </p:spPr>
      </p:pic>
      <p:sp>
        <p:nvSpPr>
          <p:cNvPr id="61478" name="Oval 39"/>
          <p:cNvSpPr>
            <a:spLocks noChangeArrowheads="1"/>
          </p:cNvSpPr>
          <p:nvPr/>
        </p:nvSpPr>
        <p:spPr bwMode="auto">
          <a:xfrm>
            <a:off x="5791200" y="3886200"/>
            <a:ext cx="1066800" cy="533400"/>
          </a:xfrm>
          <a:prstGeom prst="ellipse">
            <a:avLst/>
          </a:prstGeom>
          <a:noFill/>
          <a:ln w="28575">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grpSp>
        <p:nvGrpSpPr>
          <p:cNvPr id="61479" name="Group 40"/>
          <p:cNvGrpSpPr>
            <a:grpSpLocks/>
          </p:cNvGrpSpPr>
          <p:nvPr/>
        </p:nvGrpSpPr>
        <p:grpSpPr bwMode="auto">
          <a:xfrm>
            <a:off x="2514600" y="1676400"/>
            <a:ext cx="4616450" cy="3238500"/>
            <a:chOff x="1440" y="1468"/>
            <a:chExt cx="2908" cy="2040"/>
          </a:xfrm>
        </p:grpSpPr>
        <p:sp>
          <p:nvSpPr>
            <p:cNvPr id="61481" name="Line 41"/>
            <p:cNvSpPr>
              <a:spLocks noChangeShapeType="1"/>
            </p:cNvSpPr>
            <p:nvPr/>
          </p:nvSpPr>
          <p:spPr bwMode="auto">
            <a:xfrm flipV="1">
              <a:off x="2309" y="1941"/>
              <a:ext cx="0" cy="143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82" name="Line 42"/>
            <p:cNvSpPr>
              <a:spLocks noChangeShapeType="1"/>
            </p:cNvSpPr>
            <p:nvPr/>
          </p:nvSpPr>
          <p:spPr bwMode="auto">
            <a:xfrm flipH="1">
              <a:off x="2274" y="3375"/>
              <a:ext cx="32"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83" name="Line 43"/>
            <p:cNvSpPr>
              <a:spLocks noChangeShapeType="1"/>
            </p:cNvSpPr>
            <p:nvPr/>
          </p:nvSpPr>
          <p:spPr bwMode="auto">
            <a:xfrm flipH="1">
              <a:off x="2274" y="3139"/>
              <a:ext cx="32"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84" name="Line 44"/>
            <p:cNvSpPr>
              <a:spLocks noChangeShapeType="1"/>
            </p:cNvSpPr>
            <p:nvPr/>
          </p:nvSpPr>
          <p:spPr bwMode="auto">
            <a:xfrm flipH="1">
              <a:off x="2274" y="2898"/>
              <a:ext cx="32"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85" name="Line 45"/>
            <p:cNvSpPr>
              <a:spLocks noChangeShapeType="1"/>
            </p:cNvSpPr>
            <p:nvPr/>
          </p:nvSpPr>
          <p:spPr bwMode="auto">
            <a:xfrm flipH="1">
              <a:off x="2274" y="2662"/>
              <a:ext cx="32"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86" name="Line 46"/>
            <p:cNvSpPr>
              <a:spLocks noChangeShapeType="1"/>
            </p:cNvSpPr>
            <p:nvPr/>
          </p:nvSpPr>
          <p:spPr bwMode="auto">
            <a:xfrm flipH="1">
              <a:off x="2274" y="2420"/>
              <a:ext cx="32"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87" name="Line 47"/>
            <p:cNvSpPr>
              <a:spLocks noChangeShapeType="1"/>
            </p:cNvSpPr>
            <p:nvPr/>
          </p:nvSpPr>
          <p:spPr bwMode="auto">
            <a:xfrm flipH="1">
              <a:off x="2274" y="2179"/>
              <a:ext cx="32"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488" name="Line 48"/>
            <p:cNvSpPr>
              <a:spLocks noChangeShapeType="1"/>
            </p:cNvSpPr>
            <p:nvPr/>
          </p:nvSpPr>
          <p:spPr bwMode="auto">
            <a:xfrm flipH="1">
              <a:off x="2274" y="1943"/>
              <a:ext cx="32"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05233" name="Rectangle 49"/>
            <p:cNvSpPr>
              <a:spLocks noChangeArrowheads="1"/>
            </p:cNvSpPr>
            <p:nvPr/>
          </p:nvSpPr>
          <p:spPr bwMode="auto">
            <a:xfrm>
              <a:off x="2009" y="3292"/>
              <a:ext cx="196" cy="216"/>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effectLst>
                    <a:outerShdw blurRad="38100" dist="38100" dir="2700000" algn="tl">
                      <a:srgbClr val="DDDDDD"/>
                    </a:outerShdw>
                  </a:effectLst>
                  <a:latin typeface="Arial" charset="0"/>
                </a:rPr>
                <a:t>0</a:t>
              </a:r>
            </a:p>
          </p:txBody>
        </p:sp>
        <p:sp>
          <p:nvSpPr>
            <p:cNvPr id="605234" name="Rectangle 50"/>
            <p:cNvSpPr>
              <a:spLocks noChangeArrowheads="1"/>
            </p:cNvSpPr>
            <p:nvPr/>
          </p:nvSpPr>
          <p:spPr bwMode="auto">
            <a:xfrm>
              <a:off x="1964" y="3065"/>
              <a:ext cx="277" cy="216"/>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effectLst>
                    <a:outerShdw blurRad="38100" dist="38100" dir="2700000" algn="tl">
                      <a:srgbClr val="DDDDDD"/>
                    </a:outerShdw>
                  </a:effectLst>
                  <a:latin typeface="Arial" charset="0"/>
                </a:rPr>
                <a:t>20</a:t>
              </a:r>
            </a:p>
          </p:txBody>
        </p:sp>
        <p:sp>
          <p:nvSpPr>
            <p:cNvPr id="605235" name="Rectangle 51"/>
            <p:cNvSpPr>
              <a:spLocks noChangeArrowheads="1"/>
            </p:cNvSpPr>
            <p:nvPr/>
          </p:nvSpPr>
          <p:spPr bwMode="auto">
            <a:xfrm>
              <a:off x="1964" y="2824"/>
              <a:ext cx="277" cy="216"/>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effectLst>
                    <a:outerShdw blurRad="38100" dist="38100" dir="2700000" algn="tl">
                      <a:srgbClr val="DDDDDD"/>
                    </a:outerShdw>
                  </a:effectLst>
                  <a:latin typeface="Arial" charset="0"/>
                </a:rPr>
                <a:t>40</a:t>
              </a:r>
            </a:p>
          </p:txBody>
        </p:sp>
        <p:sp>
          <p:nvSpPr>
            <p:cNvPr id="605236" name="Rectangle 52"/>
            <p:cNvSpPr>
              <a:spLocks noChangeArrowheads="1"/>
            </p:cNvSpPr>
            <p:nvPr/>
          </p:nvSpPr>
          <p:spPr bwMode="auto">
            <a:xfrm>
              <a:off x="1964" y="2588"/>
              <a:ext cx="277" cy="216"/>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effectLst>
                    <a:outerShdw blurRad="38100" dist="38100" dir="2700000" algn="tl">
                      <a:srgbClr val="DDDDDD"/>
                    </a:outerShdw>
                  </a:effectLst>
                  <a:latin typeface="Arial" charset="0"/>
                </a:rPr>
                <a:t>60</a:t>
              </a:r>
            </a:p>
          </p:txBody>
        </p:sp>
        <p:sp>
          <p:nvSpPr>
            <p:cNvPr id="605237" name="Rectangle 53"/>
            <p:cNvSpPr>
              <a:spLocks noChangeArrowheads="1"/>
            </p:cNvSpPr>
            <p:nvPr/>
          </p:nvSpPr>
          <p:spPr bwMode="auto">
            <a:xfrm>
              <a:off x="1964" y="2347"/>
              <a:ext cx="277" cy="216"/>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effectLst>
                    <a:outerShdw blurRad="38100" dist="38100" dir="2700000" algn="tl">
                      <a:srgbClr val="DDDDDD"/>
                    </a:outerShdw>
                  </a:effectLst>
                  <a:latin typeface="Arial" charset="0"/>
                </a:rPr>
                <a:t>80</a:t>
              </a:r>
            </a:p>
          </p:txBody>
        </p:sp>
        <p:sp>
          <p:nvSpPr>
            <p:cNvPr id="605238" name="Rectangle 54"/>
            <p:cNvSpPr>
              <a:spLocks noChangeArrowheads="1"/>
            </p:cNvSpPr>
            <p:nvPr/>
          </p:nvSpPr>
          <p:spPr bwMode="auto">
            <a:xfrm>
              <a:off x="1920" y="2104"/>
              <a:ext cx="358" cy="216"/>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effectLst>
                    <a:outerShdw blurRad="38100" dist="38100" dir="2700000" algn="tl">
                      <a:srgbClr val="DDDDDD"/>
                    </a:outerShdw>
                  </a:effectLst>
                  <a:latin typeface="Arial" charset="0"/>
                </a:rPr>
                <a:t>100</a:t>
              </a:r>
            </a:p>
          </p:txBody>
        </p:sp>
        <p:sp>
          <p:nvSpPr>
            <p:cNvPr id="605239" name="Rectangle 55"/>
            <p:cNvSpPr>
              <a:spLocks noChangeArrowheads="1"/>
            </p:cNvSpPr>
            <p:nvPr/>
          </p:nvSpPr>
          <p:spPr bwMode="auto">
            <a:xfrm>
              <a:off x="1920" y="1869"/>
              <a:ext cx="358" cy="216"/>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effectLst>
                    <a:outerShdw blurRad="38100" dist="38100" dir="2700000" algn="tl">
                      <a:srgbClr val="DDDDDD"/>
                    </a:outerShdw>
                  </a:effectLst>
                  <a:latin typeface="Arial" charset="0"/>
                </a:rPr>
                <a:t>120</a:t>
              </a:r>
            </a:p>
          </p:txBody>
        </p:sp>
        <p:sp>
          <p:nvSpPr>
            <p:cNvPr id="61496" name="Freeform 56"/>
            <p:cNvSpPr>
              <a:spLocks/>
            </p:cNvSpPr>
            <p:nvPr/>
          </p:nvSpPr>
          <p:spPr bwMode="auto">
            <a:xfrm>
              <a:off x="2565" y="2055"/>
              <a:ext cx="1783" cy="1072"/>
            </a:xfrm>
            <a:custGeom>
              <a:avLst/>
              <a:gdLst>
                <a:gd name="T0" fmla="*/ 6 w 2042"/>
                <a:gd name="T1" fmla="*/ 2 h 1312"/>
                <a:gd name="T2" fmla="*/ 17 w 2042"/>
                <a:gd name="T3" fmla="*/ 7 h 1312"/>
                <a:gd name="T4" fmla="*/ 27 w 2042"/>
                <a:gd name="T5" fmla="*/ 11 h 1312"/>
                <a:gd name="T6" fmla="*/ 39 w 2042"/>
                <a:gd name="T7" fmla="*/ 16 h 1312"/>
                <a:gd name="T8" fmla="*/ 51 w 2042"/>
                <a:gd name="T9" fmla="*/ 20 h 1312"/>
                <a:gd name="T10" fmla="*/ 60 w 2042"/>
                <a:gd name="T11" fmla="*/ 25 h 1312"/>
                <a:gd name="T12" fmla="*/ 71 w 2042"/>
                <a:gd name="T13" fmla="*/ 28 h 1312"/>
                <a:gd name="T14" fmla="*/ 81 w 2042"/>
                <a:gd name="T15" fmla="*/ 33 h 1312"/>
                <a:gd name="T16" fmla="*/ 93 w 2042"/>
                <a:gd name="T17" fmla="*/ 38 h 1312"/>
                <a:gd name="T18" fmla="*/ 102 w 2042"/>
                <a:gd name="T19" fmla="*/ 41 h 1312"/>
                <a:gd name="T20" fmla="*/ 112 w 2042"/>
                <a:gd name="T21" fmla="*/ 46 h 1312"/>
                <a:gd name="T22" fmla="*/ 121 w 2042"/>
                <a:gd name="T23" fmla="*/ 49 h 1312"/>
                <a:gd name="T24" fmla="*/ 129 w 2042"/>
                <a:gd name="T25" fmla="*/ 51 h 1312"/>
                <a:gd name="T26" fmla="*/ 139 w 2042"/>
                <a:gd name="T27" fmla="*/ 56 h 1312"/>
                <a:gd name="T28" fmla="*/ 145 w 2042"/>
                <a:gd name="T29" fmla="*/ 58 h 1312"/>
                <a:gd name="T30" fmla="*/ 154 w 2042"/>
                <a:gd name="T31" fmla="*/ 60 h 1312"/>
                <a:gd name="T32" fmla="*/ 161 w 2042"/>
                <a:gd name="T33" fmla="*/ 63 h 1312"/>
                <a:gd name="T34" fmla="*/ 169 w 2042"/>
                <a:gd name="T35" fmla="*/ 64 h 1312"/>
                <a:gd name="T36" fmla="*/ 175 w 2042"/>
                <a:gd name="T37" fmla="*/ 68 h 1312"/>
                <a:gd name="T38" fmla="*/ 182 w 2042"/>
                <a:gd name="T39" fmla="*/ 69 h 1312"/>
                <a:gd name="T40" fmla="*/ 187 w 2042"/>
                <a:gd name="T41" fmla="*/ 71 h 1312"/>
                <a:gd name="T42" fmla="*/ 195 w 2042"/>
                <a:gd name="T43" fmla="*/ 73 h 1312"/>
                <a:gd name="T44" fmla="*/ 202 w 2042"/>
                <a:gd name="T45" fmla="*/ 74 h 1312"/>
                <a:gd name="T46" fmla="*/ 208 w 2042"/>
                <a:gd name="T47" fmla="*/ 76 h 1312"/>
                <a:gd name="T48" fmla="*/ 213 w 2042"/>
                <a:gd name="T49" fmla="*/ 77 h 1312"/>
                <a:gd name="T50" fmla="*/ 219 w 2042"/>
                <a:gd name="T51" fmla="*/ 78 h 1312"/>
                <a:gd name="T52" fmla="*/ 226 w 2042"/>
                <a:gd name="T53" fmla="*/ 81 h 1312"/>
                <a:gd name="T54" fmla="*/ 232 w 2042"/>
                <a:gd name="T55" fmla="*/ 83 h 1312"/>
                <a:gd name="T56" fmla="*/ 238 w 2042"/>
                <a:gd name="T57" fmla="*/ 85 h 1312"/>
                <a:gd name="T58" fmla="*/ 245 w 2042"/>
                <a:gd name="T59" fmla="*/ 86 h 1312"/>
                <a:gd name="T60" fmla="*/ 253 w 2042"/>
                <a:gd name="T61" fmla="*/ 88 h 1312"/>
                <a:gd name="T62" fmla="*/ 259 w 2042"/>
                <a:gd name="T63" fmla="*/ 90 h 1312"/>
                <a:gd name="T64" fmla="*/ 266 w 2042"/>
                <a:gd name="T65" fmla="*/ 92 h 1312"/>
                <a:gd name="T66" fmla="*/ 273 w 2042"/>
                <a:gd name="T67" fmla="*/ 94 h 1312"/>
                <a:gd name="T68" fmla="*/ 280 w 2042"/>
                <a:gd name="T69" fmla="*/ 95 h 1312"/>
                <a:gd name="T70" fmla="*/ 286 w 2042"/>
                <a:gd name="T71" fmla="*/ 96 h 1312"/>
                <a:gd name="T72" fmla="*/ 294 w 2042"/>
                <a:gd name="T73" fmla="*/ 99 h 1312"/>
                <a:gd name="T74" fmla="*/ 300 w 2042"/>
                <a:gd name="T75" fmla="*/ 101 h 1312"/>
                <a:gd name="T76" fmla="*/ 307 w 2042"/>
                <a:gd name="T77" fmla="*/ 101 h 1312"/>
                <a:gd name="T78" fmla="*/ 315 w 2042"/>
                <a:gd name="T79" fmla="*/ 104 h 1312"/>
                <a:gd name="T80" fmla="*/ 322 w 2042"/>
                <a:gd name="T81" fmla="*/ 105 h 1312"/>
                <a:gd name="T82" fmla="*/ 328 w 2042"/>
                <a:gd name="T83" fmla="*/ 106 h 1312"/>
                <a:gd name="T84" fmla="*/ 335 w 2042"/>
                <a:gd name="T85" fmla="*/ 107 h 1312"/>
                <a:gd name="T86" fmla="*/ 341 w 2042"/>
                <a:gd name="T87" fmla="*/ 109 h 1312"/>
                <a:gd name="T88" fmla="*/ 349 w 2042"/>
                <a:gd name="T89" fmla="*/ 109 h 1312"/>
                <a:gd name="T90" fmla="*/ 355 w 2042"/>
                <a:gd name="T91" fmla="*/ 110 h 1312"/>
                <a:gd name="T92" fmla="*/ 363 w 2042"/>
                <a:gd name="T93" fmla="*/ 111 h 1312"/>
                <a:gd name="T94" fmla="*/ 369 w 2042"/>
                <a:gd name="T95" fmla="*/ 112 h 1312"/>
                <a:gd name="T96" fmla="*/ 376 w 2042"/>
                <a:gd name="T97" fmla="*/ 113 h 1312"/>
                <a:gd name="T98" fmla="*/ 382 w 2042"/>
                <a:gd name="T99" fmla="*/ 115 h 1312"/>
                <a:gd name="T100" fmla="*/ 389 w 2042"/>
                <a:gd name="T101" fmla="*/ 115 h 1312"/>
                <a:gd name="T102" fmla="*/ 396 w 2042"/>
                <a:gd name="T103" fmla="*/ 115 h 131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042"/>
                <a:gd name="T157" fmla="*/ 0 h 1312"/>
                <a:gd name="T158" fmla="*/ 2042 w 2042"/>
                <a:gd name="T159" fmla="*/ 1312 h 131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042" h="1312">
                  <a:moveTo>
                    <a:pt x="0" y="0"/>
                  </a:moveTo>
                  <a:lnTo>
                    <a:pt x="32" y="21"/>
                  </a:lnTo>
                  <a:lnTo>
                    <a:pt x="58" y="49"/>
                  </a:lnTo>
                  <a:lnTo>
                    <a:pt x="90" y="76"/>
                  </a:lnTo>
                  <a:lnTo>
                    <a:pt x="115" y="104"/>
                  </a:lnTo>
                  <a:lnTo>
                    <a:pt x="141" y="125"/>
                  </a:lnTo>
                  <a:lnTo>
                    <a:pt x="173" y="153"/>
                  </a:lnTo>
                  <a:lnTo>
                    <a:pt x="198" y="180"/>
                  </a:lnTo>
                  <a:lnTo>
                    <a:pt x="230" y="201"/>
                  </a:lnTo>
                  <a:lnTo>
                    <a:pt x="256" y="229"/>
                  </a:lnTo>
                  <a:lnTo>
                    <a:pt x="282" y="257"/>
                  </a:lnTo>
                  <a:lnTo>
                    <a:pt x="307" y="277"/>
                  </a:lnTo>
                  <a:lnTo>
                    <a:pt x="339" y="305"/>
                  </a:lnTo>
                  <a:lnTo>
                    <a:pt x="365" y="326"/>
                  </a:lnTo>
                  <a:lnTo>
                    <a:pt x="390" y="354"/>
                  </a:lnTo>
                  <a:lnTo>
                    <a:pt x="416" y="375"/>
                  </a:lnTo>
                  <a:lnTo>
                    <a:pt x="441" y="395"/>
                  </a:lnTo>
                  <a:lnTo>
                    <a:pt x="467" y="423"/>
                  </a:lnTo>
                  <a:lnTo>
                    <a:pt x="493" y="444"/>
                  </a:lnTo>
                  <a:lnTo>
                    <a:pt x="518" y="465"/>
                  </a:lnTo>
                  <a:lnTo>
                    <a:pt x="544" y="486"/>
                  </a:lnTo>
                  <a:lnTo>
                    <a:pt x="569" y="506"/>
                  </a:lnTo>
                  <a:lnTo>
                    <a:pt x="589" y="527"/>
                  </a:lnTo>
                  <a:lnTo>
                    <a:pt x="614" y="548"/>
                  </a:lnTo>
                  <a:lnTo>
                    <a:pt x="640" y="562"/>
                  </a:lnTo>
                  <a:lnTo>
                    <a:pt x="659" y="583"/>
                  </a:lnTo>
                  <a:lnTo>
                    <a:pt x="685" y="603"/>
                  </a:lnTo>
                  <a:lnTo>
                    <a:pt x="704" y="617"/>
                  </a:lnTo>
                  <a:lnTo>
                    <a:pt x="723" y="631"/>
                  </a:lnTo>
                  <a:lnTo>
                    <a:pt x="742" y="652"/>
                  </a:lnTo>
                  <a:lnTo>
                    <a:pt x="761" y="666"/>
                  </a:lnTo>
                  <a:lnTo>
                    <a:pt x="781" y="680"/>
                  </a:lnTo>
                  <a:lnTo>
                    <a:pt x="800" y="694"/>
                  </a:lnTo>
                  <a:lnTo>
                    <a:pt x="819" y="708"/>
                  </a:lnTo>
                  <a:lnTo>
                    <a:pt x="838" y="714"/>
                  </a:lnTo>
                  <a:lnTo>
                    <a:pt x="857" y="728"/>
                  </a:lnTo>
                  <a:lnTo>
                    <a:pt x="870" y="742"/>
                  </a:lnTo>
                  <a:lnTo>
                    <a:pt x="889" y="756"/>
                  </a:lnTo>
                  <a:lnTo>
                    <a:pt x="909" y="763"/>
                  </a:lnTo>
                  <a:lnTo>
                    <a:pt x="921" y="777"/>
                  </a:lnTo>
                  <a:lnTo>
                    <a:pt x="941" y="784"/>
                  </a:lnTo>
                  <a:lnTo>
                    <a:pt x="953" y="798"/>
                  </a:lnTo>
                  <a:lnTo>
                    <a:pt x="973" y="805"/>
                  </a:lnTo>
                  <a:lnTo>
                    <a:pt x="992" y="819"/>
                  </a:lnTo>
                  <a:lnTo>
                    <a:pt x="1005" y="825"/>
                  </a:lnTo>
                  <a:lnTo>
                    <a:pt x="1024" y="839"/>
                  </a:lnTo>
                  <a:lnTo>
                    <a:pt x="1036" y="846"/>
                  </a:lnTo>
                  <a:lnTo>
                    <a:pt x="1056" y="853"/>
                  </a:lnTo>
                  <a:lnTo>
                    <a:pt x="1068" y="867"/>
                  </a:lnTo>
                  <a:lnTo>
                    <a:pt x="1088" y="874"/>
                  </a:lnTo>
                  <a:lnTo>
                    <a:pt x="1100" y="881"/>
                  </a:lnTo>
                  <a:lnTo>
                    <a:pt x="1120" y="895"/>
                  </a:lnTo>
                  <a:lnTo>
                    <a:pt x="1132" y="902"/>
                  </a:lnTo>
                  <a:lnTo>
                    <a:pt x="1152" y="916"/>
                  </a:lnTo>
                  <a:lnTo>
                    <a:pt x="1164" y="923"/>
                  </a:lnTo>
                  <a:lnTo>
                    <a:pt x="1184" y="936"/>
                  </a:lnTo>
                  <a:lnTo>
                    <a:pt x="1203" y="943"/>
                  </a:lnTo>
                  <a:lnTo>
                    <a:pt x="1216" y="957"/>
                  </a:lnTo>
                  <a:lnTo>
                    <a:pt x="1235" y="964"/>
                  </a:lnTo>
                  <a:lnTo>
                    <a:pt x="1254" y="971"/>
                  </a:lnTo>
                  <a:lnTo>
                    <a:pt x="1267" y="985"/>
                  </a:lnTo>
                  <a:lnTo>
                    <a:pt x="1286" y="992"/>
                  </a:lnTo>
                  <a:lnTo>
                    <a:pt x="1305" y="1006"/>
                  </a:lnTo>
                  <a:lnTo>
                    <a:pt x="1318" y="1013"/>
                  </a:lnTo>
                  <a:lnTo>
                    <a:pt x="1337" y="1027"/>
                  </a:lnTo>
                  <a:lnTo>
                    <a:pt x="1356" y="1034"/>
                  </a:lnTo>
                  <a:lnTo>
                    <a:pt x="1369" y="1047"/>
                  </a:lnTo>
                  <a:lnTo>
                    <a:pt x="1388" y="1054"/>
                  </a:lnTo>
                  <a:lnTo>
                    <a:pt x="1408" y="1068"/>
                  </a:lnTo>
                  <a:lnTo>
                    <a:pt x="1427" y="1075"/>
                  </a:lnTo>
                  <a:lnTo>
                    <a:pt x="1446" y="1089"/>
                  </a:lnTo>
                  <a:lnTo>
                    <a:pt x="1459" y="1096"/>
                  </a:lnTo>
                  <a:lnTo>
                    <a:pt x="1478" y="1103"/>
                  </a:lnTo>
                  <a:lnTo>
                    <a:pt x="1497" y="1117"/>
                  </a:lnTo>
                  <a:lnTo>
                    <a:pt x="1516" y="1124"/>
                  </a:lnTo>
                  <a:lnTo>
                    <a:pt x="1529" y="1131"/>
                  </a:lnTo>
                  <a:lnTo>
                    <a:pt x="1548" y="1145"/>
                  </a:lnTo>
                  <a:lnTo>
                    <a:pt x="1568" y="1151"/>
                  </a:lnTo>
                  <a:lnTo>
                    <a:pt x="1587" y="1158"/>
                  </a:lnTo>
                  <a:lnTo>
                    <a:pt x="1606" y="1165"/>
                  </a:lnTo>
                  <a:lnTo>
                    <a:pt x="1619" y="1172"/>
                  </a:lnTo>
                  <a:lnTo>
                    <a:pt x="1638" y="1186"/>
                  </a:lnTo>
                  <a:lnTo>
                    <a:pt x="1657" y="1186"/>
                  </a:lnTo>
                  <a:lnTo>
                    <a:pt x="1676" y="1193"/>
                  </a:lnTo>
                  <a:lnTo>
                    <a:pt x="1689" y="1200"/>
                  </a:lnTo>
                  <a:lnTo>
                    <a:pt x="1708" y="1207"/>
                  </a:lnTo>
                  <a:lnTo>
                    <a:pt x="1727" y="1214"/>
                  </a:lnTo>
                  <a:lnTo>
                    <a:pt x="1740" y="1221"/>
                  </a:lnTo>
                  <a:lnTo>
                    <a:pt x="1759" y="1228"/>
                  </a:lnTo>
                  <a:lnTo>
                    <a:pt x="1779" y="1235"/>
                  </a:lnTo>
                  <a:lnTo>
                    <a:pt x="1798" y="1242"/>
                  </a:lnTo>
                  <a:lnTo>
                    <a:pt x="1811" y="1242"/>
                  </a:lnTo>
                  <a:lnTo>
                    <a:pt x="1830" y="1249"/>
                  </a:lnTo>
                  <a:lnTo>
                    <a:pt x="1849" y="1256"/>
                  </a:lnTo>
                  <a:lnTo>
                    <a:pt x="1862" y="1262"/>
                  </a:lnTo>
                  <a:lnTo>
                    <a:pt x="1881" y="1269"/>
                  </a:lnTo>
                  <a:lnTo>
                    <a:pt x="1900" y="1269"/>
                  </a:lnTo>
                  <a:lnTo>
                    <a:pt x="1919" y="1276"/>
                  </a:lnTo>
                  <a:lnTo>
                    <a:pt x="1932" y="1283"/>
                  </a:lnTo>
                  <a:lnTo>
                    <a:pt x="1951" y="1290"/>
                  </a:lnTo>
                  <a:lnTo>
                    <a:pt x="1971" y="1290"/>
                  </a:lnTo>
                  <a:lnTo>
                    <a:pt x="1983" y="1297"/>
                  </a:lnTo>
                  <a:lnTo>
                    <a:pt x="2003" y="1304"/>
                  </a:lnTo>
                  <a:lnTo>
                    <a:pt x="2022" y="1304"/>
                  </a:lnTo>
                  <a:lnTo>
                    <a:pt x="2041" y="1311"/>
                  </a:lnTo>
                </a:path>
              </a:pathLst>
            </a:custGeom>
            <a:noFill/>
            <a:ln w="50800" cap="rnd">
              <a:solidFill>
                <a:srgbClr val="FFFF99"/>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05241" name="Rectangle 57"/>
            <p:cNvSpPr>
              <a:spLocks noChangeArrowheads="1"/>
            </p:cNvSpPr>
            <p:nvPr/>
          </p:nvSpPr>
          <p:spPr bwMode="auto">
            <a:xfrm rot="16200000">
              <a:off x="1019" y="2685"/>
              <a:ext cx="1265" cy="338"/>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endParaRPr lang="fr-FR" sz="1600">
                <a:effectLst>
                  <a:outerShdw blurRad="38100" dist="38100" dir="2700000" algn="tl">
                    <a:srgbClr val="DDDDDD"/>
                  </a:outerShdw>
                </a:effectLst>
                <a:latin typeface="Arial" charset="0"/>
              </a:endParaRPr>
            </a:p>
            <a:p>
              <a:pPr defTabSz="762000">
                <a:lnSpc>
                  <a:spcPct val="90000"/>
                </a:lnSpc>
                <a:defRPr/>
              </a:pPr>
              <a:r>
                <a:rPr lang="fr-FR" sz="1600">
                  <a:effectLst>
                    <a:outerShdw blurRad="38100" dist="38100" dir="2700000" algn="tl">
                      <a:srgbClr val="DDDDDD"/>
                    </a:outerShdw>
                  </a:effectLst>
                  <a:latin typeface="Arial" charset="0"/>
                </a:rPr>
                <a:t>(/100 years /patient)</a:t>
              </a:r>
            </a:p>
          </p:txBody>
        </p:sp>
        <p:sp>
          <p:nvSpPr>
            <p:cNvPr id="605242" name="Rectangle 58"/>
            <p:cNvSpPr>
              <a:spLocks noChangeArrowheads="1"/>
            </p:cNvSpPr>
            <p:nvPr/>
          </p:nvSpPr>
          <p:spPr bwMode="auto">
            <a:xfrm>
              <a:off x="1440" y="1468"/>
              <a:ext cx="1529" cy="216"/>
            </a:xfrm>
            <a:prstGeom prst="rect">
              <a:avLst/>
            </a:prstGeom>
            <a:noFill/>
            <a:ln w="12700">
              <a:noFill/>
              <a:miter lim="800000"/>
              <a:headEnd/>
              <a:tailEnd/>
            </a:ln>
            <a:effectLst/>
          </p:spPr>
          <p:txBody>
            <a:bodyPr wrap="none" lIns="90487" tIns="44450" rIns="90487" bIns="44450">
              <a:spAutoFit/>
            </a:bodyPr>
            <a:lstStyle/>
            <a:p>
              <a:pPr defTabSz="762000">
                <a:lnSpc>
                  <a:spcPct val="90000"/>
                </a:lnSpc>
                <a:defRPr/>
              </a:pPr>
              <a:r>
                <a:rPr lang="fr-FR" sz="1800">
                  <a:effectLst>
                    <a:outerShdw blurRad="38100" dist="38100" dir="2700000" algn="tl">
                      <a:srgbClr val="DDDDDD"/>
                    </a:outerShdw>
                  </a:effectLst>
                  <a:latin typeface="Arial" charset="0"/>
                </a:rPr>
                <a:t>Severe Hypoglycemia </a:t>
              </a:r>
            </a:p>
          </p:txBody>
        </p:sp>
      </p:grpSp>
      <p:sp>
        <p:nvSpPr>
          <p:cNvPr id="605243" name="Rectangle 59"/>
          <p:cNvSpPr>
            <a:spLocks noChangeArrowheads="1"/>
          </p:cNvSpPr>
          <p:nvPr/>
        </p:nvSpPr>
        <p:spPr bwMode="auto">
          <a:xfrm>
            <a:off x="5435600" y="6188075"/>
            <a:ext cx="3257550" cy="366713"/>
          </a:xfrm>
          <a:prstGeom prst="rect">
            <a:avLst/>
          </a:prstGeom>
          <a:noFill/>
          <a:ln w="12700">
            <a:noFill/>
            <a:miter lim="800000"/>
            <a:headEnd/>
            <a:tailEnd/>
          </a:ln>
          <a:effectLst/>
        </p:spPr>
        <p:txBody>
          <a:bodyPr wrap="none">
            <a:spAutoFit/>
          </a:bodyPr>
          <a:lstStyle/>
          <a:p>
            <a:pPr defTabSz="762000">
              <a:defRPr/>
            </a:pPr>
            <a:r>
              <a:rPr lang="fr-FR" sz="1800">
                <a:solidFill>
                  <a:srgbClr val="660066"/>
                </a:solidFill>
                <a:effectLst>
                  <a:outerShdw blurRad="38100" dist="38100" dir="2700000" algn="tl">
                    <a:srgbClr val="DDDDDD"/>
                  </a:outerShdw>
                </a:effectLst>
                <a:latin typeface="Arial" charset="0"/>
              </a:rPr>
              <a:t>DCCT, </a:t>
            </a:r>
            <a:r>
              <a:rPr lang="fr-FR" sz="1800" i="1">
                <a:solidFill>
                  <a:srgbClr val="660066"/>
                </a:solidFill>
                <a:effectLst>
                  <a:outerShdw blurRad="38100" dist="38100" dir="2700000" algn="tl">
                    <a:srgbClr val="DDDDDD"/>
                  </a:outerShdw>
                </a:effectLst>
                <a:latin typeface="Arial" charset="0"/>
              </a:rPr>
              <a:t>New Engl J Med</a:t>
            </a:r>
            <a:r>
              <a:rPr lang="fr-FR" sz="1800">
                <a:solidFill>
                  <a:srgbClr val="660066"/>
                </a:solidFill>
                <a:effectLst>
                  <a:outerShdw blurRad="38100" dist="38100" dir="2700000" algn="tl">
                    <a:srgbClr val="DDDDDD"/>
                  </a:outerShdw>
                </a:effectLst>
                <a:latin typeface="Arial" charset="0"/>
              </a:rPr>
              <a:t> 1993</a:t>
            </a:r>
            <a:endParaRPr lang="fr-FR" sz="2800">
              <a:solidFill>
                <a:srgbClr val="660066"/>
              </a:solidFill>
              <a:effectLst>
                <a:outerShdw blurRad="38100" dist="38100" dir="2700000" algn="tl">
                  <a:srgbClr val="DDDDDD"/>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5" name="Rectangle 2"/>
          <p:cNvSpPr>
            <a:spLocks noChangeArrowheads="1"/>
          </p:cNvSpPr>
          <p:nvPr/>
        </p:nvSpPr>
        <p:spPr bwMode="auto">
          <a:xfrm>
            <a:off x="1066800" y="609600"/>
            <a:ext cx="3048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FR" sz="3600" b="1">
                <a:solidFill>
                  <a:srgbClr val="006600"/>
                </a:solidFill>
                <a:latin typeface="Arial" charset="0"/>
              </a:rPr>
              <a:t>Alternatives</a:t>
            </a:r>
          </a:p>
        </p:txBody>
      </p:sp>
      <p:sp>
        <p:nvSpPr>
          <p:cNvPr id="436234" name="Text Box 10"/>
          <p:cNvSpPr txBox="1">
            <a:spLocks noChangeArrowheads="1"/>
          </p:cNvSpPr>
          <p:nvPr/>
        </p:nvSpPr>
        <p:spPr bwMode="auto">
          <a:xfrm>
            <a:off x="1066800" y="4038600"/>
            <a:ext cx="1879600" cy="701675"/>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r>
              <a:rPr lang="fr-FR" sz="4000" b="1" smtClean="0">
                <a:effectLst>
                  <a:outerShdw blurRad="38100" dist="38100" dir="2700000" algn="tl">
                    <a:srgbClr val="DDDDDD"/>
                  </a:outerShdw>
                </a:effectLst>
              </a:rPr>
              <a:t>            </a:t>
            </a:r>
            <a:endParaRPr lang="fr-FR" smtClean="0"/>
          </a:p>
        </p:txBody>
      </p:sp>
      <p:sp>
        <p:nvSpPr>
          <p:cNvPr id="62467" name="Rectangle 12"/>
          <p:cNvSpPr>
            <a:spLocks noChangeArrowheads="1"/>
          </p:cNvSpPr>
          <p:nvPr/>
        </p:nvSpPr>
        <p:spPr bwMode="auto">
          <a:xfrm>
            <a:off x="6799263" y="20796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FR"/>
          </a:p>
        </p:txBody>
      </p:sp>
      <p:pic>
        <p:nvPicPr>
          <p:cNvPr id="62468"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343400"/>
            <a:ext cx="2030413" cy="1522413"/>
          </a:xfrm>
          <a:prstGeom prst="rect">
            <a:avLst/>
          </a:prstGeom>
          <a:noFill/>
          <a:ln w="9525">
            <a:solidFill>
              <a:srgbClr val="D40000"/>
            </a:solidFill>
            <a:miter lim="800000"/>
            <a:headEnd/>
            <a:tailEnd/>
          </a:ln>
          <a:extLst>
            <a:ext uri="{909E8E84-426E-40dd-AFC4-6F175D3DCCD1}">
              <a14:hiddenFill xmlns:a14="http://schemas.microsoft.com/office/drawing/2010/main">
                <a:solidFill>
                  <a:srgbClr val="FFFFFF"/>
                </a:solidFill>
              </a14:hiddenFill>
            </a:ext>
          </a:extLst>
        </p:spPr>
      </p:pic>
      <p:sp>
        <p:nvSpPr>
          <p:cNvPr id="62469" name="Rectangle 15"/>
          <p:cNvSpPr>
            <a:spLocks noChangeArrowheads="1"/>
          </p:cNvSpPr>
          <p:nvPr/>
        </p:nvSpPr>
        <p:spPr bwMode="auto">
          <a:xfrm>
            <a:off x="4090988" y="52641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FR"/>
          </a:p>
        </p:txBody>
      </p:sp>
      <p:pic>
        <p:nvPicPr>
          <p:cNvPr id="436240" name="Picture 16" descr="C:\WINDOWS\Bureau\pompe.tif"/>
          <p:cNvPicPr>
            <a:picLocks noChangeAspect="1" noChangeArrowheads="1"/>
          </p:cNvPicPr>
          <p:nvPr/>
        </p:nvPicPr>
        <p:blipFill>
          <a:blip r:embed="rId4"/>
          <a:srcRect/>
          <a:stretch>
            <a:fillRect/>
          </a:stretch>
        </p:blipFill>
        <p:spPr bwMode="auto">
          <a:xfrm>
            <a:off x="762000" y="4343400"/>
            <a:ext cx="2162175" cy="1527175"/>
          </a:xfrm>
          <a:prstGeom prst="rect">
            <a:avLst/>
          </a:prstGeom>
          <a:noFill/>
          <a:ln w="9525">
            <a:solidFill>
              <a:schemeClr val="tx1"/>
            </a:solidFill>
            <a:miter lim="800000"/>
            <a:headEnd/>
            <a:tailEnd/>
          </a:ln>
          <a:effectLst>
            <a:outerShdw blurRad="63500" dist="38099" dir="2700000" algn="ctr" rotWithShape="0">
              <a:schemeClr val="bg1">
                <a:alpha val="74998"/>
              </a:schemeClr>
            </a:outerShdw>
          </a:effectLst>
        </p:spPr>
      </p:pic>
      <p:sp>
        <p:nvSpPr>
          <p:cNvPr id="62471" name="Rectangle 17"/>
          <p:cNvSpPr>
            <a:spLocks noChangeArrowheads="1"/>
          </p:cNvSpPr>
          <p:nvPr/>
        </p:nvSpPr>
        <p:spPr bwMode="auto">
          <a:xfrm>
            <a:off x="1228725" y="2790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FR"/>
          </a:p>
        </p:txBody>
      </p:sp>
      <p:pic>
        <p:nvPicPr>
          <p:cNvPr id="436242" name="Picture 18" descr="D:\valéry\enfant.gif"/>
          <p:cNvPicPr>
            <a:picLocks noChangeAspect="1" noChangeArrowheads="1"/>
          </p:cNvPicPr>
          <p:nvPr/>
        </p:nvPicPr>
        <p:blipFill>
          <a:blip r:embed="rId5"/>
          <a:srcRect/>
          <a:stretch>
            <a:fillRect/>
          </a:stretch>
        </p:blipFill>
        <p:spPr bwMode="auto">
          <a:xfrm>
            <a:off x="4191000" y="1066800"/>
            <a:ext cx="1158875" cy="2428875"/>
          </a:xfrm>
          <a:prstGeom prst="rect">
            <a:avLst/>
          </a:prstGeom>
          <a:noFill/>
          <a:ln w="9525">
            <a:solidFill>
              <a:schemeClr val="folHlink"/>
            </a:solidFill>
            <a:miter lim="800000"/>
            <a:headEnd/>
            <a:tailEnd/>
          </a:ln>
          <a:effectLst>
            <a:outerShdw blurRad="63500" dist="38099" dir="2700000" algn="ctr" rotWithShape="0">
              <a:schemeClr val="bg1">
                <a:alpha val="74998"/>
              </a:schemeClr>
            </a:outerShdw>
          </a:effectLst>
        </p:spPr>
      </p:pic>
      <p:sp>
        <p:nvSpPr>
          <p:cNvPr id="62473" name="Rectangle 19"/>
          <p:cNvSpPr>
            <a:spLocks noChangeArrowheads="1"/>
          </p:cNvSpPr>
          <p:nvPr/>
        </p:nvSpPr>
        <p:spPr bwMode="auto">
          <a:xfrm>
            <a:off x="4572000" y="1981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FR"/>
          </a:p>
        </p:txBody>
      </p:sp>
      <p:sp>
        <p:nvSpPr>
          <p:cNvPr id="62474" name="Rectangle 105"/>
          <p:cNvSpPr>
            <a:spLocks noChangeArrowheads="1"/>
          </p:cNvSpPr>
          <p:nvPr/>
        </p:nvSpPr>
        <p:spPr bwMode="auto">
          <a:xfrm>
            <a:off x="304800" y="6172200"/>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b="1">
                <a:latin typeface="Arial" charset="0"/>
              </a:rPr>
              <a:t>IPII/ </a:t>
            </a:r>
            <a:r>
              <a:rPr lang="fr-FR">
                <a:latin typeface="Arial" charset="0"/>
              </a:rPr>
              <a:t>closed loops</a:t>
            </a:r>
            <a:endParaRPr lang="fr-FR" b="1">
              <a:latin typeface="Arial" charset="0"/>
            </a:endParaRPr>
          </a:p>
        </p:txBody>
      </p:sp>
      <p:sp>
        <p:nvSpPr>
          <p:cNvPr id="62475" name="Rectangle 106"/>
          <p:cNvSpPr>
            <a:spLocks noChangeArrowheads="1"/>
          </p:cNvSpPr>
          <p:nvPr/>
        </p:nvSpPr>
        <p:spPr bwMode="auto">
          <a:xfrm>
            <a:off x="5105400" y="6172200"/>
            <a:ext cx="4038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b="1">
                <a:latin typeface="Arial" charset="0"/>
              </a:rPr>
              <a:t>Islet/ </a:t>
            </a:r>
            <a:r>
              <a:rPr lang="fr-FR">
                <a:latin typeface="Arial" charset="0"/>
              </a:rPr>
              <a:t>whole pancreas</a:t>
            </a:r>
            <a:r>
              <a:rPr lang="fr-FR" b="1">
                <a:latin typeface="Arial" charset="0"/>
              </a:rPr>
              <a:t>  tx</a:t>
            </a:r>
            <a:endParaRPr lang="fr-FR">
              <a:latin typeface="Arial" charset="0"/>
            </a:endParaRPr>
          </a:p>
          <a:p>
            <a:endParaRPr lang="fr-FR">
              <a:latin typeface="Arial" charset="0"/>
            </a:endParaRPr>
          </a:p>
        </p:txBody>
      </p:sp>
      <p:sp>
        <p:nvSpPr>
          <p:cNvPr id="62476" name="Rectangle 107"/>
          <p:cNvSpPr>
            <a:spLocks noChangeArrowheads="1"/>
          </p:cNvSpPr>
          <p:nvPr/>
        </p:nvSpPr>
        <p:spPr bwMode="auto">
          <a:xfrm>
            <a:off x="4038600" y="3657600"/>
            <a:ext cx="1600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b="1">
                <a:latin typeface="Arial" charset="0"/>
              </a:rPr>
              <a:t>Pen/CSII</a:t>
            </a:r>
            <a:endParaRPr lang="fr-FR">
              <a:latin typeface="Arial" charset="0"/>
            </a:endParaRPr>
          </a:p>
          <a:p>
            <a:endParaRPr lang="fr-FR"/>
          </a:p>
        </p:txBody>
      </p:sp>
      <p:sp>
        <p:nvSpPr>
          <p:cNvPr id="62477" name="Rectangle 108"/>
          <p:cNvSpPr>
            <a:spLocks noChangeArrowheads="1"/>
          </p:cNvSpPr>
          <p:nvPr/>
        </p:nvSpPr>
        <p:spPr bwMode="auto">
          <a:xfrm>
            <a:off x="1066800" y="3505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b="1">
                <a:solidFill>
                  <a:schemeClr val="tx2"/>
                </a:solidFill>
                <a:latin typeface="Arial" charset="0"/>
              </a:rPr>
              <a:t>Technical</a:t>
            </a:r>
          </a:p>
        </p:txBody>
      </p:sp>
      <p:sp>
        <p:nvSpPr>
          <p:cNvPr id="62478" name="Rectangle 109"/>
          <p:cNvSpPr>
            <a:spLocks noChangeArrowheads="1"/>
          </p:cNvSpPr>
          <p:nvPr/>
        </p:nvSpPr>
        <p:spPr bwMode="auto">
          <a:xfrm>
            <a:off x="6553200" y="3552825"/>
            <a:ext cx="192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b="1">
                <a:solidFill>
                  <a:schemeClr val="tx2"/>
                </a:solidFill>
                <a:latin typeface="Arial" charset="0"/>
              </a:rPr>
              <a:t>Biological</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entr" presetSubtype="0" fill="hold" grpId="0" nodeType="clickEffect">
                                  <p:stCondLst>
                                    <p:cond delay="0"/>
                                  </p:stCondLst>
                                  <p:childTnLst>
                                    <p:set>
                                      <p:cBhvr>
                                        <p:cTn id="6" dur="1" fill="hold">
                                          <p:stCondLst>
                                            <p:cond delay="499"/>
                                          </p:stCondLst>
                                        </p:cTn>
                                        <p:tgtEl>
                                          <p:spTgt spid="4362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34"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3" name="Rectangle 2"/>
          <p:cNvSpPr>
            <a:spLocks noChangeArrowheads="1"/>
          </p:cNvSpPr>
          <p:nvPr/>
        </p:nvSpPr>
        <p:spPr bwMode="auto">
          <a:xfrm>
            <a:off x="1219200" y="609600"/>
            <a:ext cx="7010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ctr"/>
            <a:r>
              <a:rPr lang="fr-FR" sz="3600" b="1">
                <a:solidFill>
                  <a:srgbClr val="006600"/>
                </a:solidFill>
                <a:latin typeface="Arial" charset="0"/>
              </a:rPr>
              <a:t>Cell therapy in Type 1 diabetes</a:t>
            </a:r>
          </a:p>
        </p:txBody>
      </p:sp>
      <p:sp>
        <p:nvSpPr>
          <p:cNvPr id="443395" name="Rectangle 3"/>
          <p:cNvSpPr>
            <a:spLocks noChangeArrowheads="1"/>
          </p:cNvSpPr>
          <p:nvPr/>
        </p:nvSpPr>
        <p:spPr bwMode="auto">
          <a:xfrm>
            <a:off x="1143000" y="3733800"/>
            <a:ext cx="8229600" cy="914400"/>
          </a:xfrm>
          <a:prstGeom prst="rect">
            <a:avLst/>
          </a:prstGeom>
          <a:noFill/>
          <a:ln w="9525">
            <a:noFill/>
            <a:miter lim="800000"/>
            <a:headEnd/>
            <a:tailEnd/>
          </a:ln>
          <a:effectLst/>
        </p:spPr>
        <p:txBody>
          <a:bodyPr/>
          <a:lstStyle/>
          <a:p>
            <a:pPr marL="581025" indent="-581025">
              <a:spcBef>
                <a:spcPct val="100000"/>
              </a:spcBef>
              <a:buClr>
                <a:srgbClr val="0066FF"/>
              </a:buClr>
              <a:buSzPct val="70000"/>
              <a:buFont typeface="Symbol" charset="0"/>
              <a:buChar char="¨"/>
              <a:tabLst>
                <a:tab pos="4386263" algn="l"/>
              </a:tabLst>
              <a:defRPr/>
            </a:pPr>
            <a:endParaRPr lang="fr-FR" sz="3600">
              <a:solidFill>
                <a:srgbClr val="FFFFFF"/>
              </a:solidFill>
              <a:effectLst>
                <a:outerShdw blurRad="38100" dist="38100" dir="2700000" algn="tl">
                  <a:srgbClr val="DDDDDD"/>
                </a:outerShdw>
              </a:effectLst>
            </a:endParaRPr>
          </a:p>
          <a:p>
            <a:pPr marL="1057275" lvl="1" indent="-285750">
              <a:spcBef>
                <a:spcPct val="60000"/>
              </a:spcBef>
              <a:buClr>
                <a:srgbClr val="0066FF"/>
              </a:buClr>
              <a:buSzPct val="70000"/>
              <a:buFont typeface="Symbol" charset="0"/>
              <a:buNone/>
              <a:tabLst>
                <a:tab pos="4386263" algn="l"/>
              </a:tabLst>
              <a:defRPr/>
            </a:pPr>
            <a:endParaRPr lang="fr-FR" sz="3200">
              <a:solidFill>
                <a:srgbClr val="FFFFFF"/>
              </a:solidFill>
              <a:effectLst>
                <a:outerShdw blurRad="38100" dist="38100" dir="2700000" algn="tl">
                  <a:srgbClr val="DDDDDD"/>
                </a:outerShdw>
              </a:effectLst>
            </a:endParaRPr>
          </a:p>
          <a:p>
            <a:pPr marL="1057275" lvl="1" indent="-285750">
              <a:spcBef>
                <a:spcPct val="60000"/>
              </a:spcBef>
              <a:buClr>
                <a:srgbClr val="0066FF"/>
              </a:buClr>
              <a:buSzPct val="70000"/>
              <a:buFont typeface="Symbol" charset="0"/>
              <a:buNone/>
              <a:tabLst>
                <a:tab pos="4386263" algn="l"/>
              </a:tabLst>
              <a:defRPr/>
            </a:pPr>
            <a:endParaRPr lang="fr-FR" sz="3200">
              <a:solidFill>
                <a:srgbClr val="FFFFFF"/>
              </a:solidFill>
              <a:effectLst>
                <a:outerShdw blurRad="38100" dist="38100" dir="2700000" algn="tl">
                  <a:srgbClr val="DDDDDD"/>
                </a:outerShdw>
              </a:effectLst>
            </a:endParaRPr>
          </a:p>
        </p:txBody>
      </p:sp>
      <p:pic>
        <p:nvPicPr>
          <p:cNvPr id="64515" name="Picture 4" descr="C:\WINDOWS\Bureau\004700.jpg"/>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1828800"/>
            <a:ext cx="2514600" cy="1793875"/>
          </a:xfrm>
          <a:prstGeom prst="rect">
            <a:avLst/>
          </a:prstGeom>
          <a:noFill/>
          <a:ln w="9525">
            <a:solidFill>
              <a:srgbClr val="060416"/>
            </a:solidFill>
            <a:miter lim="800000"/>
            <a:headEnd/>
            <a:tailEnd/>
          </a:ln>
          <a:extLst>
            <a:ext uri="{909E8E84-426E-40dd-AFC4-6F175D3DCCD1}">
              <a14:hiddenFill xmlns:a14="http://schemas.microsoft.com/office/drawing/2010/main">
                <a:solidFill>
                  <a:srgbClr val="FFFFFF"/>
                </a:solidFill>
              </a14:hiddenFill>
            </a:ext>
          </a:extLst>
        </p:spPr>
      </p:pic>
      <p:pic>
        <p:nvPicPr>
          <p:cNvPr id="64516"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343400"/>
            <a:ext cx="2133600" cy="1524000"/>
          </a:xfrm>
          <a:prstGeom prst="rect">
            <a:avLst/>
          </a:prstGeom>
          <a:noFill/>
          <a:ln w="12700">
            <a:solidFill>
              <a:srgbClr val="060416"/>
            </a:solidFill>
            <a:miter lim="800000"/>
            <a:headEnd/>
            <a:tailEnd/>
          </a:ln>
          <a:extLst>
            <a:ext uri="{909E8E84-426E-40dd-AFC4-6F175D3DCCD1}">
              <a14:hiddenFill xmlns:a14="http://schemas.microsoft.com/office/drawing/2010/main">
                <a:solidFill>
                  <a:srgbClr val="FFFFFF"/>
                </a:solidFill>
              </a14:hiddenFill>
            </a:ext>
          </a:extLst>
        </p:spPr>
      </p:pic>
      <p:pic>
        <p:nvPicPr>
          <p:cNvPr id="64517" name="Picture 6" descr="D:\Greffe n°3\antoin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4343400"/>
            <a:ext cx="1752600" cy="1592263"/>
          </a:xfrm>
          <a:prstGeom prst="rect">
            <a:avLst/>
          </a:prstGeom>
          <a:noFill/>
          <a:ln w="9525">
            <a:solidFill>
              <a:srgbClr val="060416"/>
            </a:solidFill>
            <a:miter lim="800000"/>
            <a:headEnd/>
            <a:tailEnd/>
          </a:ln>
          <a:extLst>
            <a:ext uri="{909E8E84-426E-40dd-AFC4-6F175D3DCCD1}">
              <a14:hiddenFill xmlns:a14="http://schemas.microsoft.com/office/drawing/2010/main">
                <a:solidFill>
                  <a:srgbClr val="FFFFFF"/>
                </a:solidFill>
              </a14:hiddenFill>
            </a:ext>
          </a:extLst>
        </p:spPr>
      </p:pic>
      <p:cxnSp>
        <p:nvCxnSpPr>
          <p:cNvPr id="64518" name="AutoShape 7"/>
          <p:cNvCxnSpPr>
            <a:cxnSpLocks noChangeShapeType="1"/>
          </p:cNvCxnSpPr>
          <p:nvPr/>
        </p:nvCxnSpPr>
        <p:spPr bwMode="auto">
          <a:xfrm rot="-5400000">
            <a:off x="2048669" y="3115469"/>
            <a:ext cx="1617662" cy="838200"/>
          </a:xfrm>
          <a:prstGeom prst="bentConnector2">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64519" name="AutoShape 8"/>
          <p:cNvCxnSpPr>
            <a:cxnSpLocks noChangeShapeType="1"/>
          </p:cNvCxnSpPr>
          <p:nvPr/>
        </p:nvCxnSpPr>
        <p:spPr bwMode="auto">
          <a:xfrm>
            <a:off x="5791200" y="2725738"/>
            <a:ext cx="1028700" cy="1617662"/>
          </a:xfrm>
          <a:prstGeom prst="bentConnector2">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1066800" y="762000"/>
            <a:ext cx="8534400" cy="228600"/>
          </a:xfrm>
        </p:spPr>
        <p:txBody>
          <a:bodyPr/>
          <a:lstStyle/>
          <a:p>
            <a:r>
              <a:rPr lang="fr-FR" sz="3600" b="1">
                <a:solidFill>
                  <a:srgbClr val="FF0EB3"/>
                </a:solidFill>
                <a:latin typeface="Arial" charset="0"/>
                <a:ea typeface="ＭＳ Ｐゴシック" charset="0"/>
                <a:cs typeface="ＭＳ Ｐゴシック" charset="0"/>
              </a:rPr>
              <a:t>Dramatic decrease of hypoglcemia</a:t>
            </a:r>
          </a:p>
        </p:txBody>
      </p:sp>
      <p:sp>
        <p:nvSpPr>
          <p:cNvPr id="65538" name="Rectangle 3"/>
          <p:cNvSpPr>
            <a:spLocks noGrp="1" noChangeArrowheads="1"/>
          </p:cNvSpPr>
          <p:nvPr>
            <p:ph type="body" idx="1"/>
          </p:nvPr>
        </p:nvSpPr>
        <p:spPr/>
        <p:txBody>
          <a:bodyPr/>
          <a:lstStyle/>
          <a:p>
            <a:pPr>
              <a:buFontTx/>
              <a:buNone/>
            </a:pPr>
            <a:endParaRPr lang="fr-FR">
              <a:latin typeface="Arial" charset="0"/>
              <a:ea typeface="ＭＳ Ｐゴシック" charset="0"/>
              <a:cs typeface="ＭＳ Ｐゴシック" charset="0"/>
            </a:endParaRPr>
          </a:p>
        </p:txBody>
      </p:sp>
      <p:pic>
        <p:nvPicPr>
          <p:cNvPr id="65539" name="Picture 4" descr="HYPOSCORE1.pict                                                00000002ERIM MCV                       BA7893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4450" y="1828800"/>
            <a:ext cx="401955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5" descr="HYPOSCORE2.pict                                                00000002ERIM MCV                       BA7893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28800"/>
            <a:ext cx="4043363"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Rectangle 6"/>
          <p:cNvSpPr>
            <a:spLocks noChangeArrowheads="1"/>
          </p:cNvSpPr>
          <p:nvPr/>
        </p:nvSpPr>
        <p:spPr bwMode="auto">
          <a:xfrm>
            <a:off x="4876800" y="6248400"/>
            <a:ext cx="42672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3876">
                <a:solidFill>
                  <a:srgbClr val="000000"/>
                </a:solidFill>
                <a:miter lim="800000"/>
                <a:headEnd/>
                <a:tailEnd/>
              </a14:hiddenLine>
            </a:ext>
          </a:extLst>
        </p:spPr>
        <p:txBody>
          <a:bodyPr>
            <a:spAutoFit/>
          </a:bodyPr>
          <a:lstStyle/>
          <a:p>
            <a:r>
              <a:rPr lang="fr-FR" sz="2000">
                <a:latin typeface="Geneva" charset="0"/>
              </a:rPr>
              <a:t>                     </a:t>
            </a:r>
            <a:r>
              <a:rPr lang="fr-FR" sz="1800" i="1"/>
              <a:t>Ryan Diabetes 2004</a:t>
            </a:r>
            <a:endParaRPr lang="fr-FR" sz="1800">
              <a:latin typeface="Geneva" charset="0"/>
            </a:endParaRPr>
          </a:p>
        </p:txBody>
      </p:sp>
      <p:sp>
        <p:nvSpPr>
          <p:cNvPr id="65542" name="Rectangle 7"/>
          <p:cNvSpPr>
            <a:spLocks noChangeArrowheads="1"/>
          </p:cNvSpPr>
          <p:nvPr/>
        </p:nvSpPr>
        <p:spPr bwMode="auto">
          <a:xfrm>
            <a:off x="-381000" y="5638800"/>
            <a:ext cx="95250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lgn="just">
              <a:lnSpc>
                <a:spcPct val="90000"/>
              </a:lnSpc>
              <a:spcBef>
                <a:spcPct val="20000"/>
              </a:spcBef>
            </a:pPr>
            <a:r>
              <a:rPr lang="en-GB" sz="2000">
                <a:solidFill>
                  <a:srgbClr val="FFFFFF"/>
                </a:solidFill>
              </a:rPr>
              <a:t>takes into account the frequency/ severity AND the loss of symptoms of hypos. </a:t>
            </a:r>
          </a:p>
          <a:p>
            <a:endParaRPr lang="fr-F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Image 1" descr="Numérisation n°1.jpg"/>
          <p:cNvPicPr>
            <a:picLocks noChangeAspect="1"/>
          </p:cNvPicPr>
          <p:nvPr/>
        </p:nvPicPr>
        <p:blipFill>
          <a:blip r:embed="rId3">
            <a:extLst>
              <a:ext uri="{28A0092B-C50C-407E-A947-70E740481C1C}">
                <a14:useLocalDpi xmlns:a14="http://schemas.microsoft.com/office/drawing/2010/main" val="0"/>
              </a:ext>
            </a:extLst>
          </a:blip>
          <a:srcRect l="3719" t="14211" r="6508" b="14211"/>
          <a:stretch>
            <a:fillRect/>
          </a:stretch>
        </p:blipFill>
        <p:spPr bwMode="auto">
          <a:xfrm>
            <a:off x="4725988" y="1620838"/>
            <a:ext cx="4248150"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2" name="Image 3" descr="Numérisation n°2.jpg"/>
          <p:cNvPicPr>
            <a:picLocks noChangeAspect="1"/>
          </p:cNvPicPr>
          <p:nvPr/>
        </p:nvPicPr>
        <p:blipFill>
          <a:blip r:embed="rId4">
            <a:extLst>
              <a:ext uri="{28A0092B-C50C-407E-A947-70E740481C1C}">
                <a14:useLocalDpi xmlns:a14="http://schemas.microsoft.com/office/drawing/2010/main" val="0"/>
              </a:ext>
            </a:extLst>
          </a:blip>
          <a:srcRect l="4697" t="14474" r="6573" b="14474"/>
          <a:stretch>
            <a:fillRect/>
          </a:stretch>
        </p:blipFill>
        <p:spPr bwMode="auto">
          <a:xfrm>
            <a:off x="236538" y="1608138"/>
            <a:ext cx="4308475"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Imag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9863" y="4267200"/>
            <a:ext cx="4418012" cy="234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ZoneTexte 9"/>
          <p:cNvSpPr txBox="1">
            <a:spLocks noChangeArrowheads="1"/>
          </p:cNvSpPr>
          <p:nvPr/>
        </p:nvSpPr>
        <p:spPr bwMode="auto">
          <a:xfrm>
            <a:off x="1050925" y="304800"/>
            <a:ext cx="99980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3600" b="1">
                <a:solidFill>
                  <a:srgbClr val="FF0EB3"/>
                </a:solidFill>
              </a:rPr>
              <a:t>CGMS: Greffes d</a:t>
            </a:r>
            <a:r>
              <a:rPr lang="ja-JP" altLang="fr-FR" sz="3600" b="1">
                <a:solidFill>
                  <a:srgbClr val="FF0EB3"/>
                </a:solidFill>
              </a:rPr>
              <a:t>’</a:t>
            </a:r>
            <a:r>
              <a:rPr lang="fr-FR" altLang="ja-JP" sz="3600" b="1">
                <a:solidFill>
                  <a:srgbClr val="FF0EB3"/>
                </a:solidFill>
              </a:rPr>
              <a:t>îlots ou témoins? </a:t>
            </a:r>
            <a:endParaRPr lang="fr-FR" sz="3600" b="1">
              <a:solidFill>
                <a:srgbClr val="FF0EB3"/>
              </a:solidFill>
            </a:endParaRPr>
          </a:p>
        </p:txBody>
      </p:sp>
      <p:pic>
        <p:nvPicPr>
          <p:cNvPr id="66565" name="Image 13" descr="Glycémie Modde.jpg"/>
          <p:cNvPicPr>
            <a:picLocks noChangeAspect="1"/>
          </p:cNvPicPr>
          <p:nvPr/>
        </p:nvPicPr>
        <p:blipFill>
          <a:blip r:embed="rId6">
            <a:extLst>
              <a:ext uri="{28A0092B-C50C-407E-A947-70E740481C1C}">
                <a14:useLocalDpi xmlns:a14="http://schemas.microsoft.com/office/drawing/2010/main" val="0"/>
              </a:ext>
            </a:extLst>
          </a:blip>
          <a:srcRect l="4663" t="16113" r="7462" b="18799"/>
          <a:stretch>
            <a:fillRect/>
          </a:stretch>
        </p:blipFill>
        <p:spPr bwMode="auto">
          <a:xfrm>
            <a:off x="4754563" y="4191000"/>
            <a:ext cx="4219575" cy="24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1"/>
          <p:cNvSpPr>
            <a:spLocks noGrp="1" noChangeArrowheads="1"/>
          </p:cNvSpPr>
          <p:nvPr>
            <p:ph type="title" idx="4294967295"/>
          </p:nvPr>
        </p:nvSpPr>
        <p:spPr>
          <a:xfrm>
            <a:off x="228600" y="-215900"/>
            <a:ext cx="7981950" cy="1066800"/>
          </a:xfrm>
        </p:spPr>
        <p:txBody>
          <a:bodyPr anchor="b"/>
          <a:lstStyle/>
          <a:p>
            <a:pPr eaLnBrk="1" hangingPunct="1"/>
            <a:r>
              <a:rPr lang="fr-FR" sz="3200" b="1">
                <a:solidFill>
                  <a:srgbClr val="FF0EB3"/>
                </a:solidFill>
                <a:latin typeface="Arial" charset="0"/>
                <a:ea typeface="ＭＳ Ｐゴシック" charset="0"/>
                <a:cs typeface="ＭＳ Ｐゴシック" charset="0"/>
              </a:rPr>
              <a:t>10-year graft outcomes</a:t>
            </a:r>
          </a:p>
        </p:txBody>
      </p:sp>
      <p:sp>
        <p:nvSpPr>
          <p:cNvPr id="68610" name="ZoneTexte 2"/>
          <p:cNvSpPr txBox="1">
            <a:spLocks noChangeArrowheads="1"/>
          </p:cNvSpPr>
          <p:nvPr/>
        </p:nvSpPr>
        <p:spPr bwMode="auto">
          <a:xfrm>
            <a:off x="0" y="214313"/>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endParaRPr lang="fr-FR">
              <a:latin typeface="Arial" charset="0"/>
              <a:cs typeface="Arial" charset="0"/>
            </a:endParaRPr>
          </a:p>
        </p:txBody>
      </p:sp>
      <p:pic>
        <p:nvPicPr>
          <p:cNvPr id="68611" name="Imag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223963"/>
            <a:ext cx="4953000" cy="494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ZoneTexte 16"/>
          <p:cNvSpPr txBox="1">
            <a:spLocks noChangeArrowheads="1"/>
          </p:cNvSpPr>
          <p:nvPr/>
        </p:nvSpPr>
        <p:spPr bwMode="auto">
          <a:xfrm>
            <a:off x="457200" y="1676400"/>
            <a:ext cx="313055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fr-FR" b="1">
                <a:solidFill>
                  <a:srgbClr val="7F007F"/>
                </a:solidFill>
              </a:rPr>
              <a:t>ß cell survival</a:t>
            </a:r>
          </a:p>
          <a:p>
            <a:pPr algn="ctr" eaLnBrk="1" hangingPunct="1"/>
            <a:r>
              <a:rPr lang="fr-FR">
                <a:cs typeface="Arial" charset="0"/>
              </a:rPr>
              <a:t>C-Peptide ≥ 0.3 ng/ml</a:t>
            </a:r>
          </a:p>
          <a:p>
            <a:pPr algn="ctr" eaLnBrk="1" hangingPunct="1"/>
            <a:endParaRPr lang="fr-FR" b="1">
              <a:solidFill>
                <a:srgbClr val="629DD1"/>
              </a:solidFill>
            </a:endParaRPr>
          </a:p>
          <a:p>
            <a:pPr algn="ctr" eaLnBrk="1" hangingPunct="1"/>
            <a:r>
              <a:rPr lang="fr-FR" b="1">
                <a:solidFill>
                  <a:srgbClr val="7F007F"/>
                </a:solidFill>
              </a:rPr>
              <a:t> 76% </a:t>
            </a:r>
          </a:p>
          <a:p>
            <a:pPr algn="ctr" eaLnBrk="1" hangingPunct="1"/>
            <a:endParaRPr lang="fr-FR" b="1">
              <a:solidFill>
                <a:srgbClr val="629DD1"/>
              </a:solidFill>
            </a:endParaRPr>
          </a:p>
          <a:p>
            <a:pPr algn="ctr" eaLnBrk="1" hangingPunct="1"/>
            <a:endParaRPr lang="fr-FR" b="1">
              <a:solidFill>
                <a:srgbClr val="629DD1"/>
              </a:solidFill>
            </a:endParaRPr>
          </a:p>
          <a:p>
            <a:pPr algn="ctr" eaLnBrk="1" hangingPunct="1"/>
            <a:r>
              <a:rPr lang="fr-FR" b="1">
                <a:solidFill>
                  <a:srgbClr val="7F007F"/>
                </a:solidFill>
              </a:rPr>
              <a:t>Insulin-independence</a:t>
            </a:r>
          </a:p>
          <a:p>
            <a:pPr algn="ctr" eaLnBrk="1" hangingPunct="1"/>
            <a:endParaRPr lang="fr-FR" b="1">
              <a:solidFill>
                <a:srgbClr val="7F007F"/>
              </a:solidFill>
            </a:endParaRPr>
          </a:p>
          <a:p>
            <a:pPr algn="ctr" eaLnBrk="1" hangingPunct="1"/>
            <a:r>
              <a:rPr lang="fr-FR" b="1">
                <a:solidFill>
                  <a:srgbClr val="7F007F"/>
                </a:solidFill>
              </a:rPr>
              <a:t>22% </a:t>
            </a:r>
          </a:p>
          <a:p>
            <a:pPr algn="ctr" eaLnBrk="1" hangingPunct="1"/>
            <a:endParaRPr lang="fr-FR">
              <a:solidFill>
                <a:srgbClr val="629DD1"/>
              </a:solidFill>
            </a:endParaRPr>
          </a:p>
          <a:p>
            <a:pPr eaLnBrk="1" hangingPunct="1"/>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re 1"/>
          <p:cNvSpPr>
            <a:spLocks noGrp="1"/>
          </p:cNvSpPr>
          <p:nvPr>
            <p:ph type="title"/>
          </p:nvPr>
        </p:nvSpPr>
        <p:spPr>
          <a:xfrm>
            <a:off x="1371600" y="609600"/>
            <a:ext cx="8077200" cy="1143000"/>
          </a:xfrm>
        </p:spPr>
        <p:txBody>
          <a:bodyPr/>
          <a:lstStyle/>
          <a:p>
            <a:r>
              <a:rPr lang="fr-FR" sz="3200" b="1">
                <a:solidFill>
                  <a:srgbClr val="560056"/>
                </a:solidFill>
                <a:latin typeface="Arial" charset="0"/>
                <a:ea typeface="ＭＳ Ｐゴシック" charset="0"/>
                <a:cs typeface="ＭＳ Ｐゴシック" charset="0"/>
              </a:rPr>
              <a:t>GLP-1–Receptor Scanning for Imaging of ß cell autotransplantationin Muscle</a:t>
            </a:r>
            <a:endParaRPr lang="fr-FR" sz="3200">
              <a:solidFill>
                <a:srgbClr val="560056"/>
              </a:solidFill>
              <a:latin typeface="Arial" charset="0"/>
              <a:ea typeface="ＭＳ Ｐゴシック" charset="0"/>
              <a:cs typeface="ＭＳ Ｐゴシック" charset="0"/>
            </a:endParaRPr>
          </a:p>
        </p:txBody>
      </p:sp>
      <p:sp>
        <p:nvSpPr>
          <p:cNvPr id="70658" name="Espace réservé du contenu 2"/>
          <p:cNvSpPr>
            <a:spLocks noGrp="1"/>
          </p:cNvSpPr>
          <p:nvPr>
            <p:ph idx="1"/>
          </p:nvPr>
        </p:nvSpPr>
        <p:spPr/>
        <p:txBody>
          <a:bodyPr/>
          <a:lstStyle/>
          <a:p>
            <a:endParaRPr lang="fr-FR">
              <a:latin typeface="Arial" charset="0"/>
              <a:ea typeface="ＭＳ Ｐゴシック" charset="0"/>
              <a:cs typeface="ＭＳ Ｐゴシック" charset="0"/>
            </a:endParaRPr>
          </a:p>
        </p:txBody>
      </p:sp>
      <p:pic>
        <p:nvPicPr>
          <p:cNvPr id="70659" name="Imag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63963" y="2133600"/>
            <a:ext cx="39243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Imag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9863" y="2109788"/>
            <a:ext cx="23241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ZoneTexte 5"/>
          <p:cNvSpPr txBox="1">
            <a:spLocks noChangeArrowheads="1"/>
          </p:cNvSpPr>
          <p:nvPr/>
        </p:nvSpPr>
        <p:spPr bwMode="auto">
          <a:xfrm>
            <a:off x="5029200" y="6324600"/>
            <a:ext cx="39989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a:t>Pattou F, N Engl J Med 363;13</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438400" y="3352800"/>
            <a:ext cx="5608638" cy="769938"/>
          </a:xfrm>
          <a:prstGeom prst="rect">
            <a:avLst/>
          </a:prstGeom>
          <a:noFill/>
        </p:spPr>
        <p:txBody>
          <a:bodyPr wrap="none">
            <a:spAutoFit/>
          </a:bodyPr>
          <a:lstStyle/>
          <a:p>
            <a:pPr>
              <a:defRPr/>
            </a:pPr>
            <a:r>
              <a:rPr lang="fr-FR" sz="4400" b="1" dirty="0">
                <a:solidFill>
                  <a:srgbClr val="FF0EB3"/>
                </a:solidFill>
                <a:latin typeface="+mj-lt"/>
                <a:ea typeface="ＭＳ Ｐゴシック" charset="-128"/>
                <a:cs typeface="ＭＳ Ｐゴシック" charset="-128"/>
              </a:rPr>
              <a:t>LIPODYSTROPHIES</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81000"/>
            <a:ext cx="19050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6" name="Imag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81400"/>
            <a:ext cx="1981200"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Image 8"/>
          <p:cNvPicPr>
            <a:picLocks noChangeAspect="1"/>
          </p:cNvPicPr>
          <p:nvPr/>
        </p:nvPicPr>
        <p:blipFill>
          <a:blip r:embed="rId4">
            <a:extLst>
              <a:ext uri="{28A0092B-C50C-407E-A947-70E740481C1C}">
                <a14:useLocalDpi xmlns:a14="http://schemas.microsoft.com/office/drawing/2010/main" val="0"/>
              </a:ext>
            </a:extLst>
          </a:blip>
          <a:srcRect l="18263" r="21918"/>
          <a:stretch>
            <a:fillRect/>
          </a:stretch>
        </p:blipFill>
        <p:spPr bwMode="auto">
          <a:xfrm>
            <a:off x="3563938" y="381000"/>
            <a:ext cx="2357437" cy="625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Imag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381000"/>
            <a:ext cx="2946400" cy="61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ZoneTexte 1"/>
          <p:cNvSpPr txBox="1">
            <a:spLocks noChangeArrowheads="1"/>
          </p:cNvSpPr>
          <p:nvPr/>
        </p:nvSpPr>
        <p:spPr bwMode="auto">
          <a:xfrm>
            <a:off x="228600" y="2544763"/>
            <a:ext cx="89154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b="1">
                <a:solidFill>
                  <a:srgbClr val="2D2DB9"/>
                </a:solidFill>
              </a:rPr>
              <a:t>Groupe de maladies rares, congénitales ou acquises, </a:t>
            </a:r>
          </a:p>
          <a:p>
            <a:pPr eaLnBrk="1" hangingPunct="1"/>
            <a:r>
              <a:rPr lang="fr-FR">
                <a:solidFill>
                  <a:srgbClr val="2D2DB9"/>
                </a:solidFill>
              </a:rPr>
              <a:t>caractérisées par</a:t>
            </a:r>
          </a:p>
          <a:p>
            <a:pPr eaLnBrk="1" hangingPunct="1"/>
            <a:endParaRPr lang="fr-FR">
              <a:solidFill>
                <a:srgbClr val="2D2DB9"/>
              </a:solidFill>
            </a:endParaRPr>
          </a:p>
          <a:p>
            <a:pPr eaLnBrk="1" hangingPunct="1"/>
            <a:r>
              <a:rPr lang="fr-FR">
                <a:solidFill>
                  <a:srgbClr val="2D2DB9"/>
                </a:solidFill>
              </a:rPr>
              <a:t>• </a:t>
            </a:r>
            <a:r>
              <a:rPr lang="fr-FR" b="1">
                <a:solidFill>
                  <a:schemeClr val="accent1"/>
                </a:solidFill>
              </a:rPr>
              <a:t>absence généralisée ou partielle du tissu adipeux</a:t>
            </a:r>
            <a:r>
              <a:rPr lang="fr-FR">
                <a:solidFill>
                  <a:schemeClr val="accent1"/>
                </a:solidFill>
              </a:rPr>
              <a:t> </a:t>
            </a:r>
          </a:p>
          <a:p>
            <a:pPr eaLnBrk="1" hangingPunct="1"/>
            <a:r>
              <a:rPr lang="fr-FR">
                <a:solidFill>
                  <a:srgbClr val="2D2DB9"/>
                </a:solidFill>
              </a:rPr>
              <a:t>± associée à une hypertrophie d</a:t>
            </a:r>
            <a:r>
              <a:rPr lang="ja-JP" altLang="fr-FR">
                <a:solidFill>
                  <a:srgbClr val="2D2DB9"/>
                </a:solidFill>
              </a:rPr>
              <a:t>’</a:t>
            </a:r>
            <a:r>
              <a:rPr lang="fr-FR" altLang="ja-JP">
                <a:solidFill>
                  <a:srgbClr val="2D2DB9"/>
                </a:solidFill>
              </a:rPr>
              <a:t>autres sites.</a:t>
            </a:r>
          </a:p>
          <a:p>
            <a:pPr eaLnBrk="1" hangingPunct="1"/>
            <a:r>
              <a:rPr lang="fr-FR">
                <a:solidFill>
                  <a:srgbClr val="2D2DB9"/>
                </a:solidFill>
              </a:rPr>
              <a:t> </a:t>
            </a:r>
          </a:p>
          <a:p>
            <a:pPr eaLnBrk="1" hangingPunct="1"/>
            <a:r>
              <a:rPr lang="fr-FR">
                <a:solidFill>
                  <a:srgbClr val="2D2DB9"/>
                </a:solidFill>
              </a:rPr>
              <a:t>• </a:t>
            </a:r>
            <a:r>
              <a:rPr lang="fr-FR" b="1">
                <a:solidFill>
                  <a:srgbClr val="00CC99"/>
                </a:solidFill>
              </a:rPr>
              <a:t>syndrome métabolique</a:t>
            </a:r>
            <a:endParaRPr lang="fr-FR">
              <a:solidFill>
                <a:srgbClr val="00CC99"/>
              </a:solidFill>
            </a:endParaRPr>
          </a:p>
          <a:p>
            <a:pPr eaLnBrk="1" hangingPunct="1"/>
            <a:r>
              <a:rPr lang="fr-FR">
                <a:solidFill>
                  <a:srgbClr val="2D2DB9"/>
                </a:solidFill>
              </a:rPr>
              <a:t>± acanthosis nigricans, hyperandrogénie </a:t>
            </a:r>
          </a:p>
          <a:p>
            <a:pPr eaLnBrk="1" hangingPunct="1"/>
            <a:r>
              <a:rPr lang="fr-FR">
                <a:solidFill>
                  <a:srgbClr val="2D2DB9"/>
                </a:solidFill>
              </a:rPr>
              <a:t> </a:t>
            </a:r>
          </a:p>
          <a:p>
            <a:pPr eaLnBrk="1" hangingPunct="1"/>
            <a:endParaRPr lang="fr-FR"/>
          </a:p>
        </p:txBody>
      </p:sp>
      <p:sp>
        <p:nvSpPr>
          <p:cNvPr id="73730" name="ZoneTexte 2"/>
          <p:cNvSpPr txBox="1">
            <a:spLocks noChangeArrowheads="1"/>
          </p:cNvSpPr>
          <p:nvPr/>
        </p:nvSpPr>
        <p:spPr bwMode="auto">
          <a:xfrm>
            <a:off x="2209800" y="649288"/>
            <a:ext cx="45450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buFont typeface="Times New Roman" charset="0"/>
              <a:buNone/>
            </a:pPr>
            <a:r>
              <a:rPr lang="fr-FR" sz="3600" b="1">
                <a:solidFill>
                  <a:srgbClr val="FF0EB3"/>
                </a:solidFill>
                <a:latin typeface="Arial" charset="0"/>
              </a:rPr>
              <a:t>Les lipodystrophies</a:t>
            </a:r>
          </a:p>
        </p:txBody>
      </p:sp>
      <p:pic>
        <p:nvPicPr>
          <p:cNvPr id="73731"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46875" y="228600"/>
            <a:ext cx="22447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ZoneTexte 5"/>
          <p:cNvSpPr txBox="1">
            <a:spLocks noChangeArrowheads="1"/>
          </p:cNvSpPr>
          <p:nvPr/>
        </p:nvSpPr>
        <p:spPr bwMode="auto">
          <a:xfrm>
            <a:off x="1162050" y="922338"/>
            <a:ext cx="1841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a:p>
        </p:txBody>
      </p:sp>
      <p:pic>
        <p:nvPicPr>
          <p:cNvPr id="73733" name="Imag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58763"/>
            <a:ext cx="2041525"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ChangeArrowheads="1"/>
          </p:cNvSpPr>
          <p:nvPr/>
        </p:nvSpPr>
        <p:spPr bwMode="auto">
          <a:xfrm>
            <a:off x="3192463" y="2895600"/>
            <a:ext cx="2979737" cy="1752600"/>
          </a:xfrm>
          <a:prstGeom prst="rect">
            <a:avLst/>
          </a:prstGeom>
          <a:solidFill>
            <a:srgbClr val="FFECC8"/>
          </a:solidFill>
          <a:ln w="9525">
            <a:solidFill>
              <a:schemeClr val="tx1"/>
            </a:solidFill>
            <a:miter lim="800000"/>
            <a:headEnd/>
            <a:tailEnd/>
          </a:ln>
        </p:spPr>
        <p:txBody>
          <a:bodyPr wrap="none" anchor="ctr"/>
          <a:lstStyle/>
          <a:p>
            <a:r>
              <a:rPr lang="fr-FR" b="1">
                <a:solidFill>
                  <a:srgbClr val="191966"/>
                </a:solidFill>
              </a:rPr>
              <a:t>Diagnostic positif:</a:t>
            </a:r>
          </a:p>
          <a:p>
            <a:r>
              <a:rPr lang="fr-FR" b="1">
                <a:solidFill>
                  <a:srgbClr val="191966"/>
                </a:solidFill>
              </a:rPr>
              <a:t>3/5</a:t>
            </a:r>
          </a:p>
        </p:txBody>
      </p:sp>
      <p:sp>
        <p:nvSpPr>
          <p:cNvPr id="74754" name="Rectangle 3"/>
          <p:cNvSpPr>
            <a:spLocks noChangeArrowheads="1"/>
          </p:cNvSpPr>
          <p:nvPr/>
        </p:nvSpPr>
        <p:spPr bwMode="auto">
          <a:xfrm>
            <a:off x="58738" y="4648200"/>
            <a:ext cx="2913062" cy="1600200"/>
          </a:xfrm>
          <a:prstGeom prst="rect">
            <a:avLst/>
          </a:prstGeom>
          <a:solidFill>
            <a:schemeClr val="bg1"/>
          </a:solidFill>
          <a:ln w="9525">
            <a:solidFill>
              <a:schemeClr val="tx1"/>
            </a:solidFill>
            <a:miter lim="800000"/>
            <a:headEnd/>
            <a:tailEnd/>
          </a:ln>
        </p:spPr>
        <p:txBody>
          <a:bodyPr anchor="ctr"/>
          <a:lstStyle/>
          <a:p>
            <a:endParaRPr lang="fr-FR">
              <a:solidFill>
                <a:srgbClr val="191966"/>
              </a:solidFill>
            </a:endParaRPr>
          </a:p>
          <a:p>
            <a:r>
              <a:rPr lang="fr-FR" sz="2000">
                <a:solidFill>
                  <a:srgbClr val="191966"/>
                </a:solidFill>
              </a:rPr>
              <a:t>Hyperinsulinisme&gt; 20</a:t>
            </a:r>
          </a:p>
          <a:p>
            <a:r>
              <a:rPr lang="fr-FR" sz="2000">
                <a:solidFill>
                  <a:srgbClr val="191966"/>
                </a:solidFill>
              </a:rPr>
              <a:t>ITG/diabète</a:t>
            </a:r>
          </a:p>
        </p:txBody>
      </p:sp>
      <p:sp>
        <p:nvSpPr>
          <p:cNvPr id="74755" name="Rectangle 4"/>
          <p:cNvSpPr>
            <a:spLocks noChangeArrowheads="1"/>
          </p:cNvSpPr>
          <p:nvPr/>
        </p:nvSpPr>
        <p:spPr bwMode="auto">
          <a:xfrm>
            <a:off x="541338" y="2590800"/>
            <a:ext cx="1625600" cy="1219200"/>
          </a:xfrm>
          <a:prstGeom prst="rect">
            <a:avLst/>
          </a:prstGeom>
          <a:solidFill>
            <a:schemeClr val="bg1"/>
          </a:solidFill>
          <a:ln w="9525">
            <a:solidFill>
              <a:schemeClr val="tx1"/>
            </a:solidFill>
            <a:miter lim="800000"/>
            <a:headEnd/>
            <a:tailEnd/>
          </a:ln>
        </p:spPr>
        <p:txBody>
          <a:bodyPr wrap="none" anchor="ctr"/>
          <a:lstStyle/>
          <a:p>
            <a:r>
              <a:rPr lang="fr-FR">
                <a:solidFill>
                  <a:srgbClr val="7700B3"/>
                </a:solidFill>
              </a:rPr>
              <a:t>TA&gt;130/85</a:t>
            </a:r>
            <a:endParaRPr lang="fr-FR" sz="4400">
              <a:solidFill>
                <a:srgbClr val="7700B3"/>
              </a:solidFill>
            </a:endParaRPr>
          </a:p>
        </p:txBody>
      </p:sp>
      <p:sp>
        <p:nvSpPr>
          <p:cNvPr id="74756" name="Rectangle 5"/>
          <p:cNvSpPr>
            <a:spLocks noChangeArrowheads="1"/>
          </p:cNvSpPr>
          <p:nvPr/>
        </p:nvSpPr>
        <p:spPr bwMode="auto">
          <a:xfrm>
            <a:off x="3589338" y="762000"/>
            <a:ext cx="1897062" cy="1143000"/>
          </a:xfrm>
          <a:prstGeom prst="rect">
            <a:avLst/>
          </a:prstGeom>
          <a:solidFill>
            <a:schemeClr val="bg1"/>
          </a:solidFill>
          <a:ln w="9525">
            <a:solidFill>
              <a:schemeClr val="tx1"/>
            </a:solidFill>
            <a:miter lim="800000"/>
            <a:headEnd/>
            <a:tailEnd/>
          </a:ln>
        </p:spPr>
        <p:txBody>
          <a:bodyPr wrap="none" anchor="ctr"/>
          <a:lstStyle/>
          <a:p>
            <a:endParaRPr lang="fr-FR"/>
          </a:p>
          <a:p>
            <a:r>
              <a:rPr lang="fr-FR">
                <a:solidFill>
                  <a:srgbClr val="191966"/>
                </a:solidFill>
              </a:rPr>
              <a:t>TG&gt;1,50g/l</a:t>
            </a:r>
          </a:p>
          <a:p>
            <a:endParaRPr lang="fr-FR" sz="4400">
              <a:solidFill>
                <a:srgbClr val="191966"/>
              </a:solidFill>
            </a:endParaRPr>
          </a:p>
        </p:txBody>
      </p:sp>
      <p:sp>
        <p:nvSpPr>
          <p:cNvPr id="74757" name="Rectangle 6"/>
          <p:cNvSpPr>
            <a:spLocks noChangeArrowheads="1"/>
          </p:cNvSpPr>
          <p:nvPr/>
        </p:nvSpPr>
        <p:spPr bwMode="auto">
          <a:xfrm>
            <a:off x="6553200" y="2590800"/>
            <a:ext cx="2303463" cy="1143000"/>
          </a:xfrm>
          <a:prstGeom prst="rect">
            <a:avLst/>
          </a:prstGeom>
          <a:solidFill>
            <a:schemeClr val="bg1"/>
          </a:solidFill>
          <a:ln w="9525">
            <a:solidFill>
              <a:schemeClr val="tx1"/>
            </a:solidFill>
            <a:miter lim="800000"/>
            <a:headEnd/>
            <a:tailEnd/>
          </a:ln>
        </p:spPr>
        <p:txBody>
          <a:bodyPr wrap="none" anchor="ctr"/>
          <a:lstStyle/>
          <a:p>
            <a:r>
              <a:rPr lang="fr-FR">
                <a:solidFill>
                  <a:srgbClr val="191966"/>
                </a:solidFill>
              </a:rPr>
              <a:t>HDL&lt;40mg/l H</a:t>
            </a:r>
          </a:p>
          <a:p>
            <a:r>
              <a:rPr lang="fr-FR">
                <a:solidFill>
                  <a:srgbClr val="191966"/>
                </a:solidFill>
              </a:rPr>
              <a:t>       &lt;50mg/l F</a:t>
            </a:r>
            <a:endParaRPr lang="fr-FR" sz="4400">
              <a:solidFill>
                <a:srgbClr val="191966"/>
              </a:solidFill>
            </a:endParaRPr>
          </a:p>
        </p:txBody>
      </p:sp>
      <p:sp>
        <p:nvSpPr>
          <p:cNvPr id="74758" name="Rectangle 7"/>
          <p:cNvSpPr>
            <a:spLocks noChangeArrowheads="1"/>
          </p:cNvSpPr>
          <p:nvPr/>
        </p:nvSpPr>
        <p:spPr bwMode="auto">
          <a:xfrm>
            <a:off x="6324600" y="4876800"/>
            <a:ext cx="2573338" cy="1295400"/>
          </a:xfrm>
          <a:prstGeom prst="rect">
            <a:avLst/>
          </a:prstGeom>
          <a:solidFill>
            <a:schemeClr val="bg1"/>
          </a:solidFill>
          <a:ln w="9525">
            <a:solidFill>
              <a:schemeClr val="tx1"/>
            </a:solidFill>
            <a:miter lim="800000"/>
            <a:headEnd/>
            <a:tailEnd/>
          </a:ln>
        </p:spPr>
        <p:txBody>
          <a:bodyPr wrap="none" anchor="ctr"/>
          <a:lstStyle/>
          <a:p>
            <a:r>
              <a:rPr lang="fr-FR">
                <a:solidFill>
                  <a:srgbClr val="7700B3"/>
                </a:solidFill>
              </a:rPr>
              <a:t>Taille/hanche</a:t>
            </a:r>
          </a:p>
          <a:p>
            <a:r>
              <a:rPr lang="fr-FR">
                <a:solidFill>
                  <a:srgbClr val="7700B3"/>
                </a:solidFill>
              </a:rPr>
              <a:t>&gt;1 H</a:t>
            </a:r>
          </a:p>
          <a:p>
            <a:r>
              <a:rPr lang="fr-FR">
                <a:solidFill>
                  <a:srgbClr val="7700B3"/>
                </a:solidFill>
              </a:rPr>
              <a:t>&gt;0.8 F</a:t>
            </a:r>
            <a:endParaRPr lang="fr-FR" sz="4400">
              <a:solidFill>
                <a:srgbClr val="7700B3"/>
              </a:solidFill>
            </a:endParaRPr>
          </a:p>
        </p:txBody>
      </p:sp>
      <p:sp>
        <p:nvSpPr>
          <p:cNvPr id="74759" name="Rectangle 8"/>
          <p:cNvSpPr>
            <a:spLocks noChangeArrowheads="1"/>
          </p:cNvSpPr>
          <p:nvPr/>
        </p:nvSpPr>
        <p:spPr bwMode="auto">
          <a:xfrm>
            <a:off x="8939213" y="2740025"/>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FR"/>
          </a:p>
        </p:txBody>
      </p:sp>
      <p:sp>
        <p:nvSpPr>
          <p:cNvPr id="74760" name="Rectangle 9"/>
          <p:cNvSpPr>
            <a:spLocks noChangeArrowheads="1"/>
          </p:cNvSpPr>
          <p:nvPr/>
        </p:nvSpPr>
        <p:spPr bwMode="auto">
          <a:xfrm>
            <a:off x="1016000" y="990600"/>
            <a:ext cx="81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p>
        </p:txBody>
      </p:sp>
      <p:sp>
        <p:nvSpPr>
          <p:cNvPr id="74761" name="Text Box 10"/>
          <p:cNvSpPr txBox="1">
            <a:spLocks noChangeArrowheads="1"/>
          </p:cNvSpPr>
          <p:nvPr/>
        </p:nvSpPr>
        <p:spPr bwMode="auto">
          <a:xfrm>
            <a:off x="203200" y="457200"/>
            <a:ext cx="31527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buFont typeface="Times New Roman" charset="0"/>
              <a:buNone/>
            </a:pPr>
            <a:r>
              <a:rPr lang="fr-FR" sz="3600" b="1">
                <a:solidFill>
                  <a:srgbClr val="FF0EB3"/>
                </a:solidFill>
                <a:latin typeface="Arial" charset="0"/>
              </a:rPr>
              <a:t>Syndrome métabolique</a:t>
            </a:r>
          </a:p>
        </p:txBody>
      </p:sp>
      <p:sp>
        <p:nvSpPr>
          <p:cNvPr id="74762" name="Rectangle 11"/>
          <p:cNvSpPr>
            <a:spLocks noChangeArrowheads="1"/>
          </p:cNvSpPr>
          <p:nvPr/>
        </p:nvSpPr>
        <p:spPr bwMode="auto">
          <a:xfrm>
            <a:off x="3375025" y="5311775"/>
            <a:ext cx="2357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FR" b="1">
                <a:solidFill>
                  <a:schemeClr val="accent1"/>
                </a:solidFill>
              </a:rPr>
              <a:t>OPK, stéatose,</a:t>
            </a:r>
          </a:p>
        </p:txBody>
      </p:sp>
      <p:sp>
        <p:nvSpPr>
          <p:cNvPr id="74763" name="ZoneTexte 11"/>
          <p:cNvSpPr txBox="1">
            <a:spLocks noChangeArrowheads="1"/>
          </p:cNvSpPr>
          <p:nvPr/>
        </p:nvSpPr>
        <p:spPr bwMode="auto">
          <a:xfrm>
            <a:off x="6400800" y="4724400"/>
            <a:ext cx="2438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9600">
                <a:solidFill>
                  <a:srgbClr val="FF0000"/>
                </a:solidFill>
              </a:rPr>
              <a:t>X</a:t>
            </a: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ZoneTexte 1"/>
          <p:cNvSpPr txBox="1">
            <a:spLocks noChangeArrowheads="1"/>
          </p:cNvSpPr>
          <p:nvPr/>
        </p:nvSpPr>
        <p:spPr bwMode="auto">
          <a:xfrm>
            <a:off x="1608138" y="2844800"/>
            <a:ext cx="59293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buFont typeface="Times New Roman" charset="0"/>
              <a:buNone/>
            </a:pPr>
            <a:r>
              <a:rPr lang="fr-FR" sz="3600" b="1">
                <a:solidFill>
                  <a:srgbClr val="FF0EB3"/>
                </a:solidFill>
                <a:latin typeface="Arial" charset="0"/>
              </a:rPr>
              <a:t>Pourquoi est-ce important </a:t>
            </a:r>
          </a:p>
          <a:p>
            <a:pPr eaLnBrk="1" hangingPunct="1">
              <a:buFont typeface="Times New Roman" charset="0"/>
              <a:buNone/>
            </a:pPr>
            <a:r>
              <a:rPr lang="fr-FR" sz="3600" b="1">
                <a:solidFill>
                  <a:srgbClr val="FF0EB3"/>
                </a:solidFill>
                <a:latin typeface="Arial" charset="0"/>
              </a:rPr>
              <a:t>de poser le diagnostic</a:t>
            </a:r>
            <a:r>
              <a:rPr lang="fr-FR" sz="3600">
                <a:solidFill>
                  <a:srgbClr val="FF0EB3"/>
                </a:solidFill>
                <a:latin typeface="Arial" charset="0"/>
              </a:rPr>
              <a:t>?</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ZoneTexte 1"/>
          <p:cNvSpPr txBox="1">
            <a:spLocks noChangeArrowheads="1"/>
          </p:cNvSpPr>
          <p:nvPr/>
        </p:nvSpPr>
        <p:spPr bwMode="auto">
          <a:xfrm>
            <a:off x="609600" y="344488"/>
            <a:ext cx="5910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3200" b="1">
                <a:solidFill>
                  <a:srgbClr val="FF0EB3"/>
                </a:solidFill>
                <a:latin typeface="Arial" charset="0"/>
                <a:cs typeface="Arial" charset="0"/>
              </a:rPr>
              <a:t>Parce que ce peut être grave!</a:t>
            </a:r>
          </a:p>
        </p:txBody>
      </p:sp>
      <p:sp>
        <p:nvSpPr>
          <p:cNvPr id="77826" name="ZoneTexte 2"/>
          <p:cNvSpPr txBox="1">
            <a:spLocks noChangeArrowheads="1"/>
          </p:cNvSpPr>
          <p:nvPr/>
        </p:nvSpPr>
        <p:spPr bwMode="auto">
          <a:xfrm>
            <a:off x="533400" y="1219200"/>
            <a:ext cx="9144000" cy="557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buFont typeface="Times New Roman" charset="0"/>
              <a:buNone/>
            </a:pPr>
            <a:r>
              <a:rPr lang="fr-FR" sz="2000" b="1">
                <a:solidFill>
                  <a:schemeClr val="accent1"/>
                </a:solidFill>
                <a:latin typeface="Arial" charset="0"/>
              </a:rPr>
              <a:t>Complications précoces liées au syndrome métabolique</a:t>
            </a:r>
            <a:endParaRPr lang="fr-FR" sz="2000">
              <a:solidFill>
                <a:schemeClr val="accent1"/>
              </a:solidFill>
              <a:latin typeface="Arial" charset="0"/>
            </a:endParaRPr>
          </a:p>
          <a:p>
            <a:pPr eaLnBrk="1" hangingPunct="1">
              <a:buFont typeface="Times New Roman" charset="0"/>
              <a:buNone/>
            </a:pPr>
            <a:r>
              <a:rPr lang="fr-FR" sz="2000">
                <a:solidFill>
                  <a:srgbClr val="2D2DB9"/>
                </a:solidFill>
                <a:latin typeface="Arial" charset="0"/>
              </a:rPr>
              <a:t>- </a:t>
            </a:r>
            <a:r>
              <a:rPr lang="fr-FR" sz="2000">
                <a:solidFill>
                  <a:srgbClr val="660066"/>
                </a:solidFill>
                <a:latin typeface="Arial" charset="0"/>
              </a:rPr>
              <a:t>Microangiopathie rénale, rétinienne et nerveuse</a:t>
            </a:r>
          </a:p>
          <a:p>
            <a:pPr eaLnBrk="1" hangingPunct="1">
              <a:buFont typeface="Times New Roman" charset="0"/>
              <a:buNone/>
            </a:pPr>
            <a:r>
              <a:rPr lang="fr-FR" sz="2000">
                <a:solidFill>
                  <a:srgbClr val="660066"/>
                </a:solidFill>
                <a:latin typeface="Arial" charset="0"/>
              </a:rPr>
              <a:t>- Macroangiopathie (HTA, angor, AVC) </a:t>
            </a:r>
          </a:p>
          <a:p>
            <a:pPr eaLnBrk="1" hangingPunct="1">
              <a:buFont typeface="Times New Roman" charset="0"/>
              <a:buNone/>
            </a:pPr>
            <a:r>
              <a:rPr lang="fr-FR" sz="2000">
                <a:solidFill>
                  <a:srgbClr val="660066"/>
                </a:solidFill>
                <a:latin typeface="Arial" charset="0"/>
              </a:rPr>
              <a:t>- Stéatose hépatique (cirrhose)</a:t>
            </a:r>
          </a:p>
          <a:p>
            <a:pPr eaLnBrk="1" hangingPunct="1">
              <a:buFont typeface="Times New Roman" charset="0"/>
              <a:buNone/>
            </a:pPr>
            <a:r>
              <a:rPr lang="fr-FR" sz="2000">
                <a:solidFill>
                  <a:srgbClr val="660066"/>
                </a:solidFill>
                <a:latin typeface="Arial" charset="0"/>
              </a:rPr>
              <a:t>- OPK (hyperandrogénie, infertilité)</a:t>
            </a:r>
          </a:p>
          <a:p>
            <a:pPr eaLnBrk="1" hangingPunct="1">
              <a:buFont typeface="Times New Roman" charset="0"/>
              <a:buNone/>
            </a:pPr>
            <a:r>
              <a:rPr lang="fr-FR" sz="2000">
                <a:solidFill>
                  <a:srgbClr val="660066"/>
                </a:solidFill>
                <a:latin typeface="Arial" charset="0"/>
              </a:rPr>
              <a:t>- Hypertriglycéridémie, risque de pancréatite aiguë</a:t>
            </a:r>
          </a:p>
          <a:p>
            <a:pPr eaLnBrk="1" hangingPunct="1">
              <a:buFont typeface="Times New Roman" charset="0"/>
              <a:buNone/>
            </a:pPr>
            <a:endParaRPr lang="fr-FR" sz="2000">
              <a:latin typeface="Arial" charset="0"/>
            </a:endParaRPr>
          </a:p>
          <a:p>
            <a:pPr eaLnBrk="1" hangingPunct="1">
              <a:buFont typeface="Times New Roman" charset="0"/>
              <a:buNone/>
            </a:pPr>
            <a:r>
              <a:rPr lang="fr-FR" sz="2000" b="1">
                <a:solidFill>
                  <a:srgbClr val="00CC99"/>
                </a:solidFill>
                <a:latin typeface="Arial" charset="0"/>
              </a:rPr>
              <a:t>Complications propres à certains gènes </a:t>
            </a:r>
            <a:r>
              <a:rPr lang="fr-FR" sz="2000">
                <a:solidFill>
                  <a:srgbClr val="00CC99"/>
                </a:solidFill>
                <a:latin typeface="Arial" charset="0"/>
              </a:rPr>
              <a:t>(lamine) </a:t>
            </a:r>
          </a:p>
          <a:p>
            <a:pPr eaLnBrk="1" hangingPunct="1">
              <a:buFontTx/>
              <a:buChar char="-"/>
            </a:pPr>
            <a:r>
              <a:rPr lang="fr-FR" sz="2000">
                <a:solidFill>
                  <a:srgbClr val="660066"/>
                </a:solidFill>
                <a:latin typeface="Arial" charset="0"/>
              </a:rPr>
              <a:t>Troubles du rythme paroxystiques </a:t>
            </a:r>
          </a:p>
          <a:p>
            <a:pPr eaLnBrk="1" hangingPunct="1">
              <a:buFontTx/>
              <a:buChar char="-"/>
            </a:pPr>
            <a:r>
              <a:rPr lang="fr-FR" sz="2000">
                <a:solidFill>
                  <a:srgbClr val="660066"/>
                </a:solidFill>
                <a:latin typeface="Arial" charset="0"/>
              </a:rPr>
              <a:t> Myopathies </a:t>
            </a:r>
          </a:p>
          <a:p>
            <a:pPr eaLnBrk="1" hangingPunct="1">
              <a:buFontTx/>
              <a:buChar char="-"/>
            </a:pPr>
            <a:r>
              <a:rPr lang="fr-FR" sz="2000">
                <a:solidFill>
                  <a:srgbClr val="660066"/>
                </a:solidFill>
                <a:latin typeface="Arial" charset="0"/>
              </a:rPr>
              <a:t> Neuropathie </a:t>
            </a:r>
          </a:p>
          <a:p>
            <a:pPr eaLnBrk="1" hangingPunct="1">
              <a:buFontTx/>
              <a:buChar char="-"/>
            </a:pPr>
            <a:r>
              <a:rPr lang="fr-FR" sz="2000">
                <a:solidFill>
                  <a:srgbClr val="660066"/>
                </a:solidFill>
                <a:latin typeface="Arial" charset="0"/>
              </a:rPr>
              <a:t> Vieillissement prématuré (progeria)</a:t>
            </a:r>
          </a:p>
          <a:p>
            <a:pPr eaLnBrk="1" hangingPunct="1">
              <a:buFontTx/>
              <a:buChar char="-"/>
            </a:pPr>
            <a:endParaRPr lang="fr-FR" sz="2000">
              <a:latin typeface="Arial" charset="0"/>
            </a:endParaRPr>
          </a:p>
          <a:p>
            <a:pPr eaLnBrk="1" hangingPunct="1">
              <a:buFont typeface="Times New Roman" charset="0"/>
              <a:buNone/>
            </a:pPr>
            <a:r>
              <a:rPr lang="fr-FR" sz="2000" b="1">
                <a:solidFill>
                  <a:srgbClr val="00CC99"/>
                </a:solidFill>
                <a:latin typeface="Arial" charset="0"/>
              </a:rPr>
              <a:t>Retentissement psychologique</a:t>
            </a:r>
          </a:p>
          <a:p>
            <a:pPr eaLnBrk="1" hangingPunct="1">
              <a:buFont typeface="Times New Roman" charset="0"/>
              <a:buNone/>
            </a:pPr>
            <a:endParaRPr lang="fr-FR" sz="2000" b="1">
              <a:solidFill>
                <a:srgbClr val="00CC99"/>
              </a:solidFill>
              <a:latin typeface="Arial" charset="0"/>
            </a:endParaRPr>
          </a:p>
          <a:p>
            <a:pPr eaLnBrk="1" hangingPunct="1">
              <a:buFont typeface="Times New Roman" charset="0"/>
              <a:buNone/>
            </a:pPr>
            <a:r>
              <a:rPr lang="fr-FR" sz="3200" b="1">
                <a:solidFill>
                  <a:srgbClr val="FF0EB3"/>
                </a:solidFill>
                <a:latin typeface="Arial" charset="0"/>
              </a:rPr>
              <a:t>Parce qu</a:t>
            </a:r>
            <a:r>
              <a:rPr lang="ja-JP" altLang="fr-FR" sz="3200" b="1">
                <a:solidFill>
                  <a:srgbClr val="FF0EB3"/>
                </a:solidFill>
                <a:latin typeface="Arial" charset="0"/>
              </a:rPr>
              <a:t>’</a:t>
            </a:r>
            <a:r>
              <a:rPr lang="fr-FR" altLang="ja-JP" sz="3200" b="1">
                <a:solidFill>
                  <a:srgbClr val="FF0EB3"/>
                </a:solidFill>
                <a:latin typeface="Arial" charset="0"/>
              </a:rPr>
              <a:t>il existe un traitement spécifique </a:t>
            </a:r>
          </a:p>
          <a:p>
            <a:pPr eaLnBrk="1" hangingPunct="1">
              <a:buFont typeface="Times New Roman" charset="0"/>
              <a:buNone/>
            </a:pPr>
            <a:endParaRPr lang="fr-FR">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ZoneTexte 1"/>
          <p:cNvSpPr txBox="1">
            <a:spLocks noChangeArrowheads="1"/>
          </p:cNvSpPr>
          <p:nvPr/>
        </p:nvSpPr>
        <p:spPr bwMode="auto">
          <a:xfrm>
            <a:off x="1095375" y="152400"/>
            <a:ext cx="6650038"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sz="3600" b="1">
              <a:solidFill>
                <a:srgbClr val="FFECC8"/>
              </a:solidFill>
            </a:endParaRPr>
          </a:p>
          <a:p>
            <a:pPr eaLnBrk="1" hangingPunct="1"/>
            <a:r>
              <a:rPr lang="fr-FR" sz="3600" b="1">
                <a:solidFill>
                  <a:srgbClr val="FF0EB3"/>
                </a:solidFill>
              </a:rPr>
              <a:t>Comment faire le diagnostic?</a:t>
            </a:r>
          </a:p>
          <a:p>
            <a:pPr eaLnBrk="1" hangingPunct="1"/>
            <a:endParaRPr lang="fr-FR" sz="3600" b="1">
              <a:solidFill>
                <a:srgbClr val="FFECC8"/>
              </a:solidFill>
            </a:endParaRPr>
          </a:p>
          <a:p>
            <a:pPr eaLnBrk="1" hangingPunct="1"/>
            <a:r>
              <a:rPr lang="fr-FR" b="1">
                <a:solidFill>
                  <a:srgbClr val="008000"/>
                </a:solidFill>
              </a:rPr>
              <a:t>A l</a:t>
            </a:r>
            <a:r>
              <a:rPr lang="ja-JP" altLang="fr-FR" b="1">
                <a:solidFill>
                  <a:srgbClr val="008000"/>
                </a:solidFill>
              </a:rPr>
              <a:t>’</a:t>
            </a:r>
            <a:r>
              <a:rPr lang="fr-FR" altLang="ja-JP" b="1">
                <a:solidFill>
                  <a:srgbClr val="008000"/>
                </a:solidFill>
              </a:rPr>
              <a:t>inspection!</a:t>
            </a:r>
            <a:endParaRPr lang="fr-FR" altLang="ja-JP">
              <a:solidFill>
                <a:srgbClr val="008000"/>
              </a:solidFill>
            </a:endParaRPr>
          </a:p>
          <a:p>
            <a:pPr eaLnBrk="1" hangingPunct="1"/>
            <a:r>
              <a:rPr lang="fr-FR"/>
              <a:t>Le visage</a:t>
            </a:r>
          </a:p>
          <a:p>
            <a:pPr eaLnBrk="1" hangingPunct="1"/>
            <a:r>
              <a:rPr lang="fr-FR"/>
              <a:t>Les mains</a:t>
            </a:r>
          </a:p>
          <a:p>
            <a:pPr eaLnBrk="1" hangingPunct="1"/>
            <a:r>
              <a:rPr lang="fr-FR"/>
              <a:t>En sous-vêtements</a:t>
            </a:r>
          </a:p>
          <a:p>
            <a:pPr eaLnBrk="1" hangingPunct="1"/>
            <a:r>
              <a:rPr lang="fr-FR"/>
              <a:t>de face et de profil</a:t>
            </a:r>
          </a:p>
          <a:p>
            <a:pPr eaLnBrk="1" hangingPunct="1"/>
            <a:r>
              <a:rPr lang="fr-FR"/>
              <a:t>Marcher, accroupir, écarter les bras</a:t>
            </a:r>
          </a:p>
          <a:p>
            <a:pPr eaLnBrk="1" hangingPunct="1"/>
            <a:endParaRPr lang="fr-FR">
              <a:solidFill>
                <a:srgbClr val="2D2DB9"/>
              </a:solidFill>
            </a:endParaRPr>
          </a:p>
          <a:p>
            <a:pPr eaLnBrk="1" hangingPunct="1"/>
            <a:r>
              <a:rPr lang="fr-FR" b="1">
                <a:solidFill>
                  <a:srgbClr val="008000"/>
                </a:solidFill>
              </a:rPr>
              <a:t>+ Poids, TA</a:t>
            </a:r>
          </a:p>
          <a:p>
            <a:pPr eaLnBrk="1" hangingPunct="1"/>
            <a:endParaRPr lang="fr-FR" b="1">
              <a:solidFill>
                <a:srgbClr val="008000"/>
              </a:solidFill>
            </a:endParaRPr>
          </a:p>
          <a:p>
            <a:pPr eaLnBrk="1" hangingPunct="1"/>
            <a:r>
              <a:rPr lang="fr-FR" b="1">
                <a:solidFill>
                  <a:srgbClr val="008000"/>
                </a:solidFill>
              </a:rPr>
              <a:t>+ Biologie de routine</a:t>
            </a:r>
          </a:p>
          <a:p>
            <a:pPr eaLnBrk="1" hangingPunct="1"/>
            <a:r>
              <a:rPr lang="fr-FR">
                <a:solidFill>
                  <a:srgbClr val="FFFFFF"/>
                </a:solidFill>
              </a:rPr>
              <a:t>Glycémie, HbA1c, </a:t>
            </a:r>
          </a:p>
          <a:p>
            <a:pPr eaLnBrk="1" hangingPunct="1"/>
            <a:r>
              <a:rPr lang="fr-FR">
                <a:solidFill>
                  <a:srgbClr val="FFFFFF"/>
                </a:solidFill>
              </a:rPr>
              <a:t>Cholestérol, TG, </a:t>
            </a:r>
          </a:p>
          <a:p>
            <a:pPr eaLnBrk="1" hangingPunct="1"/>
            <a:r>
              <a:rPr lang="fr-FR">
                <a:solidFill>
                  <a:srgbClr val="FFFFFF"/>
                </a:solidFill>
              </a:rPr>
              <a:t>TGO, TGP </a:t>
            </a: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r>
              <a:rPr lang="fr-FR" sz="3600" b="1">
                <a:solidFill>
                  <a:srgbClr val="FF0EB3"/>
                </a:solidFill>
                <a:latin typeface="Arial" charset="0"/>
                <a:ea typeface="ＭＳ Ｐゴシック" charset="0"/>
                <a:cs typeface="ＭＳ Ｐゴシック" charset="0"/>
              </a:rPr>
              <a:t>Acanthosis nigricans</a:t>
            </a:r>
            <a:endParaRPr lang="fr-FR">
              <a:solidFill>
                <a:srgbClr val="FF0EB3"/>
              </a:solidFill>
              <a:latin typeface="Arial" charset="0"/>
              <a:ea typeface="ＭＳ Ｐゴシック" charset="0"/>
              <a:cs typeface="ＭＳ Ｐゴシック" charset="0"/>
            </a:endParaRPr>
          </a:p>
        </p:txBody>
      </p:sp>
      <p:pic>
        <p:nvPicPr>
          <p:cNvPr id="80898" name="Picture 3" descr="Photo008.jpg                                                   0009694DDisque dur MCV                 BBA748FD:"/>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33600" y="1981200"/>
            <a:ext cx="4876800" cy="4114800"/>
          </a:xfrm>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re 1"/>
          <p:cNvSpPr>
            <a:spLocks noGrp="1"/>
          </p:cNvSpPr>
          <p:nvPr>
            <p:ph type="title"/>
          </p:nvPr>
        </p:nvSpPr>
        <p:spPr>
          <a:xfrm>
            <a:off x="228600" y="152400"/>
            <a:ext cx="7772400" cy="1143000"/>
          </a:xfrm>
        </p:spPr>
        <p:txBody>
          <a:bodyPr/>
          <a:lstStyle/>
          <a:p>
            <a:r>
              <a:rPr lang="fr-FR" b="1">
                <a:solidFill>
                  <a:srgbClr val="FF0EB3"/>
                </a:solidFill>
                <a:latin typeface="Arial" charset="0"/>
                <a:ea typeface="ＭＳ Ｐゴシック" charset="0"/>
                <a:cs typeface="ＭＳ Ｐゴシック" charset="0"/>
              </a:rPr>
              <a:t>Veines apparentes</a:t>
            </a:r>
          </a:p>
        </p:txBody>
      </p:sp>
      <p:pic>
        <p:nvPicPr>
          <p:cNvPr id="81922" name="Espace réservé du contenu 3" descr="Photo123.jpg"/>
          <p:cNvPicPr>
            <a:picLocks noGrp="1" noChangeAspect="1"/>
          </p:cNvPicPr>
          <p:nvPr>
            <p:ph idx="1"/>
          </p:nvPr>
        </p:nvPicPr>
        <p:blipFill>
          <a:blip r:embed="rId2">
            <a:extLst>
              <a:ext uri="{28A0092B-C50C-407E-A947-70E740481C1C}">
                <a14:useLocalDpi xmlns:a14="http://schemas.microsoft.com/office/drawing/2010/main" val="0"/>
              </a:ext>
            </a:extLst>
          </a:blip>
          <a:srcRect l="-18187" r="-18187"/>
          <a:stretch>
            <a:fillRect/>
          </a:stretch>
        </p:blipFill>
        <p:spPr>
          <a:xfrm>
            <a:off x="609600" y="2027238"/>
            <a:ext cx="8229600" cy="4525962"/>
          </a:xfrm>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re 1"/>
          <p:cNvSpPr>
            <a:spLocks noGrp="1"/>
          </p:cNvSpPr>
          <p:nvPr>
            <p:ph type="title"/>
          </p:nvPr>
        </p:nvSpPr>
        <p:spPr>
          <a:xfrm>
            <a:off x="3276600" y="-152400"/>
            <a:ext cx="4876800" cy="1143000"/>
          </a:xfrm>
        </p:spPr>
        <p:txBody>
          <a:bodyPr/>
          <a:lstStyle/>
          <a:p>
            <a:r>
              <a:rPr lang="fr-FR" b="1">
                <a:solidFill>
                  <a:srgbClr val="FF0EB3"/>
                </a:solidFill>
                <a:latin typeface="Arial" charset="0"/>
                <a:ea typeface="ＭＳ Ｐゴシック" charset="0"/>
                <a:cs typeface="ＭＳ Ｐゴシック" charset="0"/>
              </a:rPr>
              <a:t>Conclusion</a:t>
            </a:r>
          </a:p>
        </p:txBody>
      </p:sp>
      <p:sp>
        <p:nvSpPr>
          <p:cNvPr id="82946" name="Espace réservé du contenu 2"/>
          <p:cNvSpPr>
            <a:spLocks noGrp="1"/>
          </p:cNvSpPr>
          <p:nvPr>
            <p:ph idx="1"/>
          </p:nvPr>
        </p:nvSpPr>
        <p:spPr>
          <a:xfrm>
            <a:off x="76200" y="1066800"/>
            <a:ext cx="9144000" cy="4419600"/>
          </a:xfrm>
        </p:spPr>
        <p:txBody>
          <a:bodyPr/>
          <a:lstStyle/>
          <a:p>
            <a:pPr>
              <a:buFontTx/>
              <a:buNone/>
            </a:pPr>
            <a:r>
              <a:rPr lang="fr-FR" sz="2400">
                <a:latin typeface="Arial" charset="0"/>
                <a:ea typeface="ＭＳ Ｐゴシック" charset="0"/>
                <a:cs typeface="ＭＳ Ｐゴシック" charset="0"/>
              </a:rPr>
              <a:t>Diagnostic </a:t>
            </a:r>
            <a:r>
              <a:rPr lang="fr-FR" sz="2400" b="1">
                <a:latin typeface="Arial" charset="0"/>
                <a:ea typeface="ＭＳ Ｐゴシック" charset="0"/>
                <a:cs typeface="ＭＳ Ｐゴシック" charset="0"/>
              </a:rPr>
              <a:t>étiologique</a:t>
            </a:r>
            <a:r>
              <a:rPr lang="fr-FR" sz="2400">
                <a:latin typeface="Arial" charset="0"/>
                <a:ea typeface="ＭＳ Ｐゴシック" charset="0"/>
                <a:cs typeface="ＭＳ Ｐゴシック" charset="0"/>
              </a:rPr>
              <a:t> du diabète +++</a:t>
            </a:r>
          </a:p>
          <a:p>
            <a:pPr>
              <a:buFontTx/>
              <a:buNone/>
            </a:pPr>
            <a:endParaRPr lang="fr-FR" sz="2400">
              <a:latin typeface="Arial" charset="0"/>
              <a:ea typeface="ＭＳ Ｐゴシック" charset="0"/>
              <a:cs typeface="ＭＳ Ｐゴシック" charset="0"/>
            </a:endParaRPr>
          </a:p>
          <a:p>
            <a:pPr>
              <a:buFontTx/>
              <a:buNone/>
            </a:pPr>
            <a:r>
              <a:rPr lang="fr-FR" sz="2400" b="1">
                <a:latin typeface="Arial" charset="0"/>
                <a:ea typeface="ＭＳ Ｐゴシック" charset="0"/>
                <a:cs typeface="ＭＳ Ｐゴシック" charset="0"/>
              </a:rPr>
              <a:t>ADO</a:t>
            </a:r>
            <a:r>
              <a:rPr lang="fr-FR" sz="2400">
                <a:latin typeface="Arial" charset="0"/>
                <a:ea typeface="ＭＳ Ｐゴシック" charset="0"/>
                <a:cs typeface="ＭＳ Ｐゴシック" charset="0"/>
              </a:rPr>
              <a:t>: analogues GLP1 SC ou DPP4i per os: 0 hypoglc / fav pds</a:t>
            </a:r>
          </a:p>
          <a:p>
            <a:pPr>
              <a:buFontTx/>
              <a:buNone/>
            </a:pPr>
            <a:r>
              <a:rPr lang="fr-FR" sz="2400">
                <a:latin typeface="Arial" charset="0"/>
                <a:ea typeface="ＭＳ Ｐゴシック" charset="0"/>
                <a:cs typeface="ＭＳ Ｐゴシック" charset="0"/>
              </a:rPr>
              <a:t>          Attention aux CAD euglycémiques sous inhibiteurs SGLT2</a:t>
            </a:r>
          </a:p>
          <a:p>
            <a:pPr>
              <a:buFontTx/>
              <a:buNone/>
            </a:pPr>
            <a:endParaRPr lang="fr-FR" sz="2400">
              <a:latin typeface="Arial" charset="0"/>
              <a:ea typeface="ＭＳ Ｐゴシック" charset="0"/>
              <a:cs typeface="ＭＳ Ｐゴシック" charset="0"/>
            </a:endParaRPr>
          </a:p>
          <a:p>
            <a:pPr>
              <a:buFontTx/>
              <a:buNone/>
            </a:pPr>
            <a:r>
              <a:rPr lang="fr-FR" sz="2400" b="1">
                <a:latin typeface="Arial" charset="0"/>
                <a:ea typeface="ＭＳ Ｐゴシック" charset="0"/>
                <a:cs typeface="ＭＳ Ｐゴシック" charset="0"/>
              </a:rPr>
              <a:t>La chirurgie bariatrique </a:t>
            </a:r>
            <a:r>
              <a:rPr lang="fr-FR" sz="2400">
                <a:latin typeface="Arial" charset="0"/>
                <a:ea typeface="ＭＳ Ｐゴシック" charset="0"/>
                <a:cs typeface="ＭＳ Ｐゴシック" charset="0"/>
              </a:rPr>
              <a:t>favorise la rémission du diabète d</a:t>
            </a:r>
            <a:r>
              <a:rPr lang="ja-JP" altLang="fr-FR" sz="2400">
                <a:latin typeface="Arial" charset="0"/>
                <a:ea typeface="ＭＳ Ｐゴシック" charset="0"/>
                <a:cs typeface="ＭＳ Ｐゴシック" charset="0"/>
              </a:rPr>
              <a:t>’</a:t>
            </a:r>
            <a:r>
              <a:rPr lang="fr-FR" altLang="ja-JP" sz="2400">
                <a:latin typeface="Arial" charset="0"/>
                <a:ea typeface="ＭＳ Ｐゴシック" charset="0"/>
                <a:cs typeface="ＭＳ Ｐゴシック" charset="0"/>
              </a:rPr>
              <a:t>autant plus que la perte de poids est importante, le diabète sévère et récent mais la rémission à long terme reste à évaluer. Intérêt physiopathologique   - Attention ++ aux carences </a:t>
            </a:r>
          </a:p>
          <a:p>
            <a:pPr>
              <a:buFontTx/>
              <a:buNone/>
            </a:pPr>
            <a:endParaRPr lang="fr-FR" sz="2400">
              <a:latin typeface="Arial" charset="0"/>
              <a:ea typeface="ＭＳ Ｐゴシック" charset="0"/>
              <a:cs typeface="ＭＳ Ｐゴシック" charset="0"/>
            </a:endParaRPr>
          </a:p>
          <a:p>
            <a:pPr>
              <a:buFontTx/>
              <a:buNone/>
            </a:pPr>
            <a:r>
              <a:rPr lang="fr-FR" sz="2400" b="1">
                <a:latin typeface="Arial" charset="0"/>
                <a:ea typeface="ＭＳ Ｐゴシック" charset="0"/>
                <a:cs typeface="ＭＳ Ｐゴシック" charset="0"/>
              </a:rPr>
              <a:t>La thérapie cellulaire </a:t>
            </a:r>
            <a:r>
              <a:rPr lang="fr-FR" sz="2400">
                <a:latin typeface="Arial" charset="0"/>
                <a:ea typeface="ＭＳ Ｐゴシック" charset="0"/>
                <a:cs typeface="ＭＳ Ｐゴシック" charset="0"/>
              </a:rPr>
              <a:t>peut être proposée dans les DID1instables</a:t>
            </a:r>
          </a:p>
          <a:p>
            <a:pPr>
              <a:buFontTx/>
              <a:buNone/>
            </a:pPr>
            <a:endParaRPr lang="fr-FR" sz="2400">
              <a:latin typeface="Arial" charset="0"/>
              <a:ea typeface="ＭＳ Ｐゴシック" charset="0"/>
              <a:cs typeface="ＭＳ Ｐゴシック" charset="0"/>
            </a:endParaRPr>
          </a:p>
          <a:p>
            <a:pPr>
              <a:buFontTx/>
              <a:buNone/>
            </a:pPr>
            <a:r>
              <a:rPr lang="fr-FR" sz="2400" b="1">
                <a:latin typeface="Arial" charset="0"/>
                <a:ea typeface="ＭＳ Ｐゴシック" charset="0"/>
                <a:cs typeface="ＭＳ Ｐゴシック" charset="0"/>
              </a:rPr>
              <a:t>Lipodystrophies</a:t>
            </a:r>
            <a:r>
              <a:rPr lang="fr-FR" sz="2400">
                <a:latin typeface="Arial" charset="0"/>
                <a:ea typeface="ＭＳ Ｐゴシック" charset="0"/>
                <a:cs typeface="ＭＳ Ｐゴシック" charset="0"/>
              </a:rPr>
              <a:t>: diabète monogénique non exceptionnel </a:t>
            </a:r>
          </a:p>
          <a:p>
            <a:pPr>
              <a:buFontTx/>
              <a:buNone/>
            </a:pPr>
            <a:endParaRPr lang="fr-FR" sz="2400">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re 1"/>
          <p:cNvSpPr>
            <a:spLocks noGrp="1"/>
          </p:cNvSpPr>
          <p:nvPr>
            <p:ph type="title"/>
          </p:nvPr>
        </p:nvSpPr>
        <p:spPr/>
        <p:txBody>
          <a:bodyPr/>
          <a:lstStyle/>
          <a:p>
            <a:endParaRPr lang="fr-FR">
              <a:latin typeface="Arial" charset="0"/>
              <a:ea typeface="ＭＳ Ｐゴシック" charset="0"/>
              <a:cs typeface="ＭＳ Ｐゴシック" charset="0"/>
            </a:endParaRPr>
          </a:p>
        </p:txBody>
      </p:sp>
      <p:sp>
        <p:nvSpPr>
          <p:cNvPr id="83970" name="Espace réservé du contenu 2"/>
          <p:cNvSpPr>
            <a:spLocks noGrp="1"/>
          </p:cNvSpPr>
          <p:nvPr>
            <p:ph idx="1"/>
          </p:nvPr>
        </p:nvSpPr>
        <p:spPr/>
        <p:txBody>
          <a:bodyPr/>
          <a:lstStyle/>
          <a:p>
            <a:endParaRPr lang="fr-FR">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1143000" y="533400"/>
            <a:ext cx="8001000" cy="685800"/>
          </a:xfrm>
        </p:spPr>
        <p:txBody>
          <a:bodyPr/>
          <a:lstStyle/>
          <a:p>
            <a:r>
              <a:rPr lang="fr-FR" sz="3600" b="1">
                <a:solidFill>
                  <a:srgbClr val="006600"/>
                </a:solidFill>
                <a:latin typeface="Arial" charset="0"/>
                <a:ea typeface="ＭＳ Ｐゴシック" charset="0"/>
                <a:cs typeface="ＭＳ Ｐゴシック" charset="0"/>
              </a:rPr>
              <a:t>IT </a:t>
            </a:r>
            <a:r>
              <a:rPr lang="fr-FR" sz="3600" b="1" i="1">
                <a:solidFill>
                  <a:srgbClr val="006600"/>
                </a:solidFill>
                <a:latin typeface="Arial" charset="0"/>
                <a:ea typeface="ＭＳ Ｐゴシック" charset="0"/>
                <a:cs typeface="ＭＳ Ｐゴシック" charset="0"/>
              </a:rPr>
              <a:t>vs.</a:t>
            </a:r>
            <a:r>
              <a:rPr lang="fr-FR" sz="3600" b="1">
                <a:solidFill>
                  <a:srgbClr val="006600"/>
                </a:solidFill>
                <a:latin typeface="Arial" charset="0"/>
                <a:ea typeface="ＭＳ Ｐゴシック" charset="0"/>
                <a:cs typeface="ＭＳ Ｐゴシック" charset="0"/>
              </a:rPr>
              <a:t> intensive medical therapy</a:t>
            </a:r>
            <a:endParaRPr lang="fr-FR">
              <a:solidFill>
                <a:srgbClr val="006600"/>
              </a:solidFill>
              <a:latin typeface="Arial" charset="0"/>
              <a:ea typeface="ＭＳ Ｐゴシック" charset="0"/>
              <a:cs typeface="ＭＳ Ｐゴシック" charset="0"/>
            </a:endParaRPr>
          </a:p>
        </p:txBody>
      </p:sp>
      <p:sp>
        <p:nvSpPr>
          <p:cNvPr id="84994" name="Rectangle 4"/>
          <p:cNvSpPr>
            <a:spLocks noChangeArrowheads="1"/>
          </p:cNvSpPr>
          <p:nvPr/>
        </p:nvSpPr>
        <p:spPr bwMode="auto">
          <a:xfrm>
            <a:off x="1371600" y="1447800"/>
            <a:ext cx="6858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t>- </a:t>
            </a:r>
            <a:r>
              <a:rPr lang="fr-FR" sz="2000"/>
              <a:t>prospective, crossover, cohort study &gt;12,000 IEQ/kg</a:t>
            </a:r>
          </a:p>
          <a:p>
            <a:r>
              <a:rPr lang="fr-FR" sz="2000"/>
              <a:t>- ATG, tacrolimus, and mycophenolate</a:t>
            </a:r>
            <a:endParaRPr lang="fr-FR"/>
          </a:p>
        </p:txBody>
      </p:sp>
      <p:graphicFrame>
        <p:nvGraphicFramePr>
          <p:cNvPr id="317523" name="Group 83"/>
          <p:cNvGraphicFramePr>
            <a:graphicFrameLocks noGrp="1"/>
          </p:cNvGraphicFramePr>
          <p:nvPr>
            <p:ph type="tbl" idx="1"/>
          </p:nvPr>
        </p:nvGraphicFramePr>
        <p:xfrm>
          <a:off x="1524000" y="2590800"/>
          <a:ext cx="7086600" cy="3559176"/>
        </p:xfrm>
        <a:graphic>
          <a:graphicData uri="http://schemas.openxmlformats.org/drawingml/2006/table">
            <a:tbl>
              <a:tblPr/>
              <a:tblGrid>
                <a:gridCol w="3095625"/>
                <a:gridCol w="2587625"/>
                <a:gridCol w="1403350"/>
              </a:tblGrid>
              <a:tr h="1066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chemeClr val="tx2"/>
                          </a:solidFill>
                          <a:effectLst/>
                          <a:latin typeface="Arial" pitchFamily="26" charset="0"/>
                        </a:rPr>
                        <a:t>3 years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chemeClr val="tx2"/>
                          </a:solidFill>
                          <a:effectLst/>
                          <a:latin typeface="Arial" pitchFamily="26" charset="0"/>
                        </a:rPr>
                        <a:t>n</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chemeClr val="tx2"/>
                          </a:solidFill>
                          <a:effectLst/>
                          <a:latin typeface="Arial" pitchFamily="26" charset="0"/>
                        </a:rPr>
                        <a:t>Intensive therapy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chemeClr val="tx2"/>
                          </a:solidFill>
                          <a:effectLst/>
                          <a:latin typeface="Arial" pitchFamily="26" charset="0"/>
                        </a:rPr>
                        <a:t>42</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chemeClr val="tx2"/>
                          </a:solidFill>
                          <a:effectLst/>
                          <a:latin typeface="Arial" pitchFamily="26" charset="0"/>
                        </a:rPr>
                        <a:t>IT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chemeClr val="tx2"/>
                          </a:solidFill>
                          <a:effectLst/>
                          <a:latin typeface="Arial" pitchFamily="26" charset="0"/>
                        </a:rPr>
                        <a:t>31</a:t>
                      </a:r>
                    </a:p>
                  </a:txBody>
                  <a:tcPr horzOverflow="overflow">
                    <a:lnL>
                      <a:noFill/>
                    </a:lnL>
                    <a:lnR>
                      <a:noFill/>
                    </a:lnR>
                    <a:lnT>
                      <a:noFill/>
                    </a:lnT>
                    <a:lnB>
                      <a:noFill/>
                    </a:lnB>
                    <a:lnTlToBr>
                      <a:noFill/>
                    </a:lnTlToBr>
                    <a:lnBlToTr>
                      <a:noFill/>
                    </a:lnBlToTr>
                    <a:noFill/>
                  </a:tcPr>
                </a:tc>
              </a:tr>
              <a:tr h="666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chemeClr val="tx2"/>
                          </a:solidFill>
                          <a:effectLst/>
                          <a:latin typeface="Arial" pitchFamily="26" charset="0"/>
                        </a:rPr>
                        <a:t>HbA1c % *</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pitchFamily="26" charset="0"/>
                        </a:rPr>
                        <a:t>7.5±0.9</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pitchFamily="26" charset="0"/>
                        </a:rPr>
                        <a:t>6.6±0.7</a:t>
                      </a:r>
                    </a:p>
                  </a:txBody>
                  <a:tcPr horzOverflow="overflow">
                    <a:lnL>
                      <a:noFill/>
                    </a:lnL>
                    <a:lnR>
                      <a:noFill/>
                    </a:lnR>
                    <a:lnT>
                      <a:noFill/>
                    </a:lnT>
                    <a:lnB>
                      <a:noFill/>
                    </a:lnB>
                    <a:lnTlToBr>
                      <a:noFill/>
                    </a:lnTlToBr>
                    <a:lnBlToTr>
                      <a:noFill/>
                    </a:lnBlToTr>
                    <a:noFill/>
                  </a:tcPr>
                </a:tc>
              </a:tr>
              <a:tr h="671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chemeClr val="tx2"/>
                          </a:solidFill>
                          <a:effectLst/>
                          <a:latin typeface="Arial" pitchFamily="26" charset="0"/>
                        </a:rPr>
                        <a:t>GFR ml/mn/mo * slope</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pitchFamily="26" charset="0"/>
                        </a:rPr>
                        <a:t>-0.42±0.7</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pitchFamily="26" charset="0"/>
                        </a:rPr>
                        <a:t>-0.12±0.7</a:t>
                      </a:r>
                    </a:p>
                  </a:txBody>
                  <a:tcPr horzOverflow="overflow">
                    <a:lnL>
                      <a:noFill/>
                    </a:lnL>
                    <a:lnR>
                      <a:noFill/>
                    </a:lnR>
                    <a:lnT>
                      <a:noFill/>
                    </a:lnT>
                    <a:lnB>
                      <a:noFill/>
                    </a:lnB>
                    <a:lnTlToBr>
                      <a:noFill/>
                    </a:lnTlToBr>
                    <a:lnBlToTr>
                      <a:noFill/>
                    </a:lnBlToTr>
                    <a:noFill/>
                  </a:tcPr>
                </a:tc>
              </a:tr>
              <a:tr h="719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chemeClr val="tx2"/>
                          </a:solidFill>
                          <a:effectLst/>
                          <a:latin typeface="Arial" pitchFamily="26" charset="0"/>
                        </a:rPr>
                        <a:t>Retinopathy *</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pitchFamily="26" charset="0"/>
                        </a:rPr>
                        <a:t>10/82</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pitchFamily="26" charset="0"/>
                        </a:rPr>
                        <a:t>0/51</a:t>
                      </a:r>
                    </a:p>
                  </a:txBody>
                  <a:tcPr horzOverflow="overflow">
                    <a:lnL>
                      <a:noFill/>
                    </a:lnL>
                    <a:lnR>
                      <a:noFill/>
                    </a:lnR>
                    <a:lnT>
                      <a:noFill/>
                    </a:lnT>
                    <a:lnB>
                      <a:noFill/>
                    </a:lnB>
                    <a:lnTlToBr>
                      <a:noFill/>
                    </a:lnTlToBr>
                    <a:lnBlToTr>
                      <a:noFill/>
                    </a:lnBlToTr>
                    <a:noFill/>
                  </a:tcPr>
                </a:tc>
              </a:tr>
              <a:tr h="434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chemeClr val="tx2"/>
                          </a:solidFill>
                          <a:effectLst/>
                          <a:latin typeface="Arial" pitchFamily="26" charset="0"/>
                        </a:rPr>
                        <a:t>Neuropathy</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pitchFamily="26" charset="0"/>
                        </a:rPr>
                        <a:t>47±5</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pitchFamily="26" charset="0"/>
                        </a:rPr>
                        <a:t>47±4</a:t>
                      </a:r>
                    </a:p>
                  </a:txBody>
                  <a:tcPr horzOverflow="overflow">
                    <a:lnL>
                      <a:noFill/>
                    </a:lnL>
                    <a:lnR>
                      <a:noFill/>
                    </a:lnR>
                    <a:lnT>
                      <a:noFill/>
                    </a:lnT>
                    <a:lnB>
                      <a:noFill/>
                    </a:lnB>
                    <a:lnTlToBr>
                      <a:noFill/>
                    </a:lnTlToBr>
                    <a:lnBlToTr>
                      <a:noFill/>
                    </a:lnBlToTr>
                    <a:noFill/>
                  </a:tcPr>
                </a:tc>
              </a:tr>
            </a:tbl>
          </a:graphicData>
        </a:graphic>
      </p:graphicFrame>
      <p:sp>
        <p:nvSpPr>
          <p:cNvPr id="85011" name="Rectangle 76"/>
          <p:cNvSpPr>
            <a:spLocks noChangeArrowheads="1"/>
          </p:cNvSpPr>
          <p:nvPr/>
        </p:nvSpPr>
        <p:spPr bwMode="auto">
          <a:xfrm>
            <a:off x="5181600" y="6400800"/>
            <a:ext cx="7192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1800" i="1"/>
              <a:t>Warnock Transplantation 2008</a:t>
            </a: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6017" name="Object 2"/>
          <p:cNvGraphicFramePr>
            <a:graphicFrameLocks noGrp="1" noChangeAspect="1"/>
          </p:cNvGraphicFramePr>
          <p:nvPr>
            <p:ph/>
          </p:nvPr>
        </p:nvGraphicFramePr>
        <p:xfrm>
          <a:off x="1455738" y="1019175"/>
          <a:ext cx="5708650" cy="5064125"/>
        </p:xfrm>
        <a:graphic>
          <a:graphicData uri="http://schemas.openxmlformats.org/presentationml/2006/ole">
            <mc:AlternateContent xmlns:mc="http://schemas.openxmlformats.org/markup-compatibility/2006">
              <mc:Choice xmlns:v="urn:schemas-microsoft-com:vml" Requires="v">
                <p:oleObj spid="_x0000_s86024" name="Document" r:id="rId3" imgW="5753100" imgH="5105400" progId="Word.Document.8">
                  <p:embed/>
                </p:oleObj>
              </mc:Choice>
              <mc:Fallback>
                <p:oleObj name="Document" r:id="rId3" imgW="5753100" imgH="5105400" progId="Word.Documen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5738" y="1019175"/>
                        <a:ext cx="5708650" cy="506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86018" name="Picture 3" descr="Image numérisée  0449.gif                                      00030FDADisque dur MCV                 BBA748F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2863" y="515938"/>
            <a:ext cx="6748462" cy="598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8212" name="Rectangle 4"/>
          <p:cNvSpPr>
            <a:spLocks noChangeArrowheads="1"/>
          </p:cNvSpPr>
          <p:nvPr/>
        </p:nvSpPr>
        <p:spPr bwMode="auto">
          <a:xfrm>
            <a:off x="8305800" y="5410200"/>
            <a:ext cx="454025" cy="457200"/>
          </a:xfrm>
          <a:prstGeom prst="rect">
            <a:avLst/>
          </a:prstGeom>
          <a:noFill/>
          <a:ln w="12700">
            <a:noFill/>
            <a:miter lim="800000"/>
            <a:headEnd/>
            <a:tailEnd/>
          </a:ln>
          <a:effectLst/>
        </p:spPr>
        <p:txBody>
          <a:bodyPr wrap="none">
            <a:spAutoFit/>
          </a:bodyPr>
          <a:lstStyle/>
          <a:p>
            <a:pPr defTabSz="762000">
              <a:defRPr/>
            </a:pPr>
            <a:r>
              <a:rPr lang="fr-FR" b="1">
                <a:effectLst>
                  <a:outerShdw blurRad="38100" dist="38100" dir="2700000" algn="tl">
                    <a:srgbClr val="DDDDDD"/>
                  </a:outerShdw>
                </a:effectLst>
              </a:rPr>
              <a:t>IT</a:t>
            </a:r>
          </a:p>
        </p:txBody>
      </p:sp>
      <p:sp>
        <p:nvSpPr>
          <p:cNvPr id="478213" name="Rectangle 5"/>
          <p:cNvSpPr>
            <a:spLocks noChangeArrowheads="1"/>
          </p:cNvSpPr>
          <p:nvPr/>
        </p:nvSpPr>
        <p:spPr bwMode="auto">
          <a:xfrm>
            <a:off x="276225" y="4840288"/>
            <a:ext cx="1042988" cy="461962"/>
          </a:xfrm>
          <a:prstGeom prst="rect">
            <a:avLst/>
          </a:prstGeom>
          <a:noFill/>
          <a:ln w="12700">
            <a:noFill/>
            <a:miter lim="800000"/>
            <a:headEnd/>
            <a:tailEnd/>
          </a:ln>
          <a:effectLst/>
        </p:spPr>
        <p:txBody>
          <a:bodyPr>
            <a:spAutoFit/>
          </a:bodyPr>
          <a:lstStyle/>
          <a:p>
            <a:pPr defTabSz="762000">
              <a:defRPr/>
            </a:pPr>
            <a:r>
              <a:rPr lang="fr-FR" b="1">
                <a:effectLst>
                  <a:outerShdw blurRad="38100" dist="38100" dir="2700000" algn="tl">
                    <a:srgbClr val="DDDDDD"/>
                  </a:outerShdw>
                </a:effectLst>
              </a:rPr>
              <a:t>Black</a:t>
            </a:r>
          </a:p>
        </p:txBody>
      </p:sp>
      <p:sp>
        <p:nvSpPr>
          <p:cNvPr id="478214" name="Rectangle 6"/>
          <p:cNvSpPr>
            <a:spLocks noChangeArrowheads="1"/>
          </p:cNvSpPr>
          <p:nvPr/>
        </p:nvSpPr>
        <p:spPr bwMode="auto">
          <a:xfrm>
            <a:off x="8108950" y="4840288"/>
            <a:ext cx="1119188" cy="461962"/>
          </a:xfrm>
          <a:prstGeom prst="rect">
            <a:avLst/>
          </a:prstGeom>
          <a:noFill/>
          <a:ln w="12700">
            <a:noFill/>
            <a:miter lim="800000"/>
            <a:headEnd/>
            <a:tailEnd/>
          </a:ln>
          <a:effectLst/>
        </p:spPr>
        <p:txBody>
          <a:bodyPr>
            <a:spAutoFit/>
          </a:bodyPr>
          <a:lstStyle/>
          <a:p>
            <a:pPr defTabSz="762000">
              <a:defRPr/>
            </a:pPr>
            <a:r>
              <a:rPr lang="fr-FR" b="1">
                <a:effectLst>
                  <a:outerShdw blurRad="38100" dist="38100" dir="2700000" algn="tl">
                    <a:srgbClr val="DDDDDD"/>
                  </a:outerShdw>
                </a:effectLst>
              </a:rPr>
              <a:t>Clear</a:t>
            </a:r>
          </a:p>
        </p:txBody>
      </p:sp>
      <p:sp>
        <p:nvSpPr>
          <p:cNvPr id="86022" name="Rectangle 7"/>
          <p:cNvSpPr>
            <a:spLocks noChangeArrowheads="1"/>
          </p:cNvSpPr>
          <p:nvPr/>
        </p:nvSpPr>
        <p:spPr bwMode="auto">
          <a:xfrm>
            <a:off x="381000" y="5257800"/>
            <a:ext cx="1600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b="1"/>
              <a:t>IPII</a:t>
            </a:r>
            <a:endParaRPr lang="fr-FR"/>
          </a:p>
        </p:txBody>
      </p:sp>
      <p:sp>
        <p:nvSpPr>
          <p:cNvPr id="86023" name="Rectangle 8"/>
          <p:cNvSpPr>
            <a:spLocks noChangeArrowheads="1"/>
          </p:cNvSpPr>
          <p:nvPr/>
        </p:nvSpPr>
        <p:spPr bwMode="auto">
          <a:xfrm>
            <a:off x="5410200" y="6491288"/>
            <a:ext cx="3733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1800" i="1"/>
              <a:t>Vantyghem Transplantation  2009</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1447800" y="685800"/>
            <a:ext cx="7010400" cy="762000"/>
          </a:xfrm>
        </p:spPr>
        <p:txBody>
          <a:bodyPr/>
          <a:lstStyle/>
          <a:p>
            <a:r>
              <a:rPr lang="fr-FR" sz="3600" b="1">
                <a:solidFill>
                  <a:srgbClr val="006600"/>
                </a:solidFill>
                <a:latin typeface="Arial" charset="0"/>
                <a:ea typeface="ＭＳ Ｐゴシック" charset="0"/>
                <a:cs typeface="ＭＳ Ｐゴシック" charset="0"/>
              </a:rPr>
              <a:t>SIK </a:t>
            </a:r>
            <a:r>
              <a:rPr lang="fr-FR" sz="3600" b="1" i="1">
                <a:solidFill>
                  <a:srgbClr val="006600"/>
                </a:solidFill>
                <a:latin typeface="Arial" charset="0"/>
                <a:ea typeface="ＭＳ Ｐゴシック" charset="0"/>
                <a:cs typeface="ＭＳ Ｐゴシック" charset="0"/>
              </a:rPr>
              <a:t>vs.</a:t>
            </a:r>
            <a:r>
              <a:rPr lang="fr-FR" sz="3600" b="1">
                <a:solidFill>
                  <a:srgbClr val="006600"/>
                </a:solidFill>
                <a:latin typeface="Arial" charset="0"/>
                <a:ea typeface="ＭＳ Ｐゴシック" charset="0"/>
                <a:cs typeface="ＭＳ Ｐゴシック" charset="0"/>
              </a:rPr>
              <a:t> SPK</a:t>
            </a:r>
          </a:p>
        </p:txBody>
      </p:sp>
      <p:graphicFrame>
        <p:nvGraphicFramePr>
          <p:cNvPr id="318545" name="Group 81"/>
          <p:cNvGraphicFramePr>
            <a:graphicFrameLocks noGrp="1"/>
          </p:cNvGraphicFramePr>
          <p:nvPr>
            <p:ph type="tbl" idx="1"/>
          </p:nvPr>
        </p:nvGraphicFramePr>
        <p:xfrm>
          <a:off x="1447800" y="1676400"/>
          <a:ext cx="7696200" cy="4605338"/>
        </p:xfrm>
        <a:graphic>
          <a:graphicData uri="http://schemas.openxmlformats.org/drawingml/2006/table">
            <a:tbl>
              <a:tblPr/>
              <a:tblGrid>
                <a:gridCol w="4343400"/>
                <a:gridCol w="1066800"/>
                <a:gridCol w="2286000"/>
              </a:tblGrid>
              <a:tr h="13349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2"/>
                          </a:solidFill>
                          <a:effectLst/>
                          <a:latin typeface="Arial" charset="0"/>
                          <a:ea typeface="ＭＳ Ｐゴシック" charset="0"/>
                          <a:cs typeface="ＭＳ Ｐゴシック" charset="0"/>
                        </a:rPr>
                        <a:t>3 years</a:t>
                      </a:r>
                    </a:p>
                  </a:txBody>
                  <a:tcPr marT="45712" marB="4571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2"/>
                          </a:solidFill>
                          <a:effectLst/>
                          <a:latin typeface="Arial" charset="0"/>
                          <a:ea typeface="ＭＳ Ｐゴシック" charset="0"/>
                          <a:cs typeface="ＭＳ Ｐゴシック" charset="0"/>
                        </a:rPr>
                        <a:t>SIK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2"/>
                          </a:solidFill>
                          <a:effectLst/>
                          <a:latin typeface="Arial" charset="0"/>
                          <a:ea typeface="ＭＳ Ｐゴシック" charset="0"/>
                          <a:cs typeface="ＭＳ Ｐゴシック" charset="0"/>
                        </a:rPr>
                        <a:t>13</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1" i="0" u="none" strike="noStrike" cap="none" normalizeH="0" baseline="0">
                        <a:ln>
                          <a:noFill/>
                        </a:ln>
                        <a:solidFill>
                          <a:schemeClr val="tx2"/>
                        </a:solidFill>
                        <a:effectLst/>
                        <a:latin typeface="Arial" charset="0"/>
                        <a:ea typeface="ＭＳ Ｐゴシック" charset="0"/>
                        <a:cs typeface="ＭＳ Ｐゴシック" charset="0"/>
                      </a:endParaRPr>
                    </a:p>
                  </a:txBody>
                  <a:tcPr marT="45712" marB="4571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2"/>
                          </a:solidFill>
                          <a:effectLst/>
                          <a:latin typeface="Arial" charset="0"/>
                          <a:ea typeface="ＭＳ Ｐゴシック" charset="0"/>
                          <a:cs typeface="ＭＳ Ｐゴシック" charset="0"/>
                        </a:rPr>
                        <a:t>SPK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2"/>
                          </a:solidFill>
                          <a:effectLst/>
                          <a:latin typeface="Arial" charset="0"/>
                          <a:ea typeface="ＭＳ Ｐゴシック" charset="0"/>
                          <a:cs typeface="ＭＳ Ｐゴシック" charset="0"/>
                        </a:rPr>
                        <a:t>25</a:t>
                      </a:r>
                    </a:p>
                  </a:txBody>
                  <a:tcPr marT="45712" marB="45712" horzOverflow="overflow">
                    <a:lnL>
                      <a:noFill/>
                    </a:lnL>
                    <a:lnR>
                      <a:noFill/>
                    </a:lnR>
                    <a:lnT>
                      <a:noFill/>
                    </a:lnT>
                    <a:lnB>
                      <a:noFill/>
                    </a:lnB>
                    <a:lnTlToBr>
                      <a:noFill/>
                    </a:lnTlToBr>
                    <a:lnBlToTr>
                      <a:noFill/>
                    </a:lnBlToTr>
                    <a:noFill/>
                  </a:tcPr>
                </a:tc>
              </a:tr>
              <a:tr h="8015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2"/>
                          </a:solidFill>
                          <a:effectLst/>
                          <a:latin typeface="Arial" charset="0"/>
                          <a:ea typeface="ＭＳ Ｐゴシック" charset="0"/>
                          <a:cs typeface="ＭＳ Ｐゴシック" charset="0"/>
                        </a:rPr>
                        <a:t>HbA1c %</a:t>
                      </a:r>
                    </a:p>
                  </a:txBody>
                  <a:tcPr marT="45712" marB="4571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6.3</a:t>
                      </a:r>
                    </a:p>
                  </a:txBody>
                  <a:tcPr marT="45712" marB="4571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5.9</a:t>
                      </a:r>
                    </a:p>
                  </a:txBody>
                  <a:tcPr marT="45712" marB="45712" horzOverflow="overflow">
                    <a:lnL>
                      <a:noFill/>
                    </a:lnL>
                    <a:lnR>
                      <a:noFill/>
                    </a:lnR>
                    <a:lnT>
                      <a:noFill/>
                    </a:lnT>
                    <a:lnB>
                      <a:noFill/>
                    </a:lnB>
                    <a:lnTlToBr>
                      <a:noFill/>
                    </a:lnTlToBr>
                    <a:lnBlToTr>
                      <a:noFill/>
                    </a:lnBlToTr>
                    <a:noFill/>
                  </a:tcPr>
                </a:tc>
              </a:tr>
              <a:tr h="8221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2"/>
                          </a:solidFill>
                          <a:effectLst/>
                          <a:latin typeface="Arial" charset="0"/>
                          <a:ea typeface="ＭＳ Ｐゴシック" charset="0"/>
                          <a:cs typeface="ＭＳ Ｐゴシック" charset="0"/>
                        </a:rPr>
                        <a:t>Insulin independence &gt;1 yr*</a:t>
                      </a:r>
                    </a:p>
                  </a:txBody>
                  <a:tcPr marT="45712" marB="4571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31%</a:t>
                      </a:r>
                    </a:p>
                  </a:txBody>
                  <a:tcPr marT="45712" marB="4571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96%</a:t>
                      </a:r>
                    </a:p>
                  </a:txBody>
                  <a:tcPr marT="45712" marB="45712" horzOverflow="overflow">
                    <a:lnL>
                      <a:noFill/>
                    </a:lnL>
                    <a:lnR>
                      <a:noFill/>
                    </a:lnR>
                    <a:lnT>
                      <a:noFill/>
                    </a:lnT>
                    <a:lnB>
                      <a:noFill/>
                    </a:lnB>
                    <a:lnTlToBr>
                      <a:noFill/>
                    </a:lnTlToBr>
                    <a:lnBlToTr>
                      <a:noFill/>
                    </a:lnBlToTr>
                    <a:noFill/>
                  </a:tcPr>
                </a:tc>
              </a:tr>
              <a:tr h="8237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2"/>
                          </a:solidFill>
                          <a:effectLst/>
                          <a:latin typeface="Arial" charset="0"/>
                          <a:ea typeface="ＭＳ Ｐゴシック" charset="0"/>
                          <a:cs typeface="ＭＳ Ｐゴシック" charset="0"/>
                        </a:rPr>
                        <a:t>Kidney function</a:t>
                      </a:r>
                    </a:p>
                  </a:txBody>
                  <a:tcPr marT="45712" marB="4571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id</a:t>
                      </a:r>
                    </a:p>
                  </a:txBody>
                  <a:tcPr marT="45712" marB="4571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id</a:t>
                      </a:r>
                    </a:p>
                  </a:txBody>
                  <a:tcPr marT="45712" marB="45712" horzOverflow="overflow">
                    <a:lnL>
                      <a:noFill/>
                    </a:lnL>
                    <a:lnR>
                      <a:noFill/>
                    </a:lnR>
                    <a:lnT>
                      <a:noFill/>
                    </a:lnT>
                    <a:lnB>
                      <a:noFill/>
                    </a:lnB>
                    <a:lnTlToBr>
                      <a:noFill/>
                    </a:lnTlToBr>
                    <a:lnBlToTr>
                      <a:noFill/>
                    </a:lnBlToTr>
                    <a:noFill/>
                  </a:tcPr>
                </a:tc>
              </a:tr>
              <a:tr h="8229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2"/>
                          </a:solidFill>
                          <a:effectLst/>
                          <a:latin typeface="Arial" charset="0"/>
                          <a:ea typeface="ＭＳ Ｐゴシック" charset="0"/>
                          <a:cs typeface="ＭＳ Ｐゴシック" charset="0"/>
                        </a:rPr>
                        <a:t>Side effects*</a:t>
                      </a:r>
                    </a:p>
                  </a:txBody>
                  <a:tcPr marT="45712" marB="4571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0%</a:t>
                      </a:r>
                    </a:p>
                  </a:txBody>
                  <a:tcPr marT="45712" marB="4571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40% relaparotomies</a:t>
                      </a:r>
                    </a:p>
                  </a:txBody>
                  <a:tcPr marT="45712" marB="45712" horzOverflow="overflow">
                    <a:lnL>
                      <a:noFill/>
                    </a:lnL>
                    <a:lnR>
                      <a:noFill/>
                    </a:lnR>
                    <a:lnT>
                      <a:noFill/>
                    </a:lnT>
                    <a:lnB>
                      <a:noFill/>
                    </a:lnB>
                    <a:lnTlToBr>
                      <a:noFill/>
                    </a:lnTlToBr>
                    <a:lnBlToTr>
                      <a:noFill/>
                    </a:lnBlToTr>
                    <a:noFill/>
                  </a:tcPr>
                </a:tc>
              </a:tr>
            </a:tbl>
          </a:graphicData>
        </a:graphic>
      </p:graphicFrame>
      <p:sp>
        <p:nvSpPr>
          <p:cNvPr id="87058" name="Rectangle 79"/>
          <p:cNvSpPr>
            <a:spLocks noChangeArrowheads="1"/>
          </p:cNvSpPr>
          <p:nvPr/>
        </p:nvSpPr>
        <p:spPr bwMode="auto">
          <a:xfrm>
            <a:off x="6019800" y="6491288"/>
            <a:ext cx="3352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1800" i="1"/>
              <a:t>Gerber Diabetologia 2008</a:t>
            </a: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1371600" y="152400"/>
            <a:ext cx="8458200" cy="1371600"/>
          </a:xfrm>
        </p:spPr>
        <p:txBody>
          <a:bodyPr/>
          <a:lstStyle/>
          <a:p>
            <a:pPr eaLnBrk="1" hangingPunct="1"/>
            <a:r>
              <a:rPr lang="fr-FR" sz="3600" b="1">
                <a:latin typeface="Arial" charset="0"/>
                <a:ea typeface="ＭＳ Ｐゴシック" charset="0"/>
                <a:cs typeface="ＭＳ Ｐゴシック" charset="0"/>
              </a:rPr>
              <a:t>Survival:  whole pancreas </a:t>
            </a:r>
            <a:r>
              <a:rPr lang="fr-FR" sz="3600" b="1" i="1">
                <a:latin typeface="Arial" charset="0"/>
                <a:ea typeface="ＭＳ Ｐゴシック" charset="0"/>
                <a:cs typeface="ＭＳ Ｐゴシック" charset="0"/>
              </a:rPr>
              <a:t>vs </a:t>
            </a:r>
            <a:r>
              <a:rPr lang="fr-FR" sz="3600" b="1">
                <a:latin typeface="Arial" charset="0"/>
                <a:ea typeface="ＭＳ Ｐゴシック" charset="0"/>
                <a:cs typeface="ＭＳ Ｐゴシック" charset="0"/>
              </a:rPr>
              <a:t>islet</a:t>
            </a:r>
            <a:endParaRPr lang="fr-FR">
              <a:latin typeface="Arial" charset="0"/>
              <a:ea typeface="ＭＳ Ｐゴシック" charset="0"/>
              <a:cs typeface="ＭＳ Ｐゴシック" charset="0"/>
            </a:endParaRPr>
          </a:p>
        </p:txBody>
      </p:sp>
      <p:graphicFrame>
        <p:nvGraphicFramePr>
          <p:cNvPr id="480259" name="Group 3"/>
          <p:cNvGraphicFramePr>
            <a:graphicFrameLocks noGrp="1"/>
          </p:cNvGraphicFramePr>
          <p:nvPr>
            <p:ph type="tbl" idx="1"/>
          </p:nvPr>
        </p:nvGraphicFramePr>
        <p:xfrm>
          <a:off x="1600200" y="1590675"/>
          <a:ext cx="7543800" cy="5370513"/>
        </p:xfrm>
        <a:graphic>
          <a:graphicData uri="http://schemas.openxmlformats.org/drawingml/2006/table">
            <a:tbl>
              <a:tblPr/>
              <a:tblGrid>
                <a:gridCol w="2590800"/>
                <a:gridCol w="1219200"/>
                <a:gridCol w="1219200"/>
                <a:gridCol w="1295400"/>
                <a:gridCol w="1219200"/>
              </a:tblGrid>
              <a:tr h="926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rgbClr val="006600"/>
                          </a:solidFill>
                          <a:effectLst/>
                          <a:latin typeface="Arial" charset="0"/>
                          <a:ea typeface="ＭＳ Ｐゴシック" charset="0"/>
                          <a:cs typeface="ＭＳ Ｐゴシック" charset="0"/>
                        </a:rPr>
                        <a:t>    Survival Tx</a:t>
                      </a: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rgbClr val="006600"/>
                          </a:solidFill>
                          <a:effectLst/>
                          <a:latin typeface="Arial" charset="0"/>
                          <a:ea typeface="ＭＳ Ｐゴシック" charset="0"/>
                          <a:cs typeface="ＭＳ Ｐゴシック" charset="0"/>
                        </a:rPr>
                        <a:t>Organ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rgbClr val="006600"/>
                          </a:solidFill>
                          <a:effectLst/>
                          <a:latin typeface="Arial" charset="0"/>
                          <a:ea typeface="ＭＳ Ｐゴシック" charset="0"/>
                          <a:cs typeface="ＭＳ Ｐゴシック" charset="0"/>
                        </a:rPr>
                        <a:t>1yr</a:t>
                      </a:r>
                      <a:endParaRPr kumimoji="0" lang="fr-FR" sz="2400" b="1" i="0" u="none" strike="noStrike" cap="none" normalizeH="0" baseline="0">
                        <a:ln>
                          <a:noFill/>
                        </a:ln>
                        <a:solidFill>
                          <a:srgbClr val="006600"/>
                        </a:solidFill>
                        <a:effectLst/>
                        <a:latin typeface="Arial" charset="0"/>
                        <a:ea typeface="ＭＳ Ｐゴシック" charset="0"/>
                        <a:cs typeface="ＭＳ Ｐゴシック" charset="0"/>
                      </a:endParaRP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1" i="0" u="none" strike="noStrike" cap="none" normalizeH="0" baseline="0">
                        <a:ln>
                          <a:noFill/>
                        </a:ln>
                        <a:solidFill>
                          <a:srgbClr val="006600"/>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rgbClr val="006600"/>
                          </a:solidFill>
                          <a:effectLst/>
                          <a:latin typeface="Arial" charset="0"/>
                          <a:ea typeface="ＭＳ Ｐゴシック" charset="0"/>
                          <a:cs typeface="ＭＳ Ｐゴシック" charset="0"/>
                        </a:rPr>
                        <a:t>5 yrs</a:t>
                      </a: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rgbClr val="006600"/>
                          </a:solidFill>
                          <a:effectLst/>
                          <a:latin typeface="Arial" charset="0"/>
                          <a:ea typeface="ＭＳ Ｐゴシック" charset="0"/>
                          <a:cs typeface="ＭＳ Ｐゴシック" charset="0"/>
                        </a:rPr>
                        <a:t>Patient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rgbClr val="006600"/>
                          </a:solidFill>
                          <a:effectLst/>
                          <a:latin typeface="Arial" charset="0"/>
                          <a:ea typeface="ＭＳ Ｐゴシック" charset="0"/>
                          <a:cs typeface="ＭＳ Ｐゴシック" charset="0"/>
                        </a:rPr>
                        <a:t>1 yr </a:t>
                      </a: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rgbClr val="006600"/>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rgbClr val="006600"/>
                          </a:solidFill>
                          <a:effectLst/>
                          <a:latin typeface="Arial" charset="0"/>
                          <a:ea typeface="ＭＳ Ｐゴシック" charset="0"/>
                          <a:cs typeface="ＭＳ Ｐゴシック" charset="0"/>
                        </a:rPr>
                        <a:t>5 yrs</a:t>
                      </a:r>
                    </a:p>
                  </a:txBody>
                  <a:tcPr marT="45711" marB="45711" horzOverflow="overflow">
                    <a:lnL>
                      <a:noFill/>
                    </a:lnL>
                    <a:lnR>
                      <a:noFill/>
                    </a:lnR>
                    <a:lnT>
                      <a:noFill/>
                    </a:lnT>
                    <a:lnB>
                      <a:noFill/>
                    </a:lnB>
                    <a:lnTlToBr>
                      <a:noFill/>
                    </a:lnTlToBr>
                    <a:lnBlToTr>
                      <a:noFill/>
                    </a:lnBlToTr>
                    <a:noFill/>
                  </a:tcPr>
                </a:tc>
              </a:tr>
              <a:tr h="13349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rgbClr val="006600"/>
                          </a:solidFill>
                          <a:effectLst/>
                          <a:latin typeface="Arial" charset="0"/>
                          <a:ea typeface="ＭＳ Ｐゴシック" charset="0"/>
                          <a:cs typeface="ＭＳ Ｐゴシック" charset="0"/>
                        </a:rPr>
                        <a:t>Simultaneous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rgbClr val="006600"/>
                          </a:solidFill>
                          <a:effectLst/>
                          <a:latin typeface="Arial" charset="0"/>
                          <a:ea typeface="ＭＳ Ｐゴシック" charset="0"/>
                          <a:cs typeface="ＭＳ Ｐゴシック" charset="0"/>
                        </a:rPr>
                        <a:t>kidney pancreas</a:t>
                      </a:r>
                      <a:endParaRPr kumimoji="0" lang="fr-FR" sz="2000" b="0" i="0" u="none" strike="noStrike" cap="none" normalizeH="0" baseline="0">
                        <a:ln>
                          <a:noFill/>
                        </a:ln>
                        <a:solidFill>
                          <a:srgbClr val="006600"/>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rgbClr val="006600"/>
                        </a:solidFill>
                        <a:effectLst/>
                        <a:latin typeface="Arial" charset="0"/>
                        <a:ea typeface="ＭＳ Ｐゴシック" charset="0"/>
                        <a:cs typeface="ＭＳ Ｐゴシック" charset="0"/>
                      </a:endParaRP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79%</a:t>
                      </a: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70%</a:t>
                      </a: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95%</a:t>
                      </a: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90%</a:t>
                      </a:r>
                    </a:p>
                  </a:txBody>
                  <a:tcPr marT="45711" marB="45711" horzOverflow="overflow">
                    <a:lnL>
                      <a:noFill/>
                    </a:lnL>
                    <a:lnR>
                      <a:noFill/>
                    </a:lnR>
                    <a:lnT>
                      <a:noFill/>
                    </a:lnT>
                    <a:lnB>
                      <a:noFill/>
                    </a:lnB>
                    <a:lnTlToBr>
                      <a:noFill/>
                    </a:lnTlToBr>
                    <a:lnBlToTr>
                      <a:noFill/>
                    </a:lnBlToTr>
                    <a:noFill/>
                  </a:tcPr>
                </a:tc>
              </a:tr>
              <a:tr h="13349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rgbClr val="006600"/>
                          </a:solidFill>
                          <a:effectLst/>
                          <a:latin typeface="Arial" charset="0"/>
                          <a:ea typeface="ＭＳ Ｐゴシック" charset="0"/>
                          <a:cs typeface="ＭＳ Ｐゴシック" charset="0"/>
                        </a:rPr>
                        <a:t>Pancreas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rgbClr val="006600"/>
                          </a:solidFill>
                          <a:effectLst/>
                          <a:latin typeface="Arial" charset="0"/>
                          <a:ea typeface="ＭＳ Ｐゴシック" charset="0"/>
                          <a:cs typeface="ＭＳ Ｐゴシック" charset="0"/>
                        </a:rPr>
                        <a:t>after kidney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rgbClr val="006600"/>
                        </a:solidFill>
                        <a:effectLst/>
                        <a:latin typeface="Arial" charset="0"/>
                        <a:ea typeface="ＭＳ Ｐゴシック" charset="0"/>
                        <a:cs typeface="ＭＳ Ｐゴシック" charset="0"/>
                      </a:endParaRP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69%</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chemeClr val="tx1"/>
                        </a:solidFill>
                        <a:effectLst/>
                        <a:latin typeface="Arial" charset="0"/>
                        <a:ea typeface="ＭＳ Ｐゴシック" charset="0"/>
                        <a:cs typeface="ＭＳ Ｐゴシック" charset="0"/>
                      </a:endParaRP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45%</a:t>
                      </a: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96%</a:t>
                      </a: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89%</a:t>
                      </a:r>
                    </a:p>
                  </a:txBody>
                  <a:tcPr marT="45711" marB="45711" horzOverflow="overflow">
                    <a:lnL>
                      <a:noFill/>
                    </a:lnL>
                    <a:lnR>
                      <a:noFill/>
                    </a:lnR>
                    <a:lnT>
                      <a:noFill/>
                    </a:lnT>
                    <a:lnB>
                      <a:noFill/>
                    </a:lnB>
                    <a:lnTlToBr>
                      <a:noFill/>
                    </a:lnTlToBr>
                    <a:lnBlToTr>
                      <a:noFill/>
                    </a:lnBlToTr>
                    <a:noFill/>
                  </a:tcPr>
                </a:tc>
              </a:tr>
              <a:tr h="17737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rgbClr val="006600"/>
                          </a:solidFill>
                          <a:effectLst/>
                          <a:latin typeface="Arial" charset="0"/>
                          <a:ea typeface="ＭＳ Ｐゴシック" charset="0"/>
                          <a:cs typeface="ＭＳ Ｐゴシック" charset="0"/>
                        </a:rPr>
                        <a:t>Pancreas alone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rgbClr val="006600"/>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rgbClr val="006600"/>
                          </a:solidFill>
                          <a:effectLst/>
                          <a:latin typeface="Arial" charset="0"/>
                          <a:ea typeface="ＭＳ Ｐゴシック" charset="0"/>
                          <a:cs typeface="ＭＳ Ｐゴシック" charset="0"/>
                        </a:rPr>
                        <a:t>Islet /Edmonton</a:t>
                      </a:r>
                      <a:endParaRPr kumimoji="0" lang="fr-FR" sz="2400" b="0" i="0" u="none" strike="noStrike" cap="none" normalizeH="0" baseline="0">
                        <a:ln>
                          <a:noFill/>
                        </a:ln>
                        <a:solidFill>
                          <a:srgbClr val="006600"/>
                        </a:solidFill>
                        <a:effectLst/>
                        <a:latin typeface="Arial" charset="0"/>
                        <a:ea typeface="ＭＳ Ｐゴシック" charset="0"/>
                        <a:cs typeface="ＭＳ Ｐゴシック" charset="0"/>
                      </a:endParaRP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69%</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1"/>
                          </a:solidFill>
                          <a:effectLst/>
                          <a:latin typeface="Arial" charset="0"/>
                          <a:ea typeface="ＭＳ Ｐゴシック" charset="0"/>
                          <a:cs typeface="ＭＳ Ｐゴシック" charset="0"/>
                        </a:rPr>
                        <a:t>85%</a:t>
                      </a:r>
                      <a:endParaRPr kumimoji="0" lang="fr-FR" sz="2400" b="0" i="1" u="none" strike="noStrike" cap="none" normalizeH="0" baseline="0">
                        <a:ln>
                          <a:noFill/>
                        </a:ln>
                        <a:solidFill>
                          <a:schemeClr val="hlink"/>
                        </a:solidFill>
                        <a:effectLst/>
                        <a:latin typeface="Arial" charset="0"/>
                        <a:ea typeface="ＭＳ Ｐゴシック" charset="0"/>
                        <a:cs typeface="ＭＳ Ｐゴシック" charset="0"/>
                      </a:endParaRP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45%</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1"/>
                          </a:solidFill>
                          <a:effectLst/>
                          <a:latin typeface="Arial" charset="0"/>
                          <a:ea typeface="ＭＳ Ｐゴシック" charset="0"/>
                          <a:cs typeface="ＭＳ Ｐゴシック" charset="0"/>
                        </a:rPr>
                        <a:t>82(8)%</a:t>
                      </a:r>
                      <a:endParaRPr kumimoji="0" lang="fr-FR"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chemeClr val="tx1"/>
                        </a:solidFill>
                        <a:effectLst/>
                        <a:latin typeface="Arial" charset="0"/>
                        <a:ea typeface="ＭＳ Ｐゴシック" charset="0"/>
                        <a:cs typeface="ＭＳ Ｐゴシック" charset="0"/>
                      </a:endParaRP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97%</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chemeClr val="tx1"/>
                          </a:solidFill>
                          <a:effectLst/>
                          <a:latin typeface="Arial" charset="0"/>
                          <a:ea typeface="ＭＳ Ｐゴシック" charset="0"/>
                          <a:cs typeface="ＭＳ Ｐゴシック" charset="0"/>
                        </a:rPr>
                        <a:t>99%</a:t>
                      </a:r>
                      <a:endParaRPr kumimoji="0" lang="fr-FR" sz="2400" b="0" i="0" u="none" strike="noStrike" cap="none" normalizeH="0" baseline="0">
                        <a:ln>
                          <a:noFill/>
                        </a:ln>
                        <a:solidFill>
                          <a:schemeClr val="tx1"/>
                        </a:solidFill>
                        <a:effectLst/>
                        <a:latin typeface="Arial" charset="0"/>
                        <a:ea typeface="ＭＳ Ｐゴシック" charset="0"/>
                        <a:cs typeface="ＭＳ Ｐゴシック" charset="0"/>
                      </a:endParaRPr>
                    </a:p>
                  </a:txBody>
                  <a:tcPr marT="45711" marB="4571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Arial" charset="0"/>
                          <a:ea typeface="ＭＳ Ｐゴシック" charset="0"/>
                          <a:cs typeface="ＭＳ Ｐゴシック" charset="0"/>
                        </a:rPr>
                        <a:t>91%</a:t>
                      </a:r>
                    </a:p>
                  </a:txBody>
                  <a:tcPr marT="45711" marB="45711" horzOverflow="overflow">
                    <a:lnL>
                      <a:noFill/>
                    </a:lnL>
                    <a:lnR>
                      <a:noFill/>
                    </a:lnR>
                    <a:lnT>
                      <a:noFill/>
                    </a:lnT>
                    <a:lnB>
                      <a:noFill/>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rot="10800000" flipV="1">
            <a:off x="1447800" y="457200"/>
            <a:ext cx="7010400" cy="228600"/>
          </a:xfrm>
        </p:spPr>
        <p:txBody>
          <a:bodyPr/>
          <a:lstStyle/>
          <a:p>
            <a:r>
              <a:rPr lang="fr-FR" sz="3200" b="1">
                <a:latin typeface="Arial" charset="0"/>
                <a:ea typeface="ＭＳ Ｐゴシック" charset="0"/>
                <a:cs typeface="ＭＳ Ｐゴシック" charset="0"/>
              </a:rPr>
              <a:t>Exclusion criteria (FDA)</a:t>
            </a:r>
            <a:r>
              <a:rPr lang="fr-FR">
                <a:latin typeface="Times New Roman" charset="0"/>
                <a:ea typeface="ＭＳ Ｐゴシック" charset="0"/>
                <a:cs typeface="ＭＳ Ｐゴシック" charset="0"/>
              </a:rPr>
              <a:t> </a:t>
            </a:r>
            <a:br>
              <a:rPr lang="fr-FR">
                <a:latin typeface="Times New Roman" charset="0"/>
                <a:ea typeface="ＭＳ Ｐゴシック" charset="0"/>
                <a:cs typeface="ＭＳ Ｐゴシック" charset="0"/>
              </a:rPr>
            </a:br>
            <a:endParaRPr lang="fr-FR">
              <a:latin typeface="Times New Roman" charset="0"/>
              <a:ea typeface="ＭＳ Ｐゴシック" charset="0"/>
              <a:cs typeface="ＭＳ Ｐゴシック" charset="0"/>
            </a:endParaRPr>
          </a:p>
        </p:txBody>
      </p:sp>
      <p:sp>
        <p:nvSpPr>
          <p:cNvPr id="90114" name="Rectangle 3"/>
          <p:cNvSpPr>
            <a:spLocks noGrp="1" noChangeArrowheads="1"/>
          </p:cNvSpPr>
          <p:nvPr>
            <p:ph type="body" idx="1"/>
          </p:nvPr>
        </p:nvSpPr>
        <p:spPr>
          <a:xfrm>
            <a:off x="1143000" y="838200"/>
            <a:ext cx="8305800" cy="3124200"/>
          </a:xfrm>
        </p:spPr>
        <p:txBody>
          <a:bodyPr/>
          <a:lstStyle/>
          <a:p>
            <a:pPr>
              <a:lnSpc>
                <a:spcPct val="90000"/>
              </a:lnSpc>
            </a:pPr>
            <a:endParaRPr lang="fr-FR" sz="1800">
              <a:latin typeface="Arial" charset="0"/>
              <a:ea typeface="ＭＳ Ｐゴシック" charset="0"/>
              <a:cs typeface="ＭＳ Ｐゴシック" charset="0"/>
            </a:endParaRPr>
          </a:p>
          <a:p>
            <a:pPr>
              <a:lnSpc>
                <a:spcPct val="90000"/>
              </a:lnSpc>
              <a:buFont typeface="Times" charset="0"/>
              <a:buChar char="•"/>
            </a:pPr>
            <a:r>
              <a:rPr lang="fr-FR" sz="1800" b="1">
                <a:latin typeface="Arial" charset="0"/>
                <a:ea typeface="ＭＳ Ｐゴシック" charset="0"/>
                <a:cs typeface="ＭＳ Ｐゴシック" charset="0"/>
              </a:rPr>
              <a:t>C-p &gt;0, HbA1c &gt; 12%</a:t>
            </a:r>
            <a:endParaRPr lang="fr-FR" sz="1800">
              <a:latin typeface="Arial" charset="0"/>
              <a:ea typeface="ＭＳ Ｐゴシック" charset="0"/>
              <a:cs typeface="ＭＳ Ｐゴシック" charset="0"/>
            </a:endParaRPr>
          </a:p>
          <a:p>
            <a:pPr>
              <a:lnSpc>
                <a:spcPct val="90000"/>
              </a:lnSpc>
              <a:buFont typeface="Times" charset="0"/>
              <a:buChar char="•"/>
            </a:pPr>
            <a:r>
              <a:rPr lang="fr-FR" sz="1800" b="1">
                <a:latin typeface="Arial" charset="0"/>
                <a:ea typeface="ＭＳ Ｐゴシック" charset="0"/>
                <a:cs typeface="ＭＳ Ｐゴシック" charset="0"/>
              </a:rPr>
              <a:t>BMI &gt; 28 kg/m2,  High insulin requirements (&gt;1 U/kg/d) </a:t>
            </a:r>
          </a:p>
          <a:p>
            <a:pPr>
              <a:lnSpc>
                <a:spcPct val="90000"/>
              </a:lnSpc>
              <a:buFont typeface="Times" charset="0"/>
              <a:buChar char="•"/>
            </a:pPr>
            <a:endParaRPr lang="fr-FR" sz="1800" b="1">
              <a:latin typeface="Arial" charset="0"/>
              <a:ea typeface="ＭＳ Ｐゴシック" charset="0"/>
              <a:cs typeface="ＭＳ Ｐゴシック" charset="0"/>
            </a:endParaRPr>
          </a:p>
          <a:p>
            <a:pPr>
              <a:lnSpc>
                <a:spcPct val="90000"/>
              </a:lnSpc>
              <a:buFont typeface="Times" charset="0"/>
              <a:buChar char="•"/>
            </a:pPr>
            <a:r>
              <a:rPr lang="fr-FR" sz="1800" b="1">
                <a:latin typeface="Arial" charset="0"/>
                <a:ea typeface="ＭＳ Ｐゴシック" charset="0"/>
                <a:cs typeface="ＭＳ Ｐゴシック" charset="0"/>
              </a:rPr>
              <a:t>Diabetes-related complications</a:t>
            </a:r>
            <a:r>
              <a:rPr lang="fr-FR" sz="1800">
                <a:latin typeface="Arial" charset="0"/>
                <a:ea typeface="ＭＳ Ｐゴシック" charset="0"/>
                <a:cs typeface="ＭＳ Ｐゴシック" charset="0"/>
              </a:rPr>
              <a:t>: unstable coronary disease / retinopathy</a:t>
            </a:r>
          </a:p>
          <a:p>
            <a:pPr>
              <a:lnSpc>
                <a:spcPct val="90000"/>
              </a:lnSpc>
              <a:buFont typeface="Times" charset="0"/>
              <a:buNone/>
            </a:pPr>
            <a:r>
              <a:rPr lang="fr-FR" sz="1800">
                <a:latin typeface="Arial" charset="0"/>
                <a:ea typeface="ＭＳ Ｐゴシック" charset="0"/>
                <a:cs typeface="ＭＳ Ｐゴシック" charset="0"/>
              </a:rPr>
              <a:t>     proteinU &gt; 0.3g /d), serum creatinine &gt;16 mg/L, clear&lt; 70 mL/min</a:t>
            </a:r>
          </a:p>
          <a:p>
            <a:pPr>
              <a:lnSpc>
                <a:spcPct val="90000"/>
              </a:lnSpc>
              <a:buFont typeface="Times" charset="0"/>
              <a:buChar char="•"/>
            </a:pPr>
            <a:endParaRPr lang="fr-FR" sz="1800">
              <a:latin typeface="Arial" charset="0"/>
              <a:ea typeface="ＭＳ Ｐゴシック" charset="0"/>
              <a:cs typeface="ＭＳ Ｐゴシック" charset="0"/>
            </a:endParaRPr>
          </a:p>
          <a:p>
            <a:pPr>
              <a:lnSpc>
                <a:spcPct val="90000"/>
              </a:lnSpc>
              <a:buFont typeface="Times" charset="0"/>
              <a:buChar char="•"/>
            </a:pPr>
            <a:r>
              <a:rPr lang="fr-FR" sz="1800" b="1">
                <a:latin typeface="Arial" charset="0"/>
                <a:ea typeface="ＭＳ Ｐゴシック" charset="0"/>
                <a:cs typeface="ＭＳ Ｐゴシック" charset="0"/>
              </a:rPr>
              <a:t>Increased risk for the use of immunosuppressive agents: </a:t>
            </a:r>
          </a:p>
          <a:p>
            <a:pPr>
              <a:lnSpc>
                <a:spcPct val="90000"/>
              </a:lnSpc>
              <a:buFont typeface="Times" charset="0"/>
              <a:buNone/>
            </a:pPr>
            <a:r>
              <a:rPr lang="fr-FR" sz="1800" b="1">
                <a:latin typeface="Arial" charset="0"/>
                <a:ea typeface="ＭＳ Ｐゴシック" charset="0"/>
                <a:cs typeface="ＭＳ Ｐゴシック" charset="0"/>
              </a:rPr>
              <a:t>     - </a:t>
            </a:r>
            <a:r>
              <a:rPr lang="fr-FR" sz="1800">
                <a:latin typeface="Arial" charset="0"/>
                <a:ea typeface="ＭＳ Ｐゴシック" charset="0"/>
                <a:cs typeface="ＭＳ Ｐゴシック" charset="0"/>
              </a:rPr>
              <a:t>untreated hyperlipidemia (e.g., (LDL-C) &gt;130 mg/dL)/ blood pressure &gt;160/100 </a:t>
            </a:r>
          </a:p>
          <a:p>
            <a:pPr>
              <a:lnSpc>
                <a:spcPct val="90000"/>
              </a:lnSpc>
              <a:buFont typeface="Times" charset="0"/>
              <a:buNone/>
            </a:pPr>
            <a:r>
              <a:rPr lang="fr-FR" sz="1800">
                <a:latin typeface="Arial" charset="0"/>
                <a:ea typeface="ＭＳ Ｐゴシック" charset="0"/>
                <a:cs typeface="ＭＳ Ｐゴシック" charset="0"/>
              </a:rPr>
              <a:t>     - chronic infections such as hepatitis B, C</a:t>
            </a:r>
          </a:p>
          <a:p>
            <a:pPr>
              <a:lnSpc>
                <a:spcPct val="90000"/>
              </a:lnSpc>
              <a:buFont typeface="Times" charset="0"/>
              <a:buNone/>
            </a:pPr>
            <a:r>
              <a:rPr lang="fr-FR" sz="1800">
                <a:latin typeface="Arial" charset="0"/>
                <a:ea typeface="ＭＳ Ｐゴシック" charset="0"/>
                <a:cs typeface="ＭＳ Ｐゴシック" charset="0"/>
              </a:rPr>
              <a:t>     - malignancy except for basal skin cell carcinoma or cervical K in situ </a:t>
            </a:r>
          </a:p>
          <a:p>
            <a:pPr>
              <a:lnSpc>
                <a:spcPct val="90000"/>
              </a:lnSpc>
              <a:buFont typeface="Times" charset="0"/>
              <a:buNone/>
            </a:pPr>
            <a:r>
              <a:rPr lang="fr-FR" sz="1800">
                <a:latin typeface="Arial" charset="0"/>
                <a:ea typeface="ＭＳ Ｐゴシック" charset="0"/>
                <a:cs typeface="ＭＳ Ｐゴシック" charset="0"/>
              </a:rPr>
              <a:t>    </a:t>
            </a:r>
          </a:p>
          <a:p>
            <a:pPr>
              <a:lnSpc>
                <a:spcPct val="90000"/>
              </a:lnSpc>
              <a:buFont typeface="Times" charset="0"/>
              <a:buChar char="•"/>
            </a:pPr>
            <a:r>
              <a:rPr lang="fr-FR" sz="1800" b="1">
                <a:latin typeface="Arial" charset="0"/>
                <a:ea typeface="ＭＳ Ｐゴシック" charset="0"/>
                <a:cs typeface="ＭＳ Ｐゴシック" charset="0"/>
              </a:rPr>
              <a:t>Increased risk during the islet infusion procedure: </a:t>
            </a:r>
            <a:r>
              <a:rPr lang="fr-FR" sz="1800">
                <a:latin typeface="Arial" charset="0"/>
                <a:ea typeface="ＭＳ Ｐゴシック" charset="0"/>
                <a:cs typeface="ＭＳ Ｐゴシック" charset="0"/>
              </a:rPr>
              <a:t>liver alteration</a:t>
            </a:r>
          </a:p>
          <a:p>
            <a:pPr>
              <a:lnSpc>
                <a:spcPct val="90000"/>
              </a:lnSpc>
              <a:buFont typeface="Times" charset="0"/>
              <a:buNone/>
            </a:pPr>
            <a:endParaRPr lang="fr-FR" sz="1800" b="1">
              <a:latin typeface="Arial" charset="0"/>
              <a:ea typeface="ＭＳ Ｐゴシック" charset="0"/>
              <a:cs typeface="ＭＳ Ｐゴシック" charset="0"/>
            </a:endParaRPr>
          </a:p>
          <a:p>
            <a:pPr>
              <a:lnSpc>
                <a:spcPct val="90000"/>
              </a:lnSpc>
              <a:buFont typeface="Times" charset="0"/>
              <a:buChar char="•"/>
            </a:pPr>
            <a:r>
              <a:rPr lang="fr-FR" sz="1800" b="1">
                <a:latin typeface="Arial" charset="0"/>
                <a:ea typeface="ＭＳ Ｐゴシック" charset="0"/>
                <a:cs typeface="ＭＳ Ｐゴシック" charset="0"/>
              </a:rPr>
              <a:t> Panel-reactive Ab  (PRA) to HLA &gt; 20%</a:t>
            </a:r>
            <a:endParaRPr lang="fr-FR" sz="1800">
              <a:latin typeface="Arial" charset="0"/>
              <a:ea typeface="ＭＳ Ｐゴシック" charset="0"/>
              <a:cs typeface="ＭＳ Ｐゴシック" charset="0"/>
            </a:endParaRPr>
          </a:p>
          <a:p>
            <a:pPr>
              <a:lnSpc>
                <a:spcPct val="90000"/>
              </a:lnSpc>
              <a:buFont typeface="Times" charset="0"/>
              <a:buNone/>
            </a:pPr>
            <a:r>
              <a:rPr lang="fr-FR" sz="1800">
                <a:latin typeface="Arial" charset="0"/>
                <a:ea typeface="ＭＳ Ｐゴシック" charset="0"/>
                <a:cs typeface="ＭＳ Ｐゴシック" charset="0"/>
              </a:rPr>
              <a:t> </a:t>
            </a:r>
          </a:p>
          <a:p>
            <a:pPr>
              <a:lnSpc>
                <a:spcPct val="90000"/>
              </a:lnSpc>
              <a:buFont typeface="Times" charset="0"/>
              <a:buChar char="•"/>
            </a:pPr>
            <a:r>
              <a:rPr lang="fr-FR" sz="1800" b="1">
                <a:latin typeface="Arial" charset="0"/>
                <a:ea typeface="ＭＳ Ｐゴシック" charset="0"/>
                <a:cs typeface="ＭＳ Ｐゴシック" charset="0"/>
              </a:rPr>
              <a:t>Systemic glucocorticoids </a:t>
            </a:r>
          </a:p>
          <a:p>
            <a:pPr>
              <a:lnSpc>
                <a:spcPct val="90000"/>
              </a:lnSpc>
              <a:buFont typeface="Times" charset="0"/>
              <a:buChar char="•"/>
            </a:pPr>
            <a:endParaRPr lang="fr-FR" sz="1800" b="1">
              <a:latin typeface="Arial" charset="0"/>
              <a:ea typeface="ＭＳ Ｐゴシック" charset="0"/>
              <a:cs typeface="ＭＳ Ｐゴシック" charset="0"/>
            </a:endParaRPr>
          </a:p>
          <a:p>
            <a:pPr>
              <a:lnSpc>
                <a:spcPct val="90000"/>
              </a:lnSpc>
              <a:buFont typeface="Times" charset="0"/>
              <a:buChar char="•"/>
            </a:pPr>
            <a:r>
              <a:rPr lang="fr-FR" sz="1800" b="1">
                <a:latin typeface="Arial" charset="0"/>
                <a:ea typeface="ＭＳ Ｐゴシック" charset="0"/>
                <a:cs typeface="ＭＳ Ｐゴシック" charset="0"/>
              </a:rPr>
              <a:t>Desire for pregnancy</a:t>
            </a:r>
          </a:p>
          <a:p>
            <a:pPr>
              <a:lnSpc>
                <a:spcPct val="90000"/>
              </a:lnSpc>
            </a:pPr>
            <a:endParaRPr lang="fr-FR" sz="1800" b="1">
              <a:solidFill>
                <a:schemeClr val="tx2"/>
              </a:solidFill>
              <a:latin typeface="Arial" charset="0"/>
              <a:ea typeface="ＭＳ Ｐゴシック" charset="0"/>
              <a:cs typeface="ＭＳ Ｐゴシック" charset="0"/>
            </a:endParaRPr>
          </a:p>
          <a:p>
            <a:pPr>
              <a:lnSpc>
                <a:spcPct val="90000"/>
              </a:lnSpc>
              <a:buFontTx/>
              <a:buNone/>
            </a:pPr>
            <a:endParaRPr lang="fr-FR" sz="1600">
              <a:latin typeface="Arial" charset="0"/>
              <a:ea typeface="ＭＳ Ｐゴシック" charset="0"/>
              <a:cs typeface="ＭＳ Ｐゴシック" charset="0"/>
            </a:endParaRPr>
          </a:p>
          <a:p>
            <a:pPr>
              <a:lnSpc>
                <a:spcPct val="90000"/>
              </a:lnSpc>
              <a:buFontTx/>
              <a:buNone/>
            </a:pPr>
            <a:endParaRPr lang="fr-FR" sz="1600">
              <a:latin typeface="Arial" charset="0"/>
              <a:ea typeface="ＭＳ Ｐゴシック" charset="0"/>
              <a:cs typeface="ＭＳ Ｐゴシック" charset="0"/>
            </a:endParaRPr>
          </a:p>
          <a:p>
            <a:pPr>
              <a:lnSpc>
                <a:spcPct val="90000"/>
              </a:lnSpc>
              <a:buFontTx/>
              <a:buNone/>
            </a:pPr>
            <a:endParaRPr lang="fr-FR" sz="1600">
              <a:latin typeface="Arial" charset="0"/>
              <a:ea typeface="ＭＳ Ｐゴシック" charset="0"/>
              <a:cs typeface="ＭＳ Ｐゴシック" charset="0"/>
            </a:endParaRPr>
          </a:p>
          <a:p>
            <a:pPr>
              <a:lnSpc>
                <a:spcPct val="90000"/>
              </a:lnSpc>
            </a:pPr>
            <a:r>
              <a:rPr lang="fr-FR" sz="1600">
                <a:latin typeface="Arial" charset="0"/>
                <a:ea typeface="ＭＳ Ｐゴシック" charset="0"/>
                <a:cs typeface="ＭＳ Ｐゴシック" charset="0"/>
              </a:rPr>
              <a:t>  </a:t>
            </a: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1447800" y="609600"/>
            <a:ext cx="7696200" cy="762000"/>
          </a:xfrm>
        </p:spPr>
        <p:txBody>
          <a:bodyPr/>
          <a:lstStyle/>
          <a:p>
            <a:r>
              <a:rPr lang="fr-FR" sz="3600" b="1">
                <a:latin typeface="Arial" charset="0"/>
                <a:ea typeface="ＭＳ Ｐゴシック" charset="0"/>
                <a:cs typeface="ＭＳ Ｐゴシック" charset="0"/>
              </a:rPr>
              <a:t>Islet after kidney transplantation</a:t>
            </a:r>
            <a:endParaRPr lang="fr-FR">
              <a:latin typeface="Arial" charset="0"/>
              <a:ea typeface="ＭＳ Ｐゴシック" charset="0"/>
              <a:cs typeface="ＭＳ Ｐゴシック" charset="0"/>
            </a:endParaRPr>
          </a:p>
        </p:txBody>
      </p:sp>
      <p:sp>
        <p:nvSpPr>
          <p:cNvPr id="92162" name="Rectangle 3"/>
          <p:cNvSpPr>
            <a:spLocks noGrp="1" noChangeArrowheads="1"/>
          </p:cNvSpPr>
          <p:nvPr>
            <p:ph type="body" idx="1"/>
          </p:nvPr>
        </p:nvSpPr>
        <p:spPr>
          <a:xfrm>
            <a:off x="1143000" y="2057400"/>
            <a:ext cx="8382000" cy="4267200"/>
          </a:xfrm>
        </p:spPr>
        <p:txBody>
          <a:bodyPr/>
          <a:lstStyle/>
          <a:p>
            <a:pPr>
              <a:lnSpc>
                <a:spcPct val="90000"/>
              </a:lnSpc>
            </a:pPr>
            <a:r>
              <a:rPr lang="fr-FR" sz="2400">
                <a:latin typeface="Arial" charset="0"/>
                <a:ea typeface="ＭＳ Ｐゴシック" charset="0"/>
                <a:cs typeface="ＭＳ Ｐゴシック" charset="0"/>
              </a:rPr>
              <a:t>In C-pept &lt;0  type 1 diabetic patients &lt;80kgs/ BMI&lt;28</a:t>
            </a:r>
          </a:p>
          <a:p>
            <a:pPr>
              <a:lnSpc>
                <a:spcPct val="90000"/>
              </a:lnSpc>
              <a:buFontTx/>
              <a:buNone/>
            </a:pPr>
            <a:endParaRPr lang="fr-FR" sz="2400">
              <a:latin typeface="Arial" charset="0"/>
              <a:ea typeface="ＭＳ Ｐゴシック" charset="0"/>
              <a:cs typeface="ＭＳ Ｐゴシック" charset="0"/>
            </a:endParaRPr>
          </a:p>
          <a:p>
            <a:pPr>
              <a:lnSpc>
                <a:spcPct val="90000"/>
              </a:lnSpc>
            </a:pPr>
            <a:r>
              <a:rPr lang="fr-FR" sz="2400" b="1">
                <a:latin typeface="Arial" charset="0"/>
                <a:ea typeface="ＭＳ Ｐゴシック" charset="0"/>
                <a:cs typeface="ＭＳ Ｐゴシック" charset="0"/>
              </a:rPr>
              <a:t>Ineligible for double kidney-pancreasTx</a:t>
            </a:r>
            <a:endParaRPr lang="fr-FR" sz="2400">
              <a:latin typeface="Arial" charset="0"/>
              <a:ea typeface="ＭＳ Ｐゴシック" charset="0"/>
              <a:cs typeface="ＭＳ Ｐゴシック" charset="0"/>
            </a:endParaRPr>
          </a:p>
          <a:p>
            <a:pPr>
              <a:lnSpc>
                <a:spcPct val="90000"/>
              </a:lnSpc>
            </a:pPr>
            <a:r>
              <a:rPr lang="fr-FR" sz="2400">
                <a:latin typeface="Arial" charset="0"/>
                <a:ea typeface="ＭＳ Ｐゴシック" charset="0"/>
                <a:cs typeface="ＭＳ Ｐゴシック" charset="0"/>
              </a:rPr>
              <a:t>&gt;45 yrs/ severe macroangiopathy</a:t>
            </a:r>
          </a:p>
          <a:p>
            <a:pPr>
              <a:lnSpc>
                <a:spcPct val="90000"/>
              </a:lnSpc>
            </a:pPr>
            <a:endParaRPr lang="fr-FR" sz="2400">
              <a:latin typeface="Arial" charset="0"/>
              <a:ea typeface="ＭＳ Ｐゴシック" charset="0"/>
              <a:cs typeface="ＭＳ Ｐゴシック" charset="0"/>
            </a:endParaRPr>
          </a:p>
          <a:p>
            <a:pPr>
              <a:lnSpc>
                <a:spcPct val="90000"/>
              </a:lnSpc>
            </a:pPr>
            <a:r>
              <a:rPr lang="fr-FR" sz="2400">
                <a:latin typeface="Arial" charset="0"/>
                <a:ea typeface="ＭＳ Ｐゴシック" charset="0"/>
                <a:cs typeface="ＭＳ Ｐゴシック" charset="0"/>
              </a:rPr>
              <a:t>After </a:t>
            </a:r>
            <a:r>
              <a:rPr lang="fr-FR" sz="2400" b="1">
                <a:latin typeface="Arial" charset="0"/>
                <a:ea typeface="ＭＳ Ｐゴシック" charset="0"/>
                <a:cs typeface="ＭＳ Ｐゴシック" charset="0"/>
              </a:rPr>
              <a:t>previous pancreas graft loss</a:t>
            </a:r>
            <a:r>
              <a:rPr lang="fr-FR" sz="2400">
                <a:latin typeface="Arial" charset="0"/>
                <a:ea typeface="ＭＳ Ｐゴシック" charset="0"/>
                <a:cs typeface="ＭＳ Ｐゴシック" charset="0"/>
              </a:rPr>
              <a:t> with functional kidney</a:t>
            </a:r>
          </a:p>
          <a:p>
            <a:pPr>
              <a:lnSpc>
                <a:spcPct val="90000"/>
              </a:lnSpc>
            </a:pPr>
            <a:endParaRPr lang="fr-FR" sz="2400">
              <a:latin typeface="Arial" charset="0"/>
              <a:ea typeface="ＭＳ Ｐゴシック" charset="0"/>
              <a:cs typeface="ＭＳ Ｐゴシック" charset="0"/>
            </a:endParaRPr>
          </a:p>
          <a:p>
            <a:pPr>
              <a:lnSpc>
                <a:spcPct val="90000"/>
              </a:lnSpc>
            </a:pPr>
            <a:r>
              <a:rPr lang="fr-FR" sz="2400">
                <a:latin typeface="Arial" charset="0"/>
                <a:ea typeface="ＭＳ Ｐゴシック" charset="0"/>
                <a:cs typeface="ＭＳ Ｐゴシック" charset="0"/>
              </a:rPr>
              <a:t>if creatinine blood level is stable &lt; 20 mg/l </a:t>
            </a:r>
          </a:p>
          <a:p>
            <a:pPr>
              <a:lnSpc>
                <a:spcPct val="90000"/>
              </a:lnSpc>
            </a:pPr>
            <a:r>
              <a:rPr lang="fr-FR" sz="2400">
                <a:latin typeface="Arial" charset="0"/>
                <a:ea typeface="ＭＳ Ｐゴシック" charset="0"/>
                <a:cs typeface="ＭＳ Ｐゴシック" charset="0"/>
              </a:rPr>
              <a:t>at least 6 months after kidney transplantation </a:t>
            </a:r>
          </a:p>
          <a:p>
            <a:pPr>
              <a:lnSpc>
                <a:spcPct val="90000"/>
              </a:lnSpc>
            </a:pPr>
            <a:r>
              <a:rPr lang="fr-FR" sz="2400">
                <a:latin typeface="Arial" charset="0"/>
                <a:ea typeface="ＭＳ Ｐゴシック" charset="0"/>
                <a:cs typeface="ＭＳ Ｐゴシック" charset="0"/>
              </a:rPr>
              <a:t>after steroid discontinuation. </a:t>
            </a: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1143000" y="685800"/>
            <a:ext cx="7239000" cy="609600"/>
          </a:xfrm>
        </p:spPr>
        <p:txBody>
          <a:bodyPr/>
          <a:lstStyle/>
          <a:p>
            <a:r>
              <a:rPr lang="fr-FR" sz="3600" b="1">
                <a:latin typeface="Arial" charset="0"/>
                <a:ea typeface="ＭＳ Ｐゴシック" charset="0"/>
                <a:cs typeface="ＭＳ Ｐゴシック" charset="0"/>
              </a:rPr>
              <a:t>To summarize IT results</a:t>
            </a:r>
            <a:r>
              <a:rPr lang="fr-FR">
                <a:latin typeface="Arial" charset="0"/>
                <a:ea typeface="ＭＳ Ｐゴシック" charset="0"/>
                <a:cs typeface="ＭＳ Ｐゴシック" charset="0"/>
              </a:rPr>
              <a:t> </a:t>
            </a:r>
          </a:p>
        </p:txBody>
      </p:sp>
      <p:sp>
        <p:nvSpPr>
          <p:cNvPr id="93186" name="Rectangle 3"/>
          <p:cNvSpPr>
            <a:spLocks noGrp="1" noChangeArrowheads="1"/>
          </p:cNvSpPr>
          <p:nvPr>
            <p:ph type="body" idx="1"/>
          </p:nvPr>
        </p:nvSpPr>
        <p:spPr>
          <a:xfrm>
            <a:off x="1295400" y="1905000"/>
            <a:ext cx="7848600" cy="4343400"/>
          </a:xfrm>
        </p:spPr>
        <p:txBody>
          <a:bodyPr/>
          <a:lstStyle/>
          <a:p>
            <a:pPr>
              <a:lnSpc>
                <a:spcPct val="90000"/>
              </a:lnSpc>
            </a:pPr>
            <a:r>
              <a:rPr lang="fr-FR" sz="2000" b="1">
                <a:solidFill>
                  <a:srgbClr val="006600"/>
                </a:solidFill>
                <a:latin typeface="Arial" charset="0"/>
                <a:ea typeface="ＭＳ Ｐゴシック" charset="0"/>
                <a:cs typeface="ＭＳ Ｐゴシック" charset="0"/>
              </a:rPr>
              <a:t>Insulin-independence with HbA1c&lt; 6.5%</a:t>
            </a:r>
            <a:r>
              <a:rPr lang="fr-FR" sz="2000">
                <a:solidFill>
                  <a:srgbClr val="006600"/>
                </a:solidFill>
                <a:latin typeface="Arial" charset="0"/>
                <a:ea typeface="ＭＳ Ｐゴシック" charset="0"/>
                <a:cs typeface="ＭＳ Ｐゴシック" charset="0"/>
              </a:rPr>
              <a:t> </a:t>
            </a:r>
          </a:p>
          <a:p>
            <a:pPr>
              <a:lnSpc>
                <a:spcPct val="90000"/>
              </a:lnSpc>
              <a:buFontTx/>
              <a:buChar char="-"/>
            </a:pPr>
            <a:r>
              <a:rPr lang="fr-FR" sz="2000">
                <a:latin typeface="Arial" charset="0"/>
                <a:ea typeface="ＭＳ Ｐゴシック" charset="0"/>
                <a:cs typeface="ＭＳ Ｐゴシック" charset="0"/>
              </a:rPr>
              <a:t>1 yr post IT: 50 to 80%</a:t>
            </a:r>
          </a:p>
          <a:p>
            <a:pPr>
              <a:lnSpc>
                <a:spcPct val="90000"/>
              </a:lnSpc>
              <a:buFontTx/>
              <a:buChar char="-"/>
            </a:pPr>
            <a:r>
              <a:rPr lang="fr-FR" sz="2000">
                <a:latin typeface="Arial" charset="0"/>
                <a:ea typeface="ＭＳ Ｐゴシック" charset="0"/>
                <a:cs typeface="ＭＳ Ｐゴシック" charset="0"/>
              </a:rPr>
              <a:t>5 yrs post IT: 30  to 50% </a:t>
            </a:r>
          </a:p>
          <a:p>
            <a:pPr>
              <a:lnSpc>
                <a:spcPct val="90000"/>
              </a:lnSpc>
              <a:buFontTx/>
              <a:buNone/>
            </a:pPr>
            <a:endParaRPr lang="fr-FR" sz="2000">
              <a:latin typeface="Arial" charset="0"/>
              <a:ea typeface="ＭＳ Ｐゴシック" charset="0"/>
              <a:cs typeface="ＭＳ Ｐゴシック" charset="0"/>
            </a:endParaRPr>
          </a:p>
          <a:p>
            <a:pPr>
              <a:lnSpc>
                <a:spcPct val="90000"/>
              </a:lnSpc>
              <a:buFontTx/>
              <a:buChar char="-"/>
            </a:pPr>
            <a:r>
              <a:rPr lang="fr-FR" sz="2000" b="1">
                <a:solidFill>
                  <a:srgbClr val="006600"/>
                </a:solidFill>
                <a:latin typeface="Arial" charset="0"/>
                <a:ea typeface="ＭＳ Ｐゴシック" charset="0"/>
                <a:cs typeface="ＭＳ Ｐゴシック" charset="0"/>
              </a:rPr>
              <a:t>Better metabolic control than implantable pump / intensive therapy </a:t>
            </a:r>
            <a:r>
              <a:rPr lang="fr-FR" sz="2000">
                <a:latin typeface="Arial" charset="0"/>
                <a:ea typeface="ＭＳ Ｐゴシック" charset="0"/>
                <a:cs typeface="ＭＳ Ｐゴシック" charset="0"/>
              </a:rPr>
              <a:t> at the expense of more side effects</a:t>
            </a:r>
          </a:p>
          <a:p>
            <a:pPr>
              <a:lnSpc>
                <a:spcPct val="90000"/>
              </a:lnSpc>
              <a:buFontTx/>
              <a:buNone/>
            </a:pPr>
            <a:endParaRPr lang="fr-FR" sz="2000">
              <a:latin typeface="Arial" charset="0"/>
              <a:ea typeface="ＭＳ Ｐゴシック" charset="0"/>
              <a:cs typeface="ＭＳ Ｐゴシック" charset="0"/>
            </a:endParaRPr>
          </a:p>
          <a:p>
            <a:pPr>
              <a:lnSpc>
                <a:spcPct val="90000"/>
              </a:lnSpc>
              <a:buFontTx/>
              <a:buChar char="-"/>
            </a:pPr>
            <a:r>
              <a:rPr lang="fr-FR" sz="2000" b="1">
                <a:solidFill>
                  <a:srgbClr val="006600"/>
                </a:solidFill>
                <a:latin typeface="Arial" charset="0"/>
                <a:ea typeface="ＭＳ Ｐゴシック" charset="0"/>
                <a:cs typeface="ＭＳ Ｐゴシック" charset="0"/>
              </a:rPr>
              <a:t>Similar results at 1 yr </a:t>
            </a:r>
            <a:r>
              <a:rPr lang="fr-FR" sz="2000" b="1" i="1">
                <a:solidFill>
                  <a:srgbClr val="006600"/>
                </a:solidFill>
                <a:latin typeface="Arial" charset="0"/>
                <a:ea typeface="ＭＳ Ｐゴシック" charset="0"/>
                <a:cs typeface="ＭＳ Ｐゴシック" charset="0"/>
              </a:rPr>
              <a:t>vs.</a:t>
            </a:r>
            <a:r>
              <a:rPr lang="fr-FR" sz="2000" b="1">
                <a:solidFill>
                  <a:srgbClr val="006600"/>
                </a:solidFill>
                <a:latin typeface="Arial" charset="0"/>
                <a:ea typeface="ＭＳ Ｐゴシック" charset="0"/>
                <a:cs typeface="ＭＳ Ｐゴシック" charset="0"/>
              </a:rPr>
              <a:t> whole pancreas transplantation</a:t>
            </a:r>
            <a:r>
              <a:rPr lang="fr-FR" sz="2000">
                <a:solidFill>
                  <a:srgbClr val="006600"/>
                </a:solidFill>
                <a:latin typeface="Arial" charset="0"/>
                <a:ea typeface="ＭＳ Ｐゴシック" charset="0"/>
                <a:cs typeface="ＭＳ Ｐゴシック" charset="0"/>
              </a:rPr>
              <a:t> </a:t>
            </a:r>
            <a:endParaRPr lang="fr-FR" sz="1800">
              <a:solidFill>
                <a:srgbClr val="006600"/>
              </a:solidFill>
              <a:latin typeface="Arial" charset="0"/>
              <a:ea typeface="ＭＳ Ｐゴシック" charset="0"/>
              <a:cs typeface="ＭＳ Ｐゴシック" charset="0"/>
            </a:endParaRPr>
          </a:p>
          <a:p>
            <a:pPr>
              <a:lnSpc>
                <a:spcPct val="90000"/>
              </a:lnSpc>
              <a:buFontTx/>
              <a:buChar char="-"/>
            </a:pPr>
            <a:endParaRPr lang="fr-FR" sz="1800">
              <a:latin typeface="Arial" charset="0"/>
              <a:ea typeface="ＭＳ Ｐゴシック" charset="0"/>
              <a:cs typeface="ＭＳ Ｐゴシック" charset="0"/>
            </a:endParaRPr>
          </a:p>
          <a:p>
            <a:pPr>
              <a:lnSpc>
                <a:spcPct val="90000"/>
              </a:lnSpc>
              <a:buFontTx/>
              <a:buChar char="-"/>
            </a:pPr>
            <a:r>
              <a:rPr lang="fr-FR" sz="2000" b="1">
                <a:solidFill>
                  <a:srgbClr val="006600"/>
                </a:solidFill>
                <a:latin typeface="Arial" charset="0"/>
                <a:ea typeface="ＭＳ Ｐゴシック" charset="0"/>
                <a:cs typeface="ＭＳ Ｐゴシック" charset="0"/>
              </a:rPr>
              <a:t>Favorable effect on retinopathy and neuropathy</a:t>
            </a:r>
          </a:p>
          <a:p>
            <a:pPr>
              <a:lnSpc>
                <a:spcPct val="90000"/>
              </a:lnSpc>
              <a:buFontTx/>
              <a:buChar char="-"/>
            </a:pPr>
            <a:r>
              <a:rPr lang="fr-FR" sz="2000" b="1">
                <a:latin typeface="Arial" charset="0"/>
                <a:ea typeface="ＭＳ Ｐゴシック" charset="0"/>
                <a:cs typeface="ＭＳ Ｐゴシック" charset="0"/>
              </a:rPr>
              <a:t>Caution for nephropathy and sensitization</a:t>
            </a:r>
          </a:p>
          <a:p>
            <a:pPr>
              <a:lnSpc>
                <a:spcPct val="90000"/>
              </a:lnSpc>
              <a:buFontTx/>
              <a:buChar char="-"/>
            </a:pPr>
            <a:endParaRPr lang="fr-FR" sz="1800">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1371600" y="762000"/>
            <a:ext cx="7772400" cy="609600"/>
          </a:xfrm>
        </p:spPr>
        <p:txBody>
          <a:bodyPr/>
          <a:lstStyle/>
          <a:p>
            <a:r>
              <a:rPr lang="en-GB" sz="3600" b="1">
                <a:latin typeface="Arial" charset="0"/>
                <a:ea typeface="ＭＳ Ｐゴシック" charset="0"/>
                <a:cs typeface="ＭＳ Ｐゴシック" charset="0"/>
              </a:rPr>
              <a:t>IT or advanced technologies </a:t>
            </a:r>
            <a:br>
              <a:rPr lang="en-GB" sz="3600" b="1">
                <a:latin typeface="Arial" charset="0"/>
                <a:ea typeface="ＭＳ Ｐゴシック" charset="0"/>
                <a:cs typeface="ＭＳ Ｐゴシック" charset="0"/>
              </a:rPr>
            </a:br>
            <a:r>
              <a:rPr lang="en-GB" sz="3600" b="1">
                <a:latin typeface="Arial" charset="0"/>
                <a:ea typeface="ＭＳ Ｐゴシック" charset="0"/>
                <a:cs typeface="ＭＳ Ｐゴシック" charset="0"/>
              </a:rPr>
              <a:t>in brittle diabetes</a:t>
            </a:r>
            <a:r>
              <a:rPr lang="en-GB" b="1">
                <a:latin typeface="Times" charset="0"/>
                <a:ea typeface="ＭＳ Ｐゴシック" charset="0"/>
                <a:cs typeface="ＭＳ Ｐゴシック" charset="0"/>
              </a:rPr>
              <a:t> </a:t>
            </a:r>
            <a:br>
              <a:rPr lang="en-GB" b="1">
                <a:latin typeface="Times" charset="0"/>
                <a:ea typeface="ＭＳ Ｐゴシック" charset="0"/>
                <a:cs typeface="ＭＳ Ｐゴシック" charset="0"/>
              </a:rPr>
            </a:br>
            <a:endParaRPr lang="fr-FR" b="1">
              <a:latin typeface="Times" charset="0"/>
              <a:ea typeface="ＭＳ Ｐゴシック" charset="0"/>
              <a:cs typeface="ＭＳ Ｐゴシック" charset="0"/>
            </a:endParaRPr>
          </a:p>
        </p:txBody>
      </p:sp>
      <p:sp>
        <p:nvSpPr>
          <p:cNvPr id="95234" name="Rectangle 3"/>
          <p:cNvSpPr>
            <a:spLocks noChangeArrowheads="1"/>
          </p:cNvSpPr>
          <p:nvPr/>
        </p:nvSpPr>
        <p:spPr bwMode="auto">
          <a:xfrm>
            <a:off x="3786188" y="36385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FR"/>
          </a:p>
        </p:txBody>
      </p:sp>
      <p:graphicFrame>
        <p:nvGraphicFramePr>
          <p:cNvPr id="418863" name="Group 47"/>
          <p:cNvGraphicFramePr>
            <a:graphicFrameLocks noGrp="1"/>
          </p:cNvGraphicFramePr>
          <p:nvPr/>
        </p:nvGraphicFramePr>
        <p:xfrm>
          <a:off x="1295400" y="1752600"/>
          <a:ext cx="7848600" cy="5464175"/>
        </p:xfrm>
        <a:graphic>
          <a:graphicData uri="http://schemas.openxmlformats.org/drawingml/2006/table">
            <a:tbl>
              <a:tblPr/>
              <a:tblGrid>
                <a:gridCol w="2838450"/>
                <a:gridCol w="5010150"/>
              </a:tblGrid>
              <a:tr h="882650">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rgbClr val="006600"/>
                          </a:solidFill>
                          <a:effectLst/>
                          <a:latin typeface="Arial" charset="0"/>
                          <a:ea typeface="ＭＳ Ｐゴシック" charset="0"/>
                          <a:cs typeface="ＭＳ Ｐゴシック" charset="0"/>
                        </a:rPr>
                        <a:t>IT</a:t>
                      </a:r>
                      <a:endParaRPr kumimoji="0" lang="fr-FR" sz="2400" b="0" i="0" u="none" strike="noStrike" cap="none" normalizeH="0" baseline="0">
                        <a:ln>
                          <a:noFill/>
                        </a:ln>
                        <a:solidFill>
                          <a:srgbClr val="006600"/>
                        </a:solidFill>
                        <a:effectLst/>
                        <a:latin typeface="Arial" charset="0"/>
                        <a:ea typeface="ＭＳ Ｐゴシック" charset="0"/>
                        <a:cs typeface="ＭＳ Ｐゴシック" charset="0"/>
                      </a:endParaRPr>
                    </a:p>
                  </a:txBody>
                  <a:tcPr horzOverflow="overflow">
                    <a:lnL>
                      <a:noFill/>
                    </a:lnL>
                    <a:lnR>
                      <a:noFill/>
                    </a:lnR>
                    <a:lnT>
                      <a:noFill/>
                    </a:lnT>
                    <a:lnB>
                      <a:noFill/>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fr-FR" sz="2400" b="1" i="0" u="none" strike="noStrike" cap="none" normalizeH="0" baseline="0">
                          <a:ln>
                            <a:noFill/>
                          </a:ln>
                          <a:solidFill>
                            <a:srgbClr val="006600"/>
                          </a:solidFill>
                          <a:effectLst/>
                          <a:latin typeface="Arial" charset="0"/>
                          <a:ea typeface="ＭＳ Ｐゴシック" charset="0"/>
                          <a:cs typeface="ＭＳ Ｐゴシック" charset="0"/>
                        </a:rPr>
                        <a:t>Technical solution </a:t>
                      </a:r>
                      <a:endParaRPr kumimoji="0" lang="fr-FR" sz="2400" b="0" i="0" u="none" strike="noStrike" cap="none" normalizeH="0" baseline="0">
                        <a:ln>
                          <a:noFill/>
                        </a:ln>
                        <a:solidFill>
                          <a:srgbClr val="006600"/>
                        </a:solidFill>
                        <a:effectLst/>
                        <a:latin typeface="Arial" charset="0"/>
                        <a:ea typeface="ＭＳ Ｐゴシック" charset="0"/>
                        <a:cs typeface="ＭＳ Ｐゴシック" charset="0"/>
                      </a:endParaRPr>
                    </a:p>
                  </a:txBody>
                  <a:tcPr horzOverflow="overflow">
                    <a:lnL>
                      <a:noFill/>
                    </a:lnL>
                    <a:lnR>
                      <a:noFill/>
                    </a:lnR>
                    <a:lnT>
                      <a:noFill/>
                    </a:lnT>
                    <a:lnB>
                      <a:noFill/>
                    </a:lnB>
                    <a:lnTlToBr>
                      <a:noFill/>
                    </a:lnTlToBr>
                    <a:lnBlToTr>
                      <a:noFill/>
                    </a:lnBlToTr>
                    <a:noFill/>
                  </a:tcPr>
                </a:tc>
              </a:tr>
              <a:tr h="4581525">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ea typeface="ＭＳ Ｐゴシック" charset="0"/>
                          <a:cs typeface="ＭＳ Ｐゴシック" charset="0"/>
                        </a:rPr>
                        <a:t>Hypo unawareness</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ea typeface="ＭＳ Ｐゴシック" charset="0"/>
                          <a:cs typeface="ＭＳ Ｐゴシック" charset="0"/>
                        </a:rPr>
                        <a:t>Extreme lability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ea typeface="ＭＳ Ｐゴシック" charset="0"/>
                          <a:cs typeface="ＭＳ Ｐゴシック" charset="0"/>
                        </a:rPr>
                        <a:t>Autonomic neuropathy</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ea typeface="ＭＳ Ｐゴシック" charset="0"/>
                          <a:cs typeface="ＭＳ Ｐゴシック" charset="0"/>
                        </a:rPr>
                        <a:t>Failure of CSII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chemeClr val="tx1"/>
                        </a:solidFill>
                        <a:effectLst/>
                        <a:latin typeface="Arial" charset="0"/>
                        <a:ea typeface="ＭＳ Ｐゴシック" charset="0"/>
                        <a:cs typeface="ＭＳ Ｐゴシック" charset="0"/>
                      </a:endParaRPr>
                    </a:p>
                  </a:txBody>
                  <a:tcPr horzOverflow="overflow">
                    <a:lnL>
                      <a:noFill/>
                    </a:lnL>
                    <a:lnR>
                      <a:noFill/>
                    </a:lnR>
                    <a:lnT>
                      <a:noFill/>
                    </a:lnT>
                    <a:lnB>
                      <a:noFill/>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ea typeface="ＭＳ Ｐゴシック" charset="0"/>
                          <a:cs typeface="ＭＳ Ｐゴシック" charset="0"/>
                        </a:rPr>
                        <a:t>Multiple hypo episodes</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ea typeface="ＭＳ Ｐゴシック" charset="0"/>
                          <a:cs typeface="ＭＳ Ｐゴシック" charset="0"/>
                        </a:rPr>
                        <a:t>Overweight</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ea typeface="ＭＳ Ｐゴシック" charset="0"/>
                          <a:cs typeface="ＭＳ Ｐゴシック" charset="0"/>
                        </a:rPr>
                        <a:t>Insulin need&gt;1U/kg/d</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ea typeface="ＭＳ Ｐゴシック" charset="0"/>
                          <a:cs typeface="ＭＳ Ｐゴシック" charset="0"/>
                        </a:rPr>
                        <a:t>Abnormalrenal/liver function</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0"/>
                        <a:cs typeface="ＭＳ Ｐゴシック"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ea typeface="ＭＳ Ｐゴシック" charset="0"/>
                          <a:cs typeface="ＭＳ Ｐゴシック" charset="0"/>
                        </a:rPr>
                        <a:t>Sensitisation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2400" b="0" i="0" u="none" strike="noStrike" cap="none" normalizeH="0" baseline="0">
                        <a:ln>
                          <a:noFill/>
                        </a:ln>
                        <a:solidFill>
                          <a:schemeClr val="tx1"/>
                        </a:solidFill>
                        <a:effectLst/>
                        <a:latin typeface="Arial" charset="0"/>
                        <a:ea typeface="ＭＳ Ｐゴシック" charset="0"/>
                        <a:cs typeface="ＭＳ Ｐゴシック" charset="0"/>
                      </a:endParaRPr>
                    </a:p>
                  </a:txBody>
                  <a:tcPr horzOverflow="overflow">
                    <a:lnL>
                      <a:noFill/>
                    </a:lnL>
                    <a:lnR>
                      <a:noFill/>
                    </a:lnR>
                    <a:lnT>
                      <a:noFill/>
                    </a:lnT>
                    <a:lnB>
                      <a:noFill/>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7" name="Titre 1"/>
          <p:cNvSpPr>
            <a:spLocks noGrp="1"/>
          </p:cNvSpPr>
          <p:nvPr>
            <p:ph type="title"/>
          </p:nvPr>
        </p:nvSpPr>
        <p:spPr/>
        <p:txBody>
          <a:bodyPr/>
          <a:lstStyle/>
          <a:p>
            <a:endParaRPr lang="fr-FR">
              <a:latin typeface="Arial" charset="0"/>
              <a:ea typeface="ＭＳ Ｐゴシック" charset="0"/>
              <a:cs typeface="ＭＳ Ｐゴシック" charset="0"/>
            </a:endParaRPr>
          </a:p>
        </p:txBody>
      </p:sp>
      <p:sp>
        <p:nvSpPr>
          <p:cNvPr id="96258" name="Espace réservé du contenu 2"/>
          <p:cNvSpPr>
            <a:spLocks noGrp="1"/>
          </p:cNvSpPr>
          <p:nvPr>
            <p:ph idx="1"/>
          </p:nvPr>
        </p:nvSpPr>
        <p:spPr>
          <a:xfrm>
            <a:off x="838200" y="990600"/>
            <a:ext cx="8305800" cy="5867400"/>
          </a:xfrm>
        </p:spPr>
        <p:txBody>
          <a:bodyPr/>
          <a:lstStyle/>
          <a:p>
            <a:pPr algn="just"/>
            <a:r>
              <a:rPr lang="fr-FR" sz="2000">
                <a:solidFill>
                  <a:srgbClr val="006600"/>
                </a:solidFill>
                <a:latin typeface="Arial" charset="0"/>
                <a:ea typeface="ＭＳ Ｐゴシック" charset="0"/>
                <a:cs typeface="ＭＳ Ｐゴシック" charset="0"/>
              </a:rPr>
              <a:t>Ann Surg. 2013 Aug. </a:t>
            </a:r>
            <a:r>
              <a:rPr lang="fr-FR" sz="2000" b="1">
                <a:solidFill>
                  <a:srgbClr val="006600"/>
                </a:solidFill>
                <a:latin typeface="Arial" charset="0"/>
                <a:ea typeface="ＭＳ Ｐゴシック" charset="0"/>
                <a:cs typeface="ＭＳ Ｐゴシック" charset="0"/>
              </a:rPr>
              <a:t>Extending indications for islet autotransplantation in pancreatic surgery.</a:t>
            </a:r>
            <a:r>
              <a:rPr lang="fr-FR" sz="2000" b="1" u="sng">
                <a:solidFill>
                  <a:srgbClr val="006600"/>
                </a:solidFill>
                <a:latin typeface="Arial" charset="0"/>
                <a:ea typeface="ＭＳ Ｐゴシック" charset="0"/>
                <a:cs typeface="ＭＳ Ｐゴシック" charset="0"/>
              </a:rPr>
              <a:t>Balzano G,et al .</a:t>
            </a:r>
            <a:r>
              <a:rPr lang="fr-FR" sz="2000">
                <a:latin typeface="Arial" charset="0"/>
                <a:ea typeface="ＭＳ Ｐゴシック" charset="0"/>
                <a:cs typeface="ＭＳ Ｐゴシック" charset="0"/>
              </a:rPr>
              <a:t> </a:t>
            </a:r>
          </a:p>
          <a:p>
            <a:pPr algn="just"/>
            <a:endParaRPr lang="fr-FR" sz="2000">
              <a:latin typeface="Arial" charset="0"/>
              <a:ea typeface="ＭＳ Ｐゴシック" charset="0"/>
              <a:cs typeface="ＭＳ Ｐゴシック" charset="0"/>
            </a:endParaRPr>
          </a:p>
          <a:p>
            <a:pPr algn="just"/>
            <a:r>
              <a:rPr lang="fr-FR" sz="1800">
                <a:latin typeface="Arial" charset="0"/>
                <a:ea typeface="ＭＳ Ｐゴシック" charset="0"/>
                <a:cs typeface="ＭＳ Ｐゴシック" charset="0"/>
              </a:rPr>
              <a:t>From 2008 to 2012, 41 patients candidates to IAT (accounting for 7.5% of all pancreatic resections). </a:t>
            </a:r>
          </a:p>
          <a:p>
            <a:pPr algn="just">
              <a:buFontTx/>
              <a:buNone/>
            </a:pPr>
            <a:r>
              <a:rPr lang="fr-FR" sz="1800">
                <a:latin typeface="Arial" charset="0"/>
                <a:ea typeface="ＭＳ Ｐゴシック" charset="0"/>
                <a:cs typeface="ＭＳ Ｐゴシック" charset="0"/>
              </a:rPr>
              <a:t>    7/41 did not receive transplantation for inadequate islet mass (4 pts), patient instability (2 pts), or contamination of islet culture (1 pt).</a:t>
            </a:r>
          </a:p>
          <a:p>
            <a:pPr algn="just"/>
            <a:endParaRPr lang="fr-FR" sz="1800">
              <a:latin typeface="Arial" charset="0"/>
              <a:ea typeface="ＭＳ Ｐゴシック" charset="0"/>
              <a:cs typeface="ＭＳ Ｐゴシック" charset="0"/>
            </a:endParaRPr>
          </a:p>
          <a:p>
            <a:pPr algn="just"/>
            <a:r>
              <a:rPr lang="fr-FR" sz="1800">
                <a:latin typeface="Arial" charset="0"/>
                <a:ea typeface="ＭＳ Ｐゴシック" charset="0"/>
                <a:cs typeface="ＭＳ Ｐゴシック" charset="0"/>
              </a:rPr>
              <a:t>IAT-related complications occurred in 8 pts (23.5%): 4 bleeding, 3 portal thromboses (1 complete, 2 partial), and 1 sepsis. </a:t>
            </a:r>
          </a:p>
          <a:p>
            <a:pPr algn="just"/>
            <a:r>
              <a:rPr lang="fr-FR" sz="1800">
                <a:latin typeface="Arial" charset="0"/>
                <a:ea typeface="ＭＳ Ｐゴシック" charset="0"/>
                <a:cs typeface="ＭＳ Ｐゴシック" charset="0"/>
              </a:rPr>
              <a:t>Median follow-up was 546 days. </a:t>
            </a:r>
          </a:p>
          <a:p>
            <a:pPr algn="just"/>
            <a:r>
              <a:rPr lang="fr-FR" sz="1800">
                <a:latin typeface="Arial" charset="0"/>
                <a:ea typeface="ＭＳ Ｐゴシック" charset="0"/>
                <a:cs typeface="ＭＳ Ｐゴシック" charset="0"/>
              </a:rPr>
              <a:t>15/34 patients (44%) reached insulin independence, 16 patients (47%) had partial graft function, 2 patients (6%) had primary graft nonfunction, and 1 patient (3%) had early graft loss. </a:t>
            </a:r>
          </a:p>
          <a:p>
            <a:pPr algn="just"/>
            <a:r>
              <a:rPr lang="fr-FR" sz="1800">
                <a:latin typeface="Arial" charset="0"/>
                <a:ea typeface="ＭＳ Ｐゴシック" charset="0"/>
                <a:cs typeface="ＭＳ Ｐゴシック" charset="0"/>
              </a:rPr>
              <a:t>17 IAT recipients had malignancy (pancreatic or periampullary adenocarcinoma in 14). 2/17 had already liver metastases at surgery, 13 were disease-free at last follow-up, and none of 2 patients with tumor recurrence developed metastases in the transplantation site.</a:t>
            </a:r>
            <a:r>
              <a:rPr lang="fr-FR" sz="1800" b="1">
                <a:latin typeface="Arial" charset="0"/>
                <a:ea typeface="ＭＳ Ｐゴシック" charset="0"/>
                <a:cs typeface="ＭＳ Ｐゴシック" charset="0"/>
              </a:rPr>
              <a:t>	</a:t>
            </a:r>
          </a:p>
          <a:p>
            <a:endParaRPr lang="fr-FR" b="1" u="sng">
              <a:latin typeface="Arial" charset="0"/>
              <a:ea typeface="ＭＳ Ｐゴシック" charset="0"/>
              <a:cs typeface="ＭＳ Ｐゴシック" charset="0"/>
            </a:endParaRPr>
          </a:p>
          <a:p>
            <a:endParaRPr lang="fr-FR">
              <a:latin typeface="Arial" charset="0"/>
              <a:ea typeface="ＭＳ Ｐゴシック" charset="0"/>
              <a:cs typeface="ＭＳ Ｐゴシック" charset="0"/>
            </a:endParaRPr>
          </a:p>
        </p:txBody>
      </p:sp>
      <p:sp>
        <p:nvSpPr>
          <p:cNvPr id="4" name="ZoneTexte 3"/>
          <p:cNvSpPr txBox="1"/>
          <p:nvPr/>
        </p:nvSpPr>
        <p:spPr>
          <a:xfrm>
            <a:off x="2057400" y="0"/>
            <a:ext cx="6426200" cy="708025"/>
          </a:xfrm>
          <a:prstGeom prst="rect">
            <a:avLst/>
          </a:prstGeom>
          <a:noFill/>
        </p:spPr>
        <p:txBody>
          <a:bodyPr wrap="none">
            <a:spAutoFit/>
          </a:bodyPr>
          <a:lstStyle/>
          <a:p>
            <a:pPr>
              <a:defRPr/>
            </a:pPr>
            <a:r>
              <a:rPr lang="fr-FR" sz="4000" b="1" dirty="0" err="1">
                <a:solidFill>
                  <a:schemeClr val="tx2"/>
                </a:solidFill>
                <a:latin typeface="+mn-lt"/>
                <a:ea typeface="ＭＳ Ｐゴシック" charset="-128"/>
                <a:cs typeface="ＭＳ Ｐゴシック" charset="-128"/>
              </a:rPr>
              <a:t>ß</a:t>
            </a:r>
            <a:r>
              <a:rPr lang="fr-FR" sz="4000" b="1" dirty="0">
                <a:solidFill>
                  <a:schemeClr val="tx2"/>
                </a:solidFill>
                <a:latin typeface="+mn-lt"/>
                <a:ea typeface="ＭＳ Ｐゴシック" charset="-128"/>
                <a:cs typeface="ＭＳ Ｐゴシック" charset="-128"/>
              </a:rPr>
              <a:t> </a:t>
            </a:r>
            <a:r>
              <a:rPr lang="fr-FR" sz="4000" b="1" dirty="0" err="1">
                <a:solidFill>
                  <a:schemeClr val="tx2"/>
                </a:solidFill>
                <a:latin typeface="+mn-lt"/>
                <a:ea typeface="ＭＳ Ｐゴシック" charset="-128"/>
                <a:cs typeface="ＭＳ Ｐゴシック" charset="-128"/>
              </a:rPr>
              <a:t>cell</a:t>
            </a:r>
            <a:r>
              <a:rPr lang="fr-FR" sz="4000" b="1" dirty="0">
                <a:solidFill>
                  <a:schemeClr val="tx2"/>
                </a:solidFill>
                <a:latin typeface="+mn-lt"/>
                <a:ea typeface="ＭＳ Ｐゴシック" charset="-128"/>
                <a:cs typeface="ＭＳ Ｐゴシック" charset="-128"/>
              </a:rPr>
              <a:t> </a:t>
            </a:r>
            <a:r>
              <a:rPr lang="fr-FR" sz="4000" b="1" dirty="0" err="1">
                <a:solidFill>
                  <a:schemeClr val="tx2"/>
                </a:solidFill>
                <a:latin typeface="+mn-lt"/>
                <a:ea typeface="ＭＳ Ｐゴシック" charset="-128"/>
                <a:cs typeface="ＭＳ Ｐゴシック" charset="-128"/>
              </a:rPr>
              <a:t>autotransplantation</a:t>
            </a:r>
            <a:r>
              <a:rPr lang="fr-FR" sz="4000" dirty="0">
                <a:latin typeface="+mn-lt"/>
                <a:ea typeface="ＭＳ Ｐゴシック" charset="-128"/>
                <a:cs typeface="ＭＳ Ｐゴシック" charset="-128"/>
              </a:rPr>
              <a:t> </a:t>
            </a:r>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1" name="Titre 1"/>
          <p:cNvSpPr>
            <a:spLocks noGrp="1"/>
          </p:cNvSpPr>
          <p:nvPr>
            <p:ph type="title"/>
          </p:nvPr>
        </p:nvSpPr>
        <p:spPr>
          <a:xfrm>
            <a:off x="1828800" y="381000"/>
            <a:ext cx="7772400" cy="1143000"/>
          </a:xfrm>
        </p:spPr>
        <p:txBody>
          <a:bodyPr/>
          <a:lstStyle/>
          <a:p>
            <a:r>
              <a:rPr lang="fr-FR" sz="4000" b="1">
                <a:latin typeface="Arial" charset="0"/>
                <a:ea typeface="ＭＳ Ｐゴシック" charset="0"/>
                <a:cs typeface="ＭＳ Ｐゴシック" charset="0"/>
              </a:rPr>
              <a:t>ß cell Auto-transplantation</a:t>
            </a:r>
          </a:p>
        </p:txBody>
      </p:sp>
      <p:sp>
        <p:nvSpPr>
          <p:cNvPr id="97282" name="Espace réservé du contenu 2"/>
          <p:cNvSpPr>
            <a:spLocks noGrp="1"/>
          </p:cNvSpPr>
          <p:nvPr>
            <p:ph idx="1"/>
          </p:nvPr>
        </p:nvSpPr>
        <p:spPr>
          <a:xfrm>
            <a:off x="1066800" y="1676400"/>
            <a:ext cx="7772400" cy="4114800"/>
          </a:xfrm>
        </p:spPr>
        <p:txBody>
          <a:bodyPr/>
          <a:lstStyle/>
          <a:p>
            <a:pPr algn="just"/>
            <a:r>
              <a:rPr lang="fr-FR" sz="2400">
                <a:latin typeface="Arial" charset="0"/>
                <a:ea typeface="ＭＳ Ｐゴシック" charset="0"/>
                <a:cs typeface="ＭＳ Ｐゴシック" charset="0"/>
              </a:rPr>
              <a:t>HPB (Oxford). 2013 Aug 29. </a:t>
            </a:r>
            <a:r>
              <a:rPr lang="fr-FR" sz="2400" b="1">
                <a:latin typeface="Arial" charset="0"/>
                <a:ea typeface="ＭＳ Ｐゴシック" charset="0"/>
                <a:cs typeface="ＭＳ Ｐゴシック" charset="0"/>
              </a:rPr>
              <a:t>Morbidity of total pancreatectomy with islet cell auto-transplantation compared to total pancreatectomy alone.</a:t>
            </a:r>
            <a:r>
              <a:rPr lang="fr-FR" sz="2400" b="1" u="sng">
                <a:latin typeface="Arial" charset="0"/>
                <a:ea typeface="ＭＳ Ｐゴシック" charset="0"/>
                <a:cs typeface="ＭＳ Ｐゴシック" charset="0"/>
              </a:rPr>
              <a:t>Bhayani NH, et al: </a:t>
            </a:r>
          </a:p>
          <a:p>
            <a:pPr algn="just"/>
            <a:r>
              <a:rPr lang="fr-FR" sz="2400">
                <a:latin typeface="Arial" charset="0"/>
                <a:ea typeface="ＭＳ Ｐゴシック" charset="0"/>
                <a:cs typeface="ＭＳ Ｐゴシック" charset="0"/>
              </a:rPr>
              <a:t>The TP + IAT group experienced higher rates of major morbidity and transfusion (PCC), and longer hospitalizations. Better data on the long term benefits of TP + IAT are needed.</a:t>
            </a:r>
            <a:r>
              <a:rPr lang="fr-FR" sz="2400" b="1" u="sng">
                <a:latin typeface="Arial" charset="0"/>
                <a:ea typeface="ＭＳ Ｐゴシック" charset="0"/>
                <a:cs typeface="ＭＳ Ｐゴシック" charset="0"/>
                <a:hlinkClick r:id="rId2"/>
              </a:rPr>
              <a:t>	</a:t>
            </a:r>
          </a:p>
          <a:p>
            <a:pPr algn="just"/>
            <a:endParaRPr lang="fr-FR" sz="2400" b="1" u="sng">
              <a:latin typeface="Arial" charset="0"/>
              <a:ea typeface="ＭＳ Ｐゴシック" charset="0"/>
              <a:cs typeface="ＭＳ Ｐゴシック" charset="0"/>
              <a:hlinkClick r:id="rId2"/>
            </a:endParaRPr>
          </a:p>
          <a:p>
            <a:pPr algn="just"/>
            <a:r>
              <a:rPr lang="fr-FR" sz="2400">
                <a:latin typeface="Arial" charset="0"/>
                <a:ea typeface="ＭＳ Ｐゴシック" charset="0"/>
                <a:cs typeface="ＭＳ Ｐゴシック" charset="0"/>
              </a:rPr>
              <a:t>Am J Transplant. 2013 Jul 16 </a:t>
            </a:r>
            <a:r>
              <a:rPr lang="fr-FR" sz="2400" b="1">
                <a:latin typeface="Arial" charset="0"/>
                <a:ea typeface="ＭＳ Ｐゴシック" charset="0"/>
                <a:cs typeface="ＭＳ Ｐゴシック" charset="0"/>
              </a:rPr>
              <a:t>Autologous Islet Transplantation After Total Pancreatectomy for Renal Cell Carcinoma Metastases.</a:t>
            </a:r>
            <a:r>
              <a:rPr lang="fr-FR" sz="2400" b="1" u="sng">
                <a:latin typeface="Arial" charset="0"/>
                <a:ea typeface="ＭＳ Ｐゴシック" charset="0"/>
                <a:cs typeface="ＭＳ Ｐゴシック" charset="0"/>
                <a:hlinkClick r:id="rId3"/>
              </a:rPr>
              <a:t>Gala-Lopez B</a:t>
            </a:r>
            <a:r>
              <a:rPr lang="fr-FR" sz="2400" b="1" u="sng">
                <a:latin typeface="Arial" charset="0"/>
                <a:ea typeface="ＭＳ Ｐゴシック" charset="0"/>
                <a:cs typeface="ＭＳ Ｐゴシック" charset="0"/>
              </a:rPr>
              <a:t>l: </a:t>
            </a:r>
            <a:r>
              <a:rPr lang="fr-FR" sz="2400" b="1">
                <a:latin typeface="Arial" charset="0"/>
                <a:ea typeface="ＭＳ Ｐゴシック" charset="0"/>
                <a:cs typeface="ＭＳ Ｐゴシック" charset="0"/>
              </a:rPr>
              <a:t>bonne survie à 1 an dans un cas sous sunitinib</a:t>
            </a:r>
            <a:endParaRPr lang="fr-FR" sz="2400" b="1">
              <a:latin typeface="Arial" charset="0"/>
              <a:ea typeface="ＭＳ Ｐゴシック" charset="0"/>
              <a:cs typeface="ＭＳ Ｐゴシック" charset="0"/>
              <a:hlinkClick r:id="rId4"/>
            </a:endParaRPr>
          </a:p>
          <a:p>
            <a:endParaRPr lang="fr-FR">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ZoneTexte 1"/>
          <p:cNvSpPr txBox="1">
            <a:spLocks noChangeArrowheads="1"/>
          </p:cNvSpPr>
          <p:nvPr/>
        </p:nvSpPr>
        <p:spPr bwMode="auto">
          <a:xfrm>
            <a:off x="1143000" y="838200"/>
            <a:ext cx="8229600" cy="5448300"/>
          </a:xfrm>
          <a:prstGeom prst="rect">
            <a:avLst/>
          </a:prstGeom>
          <a:noFill/>
          <a:ln w="9525">
            <a:noFill/>
            <a:miter lim="800000"/>
            <a:headEnd/>
            <a:tailEnd/>
          </a:ln>
        </p:spPr>
        <p:txBody>
          <a:bodyPr>
            <a:spAutoFit/>
          </a:bodyPr>
          <a:lstStyle/>
          <a:p>
            <a:pPr>
              <a:defRPr/>
            </a:pPr>
            <a:endParaRPr lang="fr-FR" dirty="0">
              <a:ea typeface="ＭＳ Ｐゴシック" charset="-128"/>
              <a:cs typeface="ＭＳ Ｐゴシック" charset="-128"/>
            </a:endParaRPr>
          </a:p>
          <a:p>
            <a:pPr>
              <a:buFontTx/>
              <a:buChar char="-"/>
              <a:defRPr/>
            </a:pPr>
            <a:endParaRPr lang="fr-FR" dirty="0">
              <a:ea typeface="ＭＳ Ｐゴシック" charset="-128"/>
              <a:cs typeface="ＭＳ Ｐゴシック" charset="-128"/>
            </a:endParaRPr>
          </a:p>
          <a:p>
            <a:pPr>
              <a:buFontTx/>
              <a:buChar char="-"/>
              <a:defRPr/>
            </a:pPr>
            <a:r>
              <a:rPr lang="fr-FR" sz="2000" b="1" dirty="0">
                <a:latin typeface="+mn-lt"/>
                <a:ea typeface="ＭＳ Ｐゴシック" charset="-128"/>
                <a:cs typeface="ＭＳ Ｐゴシック" charset="-128"/>
              </a:rPr>
              <a:t>Horloges circadiennes et métaboliques</a:t>
            </a:r>
            <a:r>
              <a:rPr lang="fr-FR" sz="2000" dirty="0">
                <a:latin typeface="+mn-lt"/>
                <a:ea typeface="ＭＳ Ｐゴシック" charset="-128"/>
                <a:cs typeface="ＭＳ Ｐゴシック" charset="-128"/>
              </a:rPr>
              <a:t>: </a:t>
            </a:r>
            <a:r>
              <a:rPr lang="fr-FR" sz="2000" dirty="0" err="1">
                <a:latin typeface="+mn-lt"/>
                <a:ea typeface="ＭＳ Ｐゴシック" charset="-128"/>
                <a:cs typeface="ＭＳ Ｐゴシック" charset="-128"/>
              </a:rPr>
              <a:t>sensing</a:t>
            </a:r>
            <a:r>
              <a:rPr lang="fr-FR" sz="2000" dirty="0">
                <a:latin typeface="+mn-lt"/>
                <a:ea typeface="ＭＳ Ｐゴシック" charset="-128"/>
                <a:cs typeface="ＭＳ Ｐゴシック" charset="-128"/>
              </a:rPr>
              <a:t> </a:t>
            </a:r>
            <a:r>
              <a:rPr lang="fr-FR" sz="2000" dirty="0" err="1">
                <a:latin typeface="+mn-lt"/>
                <a:ea typeface="ＭＳ Ｐゴシック" charset="-128"/>
                <a:cs typeface="ＭＳ Ｐゴシック" charset="-128"/>
              </a:rPr>
              <a:t>periphérique</a:t>
            </a:r>
            <a:r>
              <a:rPr lang="fr-FR" sz="2000" dirty="0">
                <a:latin typeface="+mn-lt"/>
                <a:ea typeface="ＭＳ Ｐゴシック" charset="-128"/>
                <a:cs typeface="ＭＳ Ｐゴシック" charset="-128"/>
              </a:rPr>
              <a:t> des flux énergétiques  par une horloge interne moléculaire en fonction du rythme nycthéméral et de la prise alimentaire. Intérêt </a:t>
            </a:r>
            <a:r>
              <a:rPr lang="fr-FR" sz="2000" dirty="0" err="1">
                <a:latin typeface="+mn-lt"/>
                <a:ea typeface="ＭＳ Ｐゴシック" charset="-128"/>
                <a:cs typeface="ＭＳ Ｐゴシック" charset="-128"/>
              </a:rPr>
              <a:t>ttt</a:t>
            </a:r>
            <a:r>
              <a:rPr lang="fr-FR" sz="2000" dirty="0">
                <a:latin typeface="+mn-lt"/>
                <a:ea typeface="ＭＳ Ｐゴシック" charset="-128"/>
                <a:cs typeface="ＭＳ Ｐゴシック" charset="-128"/>
              </a:rPr>
              <a:t> des agonistes </a:t>
            </a:r>
            <a:r>
              <a:rPr lang="fr-FR" sz="2000" dirty="0" err="1">
                <a:latin typeface="+mn-lt"/>
                <a:ea typeface="ＭＳ Ｐゴシック" charset="-128"/>
                <a:cs typeface="ＭＳ Ｐゴシック" charset="-128"/>
              </a:rPr>
              <a:t>reverba</a:t>
            </a:r>
            <a:r>
              <a:rPr lang="fr-FR" sz="2000" dirty="0">
                <a:latin typeface="+mn-lt"/>
                <a:ea typeface="ＭＳ Ｐゴシック" charset="-128"/>
                <a:cs typeface="ＭＳ Ｐゴシック" charset="-128"/>
              </a:rPr>
              <a:t> pour resynchroniser l’horloge/ diminuer l’OB</a:t>
            </a:r>
          </a:p>
          <a:p>
            <a:pPr>
              <a:buFontTx/>
              <a:buChar char="-"/>
              <a:defRPr/>
            </a:pPr>
            <a:endParaRPr lang="fr-FR" sz="2000" dirty="0">
              <a:latin typeface="+mn-lt"/>
              <a:ea typeface="ＭＳ Ｐゴシック" charset="-128"/>
              <a:cs typeface="ＭＳ Ｐゴシック" charset="-128"/>
            </a:endParaRPr>
          </a:p>
          <a:p>
            <a:pPr>
              <a:buFontTx/>
              <a:buChar char="-"/>
              <a:defRPr/>
            </a:pPr>
            <a:r>
              <a:rPr lang="fr-FR" sz="2000" b="1" dirty="0">
                <a:latin typeface="+mn-lt"/>
                <a:ea typeface="ＭＳ Ｐゴシック" charset="-128"/>
                <a:cs typeface="ＭＳ Ｐゴシック" charset="-128"/>
              </a:rPr>
              <a:t>Mutations du R de la mélatonine et T2D </a:t>
            </a:r>
            <a:r>
              <a:rPr lang="fr-FR" sz="2000" dirty="0">
                <a:latin typeface="+mn-lt"/>
                <a:ea typeface="ＭＳ Ｐゴシック" charset="-128"/>
                <a:cs typeface="ＭＳ Ｐゴシック" charset="-128"/>
              </a:rPr>
              <a:t>+ rôle dans rythmes circadiens et </a:t>
            </a:r>
            <a:r>
              <a:rPr lang="fr-FR" sz="2000" dirty="0" err="1">
                <a:latin typeface="+mn-lt"/>
                <a:ea typeface="ＭＳ Ｐゴシック" charset="-128"/>
                <a:cs typeface="ＭＳ Ｐゴシック" charset="-128"/>
              </a:rPr>
              <a:t>dysfonctionements</a:t>
            </a:r>
            <a:r>
              <a:rPr lang="fr-FR" sz="2000" dirty="0">
                <a:latin typeface="+mn-lt"/>
                <a:ea typeface="ＭＳ Ｐゴシック" charset="-128"/>
                <a:cs typeface="ＭＳ Ｐゴシック" charset="-128"/>
              </a:rPr>
              <a:t> métaboliques</a:t>
            </a:r>
          </a:p>
          <a:p>
            <a:pPr>
              <a:buFontTx/>
              <a:buChar char="-"/>
              <a:defRPr/>
            </a:pPr>
            <a:endParaRPr lang="fr-FR" sz="2000" dirty="0">
              <a:latin typeface="+mn-lt"/>
              <a:ea typeface="ＭＳ Ｐゴシック" charset="-128"/>
              <a:cs typeface="ＭＳ Ｐゴシック" charset="-128"/>
            </a:endParaRPr>
          </a:p>
          <a:p>
            <a:pPr>
              <a:buFontTx/>
              <a:buChar char="-"/>
              <a:defRPr/>
            </a:pPr>
            <a:r>
              <a:rPr lang="fr-FR" sz="2000" b="1" dirty="0" err="1">
                <a:latin typeface="+mn-lt"/>
                <a:ea typeface="ＭＳ Ｐゴシック" charset="-128"/>
                <a:cs typeface="ＭＳ Ｐゴシック" charset="-128"/>
              </a:rPr>
              <a:t>microARN</a:t>
            </a:r>
            <a:r>
              <a:rPr lang="fr-FR" sz="2000" dirty="0">
                <a:latin typeface="+mn-lt"/>
                <a:ea typeface="ＭＳ Ｐゴシック" charset="-128"/>
                <a:cs typeface="ＭＳ Ｐゴシック" charset="-128"/>
              </a:rPr>
              <a:t>  régulateurs naturels de l’expression génique) et diabète: Rôle mb( régulation par le </a:t>
            </a:r>
            <a:r>
              <a:rPr lang="fr-FR" sz="2000" dirty="0" err="1">
                <a:latin typeface="+mn-lt"/>
                <a:ea typeface="ＭＳ Ｐゴシック" charset="-128"/>
                <a:cs typeface="ＭＳ Ｐゴシック" charset="-128"/>
              </a:rPr>
              <a:t>glc</a:t>
            </a:r>
            <a:r>
              <a:rPr lang="fr-FR" sz="2000" dirty="0">
                <a:latin typeface="+mn-lt"/>
                <a:ea typeface="ＭＳ Ｐゴシック" charset="-128"/>
                <a:cs typeface="ＭＳ Ｐゴシック" charset="-128"/>
              </a:rPr>
              <a:t>) nucléaire et extracellulaire ( </a:t>
            </a:r>
            <a:r>
              <a:rPr lang="fr-FR" sz="2000" dirty="0" err="1">
                <a:latin typeface="+mn-lt"/>
                <a:ea typeface="ＭＳ Ｐゴシック" charset="-128"/>
                <a:cs typeface="ＭＳ Ｐゴシック" charset="-128"/>
              </a:rPr>
              <a:t>pfs</a:t>
            </a:r>
            <a:r>
              <a:rPr lang="fr-FR" sz="2000" dirty="0">
                <a:latin typeface="+mn-lt"/>
                <a:ea typeface="ＭＳ Ｐゴシック" charset="-128"/>
                <a:cs typeface="ＭＳ Ｐゴシック" charset="-128"/>
              </a:rPr>
              <a:t> opposés/ </a:t>
            </a:r>
            <a:r>
              <a:rPr lang="fr-FR" sz="2000" dirty="0" err="1">
                <a:latin typeface="+mn-lt"/>
                <a:ea typeface="ＭＳ Ｐゴシック" charset="-128"/>
                <a:cs typeface="ＭＳ Ｐゴシック" charset="-128"/>
              </a:rPr>
              <a:t>biomarqueurs</a:t>
            </a:r>
            <a:r>
              <a:rPr lang="fr-FR" sz="2000" dirty="0">
                <a:latin typeface="+mn-lt"/>
                <a:ea typeface="ＭＳ Ｐゴシック" charset="-128"/>
                <a:cs typeface="ＭＳ Ｐゴシック" charset="-128"/>
              </a:rPr>
              <a:t>)</a:t>
            </a:r>
          </a:p>
          <a:p>
            <a:pPr>
              <a:buFontTx/>
              <a:buChar char="-"/>
              <a:defRPr/>
            </a:pPr>
            <a:endParaRPr lang="fr-FR" sz="2000" dirty="0">
              <a:latin typeface="+mn-lt"/>
              <a:ea typeface="ＭＳ Ｐゴシック" charset="-128"/>
              <a:cs typeface="ＭＳ Ｐゴシック" charset="-128"/>
            </a:endParaRPr>
          </a:p>
          <a:p>
            <a:pPr>
              <a:buFontTx/>
              <a:buChar char="-"/>
              <a:defRPr/>
            </a:pPr>
            <a:r>
              <a:rPr lang="fr-FR" sz="2000" b="1" dirty="0">
                <a:latin typeface="+mn-lt"/>
                <a:ea typeface="ＭＳ Ｐゴシック" charset="-128"/>
                <a:cs typeface="ＭＳ Ｐゴシック" charset="-128"/>
              </a:rPr>
              <a:t>Facteurs d’environnements et génétique: </a:t>
            </a:r>
            <a:r>
              <a:rPr lang="fr-FR" sz="2000" b="1" dirty="0" err="1">
                <a:latin typeface="+mn-lt"/>
                <a:ea typeface="ＭＳ Ｐゴシック" charset="-128"/>
                <a:cs typeface="ＭＳ Ｐゴシック" charset="-128"/>
              </a:rPr>
              <a:t>épigénétique</a:t>
            </a:r>
            <a:r>
              <a:rPr lang="fr-FR" sz="2000" b="1" dirty="0">
                <a:latin typeface="+mn-lt"/>
                <a:ea typeface="ＭＳ Ｐゴシック" charset="-128"/>
                <a:cs typeface="ＭＳ Ｐゴシック" charset="-128"/>
              </a:rPr>
              <a:t> /</a:t>
            </a:r>
            <a:r>
              <a:rPr lang="fr-FR" sz="2000" b="1" dirty="0" err="1">
                <a:latin typeface="+mn-lt"/>
                <a:ea typeface="ＭＳ Ｐゴシック" charset="-128"/>
                <a:cs typeface="ＭＳ Ｐゴシック" charset="-128"/>
              </a:rPr>
              <a:t>miRNA</a:t>
            </a:r>
            <a:endParaRPr lang="fr-FR" sz="2000" b="1" dirty="0">
              <a:latin typeface="+mn-lt"/>
              <a:ea typeface="ＭＳ Ｐゴシック" charset="-128"/>
              <a:cs typeface="ＭＳ Ｐゴシック" charset="-128"/>
            </a:endParaRPr>
          </a:p>
          <a:p>
            <a:pPr>
              <a:buFontTx/>
              <a:buChar char="-"/>
              <a:defRPr/>
            </a:pPr>
            <a:endParaRPr lang="fr-FR" sz="2000" dirty="0">
              <a:latin typeface="+mn-lt"/>
              <a:ea typeface="ＭＳ Ｐゴシック" charset="-128"/>
              <a:cs typeface="ＭＳ Ｐゴシック" charset="-128"/>
            </a:endParaRPr>
          </a:p>
          <a:p>
            <a:pPr>
              <a:defRPr/>
            </a:pPr>
            <a:r>
              <a:rPr lang="fr-FR" sz="2000" dirty="0" err="1">
                <a:latin typeface="+mn-lt"/>
                <a:ea typeface="ＭＳ Ｐゴシック" charset="-128"/>
                <a:cs typeface="ＭＳ Ｐゴシック" charset="-128"/>
              </a:rPr>
              <a:t>-</a:t>
            </a:r>
            <a:r>
              <a:rPr lang="fr-FR" sz="2000" b="1" dirty="0" err="1">
                <a:latin typeface="+mn-lt"/>
                <a:ea typeface="ＭＳ Ｐゴシック" charset="-128"/>
                <a:cs typeface="ＭＳ Ｐゴシック" charset="-128"/>
              </a:rPr>
              <a:t>Microbiote</a:t>
            </a:r>
            <a:r>
              <a:rPr lang="fr-FR" sz="2000" b="1" dirty="0">
                <a:latin typeface="+mn-lt"/>
                <a:ea typeface="ＭＳ Ｐゴシック" charset="-128"/>
                <a:cs typeface="ＭＳ Ｐゴシック" charset="-128"/>
              </a:rPr>
              <a:t> intestinal </a:t>
            </a:r>
            <a:r>
              <a:rPr lang="fr-FR" sz="2000" dirty="0">
                <a:latin typeface="+mn-lt"/>
                <a:ea typeface="ＭＳ Ｐゴシック" charset="-128"/>
                <a:cs typeface="ＭＳ Ｐゴシック" charset="-128"/>
              </a:rPr>
              <a:t>(</a:t>
            </a:r>
            <a:r>
              <a:rPr lang="fr-FR" sz="2000" dirty="0" err="1">
                <a:latin typeface="+mn-lt"/>
                <a:ea typeface="ＭＳ Ｐゴシック" charset="-128"/>
                <a:cs typeface="ＭＳ Ｐゴシック" charset="-128"/>
              </a:rPr>
              <a:t>métagenome/biomarqueur</a:t>
            </a:r>
            <a:r>
              <a:rPr lang="fr-FR" sz="2000" dirty="0">
                <a:latin typeface="+mn-lt"/>
                <a:ea typeface="ＭＳ Ｐゴシック" charset="-128"/>
                <a:cs typeface="ＭＳ Ｐゴシック" charset="-128"/>
              </a:rPr>
              <a:t>)</a:t>
            </a:r>
          </a:p>
        </p:txBody>
      </p:sp>
      <p:sp>
        <p:nvSpPr>
          <p:cNvPr id="3" name="ZoneTexte 2"/>
          <p:cNvSpPr txBox="1"/>
          <p:nvPr/>
        </p:nvSpPr>
        <p:spPr>
          <a:xfrm>
            <a:off x="1470025" y="-76200"/>
            <a:ext cx="6683375" cy="1692275"/>
          </a:xfrm>
          <a:prstGeom prst="rect">
            <a:avLst/>
          </a:prstGeom>
          <a:noFill/>
        </p:spPr>
        <p:txBody>
          <a:bodyPr wrap="none">
            <a:spAutoFit/>
          </a:bodyPr>
          <a:lstStyle/>
          <a:p>
            <a:pPr>
              <a:defRPr/>
            </a:pPr>
            <a:r>
              <a:rPr lang="fr-FR" sz="4000" b="1" dirty="0">
                <a:solidFill>
                  <a:schemeClr val="tx2"/>
                </a:solidFill>
                <a:latin typeface="+mn-lt"/>
                <a:ea typeface="ＭＳ Ｐゴシック" charset="-128"/>
                <a:cs typeface="ＭＳ Ｐゴシック" charset="-128"/>
              </a:rPr>
              <a:t>Approches thérapeutiques </a:t>
            </a:r>
          </a:p>
          <a:p>
            <a:pPr>
              <a:defRPr/>
            </a:pPr>
            <a:r>
              <a:rPr lang="fr-FR" sz="4000" b="1" dirty="0">
                <a:solidFill>
                  <a:schemeClr val="tx2"/>
                </a:solidFill>
                <a:latin typeface="+mn-lt"/>
                <a:ea typeface="ＭＳ Ｐゴシック" charset="-128"/>
                <a:cs typeface="ＭＳ Ｐゴシック" charset="-128"/>
              </a:rPr>
              <a:t>          émergentes</a:t>
            </a:r>
          </a:p>
          <a:p>
            <a:pPr>
              <a:defRPr/>
            </a:pPr>
            <a:r>
              <a:rPr lang="fr-FR" dirty="0">
                <a:ea typeface="ＭＳ Ｐゴシック" charset="-128"/>
                <a:cs typeface="ＭＳ Ｐゴシック" charset="-128"/>
              </a:rPr>
              <a:t>       </a:t>
            </a: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ZoneTexte 1"/>
          <p:cNvSpPr txBox="1">
            <a:spLocks noChangeArrowheads="1"/>
          </p:cNvSpPr>
          <p:nvPr/>
        </p:nvSpPr>
        <p:spPr bwMode="auto">
          <a:xfrm>
            <a:off x="1219200" y="1489075"/>
            <a:ext cx="7924800"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a:p>
          <a:p>
            <a:pPr algn="just" eaLnBrk="1" hangingPunct="1">
              <a:buFontTx/>
              <a:buChar char="-"/>
            </a:pPr>
            <a:r>
              <a:rPr lang="fr-FR" sz="2000" b="1">
                <a:latin typeface="Arial" charset="0"/>
              </a:rPr>
              <a:t>Récepteurs membranaires des acides gras (GPR)</a:t>
            </a:r>
            <a:r>
              <a:rPr lang="fr-FR" sz="2000">
                <a:latin typeface="Arial" charset="0"/>
              </a:rPr>
              <a:t>: cible ttt </a:t>
            </a:r>
          </a:p>
          <a:p>
            <a:pPr algn="just" eaLnBrk="1" hangingPunct="1"/>
            <a:r>
              <a:rPr lang="fr-FR" sz="2000">
                <a:latin typeface="Arial" charset="0"/>
              </a:rPr>
              <a:t>du T2D par agonistes qui potentialiseraient la sécrétion d</a:t>
            </a:r>
            <a:r>
              <a:rPr lang="ja-JP" altLang="fr-FR" sz="2000">
                <a:latin typeface="Arial" charset="0"/>
              </a:rPr>
              <a:t>’</a:t>
            </a:r>
            <a:r>
              <a:rPr lang="fr-FR" altLang="ja-JP" sz="2000">
                <a:latin typeface="Arial" charset="0"/>
              </a:rPr>
              <a:t>insuline en réponse aux AG (GPR 40 TAK 875- phase 2)</a:t>
            </a:r>
          </a:p>
          <a:p>
            <a:pPr algn="just" eaLnBrk="1" hangingPunct="1"/>
            <a:endParaRPr lang="fr-FR" sz="2000">
              <a:latin typeface="Arial" charset="0"/>
            </a:endParaRPr>
          </a:p>
          <a:p>
            <a:pPr algn="just" eaLnBrk="1" hangingPunct="1">
              <a:buFontTx/>
              <a:buChar char="-"/>
            </a:pPr>
            <a:r>
              <a:rPr lang="fr-FR" sz="2000" b="1">
                <a:latin typeface="Arial" charset="0"/>
              </a:rPr>
              <a:t>Recrutement ou l</a:t>
            </a:r>
            <a:r>
              <a:rPr lang="ja-JP" altLang="fr-FR" sz="2000" b="1">
                <a:latin typeface="Arial" charset="0"/>
              </a:rPr>
              <a:t>’</a:t>
            </a:r>
            <a:r>
              <a:rPr lang="fr-FR" altLang="ja-JP" sz="2000" b="1">
                <a:latin typeface="Arial" charset="0"/>
              </a:rPr>
              <a:t>activation des adipocytes bruns</a:t>
            </a:r>
          </a:p>
          <a:p>
            <a:pPr algn="just" eaLnBrk="1" hangingPunct="1"/>
            <a:endParaRPr lang="fr-FR" sz="2000">
              <a:latin typeface="Arial" charset="0"/>
            </a:endParaRPr>
          </a:p>
          <a:p>
            <a:pPr algn="just" eaLnBrk="1" hangingPunct="1">
              <a:buFontTx/>
              <a:buChar char="-"/>
            </a:pPr>
            <a:r>
              <a:rPr lang="fr-FR" sz="2000" b="1">
                <a:latin typeface="Arial" charset="0"/>
              </a:rPr>
              <a:t>Stress du reticulum endoplasmique </a:t>
            </a:r>
            <a:r>
              <a:rPr lang="fr-FR" sz="2000">
                <a:latin typeface="Arial" charset="0"/>
              </a:rPr>
              <a:t>(induit par les lipides dans l</a:t>
            </a:r>
            <a:r>
              <a:rPr lang="ja-JP" altLang="fr-FR" sz="2000">
                <a:latin typeface="Arial" charset="0"/>
              </a:rPr>
              <a:t>’</a:t>
            </a:r>
            <a:r>
              <a:rPr lang="fr-FR" altLang="ja-JP" sz="2000">
                <a:latin typeface="Arial" charset="0"/>
              </a:rPr>
              <a:t>obésité avec augmentation de la R à l</a:t>
            </a:r>
            <a:r>
              <a:rPr lang="ja-JP" altLang="fr-FR" sz="2000">
                <a:latin typeface="Arial" charset="0"/>
              </a:rPr>
              <a:t>’</a:t>
            </a:r>
            <a:r>
              <a:rPr lang="fr-FR" altLang="ja-JP" sz="2000">
                <a:latin typeface="Arial" charset="0"/>
              </a:rPr>
              <a:t>insuline hépatique de la lipogenèse  diminution de l</a:t>
            </a:r>
            <a:r>
              <a:rPr lang="ja-JP" altLang="fr-FR" sz="2000">
                <a:latin typeface="Arial" charset="0"/>
              </a:rPr>
              <a:t>’</a:t>
            </a:r>
            <a:r>
              <a:rPr lang="fr-FR" altLang="ja-JP" sz="2000">
                <a:latin typeface="Arial" charset="0"/>
              </a:rPr>
              <a:t>insulino-sécrétion par le biais de « Unfolded protein response »: intérêt d</a:t>
            </a:r>
            <a:r>
              <a:rPr lang="ja-JP" altLang="fr-FR" sz="2000">
                <a:latin typeface="Arial" charset="0"/>
              </a:rPr>
              <a:t>’</a:t>
            </a:r>
            <a:r>
              <a:rPr lang="fr-FR" altLang="ja-JP" sz="2000">
                <a:latin typeface="Arial" charset="0"/>
              </a:rPr>
              <a:t>une inhibition sélective du stress?</a:t>
            </a:r>
          </a:p>
          <a:p>
            <a:pPr algn="just" eaLnBrk="1" hangingPunct="1">
              <a:buFontTx/>
              <a:buChar char="-"/>
            </a:pPr>
            <a:endParaRPr lang="fr-FR" sz="2000">
              <a:latin typeface="Arial" charset="0"/>
            </a:endParaRPr>
          </a:p>
          <a:p>
            <a:pPr algn="just" eaLnBrk="1" hangingPunct="1">
              <a:buFontTx/>
              <a:buChar char="-"/>
            </a:pPr>
            <a:r>
              <a:rPr lang="fr-FR" sz="2000" b="1">
                <a:latin typeface="Arial" charset="0"/>
              </a:rPr>
              <a:t>ChREBP: facteur de transcription du tissu adipeux</a:t>
            </a:r>
            <a:r>
              <a:rPr lang="fr-FR" sz="2000">
                <a:latin typeface="Arial" charset="0"/>
              </a:rPr>
              <a:t>, modulateur de sensibilité à l</a:t>
            </a:r>
            <a:r>
              <a:rPr lang="ja-JP" altLang="fr-FR" sz="2000">
                <a:latin typeface="Arial" charset="0"/>
              </a:rPr>
              <a:t>’</a:t>
            </a:r>
            <a:r>
              <a:rPr lang="fr-FR" altLang="ja-JP" sz="2000">
                <a:latin typeface="Arial" charset="0"/>
              </a:rPr>
              <a:t>insuline an hépatique</a:t>
            </a:r>
          </a:p>
          <a:p>
            <a:pPr eaLnBrk="1" hangingPunct="1">
              <a:buFontTx/>
              <a:buChar char="-"/>
            </a:pPr>
            <a:endParaRPr lang="fr-FR"/>
          </a:p>
        </p:txBody>
      </p:sp>
      <p:sp>
        <p:nvSpPr>
          <p:cNvPr id="3" name="ZoneTexte 2"/>
          <p:cNvSpPr txBox="1"/>
          <p:nvPr/>
        </p:nvSpPr>
        <p:spPr>
          <a:xfrm>
            <a:off x="1066800" y="-76200"/>
            <a:ext cx="6683375" cy="1692275"/>
          </a:xfrm>
          <a:prstGeom prst="rect">
            <a:avLst/>
          </a:prstGeom>
          <a:noFill/>
        </p:spPr>
        <p:txBody>
          <a:bodyPr wrap="none">
            <a:spAutoFit/>
          </a:bodyPr>
          <a:lstStyle/>
          <a:p>
            <a:pPr>
              <a:defRPr/>
            </a:pPr>
            <a:r>
              <a:rPr lang="fr-FR" sz="4000" b="1" dirty="0">
                <a:solidFill>
                  <a:schemeClr val="tx2"/>
                </a:solidFill>
                <a:latin typeface="+mn-lt"/>
                <a:ea typeface="ＭＳ Ｐゴシック" charset="-128"/>
                <a:cs typeface="ＭＳ Ｐゴシック" charset="-128"/>
              </a:rPr>
              <a:t>Approches thérapeutiques </a:t>
            </a:r>
          </a:p>
          <a:p>
            <a:pPr>
              <a:defRPr/>
            </a:pPr>
            <a:r>
              <a:rPr lang="fr-FR" sz="4000" b="1" dirty="0">
                <a:solidFill>
                  <a:schemeClr val="tx2"/>
                </a:solidFill>
                <a:latin typeface="+mn-lt"/>
                <a:ea typeface="ＭＳ Ｐゴシック" charset="-128"/>
                <a:cs typeface="ＭＳ Ｐゴシック" charset="-128"/>
              </a:rPr>
              <a:t>          émergentes</a:t>
            </a:r>
          </a:p>
          <a:p>
            <a:pPr>
              <a:defRPr/>
            </a:pPr>
            <a:r>
              <a:rPr lang="fr-FR" dirty="0">
                <a:ea typeface="ＭＳ Ｐゴシック" charset="-128"/>
                <a:cs typeface="ＭＳ Ｐゴシック" charset="-128"/>
              </a:rPr>
              <a:t>       </a:t>
            </a: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4800" y="333375"/>
            <a:ext cx="8229600" cy="1143000"/>
          </a:xfrm>
        </p:spPr>
        <p:txBody>
          <a:bodyPr>
            <a:normAutofit fontScale="90000"/>
          </a:bodyPr>
          <a:lstStyle/>
          <a:p>
            <a:pPr>
              <a:defRPr/>
            </a:pPr>
            <a:r>
              <a:rPr lang="en-GB" sz="2200" b="1">
                <a:solidFill>
                  <a:srgbClr val="FF0EB3"/>
                </a:solidFill>
                <a:latin typeface="Arial" charset="0"/>
                <a:ea typeface="ＭＳ Ｐゴシック" charset="0"/>
                <a:cs typeface="ＭＳ Ｐゴシック" charset="0"/>
              </a:rPr>
              <a:t>Weight-loss independent improvement of T2DM after gastric bypass surgery (Pattou submitted)</a:t>
            </a:r>
            <a:r>
              <a:rPr lang="fr-FR" sz="3600">
                <a:latin typeface="Arial" charset="0"/>
                <a:ea typeface="ＭＳ Ｐゴシック" charset="0"/>
                <a:cs typeface="ＭＳ Ｐゴシック" charset="0"/>
              </a:rPr>
              <a:t/>
            </a:r>
            <a:br>
              <a:rPr lang="fr-FR" sz="3600">
                <a:latin typeface="Arial" charset="0"/>
                <a:ea typeface="ＭＳ Ｐゴシック" charset="0"/>
                <a:cs typeface="ＭＳ Ｐゴシック" charset="0"/>
              </a:rPr>
            </a:br>
            <a:endParaRPr lang="fr-FR" sz="3600">
              <a:latin typeface="Arial" charset="0"/>
              <a:ea typeface="ＭＳ Ｐゴシック" charset="0"/>
              <a:cs typeface="ＭＳ Ｐゴシック" charset="0"/>
            </a:endParaRPr>
          </a:p>
        </p:txBody>
      </p:sp>
      <p:sp>
        <p:nvSpPr>
          <p:cNvPr id="101378" name="ZoneTexte 5"/>
          <p:cNvSpPr txBox="1">
            <a:spLocks noChangeArrowheads="1"/>
          </p:cNvSpPr>
          <p:nvPr/>
        </p:nvSpPr>
        <p:spPr bwMode="auto">
          <a:xfrm>
            <a:off x="1123950" y="4160838"/>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a:p>
        </p:txBody>
      </p:sp>
      <p:pic>
        <p:nvPicPr>
          <p:cNvPr id="101379" name="Image 6" descr="Fig 1.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198563"/>
            <a:ext cx="6311900" cy="464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0" name="ZoneTexte 7"/>
          <p:cNvSpPr txBox="1">
            <a:spLocks noChangeArrowheads="1"/>
          </p:cNvSpPr>
          <p:nvPr/>
        </p:nvSpPr>
        <p:spPr bwMode="auto">
          <a:xfrm>
            <a:off x="5618163" y="1622425"/>
            <a:ext cx="68897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a:p>
        </p:txBody>
      </p:sp>
      <p:sp>
        <p:nvSpPr>
          <p:cNvPr id="101381" name="ZoneTexte 8"/>
          <p:cNvSpPr txBox="1">
            <a:spLocks noChangeArrowheads="1"/>
          </p:cNvSpPr>
          <p:nvPr/>
        </p:nvSpPr>
        <p:spPr bwMode="auto">
          <a:xfrm>
            <a:off x="-233363" y="5899150"/>
            <a:ext cx="958215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fr-FR" sz="1600"/>
              <a:t>Mean glucose, d-Xylose, insulin, and GLP-1 plasma levels during 180 minutes </a:t>
            </a:r>
          </a:p>
          <a:p>
            <a:pPr algn="ctr" eaLnBrk="1" hangingPunct="1"/>
            <a:r>
              <a:rPr lang="fr-FR" sz="1600"/>
              <a:t>after ingestion of a mixed meal 1) at each visit, in patients with type 2 diabetes </a:t>
            </a:r>
          </a:p>
          <a:p>
            <a:pPr algn="ctr" eaLnBrk="1" hangingPunct="1"/>
            <a:r>
              <a:rPr lang="fr-FR" sz="1600"/>
              <a:t>submitted to GBP (red circles, n=26) or AGB (empty diamonds, n=20), and in healthy controls (empty squares</a:t>
            </a:r>
          </a:p>
          <a:p>
            <a:pPr algn="ctr" eaLnBrk="1" hangingPunct="1"/>
            <a:endParaRPr lang="fr-FR" sz="1600"/>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7767" name="Group 39"/>
          <p:cNvGraphicFramePr>
            <a:graphicFrameLocks noGrp="1"/>
          </p:cNvGraphicFramePr>
          <p:nvPr>
            <p:ph idx="1"/>
          </p:nvPr>
        </p:nvGraphicFramePr>
        <p:xfrm>
          <a:off x="1752600" y="5943600"/>
          <a:ext cx="4495800" cy="731838"/>
        </p:xfrm>
        <a:graphic>
          <a:graphicData uri="http://schemas.openxmlformats.org/drawingml/2006/table">
            <a:tbl>
              <a:tblPr/>
              <a:tblGrid>
                <a:gridCol w="1160601"/>
                <a:gridCol w="468313"/>
                <a:gridCol w="469670"/>
                <a:gridCol w="468313"/>
                <a:gridCol w="469670"/>
                <a:gridCol w="469670"/>
                <a:gridCol w="494103"/>
                <a:gridCol w="495460"/>
              </a:tblGrid>
              <a:tr h="365919">
                <a:tc>
                  <a:txBody>
                    <a:bodyPr/>
                    <a:lstStyle/>
                    <a:p>
                      <a:endParaRPr lang="fr-FR" sz="1800" dirty="0">
                        <a:latin typeface="Arial"/>
                      </a:endParaRPr>
                    </a:p>
                  </a:txBody>
                  <a:tcPr marT="45740" marB="45740" anchor="ctr" horzOverflow="overflow">
                    <a:lnL cap="flat">
                      <a:noFill/>
                    </a:lnL>
                    <a:lnR>
                      <a:noFill/>
                    </a:lnR>
                    <a:lnT cap="flat">
                      <a:noFill/>
                    </a:lnT>
                    <a:lnB>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a:noFill/>
                    </a:lnR>
                    <a:lnT cap="flat">
                      <a:noFill/>
                    </a:lnT>
                    <a:lnB>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a:noFill/>
                    </a:lnR>
                    <a:lnT cap="flat">
                      <a:noFill/>
                    </a:lnT>
                    <a:lnB>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a:noFill/>
                    </a:lnR>
                    <a:lnT cap="flat">
                      <a:noFill/>
                    </a:lnT>
                    <a:lnB>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a:noFill/>
                    </a:lnR>
                    <a:lnT cap="flat">
                      <a:noFill/>
                    </a:lnT>
                    <a:lnB>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a:noFill/>
                    </a:lnR>
                    <a:lnT cap="flat">
                      <a:noFill/>
                    </a:lnT>
                    <a:lnB>
                      <a:noFill/>
                    </a:lnB>
                    <a:lnTlToBr>
                      <a:noFill/>
                    </a:lnTlToBr>
                    <a:lnBlToTr>
                      <a:noFill/>
                    </a:lnBlToTr>
                    <a:noFill/>
                  </a:tcPr>
                </a:tc>
                <a:tc>
                  <a:txBody>
                    <a:bodyPr/>
                    <a:lstStyle/>
                    <a:p>
                      <a:endParaRPr lang="fr-FR" sz="1800" dirty="0">
                        <a:latin typeface="Arial"/>
                      </a:endParaRPr>
                    </a:p>
                  </a:txBody>
                  <a:tcPr marT="45740" marB="45740" horzOverflow="overflow">
                    <a:lnL>
                      <a:noFill/>
                    </a:lnL>
                    <a:lnR>
                      <a:noFill/>
                    </a:lnR>
                    <a:lnT cap="flat">
                      <a:noFill/>
                    </a:lnT>
                    <a:lnB>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cap="flat">
                      <a:noFill/>
                    </a:lnR>
                    <a:lnT cap="flat">
                      <a:noFill/>
                    </a:lnT>
                    <a:lnB>
                      <a:noFill/>
                    </a:lnB>
                    <a:lnTlToBr>
                      <a:noFill/>
                    </a:lnTlToBr>
                    <a:lnBlToTr>
                      <a:noFill/>
                    </a:lnBlToTr>
                    <a:noFill/>
                  </a:tcPr>
                </a:tc>
              </a:tr>
              <a:tr h="365919">
                <a:tc>
                  <a:txBody>
                    <a:bodyPr/>
                    <a:lstStyle/>
                    <a:p>
                      <a:endParaRPr lang="fr-FR" sz="1800" dirty="0">
                        <a:latin typeface="Arial"/>
                      </a:endParaRPr>
                    </a:p>
                  </a:txBody>
                  <a:tcPr marT="45740" marB="45740" anchor="ctr" horzOverflow="overflow">
                    <a:lnL cap="flat">
                      <a:noFill/>
                    </a:lnL>
                    <a:lnR>
                      <a:noFill/>
                    </a:lnR>
                    <a:lnT>
                      <a:noFill/>
                    </a:lnT>
                    <a:lnB cap="flat">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a:noFill/>
                    </a:lnR>
                    <a:lnT>
                      <a:noFill/>
                    </a:lnT>
                    <a:lnB cap="flat">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a:noFill/>
                    </a:lnR>
                    <a:lnT>
                      <a:noFill/>
                    </a:lnT>
                    <a:lnB cap="flat">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a:noFill/>
                    </a:lnR>
                    <a:lnT>
                      <a:noFill/>
                    </a:lnT>
                    <a:lnB cap="flat">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a:noFill/>
                    </a:lnR>
                    <a:lnT>
                      <a:noFill/>
                    </a:lnT>
                    <a:lnB cap="flat">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a:noFill/>
                    </a:lnR>
                    <a:lnT>
                      <a:noFill/>
                    </a:lnT>
                    <a:lnB cap="flat">
                      <a:noFill/>
                    </a:lnB>
                    <a:lnTlToBr>
                      <a:noFill/>
                    </a:lnTlToBr>
                    <a:lnBlToTr>
                      <a:noFill/>
                    </a:lnBlToTr>
                    <a:noFill/>
                  </a:tcPr>
                </a:tc>
                <a:tc>
                  <a:txBody>
                    <a:bodyPr/>
                    <a:lstStyle/>
                    <a:p>
                      <a:endParaRPr lang="fr-FR" sz="1800" dirty="0">
                        <a:latin typeface="Arial"/>
                      </a:endParaRPr>
                    </a:p>
                  </a:txBody>
                  <a:tcPr marT="45740" marB="45740" horzOverflow="overflow">
                    <a:lnL>
                      <a:noFill/>
                    </a:lnL>
                    <a:lnR>
                      <a:noFill/>
                    </a:lnR>
                    <a:lnT>
                      <a:noFill/>
                    </a:lnT>
                    <a:lnB cap="flat">
                      <a:noFill/>
                    </a:lnB>
                    <a:lnTlToBr>
                      <a:noFill/>
                    </a:lnTlToBr>
                    <a:lnBlToTr>
                      <a:noFill/>
                    </a:lnBlToTr>
                    <a:noFill/>
                  </a:tcPr>
                </a:tc>
                <a:tc>
                  <a:txBody>
                    <a:bodyPr/>
                    <a:lstStyle/>
                    <a:p>
                      <a:endParaRPr lang="fr-FR" sz="1800" dirty="0">
                        <a:latin typeface="Arial"/>
                      </a:endParaRPr>
                    </a:p>
                  </a:txBody>
                  <a:tcPr marT="45740" marB="45740" anchor="ctr" horzOverflow="overflow">
                    <a:lnL>
                      <a:noFill/>
                    </a:lnL>
                    <a:lnR cap="flat">
                      <a:noFill/>
                    </a:lnR>
                    <a:lnT>
                      <a:noFill/>
                    </a:lnT>
                    <a:lnB cap="flat">
                      <a:noFill/>
                    </a:lnB>
                    <a:lnTlToBr>
                      <a:noFill/>
                    </a:lnTlToBr>
                    <a:lnBlToTr>
                      <a:noFill/>
                    </a:lnBlToTr>
                    <a:noFill/>
                  </a:tcPr>
                </a:tc>
              </a:tr>
            </a:tbl>
          </a:graphicData>
        </a:graphic>
      </p:graphicFrame>
      <p:sp>
        <p:nvSpPr>
          <p:cNvPr id="103442" name="Line 31"/>
          <p:cNvSpPr>
            <a:spLocks noChangeShapeType="1"/>
          </p:cNvSpPr>
          <p:nvPr/>
        </p:nvSpPr>
        <p:spPr bwMode="auto">
          <a:xfrm>
            <a:off x="2370138" y="3962400"/>
            <a:ext cx="372586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03443" name="Rectangle 33"/>
          <p:cNvSpPr>
            <a:spLocks noChangeArrowheads="1"/>
          </p:cNvSpPr>
          <p:nvPr/>
        </p:nvSpPr>
        <p:spPr bwMode="auto">
          <a:xfrm>
            <a:off x="7053263" y="1114425"/>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FR">
              <a:latin typeface="Arial" charset="0"/>
            </a:endParaRPr>
          </a:p>
        </p:txBody>
      </p:sp>
      <p:pic>
        <p:nvPicPr>
          <p:cNvPr id="103444" name="Picture 34" descr="Cit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8538" y="128588"/>
            <a:ext cx="16637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5" name="Image 13" descr="im1.tiff"/>
          <p:cNvPicPr>
            <a:picLocks noChangeAspect="1"/>
          </p:cNvPicPr>
          <p:nvPr/>
        </p:nvPicPr>
        <p:blipFill>
          <a:blip r:embed="rId4">
            <a:extLst>
              <a:ext uri="{28A0092B-C50C-407E-A947-70E740481C1C}">
                <a14:useLocalDpi xmlns:a14="http://schemas.microsoft.com/office/drawing/2010/main" val="0"/>
              </a:ext>
            </a:extLst>
          </a:blip>
          <a:srcRect r="50728"/>
          <a:stretch>
            <a:fillRect/>
          </a:stretch>
        </p:blipFill>
        <p:spPr bwMode="auto">
          <a:xfrm>
            <a:off x="2262188" y="2209800"/>
            <a:ext cx="5129212"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6" name="ZoneTexte 11"/>
          <p:cNvSpPr txBox="1">
            <a:spLocks noChangeArrowheads="1"/>
          </p:cNvSpPr>
          <p:nvPr/>
        </p:nvSpPr>
        <p:spPr bwMode="auto">
          <a:xfrm>
            <a:off x="6172200" y="6400800"/>
            <a:ext cx="5119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1800" i="1">
                <a:latin typeface="Arial" charset="0"/>
              </a:rPr>
              <a:t>Barton Diabetes Care 2012</a:t>
            </a:r>
            <a:endParaRPr lang="fr-FR" sz="1800">
              <a:latin typeface="Arial" charset="0"/>
            </a:endParaRPr>
          </a:p>
        </p:txBody>
      </p:sp>
      <p:sp>
        <p:nvSpPr>
          <p:cNvPr id="103447" name="ZoneTexte 12"/>
          <p:cNvSpPr txBox="1">
            <a:spLocks noChangeArrowheads="1"/>
          </p:cNvSpPr>
          <p:nvPr/>
        </p:nvSpPr>
        <p:spPr bwMode="auto">
          <a:xfrm>
            <a:off x="1600200" y="762000"/>
            <a:ext cx="8001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b="1">
                <a:solidFill>
                  <a:schemeClr val="tx2"/>
                </a:solidFill>
                <a:latin typeface="Arial" charset="0"/>
                <a:cs typeface="Times New Roman" charset="0"/>
              </a:rPr>
              <a:t>Prevalence of Insulin-Independence </a:t>
            </a:r>
          </a:p>
          <a:p>
            <a:pPr eaLnBrk="1" hangingPunct="1"/>
            <a:r>
              <a:rPr lang="en-US" b="1">
                <a:solidFill>
                  <a:schemeClr val="tx2"/>
                </a:solidFill>
                <a:latin typeface="Arial" charset="0"/>
                <a:cs typeface="Times New Roman" charset="0"/>
              </a:rPr>
              <a:t>after islet transplantation</a:t>
            </a:r>
            <a:endParaRPr lang="fr-FR">
              <a:solidFill>
                <a:schemeClr val="tx2"/>
              </a:solidFill>
            </a:endParaRPr>
          </a:p>
        </p:txBody>
      </p:sp>
      <p:sp>
        <p:nvSpPr>
          <p:cNvPr id="103448" name="Titre 9"/>
          <p:cNvSpPr>
            <a:spLocks noGrp="1"/>
          </p:cNvSpPr>
          <p:nvPr>
            <p:ph type="title"/>
          </p:nvPr>
        </p:nvSpPr>
        <p:spPr/>
        <p:txBody>
          <a:bodyPr/>
          <a:lstStyle/>
          <a:p>
            <a:endParaRPr lang="fr-FR">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re 1"/>
          <p:cNvSpPr>
            <a:spLocks noGrp="1"/>
          </p:cNvSpPr>
          <p:nvPr>
            <p:ph type="title"/>
          </p:nvPr>
        </p:nvSpPr>
        <p:spPr/>
        <p:txBody>
          <a:bodyPr/>
          <a:lstStyle/>
          <a:p>
            <a:pPr eaLnBrk="1" hangingPunct="1"/>
            <a:endParaRPr lang="en-US">
              <a:latin typeface="Arial" charset="0"/>
              <a:ea typeface="ＭＳ Ｐゴシック" charset="0"/>
              <a:cs typeface="ＭＳ Ｐゴシック" charset="0"/>
            </a:endParaRPr>
          </a:p>
        </p:txBody>
      </p:sp>
      <p:pic>
        <p:nvPicPr>
          <p:cNvPr id="105474" name="Espace réservé du contenu 3" descr="thery avr12.jpg"/>
          <p:cNvPicPr>
            <a:picLocks noGrp="1" noChangeAspect="1"/>
          </p:cNvPicPr>
          <p:nvPr>
            <p:ph idx="1"/>
          </p:nvPr>
        </p:nvPicPr>
        <p:blipFill>
          <a:blip r:embed="rId2">
            <a:extLst>
              <a:ext uri="{28A0092B-C50C-407E-A947-70E740481C1C}">
                <a14:useLocalDpi xmlns:a14="http://schemas.microsoft.com/office/drawing/2010/main" val="0"/>
              </a:ext>
            </a:extLst>
          </a:blip>
          <a:srcRect t="-3877" b="-3877"/>
          <a:stretch>
            <a:fillRect/>
          </a:stretch>
        </p:blipFill>
        <p:spPr>
          <a:xfrm>
            <a:off x="4518025" y="4486275"/>
            <a:ext cx="4402138" cy="2460625"/>
          </a:xfrm>
        </p:spPr>
      </p:pic>
      <p:pic>
        <p:nvPicPr>
          <p:cNvPr id="105475" name="Image 5" descr="paranthoen oct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8513" y="41275"/>
            <a:ext cx="4433887"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Image 4" descr="Franchommemars1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30725" y="2271713"/>
            <a:ext cx="4454525"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Image 6" descr="Franchomme dec04.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288" y="2259013"/>
            <a:ext cx="43561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8" name="ZoneTexte 7"/>
          <p:cNvSpPr txBox="1">
            <a:spLocks noChangeArrowheads="1"/>
          </p:cNvSpPr>
          <p:nvPr/>
        </p:nvSpPr>
        <p:spPr bwMode="auto">
          <a:xfrm>
            <a:off x="3630613" y="136525"/>
            <a:ext cx="1495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1600" b="1">
                <a:solidFill>
                  <a:srgbClr val="660066"/>
                </a:solidFill>
                <a:latin typeface="Calibri" charset="0"/>
              </a:rPr>
              <a:t>Healthy control</a:t>
            </a:r>
          </a:p>
        </p:txBody>
      </p:sp>
      <p:sp>
        <p:nvSpPr>
          <p:cNvPr id="105479" name="ZoneTexte 8"/>
          <p:cNvSpPr txBox="1">
            <a:spLocks noChangeArrowheads="1"/>
          </p:cNvSpPr>
          <p:nvPr/>
        </p:nvSpPr>
        <p:spPr bwMode="auto">
          <a:xfrm>
            <a:off x="725488" y="2306638"/>
            <a:ext cx="3122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1600" b="1">
                <a:solidFill>
                  <a:srgbClr val="660066"/>
                </a:solidFill>
                <a:latin typeface="Calibri" charset="0"/>
              </a:rPr>
              <a:t>#1: Pre-islet  transplantation alone</a:t>
            </a:r>
          </a:p>
        </p:txBody>
      </p:sp>
      <p:sp>
        <p:nvSpPr>
          <p:cNvPr id="105480" name="ZoneTexte 9"/>
          <p:cNvSpPr txBox="1">
            <a:spLocks noChangeArrowheads="1"/>
          </p:cNvSpPr>
          <p:nvPr/>
        </p:nvSpPr>
        <p:spPr bwMode="auto">
          <a:xfrm>
            <a:off x="5029200" y="2286000"/>
            <a:ext cx="38131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1600" b="1">
                <a:solidFill>
                  <a:srgbClr val="660066"/>
                </a:solidFill>
                <a:latin typeface="Calibri" charset="0"/>
              </a:rPr>
              <a:t>#1: 7 years post-islet transplantation alone</a:t>
            </a:r>
          </a:p>
        </p:txBody>
      </p:sp>
      <p:sp>
        <p:nvSpPr>
          <p:cNvPr id="105481" name="ZoneTexte 10"/>
          <p:cNvSpPr txBox="1">
            <a:spLocks noChangeArrowheads="1"/>
          </p:cNvSpPr>
          <p:nvPr/>
        </p:nvSpPr>
        <p:spPr bwMode="auto">
          <a:xfrm>
            <a:off x="488950" y="4486275"/>
            <a:ext cx="930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a:latin typeface="Calibri" charset="0"/>
            </a:endParaRPr>
          </a:p>
        </p:txBody>
      </p:sp>
      <p:sp>
        <p:nvSpPr>
          <p:cNvPr id="105482" name="ZoneTexte 11"/>
          <p:cNvSpPr txBox="1">
            <a:spLocks noChangeArrowheads="1"/>
          </p:cNvSpPr>
          <p:nvPr/>
        </p:nvSpPr>
        <p:spPr bwMode="auto">
          <a:xfrm>
            <a:off x="4930775" y="4562475"/>
            <a:ext cx="44577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1600" b="1">
                <a:solidFill>
                  <a:srgbClr val="660066"/>
                </a:solidFill>
                <a:latin typeface="Calibri" charset="0"/>
              </a:rPr>
              <a:t>#2: 8 years post-islet after kidney transplantation</a:t>
            </a:r>
          </a:p>
        </p:txBody>
      </p:sp>
      <p:sp>
        <p:nvSpPr>
          <p:cNvPr id="105483" name="ZoneTexte 12"/>
          <p:cNvSpPr txBox="1">
            <a:spLocks noChangeArrowheads="1"/>
          </p:cNvSpPr>
          <p:nvPr/>
        </p:nvSpPr>
        <p:spPr bwMode="auto">
          <a:xfrm>
            <a:off x="1781175" y="55673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a:latin typeface="Calibri" charset="0"/>
            </a:endParaRPr>
          </a:p>
        </p:txBody>
      </p:sp>
      <p:pic>
        <p:nvPicPr>
          <p:cNvPr id="105484" name="Image 13" descr="Thery mai03.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7950" y="4518025"/>
            <a:ext cx="4375150" cy="236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85" name="ZoneTexte 14"/>
          <p:cNvSpPr txBox="1">
            <a:spLocks noChangeArrowheads="1"/>
          </p:cNvSpPr>
          <p:nvPr/>
        </p:nvSpPr>
        <p:spPr bwMode="auto">
          <a:xfrm>
            <a:off x="606425" y="4511675"/>
            <a:ext cx="36242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1600" b="1">
                <a:solidFill>
                  <a:srgbClr val="660066"/>
                </a:solidFill>
                <a:latin typeface="Calibri" charset="0"/>
              </a:rPr>
              <a:t>#2: Pre-islet after kidney transplantation</a:t>
            </a:r>
          </a:p>
          <a:p>
            <a:pPr eaLnBrk="1" hangingPunct="1"/>
            <a:endParaRPr lang="fr-FR">
              <a:latin typeface="Calibri" charset="0"/>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ZoneTexte 2"/>
          <p:cNvSpPr txBox="1">
            <a:spLocks noChangeArrowheads="1"/>
          </p:cNvSpPr>
          <p:nvPr/>
        </p:nvSpPr>
        <p:spPr bwMode="auto">
          <a:xfrm>
            <a:off x="0" y="214313"/>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endParaRPr lang="en-US">
              <a:cs typeface="Arial" charset="0"/>
            </a:endParaRPr>
          </a:p>
        </p:txBody>
      </p:sp>
      <p:pic>
        <p:nvPicPr>
          <p:cNvPr id="106498" name="Image 8" descr="All PGF outcome.jpg"/>
          <p:cNvPicPr>
            <a:picLocks noChangeAspect="1"/>
          </p:cNvPicPr>
          <p:nvPr/>
        </p:nvPicPr>
        <p:blipFill>
          <a:blip r:embed="rId3">
            <a:extLst>
              <a:ext uri="{28A0092B-C50C-407E-A947-70E740481C1C}">
                <a14:useLocalDpi xmlns:a14="http://schemas.microsoft.com/office/drawing/2010/main" val="0"/>
              </a:ext>
            </a:extLst>
          </a:blip>
          <a:srcRect b="34647"/>
          <a:stretch>
            <a:fillRect/>
          </a:stretch>
        </p:blipFill>
        <p:spPr bwMode="auto">
          <a:xfrm>
            <a:off x="1295400" y="1905000"/>
            <a:ext cx="7096125"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9" name="Rectangle 27"/>
          <p:cNvSpPr>
            <a:spLocks noChangeArrowheads="1"/>
          </p:cNvSpPr>
          <p:nvPr/>
        </p:nvSpPr>
        <p:spPr bwMode="auto">
          <a:xfrm>
            <a:off x="1295400" y="1027113"/>
            <a:ext cx="7086600" cy="877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sz="2000">
                <a:solidFill>
                  <a:srgbClr val="FF0000"/>
                </a:solidFill>
                <a:cs typeface="Arial" charset="0"/>
              </a:rPr>
              <a:t> All 19 ITA + 12 IAK  </a:t>
            </a:r>
            <a:r>
              <a:rPr lang="en-US" sz="2000">
                <a:solidFill>
                  <a:srgbClr val="FF6600"/>
                </a:solidFill>
                <a:cs typeface="Arial" charset="0"/>
              </a:rPr>
              <a:t>Optimal PGF  (20) </a:t>
            </a:r>
            <a:r>
              <a:rPr lang="en-US" sz="2000" i="1">
                <a:solidFill>
                  <a:srgbClr val="000000"/>
                </a:solidFill>
                <a:cs typeface="Arial" charset="0"/>
              </a:rPr>
              <a:t>vs</a:t>
            </a:r>
            <a:r>
              <a:rPr lang="en-US" sz="2000">
                <a:solidFill>
                  <a:srgbClr val="000000"/>
                </a:solidFill>
                <a:cs typeface="Arial" charset="0"/>
              </a:rPr>
              <a:t>. </a:t>
            </a:r>
            <a:r>
              <a:rPr lang="en-US" sz="2000">
                <a:solidFill>
                  <a:srgbClr val="0000FF"/>
                </a:solidFill>
                <a:cs typeface="Arial" charset="0"/>
              </a:rPr>
              <a:t>Suboptimal PGF  (11)</a:t>
            </a:r>
            <a:endParaRPr lang="en-US" sz="2000">
              <a:cs typeface="Arial" charset="0"/>
            </a:endParaRPr>
          </a:p>
          <a:p>
            <a:pPr>
              <a:lnSpc>
                <a:spcPct val="130000"/>
              </a:lnSpc>
            </a:pPr>
            <a:endParaRPr lang="en-US" sz="2000">
              <a:solidFill>
                <a:srgbClr val="0000FF"/>
              </a:solidFill>
              <a:cs typeface="Arial" charset="0"/>
            </a:endParaRPr>
          </a:p>
        </p:txBody>
      </p:sp>
      <p:cxnSp>
        <p:nvCxnSpPr>
          <p:cNvPr id="106500" name="Connecteur droit 11"/>
          <p:cNvCxnSpPr>
            <a:cxnSpLocks noChangeShapeType="1"/>
          </p:cNvCxnSpPr>
          <p:nvPr/>
        </p:nvCxnSpPr>
        <p:spPr bwMode="auto">
          <a:xfrm rot="5400000" flipH="1" flipV="1">
            <a:off x="2970213" y="3046412"/>
            <a:ext cx="914400" cy="3175"/>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106501" name="Connecteur droit 14"/>
          <p:cNvCxnSpPr>
            <a:cxnSpLocks noChangeShapeType="1"/>
          </p:cNvCxnSpPr>
          <p:nvPr/>
        </p:nvCxnSpPr>
        <p:spPr bwMode="auto">
          <a:xfrm rot="5400000" flipH="1" flipV="1">
            <a:off x="3090069" y="5147469"/>
            <a:ext cx="677862"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106502" name="Connecteur droit 16"/>
          <p:cNvCxnSpPr>
            <a:cxnSpLocks noChangeShapeType="1"/>
          </p:cNvCxnSpPr>
          <p:nvPr/>
        </p:nvCxnSpPr>
        <p:spPr bwMode="auto">
          <a:xfrm rot="5400000" flipH="1" flipV="1">
            <a:off x="6595269" y="4987131"/>
            <a:ext cx="847725" cy="17463"/>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106503" name="Connecteur droit 18"/>
          <p:cNvCxnSpPr>
            <a:cxnSpLocks noChangeShapeType="1"/>
          </p:cNvCxnSpPr>
          <p:nvPr/>
        </p:nvCxnSpPr>
        <p:spPr bwMode="auto">
          <a:xfrm rot="5400000" flipH="1" flipV="1">
            <a:off x="6434931" y="2851944"/>
            <a:ext cx="1304925" cy="1588"/>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cxnSp>
      <p:sp>
        <p:nvSpPr>
          <p:cNvPr id="106504" name="Rectangle 21"/>
          <p:cNvSpPr>
            <a:spLocks noChangeArrowheads="1"/>
          </p:cNvSpPr>
          <p:nvPr/>
        </p:nvSpPr>
        <p:spPr bwMode="auto">
          <a:xfrm>
            <a:off x="3086100" y="2144713"/>
            <a:ext cx="647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rgbClr val="FF0000"/>
                </a:solidFill>
                <a:cs typeface="Arial" charset="0"/>
              </a:rPr>
              <a:t>80%</a:t>
            </a:r>
            <a:endParaRPr lang="fr-FR" sz="1800">
              <a:cs typeface="Arial" charset="0"/>
            </a:endParaRPr>
          </a:p>
        </p:txBody>
      </p:sp>
      <p:sp>
        <p:nvSpPr>
          <p:cNvPr id="106505" name="Rectangle 22"/>
          <p:cNvSpPr>
            <a:spLocks noChangeArrowheads="1"/>
          </p:cNvSpPr>
          <p:nvPr/>
        </p:nvSpPr>
        <p:spPr bwMode="auto">
          <a:xfrm>
            <a:off x="3252788" y="4432300"/>
            <a:ext cx="709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rgbClr val="FF0000"/>
                </a:solidFill>
                <a:cs typeface="Arial" charset="0"/>
              </a:rPr>
              <a:t>48 %</a:t>
            </a:r>
            <a:endParaRPr lang="fr-FR" sz="1800">
              <a:cs typeface="Arial" charset="0"/>
            </a:endParaRPr>
          </a:p>
        </p:txBody>
      </p:sp>
      <p:sp>
        <p:nvSpPr>
          <p:cNvPr id="106506" name="Rectangle 23"/>
          <p:cNvSpPr>
            <a:spLocks noChangeArrowheads="1"/>
          </p:cNvSpPr>
          <p:nvPr/>
        </p:nvSpPr>
        <p:spPr bwMode="auto">
          <a:xfrm>
            <a:off x="6934200" y="1916113"/>
            <a:ext cx="776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rgbClr val="FF6600"/>
                </a:solidFill>
                <a:cs typeface="Arial" charset="0"/>
              </a:rPr>
              <a:t>100%</a:t>
            </a:r>
            <a:endParaRPr lang="fr-FR" sz="1800">
              <a:solidFill>
                <a:srgbClr val="FF6600"/>
              </a:solidFill>
              <a:cs typeface="Arial" charset="0"/>
            </a:endParaRPr>
          </a:p>
        </p:txBody>
      </p:sp>
      <p:sp>
        <p:nvSpPr>
          <p:cNvPr id="106507" name="Rectangle 24"/>
          <p:cNvSpPr>
            <a:spLocks noChangeArrowheads="1"/>
          </p:cNvSpPr>
          <p:nvPr/>
        </p:nvSpPr>
        <p:spPr bwMode="auto">
          <a:xfrm>
            <a:off x="6934200" y="4267200"/>
            <a:ext cx="647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rgbClr val="FF6600"/>
                </a:solidFill>
                <a:cs typeface="Arial" charset="0"/>
              </a:rPr>
              <a:t>65%</a:t>
            </a:r>
            <a:endParaRPr lang="fr-FR" sz="1800">
              <a:solidFill>
                <a:srgbClr val="FF6600"/>
              </a:solidFill>
              <a:cs typeface="Arial" charset="0"/>
            </a:endParaRPr>
          </a:p>
        </p:txBody>
      </p:sp>
      <p:sp>
        <p:nvSpPr>
          <p:cNvPr id="106508" name="Rectangle 25"/>
          <p:cNvSpPr>
            <a:spLocks noChangeArrowheads="1"/>
          </p:cNvSpPr>
          <p:nvPr/>
        </p:nvSpPr>
        <p:spPr bwMode="auto">
          <a:xfrm>
            <a:off x="7010400" y="2679700"/>
            <a:ext cx="709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rgbClr val="0000FF"/>
                </a:solidFill>
                <a:cs typeface="Arial" charset="0"/>
              </a:rPr>
              <a:t>44 %</a:t>
            </a:r>
            <a:endParaRPr lang="fr-FR" sz="1800">
              <a:solidFill>
                <a:srgbClr val="0000FF"/>
              </a:solidFill>
              <a:cs typeface="Arial" charset="0"/>
            </a:endParaRPr>
          </a:p>
        </p:txBody>
      </p:sp>
      <p:sp>
        <p:nvSpPr>
          <p:cNvPr id="106509" name="Rectangle 26"/>
          <p:cNvSpPr>
            <a:spLocks noChangeArrowheads="1"/>
          </p:cNvSpPr>
          <p:nvPr/>
        </p:nvSpPr>
        <p:spPr bwMode="auto">
          <a:xfrm>
            <a:off x="6934200" y="4953000"/>
            <a:ext cx="647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rgbClr val="0000FF"/>
                </a:solidFill>
                <a:cs typeface="Arial" charset="0"/>
              </a:rPr>
              <a:t>18%</a:t>
            </a:r>
            <a:endParaRPr lang="fr-FR" sz="1800">
              <a:solidFill>
                <a:srgbClr val="0000FF"/>
              </a:solidFill>
              <a:cs typeface="Arial" charset="0"/>
            </a:endParaRPr>
          </a:p>
        </p:txBody>
      </p:sp>
      <p:sp>
        <p:nvSpPr>
          <p:cNvPr id="106510" name="Rectangle 27"/>
          <p:cNvSpPr>
            <a:spLocks noChangeArrowheads="1"/>
          </p:cNvSpPr>
          <p:nvPr/>
        </p:nvSpPr>
        <p:spPr bwMode="auto">
          <a:xfrm>
            <a:off x="2500313" y="6319838"/>
            <a:ext cx="48910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a:latin typeface="Arial" charset="0"/>
                <a:cs typeface="Arial" charset="0"/>
              </a:rPr>
              <a:t>Kaplan Meier estimates ( Log-rank test ) </a:t>
            </a:r>
            <a:endParaRPr lang="fr-FR" sz="2000">
              <a:latin typeface="Arial" charset="0"/>
              <a:cs typeface="Arial" charset="0"/>
            </a:endParaRPr>
          </a:p>
        </p:txBody>
      </p:sp>
      <p:sp>
        <p:nvSpPr>
          <p:cNvPr id="106511" name="Rectangle 28"/>
          <p:cNvSpPr>
            <a:spLocks noChangeArrowheads="1"/>
          </p:cNvSpPr>
          <p:nvPr/>
        </p:nvSpPr>
        <p:spPr bwMode="auto">
          <a:xfrm>
            <a:off x="6151563" y="2405063"/>
            <a:ext cx="10874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a:solidFill>
                  <a:srgbClr val="000000"/>
                </a:solidFill>
                <a:cs typeface="Arial" charset="0"/>
              </a:rPr>
              <a:t>p&lt;0.0001</a:t>
            </a:r>
            <a:endParaRPr lang="fr-FR" sz="1600">
              <a:cs typeface="Arial" charset="0"/>
            </a:endParaRPr>
          </a:p>
        </p:txBody>
      </p:sp>
      <p:sp>
        <p:nvSpPr>
          <p:cNvPr id="106512" name="Rectangle 29"/>
          <p:cNvSpPr>
            <a:spLocks noChangeArrowheads="1"/>
          </p:cNvSpPr>
          <p:nvPr/>
        </p:nvSpPr>
        <p:spPr bwMode="auto">
          <a:xfrm>
            <a:off x="6075363" y="4691063"/>
            <a:ext cx="10874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a:solidFill>
                  <a:srgbClr val="000000"/>
                </a:solidFill>
                <a:cs typeface="Arial" charset="0"/>
              </a:rPr>
              <a:t>P=0.0002</a:t>
            </a:r>
            <a:endParaRPr lang="fr-FR" sz="1600">
              <a:cs typeface="Arial" charset="0"/>
            </a:endParaRPr>
          </a:p>
        </p:txBody>
      </p:sp>
      <p:sp>
        <p:nvSpPr>
          <p:cNvPr id="31762" name="ZoneTexte 18"/>
          <p:cNvSpPr txBox="1">
            <a:spLocks noChangeArrowheads="1"/>
          </p:cNvSpPr>
          <p:nvPr/>
        </p:nvSpPr>
        <p:spPr bwMode="auto">
          <a:xfrm>
            <a:off x="1546225" y="0"/>
            <a:ext cx="5692775" cy="646113"/>
          </a:xfrm>
          <a:prstGeom prst="rect">
            <a:avLst/>
          </a:prstGeom>
          <a:noFill/>
          <a:ln w="9525">
            <a:noFill/>
            <a:miter lim="800000"/>
            <a:headEnd/>
            <a:tailEnd/>
          </a:ln>
        </p:spPr>
        <p:txBody>
          <a:bodyPr>
            <a:spAutoFit/>
          </a:bodyPr>
          <a:lstStyle/>
          <a:p>
            <a:pPr>
              <a:defRPr/>
            </a:pPr>
            <a:r>
              <a:rPr lang="fr-FR" sz="3600" b="1" dirty="0" err="1">
                <a:solidFill>
                  <a:schemeClr val="accent1">
                    <a:lumMod val="25000"/>
                  </a:schemeClr>
                </a:solidFill>
                <a:latin typeface="Arial" charset="0"/>
                <a:ea typeface="ＭＳ Ｐゴシック" charset="-128"/>
                <a:cs typeface="ＭＳ Ｐゴシック" charset="-128"/>
              </a:rPr>
              <a:t>Metabolic</a:t>
            </a:r>
            <a:r>
              <a:rPr lang="fr-FR" sz="3600" b="1" dirty="0">
                <a:solidFill>
                  <a:schemeClr val="accent1">
                    <a:lumMod val="25000"/>
                  </a:schemeClr>
                </a:solidFill>
                <a:latin typeface="Arial" charset="0"/>
                <a:ea typeface="ＭＳ Ｐゴシック" charset="-128"/>
                <a:cs typeface="ＭＳ Ｐゴシック" charset="-128"/>
              </a:rPr>
              <a:t> </a:t>
            </a:r>
            <a:r>
              <a:rPr lang="fr-FR" sz="3600" b="1" dirty="0" err="1">
                <a:solidFill>
                  <a:schemeClr val="accent1">
                    <a:lumMod val="25000"/>
                  </a:schemeClr>
                </a:solidFill>
                <a:latin typeface="Arial" charset="0"/>
                <a:ea typeface="ＭＳ Ｐゴシック" charset="-128"/>
                <a:cs typeface="ＭＳ Ｐゴシック" charset="-128"/>
              </a:rPr>
              <a:t>results</a:t>
            </a:r>
            <a:r>
              <a:rPr lang="fr-FR" sz="3600" b="1" dirty="0">
                <a:solidFill>
                  <a:schemeClr val="accent1">
                    <a:lumMod val="25000"/>
                  </a:schemeClr>
                </a:solidFill>
                <a:latin typeface="Arial" charset="0"/>
                <a:ea typeface="ＭＳ Ｐゴシック" charset="-128"/>
                <a:cs typeface="ＭＳ Ｐゴシック" charset="-128"/>
              </a:rPr>
              <a:t>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Image 3" descr="Donge.jpg"/>
          <p:cNvPicPr>
            <a:picLocks noChangeAspect="1"/>
          </p:cNvPicPr>
          <p:nvPr/>
        </p:nvPicPr>
        <p:blipFill>
          <a:blip r:embed="rId2">
            <a:extLst>
              <a:ext uri="{28A0092B-C50C-407E-A947-70E740481C1C}">
                <a14:useLocalDpi xmlns:a14="http://schemas.microsoft.com/office/drawing/2010/main" val="0"/>
              </a:ext>
            </a:extLst>
          </a:blip>
          <a:srcRect l="5519" t="14851" r="7359" b="17552"/>
          <a:stretch>
            <a:fillRect/>
          </a:stretch>
        </p:blipFill>
        <p:spPr bwMode="auto">
          <a:xfrm>
            <a:off x="4706938" y="4138613"/>
            <a:ext cx="4262437" cy="225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6" name="ZoneTexte 11"/>
          <p:cNvSpPr txBox="1">
            <a:spLocks noChangeArrowheads="1"/>
          </p:cNvSpPr>
          <p:nvPr/>
        </p:nvSpPr>
        <p:spPr bwMode="auto">
          <a:xfrm>
            <a:off x="1720850" y="548957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a:latin typeface="Calibri" charset="0"/>
            </a:endParaRPr>
          </a:p>
        </p:txBody>
      </p:sp>
      <p:pic>
        <p:nvPicPr>
          <p:cNvPr id="108547" name="Image 14"/>
          <p:cNvPicPr preferRelativeResize="0">
            <a:picLocks/>
          </p:cNvPicPr>
          <p:nvPr/>
        </p:nvPicPr>
        <p:blipFill>
          <a:blip r:embed="rId3">
            <a:extLst>
              <a:ext uri="{28A0092B-C50C-407E-A947-70E740481C1C}">
                <a14:useLocalDpi xmlns:a14="http://schemas.microsoft.com/office/drawing/2010/main" val="0"/>
              </a:ext>
            </a:extLst>
          </a:blip>
          <a:srcRect l="407" t="1604" r="52245" b="1564"/>
          <a:stretch>
            <a:fillRect/>
          </a:stretch>
        </p:blipFill>
        <p:spPr bwMode="auto">
          <a:xfrm>
            <a:off x="2405063" y="1084263"/>
            <a:ext cx="4214812"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8" name="ZoneTexte 8"/>
          <p:cNvSpPr txBox="1">
            <a:spLocks noChangeArrowheads="1"/>
          </p:cNvSpPr>
          <p:nvPr/>
        </p:nvSpPr>
        <p:spPr bwMode="auto">
          <a:xfrm>
            <a:off x="3603625" y="1062038"/>
            <a:ext cx="2111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b="1">
                <a:solidFill>
                  <a:srgbClr val="660066"/>
                </a:solidFill>
              </a:rPr>
              <a:t>Pre-transplant</a:t>
            </a:r>
          </a:p>
        </p:txBody>
      </p:sp>
      <p:sp>
        <p:nvSpPr>
          <p:cNvPr id="108549" name="ZoneTexte 12"/>
          <p:cNvSpPr txBox="1">
            <a:spLocks noChangeArrowheads="1"/>
          </p:cNvSpPr>
          <p:nvPr/>
        </p:nvSpPr>
        <p:spPr bwMode="auto">
          <a:xfrm>
            <a:off x="520700" y="4625975"/>
            <a:ext cx="9763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a:t>ßscore 6</a:t>
            </a:r>
          </a:p>
          <a:p>
            <a:pPr eaLnBrk="1" hangingPunct="1"/>
            <a:endParaRPr lang="fr-FR"/>
          </a:p>
        </p:txBody>
      </p:sp>
      <p:sp>
        <p:nvSpPr>
          <p:cNvPr id="108550" name="ZoneTexte 13"/>
          <p:cNvSpPr txBox="1">
            <a:spLocks noChangeArrowheads="1"/>
          </p:cNvSpPr>
          <p:nvPr/>
        </p:nvSpPr>
        <p:spPr bwMode="auto">
          <a:xfrm>
            <a:off x="5172075" y="4046538"/>
            <a:ext cx="38036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b="1">
                <a:solidFill>
                  <a:srgbClr val="660066"/>
                </a:solidFill>
              </a:rPr>
              <a:t>                                 ßscore 8</a:t>
            </a:r>
          </a:p>
          <a:p>
            <a:pPr eaLnBrk="1" hangingPunct="1"/>
            <a:endParaRPr lang="fr-FR"/>
          </a:p>
        </p:txBody>
      </p:sp>
      <p:pic>
        <p:nvPicPr>
          <p:cNvPr id="108551" name="Image 16"/>
          <p:cNvPicPr>
            <a:picLocks noChangeAspect="1"/>
          </p:cNvPicPr>
          <p:nvPr/>
        </p:nvPicPr>
        <p:blipFill>
          <a:blip r:embed="rId4">
            <a:extLst>
              <a:ext uri="{28A0092B-C50C-407E-A947-70E740481C1C}">
                <a14:useLocalDpi xmlns:a14="http://schemas.microsoft.com/office/drawing/2010/main" val="0"/>
              </a:ext>
            </a:extLst>
          </a:blip>
          <a:srcRect r="2060"/>
          <a:stretch>
            <a:fillRect/>
          </a:stretch>
        </p:blipFill>
        <p:spPr bwMode="auto">
          <a:xfrm>
            <a:off x="63500" y="4110038"/>
            <a:ext cx="4278313"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2" name="ZoneTexte 17"/>
          <p:cNvSpPr txBox="1">
            <a:spLocks noChangeArrowheads="1"/>
          </p:cNvSpPr>
          <p:nvPr/>
        </p:nvSpPr>
        <p:spPr bwMode="auto">
          <a:xfrm>
            <a:off x="3001963" y="3962400"/>
            <a:ext cx="1265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b="1"/>
              <a:t>ßscore 5</a:t>
            </a:r>
          </a:p>
        </p:txBody>
      </p:sp>
      <p:sp>
        <p:nvSpPr>
          <p:cNvPr id="108553" name="ZoneTexte 14"/>
          <p:cNvSpPr txBox="1">
            <a:spLocks noChangeArrowheads="1"/>
          </p:cNvSpPr>
          <p:nvPr/>
        </p:nvSpPr>
        <p:spPr bwMode="auto">
          <a:xfrm>
            <a:off x="6629400" y="2655888"/>
            <a:ext cx="247173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endParaRPr lang="en-US" b="1">
              <a:solidFill>
                <a:srgbClr val="FF00FF"/>
              </a:solidFill>
            </a:endParaRPr>
          </a:p>
          <a:p>
            <a:pPr algn="ctr" eaLnBrk="1" hangingPunct="1"/>
            <a:endParaRPr lang="en-US" b="1">
              <a:solidFill>
                <a:srgbClr val="FF6600"/>
              </a:solidFill>
            </a:endParaRPr>
          </a:p>
          <a:p>
            <a:pPr algn="ctr" eaLnBrk="1" hangingPunct="1"/>
            <a:r>
              <a:rPr lang="en-US" sz="1600">
                <a:solidFill>
                  <a:srgbClr val="FF00FF"/>
                </a:solidFill>
              </a:rPr>
              <a:t>Vantyghem JCEM 2012</a:t>
            </a:r>
            <a:endParaRPr lang="fr-FR" sz="1600">
              <a:solidFill>
                <a:srgbClr val="FF00FF"/>
              </a:solidFill>
            </a:endParaRPr>
          </a:p>
        </p:txBody>
      </p:sp>
      <p:sp>
        <p:nvSpPr>
          <p:cNvPr id="108554" name="ZoneTexte 10"/>
          <p:cNvSpPr txBox="1">
            <a:spLocks noChangeArrowheads="1"/>
          </p:cNvSpPr>
          <p:nvPr/>
        </p:nvSpPr>
        <p:spPr bwMode="auto">
          <a:xfrm>
            <a:off x="977900" y="76200"/>
            <a:ext cx="80137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2800" b="1">
                <a:solidFill>
                  <a:srgbClr val="FF00FF"/>
                </a:solidFill>
                <a:latin typeface="Arial" charset="0"/>
              </a:rPr>
              <a:t>CGMS pre/3 yrs post-IT according to ßscore</a:t>
            </a:r>
          </a:p>
          <a:p>
            <a:pPr eaLnBrk="1" hangingPunct="1"/>
            <a:endParaRPr lang="fr-FR"/>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re 1"/>
          <p:cNvSpPr>
            <a:spLocks noGrp="1"/>
          </p:cNvSpPr>
          <p:nvPr>
            <p:ph type="title"/>
          </p:nvPr>
        </p:nvSpPr>
        <p:spPr>
          <a:xfrm>
            <a:off x="1371600" y="0"/>
            <a:ext cx="7772400" cy="1295400"/>
          </a:xfrm>
        </p:spPr>
        <p:txBody>
          <a:bodyPr/>
          <a:lstStyle/>
          <a:p>
            <a:r>
              <a:rPr lang="fr-FR" sz="3600" b="1">
                <a:solidFill>
                  <a:srgbClr val="FF0EB3"/>
                </a:solidFill>
                <a:latin typeface="Arial" charset="0"/>
                <a:ea typeface="ＭＳ Ｐゴシック" charset="0"/>
                <a:cs typeface="ＭＳ Ｐゴシック" charset="0"/>
              </a:rPr>
              <a:t>Bénéfices du contrôle glycémique </a:t>
            </a:r>
            <a:br>
              <a:rPr lang="fr-FR" sz="3600" b="1">
                <a:solidFill>
                  <a:srgbClr val="FF0EB3"/>
                </a:solidFill>
                <a:latin typeface="Arial" charset="0"/>
                <a:ea typeface="ＭＳ Ｐゴシック" charset="0"/>
                <a:cs typeface="ＭＳ Ｐゴシック" charset="0"/>
              </a:rPr>
            </a:br>
            <a:r>
              <a:rPr lang="fr-FR" sz="3600" b="1">
                <a:solidFill>
                  <a:srgbClr val="FF0EB3"/>
                </a:solidFill>
                <a:latin typeface="Arial" charset="0"/>
                <a:ea typeface="ＭＳ Ｐゴシック" charset="0"/>
                <a:cs typeface="ＭＳ Ｐゴシック" charset="0"/>
              </a:rPr>
              <a:t>en fonction des différentes études</a:t>
            </a:r>
          </a:p>
        </p:txBody>
      </p:sp>
      <p:sp>
        <p:nvSpPr>
          <p:cNvPr id="109570" name="Espace réservé du contenu 2"/>
          <p:cNvSpPr>
            <a:spLocks noGrp="1"/>
          </p:cNvSpPr>
          <p:nvPr>
            <p:ph idx="1"/>
          </p:nvPr>
        </p:nvSpPr>
        <p:spPr/>
        <p:txBody>
          <a:bodyPr/>
          <a:lstStyle/>
          <a:p>
            <a:endParaRPr lang="fr-FR">
              <a:latin typeface="Arial" charset="0"/>
              <a:ea typeface="ＭＳ Ｐゴシック" charset="0"/>
              <a:cs typeface="ＭＳ Ｐゴシック" charset="0"/>
            </a:endParaRPr>
          </a:p>
        </p:txBody>
      </p:sp>
      <p:pic>
        <p:nvPicPr>
          <p:cNvPr id="109571" name="Imag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752600"/>
            <a:ext cx="7467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re 1"/>
          <p:cNvSpPr>
            <a:spLocks noGrp="1"/>
          </p:cNvSpPr>
          <p:nvPr>
            <p:ph type="title"/>
          </p:nvPr>
        </p:nvSpPr>
        <p:spPr>
          <a:xfrm>
            <a:off x="381000" y="-228600"/>
            <a:ext cx="7772400" cy="1676400"/>
          </a:xfrm>
        </p:spPr>
        <p:txBody>
          <a:bodyPr/>
          <a:lstStyle/>
          <a:p>
            <a:r>
              <a:rPr lang="fr-FR" b="1">
                <a:solidFill>
                  <a:srgbClr val="FF0EB3"/>
                </a:solidFill>
                <a:latin typeface="Arial" charset="0"/>
                <a:ea typeface="ＭＳ Ｐゴシック" charset="0"/>
                <a:cs typeface="ＭＳ Ｐゴシック" charset="0"/>
              </a:rPr>
              <a:t>Futur</a:t>
            </a:r>
          </a:p>
        </p:txBody>
      </p:sp>
      <p:sp>
        <p:nvSpPr>
          <p:cNvPr id="110594" name="Espace réservé du contenu 2"/>
          <p:cNvSpPr>
            <a:spLocks noGrp="1"/>
          </p:cNvSpPr>
          <p:nvPr>
            <p:ph idx="1"/>
          </p:nvPr>
        </p:nvSpPr>
        <p:spPr>
          <a:xfrm>
            <a:off x="1066800" y="1066800"/>
            <a:ext cx="7772400" cy="4419600"/>
          </a:xfrm>
        </p:spPr>
        <p:txBody>
          <a:bodyPr/>
          <a:lstStyle/>
          <a:p>
            <a:endParaRPr lang="fr-FR" sz="1600">
              <a:latin typeface="Arial" charset="0"/>
              <a:ea typeface="ＭＳ Ｐゴシック" charset="0"/>
              <a:cs typeface="ＭＳ Ｐゴシック" charset="0"/>
            </a:endParaRPr>
          </a:p>
          <a:p>
            <a:r>
              <a:rPr lang="fr-FR" sz="1600" b="1">
                <a:latin typeface="Arial" charset="0"/>
                <a:ea typeface="ＭＳ Ｐゴシック" charset="0"/>
                <a:cs typeface="ＭＳ Ｐゴシック" charset="0"/>
              </a:rPr>
              <a:t>Degludec </a:t>
            </a:r>
            <a:r>
              <a:rPr lang="fr-FR" sz="1600">
                <a:latin typeface="Arial" charset="0"/>
                <a:ea typeface="ＭＳ Ｐゴシック" charset="0"/>
                <a:cs typeface="ＭＳ Ｐゴシック" charset="0"/>
              </a:rPr>
              <a:t>: analogue ultralent de l</a:t>
            </a:r>
            <a:r>
              <a:rPr lang="ja-JP" altLang="fr-FR" sz="1600">
                <a:latin typeface="Arial" charset="0"/>
                <a:ea typeface="ＭＳ Ｐゴシック" charset="0"/>
                <a:cs typeface="ＭＳ Ｐゴシック" charset="0"/>
              </a:rPr>
              <a:t>’</a:t>
            </a:r>
            <a:r>
              <a:rPr lang="fr-FR" altLang="ja-JP" sz="1600">
                <a:latin typeface="Arial" charset="0"/>
                <a:ea typeface="ＭＳ Ｐゴシック" charset="0"/>
                <a:cs typeface="ＭＳ Ｐゴシック" charset="0"/>
              </a:rPr>
              <a:t>insuline semaine ( Xultophy avec lira)</a:t>
            </a:r>
          </a:p>
          <a:p>
            <a:endParaRPr lang="fr-FR" sz="1600">
              <a:latin typeface="Arial" charset="0"/>
              <a:ea typeface="ＭＳ Ｐゴシック" charset="0"/>
              <a:cs typeface="ＭＳ Ｐゴシック" charset="0"/>
            </a:endParaRPr>
          </a:p>
          <a:p>
            <a:r>
              <a:rPr lang="fr-FR" sz="1600" b="1">
                <a:latin typeface="Arial" charset="0"/>
                <a:ea typeface="ＭＳ Ｐゴシック" charset="0"/>
                <a:cs typeface="ＭＳ Ｐゴシック" charset="0"/>
              </a:rPr>
              <a:t>Agoniste de l</a:t>
            </a:r>
            <a:r>
              <a:rPr lang="ja-JP" altLang="fr-FR" sz="1600" b="1">
                <a:latin typeface="Arial" charset="0"/>
                <a:ea typeface="ＭＳ Ｐゴシック" charset="0"/>
                <a:cs typeface="ＭＳ Ｐゴシック" charset="0"/>
              </a:rPr>
              <a:t>’</a:t>
            </a:r>
            <a:r>
              <a:rPr lang="fr-FR" altLang="ja-JP" sz="1600" b="1">
                <a:latin typeface="Arial" charset="0"/>
                <a:ea typeface="ＭＳ Ｐゴシック" charset="0"/>
                <a:cs typeface="ＭＳ Ｐゴシック" charset="0"/>
              </a:rPr>
              <a:t>amyline: Pramlintide</a:t>
            </a:r>
            <a:r>
              <a:rPr lang="fr-FR" altLang="ja-JP" sz="1600">
                <a:latin typeface="Arial" charset="0"/>
                <a:ea typeface="ＭＳ Ｐゴシック" charset="0"/>
                <a:cs typeface="ＭＳ Ｐゴシック" charset="0"/>
              </a:rPr>
              <a:t>: M^me meca d</a:t>
            </a:r>
            <a:r>
              <a:rPr lang="ja-JP" altLang="fr-FR" sz="1600">
                <a:latin typeface="Arial" charset="0"/>
                <a:ea typeface="ＭＳ Ｐゴシック" charset="0"/>
                <a:cs typeface="ＭＳ Ｐゴシック" charset="0"/>
              </a:rPr>
              <a:t>’</a:t>
            </a:r>
            <a:r>
              <a:rPr lang="fr-FR" altLang="ja-JP" sz="1600">
                <a:latin typeface="Arial" charset="0"/>
                <a:ea typeface="ＭＳ Ｐゴシック" charset="0"/>
                <a:cs typeface="ＭＳ Ｐゴシック" charset="0"/>
              </a:rPr>
              <a:t>action que anal du GLP1 sauf sur secrétion d</a:t>
            </a:r>
            <a:r>
              <a:rPr lang="ja-JP" altLang="fr-FR" sz="1600">
                <a:latin typeface="Arial" charset="0"/>
                <a:ea typeface="ＭＳ Ｐゴシック" charset="0"/>
                <a:cs typeface="ＭＳ Ｐゴシック" charset="0"/>
              </a:rPr>
              <a:t>’</a:t>
            </a:r>
            <a:r>
              <a:rPr lang="fr-FR" altLang="ja-JP" sz="1600">
                <a:latin typeface="Arial" charset="0"/>
                <a:ea typeface="ＭＳ Ｐゴシック" charset="0"/>
                <a:cs typeface="ＭＳ Ｐゴシック" charset="0"/>
              </a:rPr>
              <a:t>insuline ; indisponible en France</a:t>
            </a:r>
          </a:p>
          <a:p>
            <a:endParaRPr lang="fr-FR" sz="1600">
              <a:latin typeface="Arial" charset="0"/>
              <a:ea typeface="ＭＳ Ｐゴシック" charset="0"/>
              <a:cs typeface="ＭＳ Ｐゴシック" charset="0"/>
            </a:endParaRPr>
          </a:p>
          <a:p>
            <a:r>
              <a:rPr lang="fr-FR" sz="1600" b="1">
                <a:latin typeface="Arial" charset="0"/>
                <a:ea typeface="ＭＳ Ｐゴシック" charset="0"/>
                <a:cs typeface="ＭＳ Ｐゴシック" charset="0"/>
              </a:rPr>
              <a:t>Bromocriptine</a:t>
            </a:r>
            <a:r>
              <a:rPr lang="fr-FR" sz="1600">
                <a:latin typeface="Arial" charset="0"/>
                <a:ea typeface="ＭＳ Ｐゴシック" charset="0"/>
                <a:cs typeface="ＭＳ Ｐゴシック" charset="0"/>
              </a:rPr>
              <a:t>: Module la régulation hypothalamique du métabolisme. Augmente la sensibilité à l</a:t>
            </a:r>
            <a:r>
              <a:rPr lang="ja-JP" altLang="fr-FR" sz="1600">
                <a:latin typeface="Arial" charset="0"/>
                <a:ea typeface="ＭＳ Ｐゴシック" charset="0"/>
                <a:cs typeface="ＭＳ Ｐゴシック" charset="0"/>
              </a:rPr>
              <a:t>’</a:t>
            </a:r>
            <a:r>
              <a:rPr lang="fr-FR" altLang="ja-JP" sz="1600">
                <a:latin typeface="Arial" charset="0"/>
                <a:ea typeface="ＭＳ Ｐゴシック" charset="0"/>
                <a:cs typeface="ＭＳ Ｐゴシック" charset="0"/>
              </a:rPr>
              <a:t>insuline</a:t>
            </a:r>
          </a:p>
          <a:p>
            <a:endParaRPr lang="fr-FR" sz="1600">
              <a:latin typeface="Arial" charset="0"/>
              <a:ea typeface="ＭＳ Ｐゴシック" charset="0"/>
              <a:cs typeface="ＭＳ Ｐゴシック" charset="0"/>
            </a:endParaRPr>
          </a:p>
          <a:p>
            <a:r>
              <a:rPr lang="fr-FR" sz="1600" b="1">
                <a:latin typeface="Arial" charset="0"/>
                <a:ea typeface="ＭＳ Ｐゴシック" charset="0"/>
                <a:cs typeface="ＭＳ Ｐゴシック" charset="0"/>
              </a:rPr>
              <a:t>Colesevelam: chélateur d</a:t>
            </a:r>
            <a:r>
              <a:rPr lang="ja-JP" altLang="fr-FR" sz="1600" b="1">
                <a:latin typeface="Arial" charset="0"/>
                <a:ea typeface="ＭＳ Ｐゴシック" charset="0"/>
                <a:cs typeface="ＭＳ Ｐゴシック" charset="0"/>
              </a:rPr>
              <a:t>’</a:t>
            </a:r>
            <a:r>
              <a:rPr lang="fr-FR" altLang="ja-JP" sz="1600" b="1">
                <a:latin typeface="Arial" charset="0"/>
                <a:ea typeface="ＭＳ Ｐゴシック" charset="0"/>
                <a:cs typeface="ＭＳ Ｐゴシック" charset="0"/>
              </a:rPr>
              <a:t>acide biliaire</a:t>
            </a:r>
            <a:r>
              <a:rPr lang="fr-FR" altLang="ja-JP" sz="1600">
                <a:latin typeface="Arial" charset="0"/>
                <a:ea typeface="ＭＳ Ｐゴシック" charset="0"/>
                <a:cs typeface="ＭＳ Ｐゴシック" charset="0"/>
              </a:rPr>
              <a:t>, augmente GLP1 et GIP, diminution de production hépatique de glucose</a:t>
            </a:r>
          </a:p>
          <a:p>
            <a:r>
              <a:rPr lang="fr-FR" sz="1600" b="1">
                <a:latin typeface="Arial" charset="0"/>
                <a:ea typeface="ＭＳ Ｐゴシック" charset="0"/>
                <a:cs typeface="ＭＳ Ｐゴシック" charset="0"/>
              </a:rPr>
              <a:t>Inhibiteur de 11 ßOHSD1 </a:t>
            </a:r>
            <a:r>
              <a:rPr lang="fr-FR" sz="1600">
                <a:latin typeface="Arial" charset="0"/>
                <a:ea typeface="ＭＳ Ｐゴシック" charset="0"/>
                <a:cs typeface="ＭＳ Ｐゴシック" charset="0"/>
              </a:rPr>
              <a:t>(INCB13739), diminue LDL en association à metf</a:t>
            </a:r>
          </a:p>
          <a:p>
            <a:r>
              <a:rPr lang="fr-FR" sz="1600" b="1">
                <a:latin typeface="Arial" charset="0"/>
                <a:ea typeface="ＭＳ Ｐゴシック" charset="0"/>
                <a:cs typeface="ＭＳ Ｐゴシック" charset="0"/>
              </a:rPr>
              <a:t>Phentermine et topiramate </a:t>
            </a:r>
            <a:r>
              <a:rPr lang="fr-FR" sz="1600">
                <a:latin typeface="Arial" charset="0"/>
                <a:ea typeface="ＭＳ Ｐゴシック" charset="0"/>
                <a:cs typeface="ＭＳ Ｐゴシック" charset="0"/>
              </a:rPr>
              <a:t>(VI-0521) +perte de poids, diminue TA et lipides</a:t>
            </a:r>
          </a:p>
          <a:p>
            <a:r>
              <a:rPr lang="fr-FR" sz="1600" b="1">
                <a:latin typeface="Arial" charset="0"/>
                <a:ea typeface="ＭＳ Ｐゴシック" charset="0"/>
                <a:cs typeface="ＭＳ Ｐゴシック" charset="0"/>
              </a:rPr>
              <a:t>Agoniste des récepteurs farnésoide-X (FXR) </a:t>
            </a:r>
            <a:r>
              <a:rPr lang="fr-FR" sz="1600">
                <a:latin typeface="Arial" charset="0"/>
                <a:ea typeface="ＭＳ Ｐゴシック" charset="0"/>
                <a:cs typeface="ＭＳ Ｐゴシック" charset="0"/>
              </a:rPr>
              <a:t>ou acide 6-ethyl chenodeoxycholique (augmente sécrétion d</a:t>
            </a:r>
            <a:r>
              <a:rPr lang="ja-JP" altLang="fr-FR" sz="1600">
                <a:latin typeface="Arial" charset="0"/>
                <a:ea typeface="ＭＳ Ｐゴシック" charset="0"/>
                <a:cs typeface="ＭＳ Ｐゴシック" charset="0"/>
              </a:rPr>
              <a:t>’</a:t>
            </a:r>
            <a:r>
              <a:rPr lang="fr-FR" altLang="ja-JP" sz="1600">
                <a:latin typeface="Arial" charset="0"/>
                <a:ea typeface="ＭＳ Ｐゴシック" charset="0"/>
                <a:cs typeface="ＭＳ Ｐゴシック" charset="0"/>
              </a:rPr>
              <a:t>ins et stockage des lipides)</a:t>
            </a:r>
          </a:p>
          <a:p>
            <a:r>
              <a:rPr lang="fr-FR" sz="1600" b="1">
                <a:latin typeface="Arial" charset="0"/>
                <a:ea typeface="ＭＳ Ｐゴシック" charset="0"/>
                <a:cs typeface="ＭＳ Ｐゴシック" charset="0"/>
              </a:rPr>
              <a:t>Modulateur sélectif des PPAR g (SPPARM)</a:t>
            </a:r>
          </a:p>
          <a:p>
            <a:r>
              <a:rPr lang="fr-FR" sz="1600" b="1">
                <a:latin typeface="Arial" charset="0"/>
                <a:ea typeface="ＭＳ Ｐゴシック" charset="0"/>
                <a:cs typeface="ＭＳ Ｐゴシック" charset="0"/>
              </a:rPr>
              <a:t>Inhibiteur des Frc 1-6 diphosphatases</a:t>
            </a:r>
          </a:p>
          <a:p>
            <a:r>
              <a:rPr lang="fr-FR" sz="1600" b="1">
                <a:latin typeface="Arial" charset="0"/>
                <a:ea typeface="ＭＳ Ｐゴシック" charset="0"/>
                <a:cs typeface="ＭＳ Ｐゴシック" charset="0"/>
              </a:rPr>
              <a:t>Activateur des glucokinases</a:t>
            </a:r>
          </a:p>
          <a:p>
            <a:r>
              <a:rPr lang="fr-FR" sz="1600" b="1">
                <a:latin typeface="Arial" charset="0"/>
                <a:ea typeface="ＭＳ Ｐゴシック" charset="0"/>
                <a:cs typeface="ＭＳ Ｐゴシック" charset="0"/>
              </a:rPr>
              <a:t>Antagoniste des récepteurs de l</a:t>
            </a:r>
            <a:r>
              <a:rPr lang="ja-JP" altLang="fr-FR" sz="1600" b="1">
                <a:latin typeface="Arial" charset="0"/>
                <a:ea typeface="ＭＳ Ｐゴシック" charset="0"/>
                <a:cs typeface="ＭＳ Ｐゴシック" charset="0"/>
              </a:rPr>
              <a:t>’</a:t>
            </a:r>
            <a:r>
              <a:rPr lang="fr-FR" altLang="ja-JP" sz="1600" b="1">
                <a:latin typeface="Arial" charset="0"/>
                <a:ea typeface="ＭＳ Ｐゴシック" charset="0"/>
                <a:cs typeface="ＭＳ Ｐゴシック" charset="0"/>
              </a:rPr>
              <a:t>IL1 (DID1 et 2)</a:t>
            </a:r>
            <a:endParaRPr lang="fr-FR" sz="1600" b="1">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re 1"/>
          <p:cNvSpPr>
            <a:spLocks noGrp="1"/>
          </p:cNvSpPr>
          <p:nvPr>
            <p:ph type="title"/>
          </p:nvPr>
        </p:nvSpPr>
        <p:spPr>
          <a:xfrm>
            <a:off x="0" y="0"/>
            <a:ext cx="11125200" cy="1143000"/>
          </a:xfrm>
        </p:spPr>
        <p:txBody>
          <a:bodyPr/>
          <a:lstStyle/>
          <a:p>
            <a:r>
              <a:rPr lang="fr-FR" sz="3600" b="1">
                <a:solidFill>
                  <a:srgbClr val="FF0EB3"/>
                </a:solidFill>
                <a:latin typeface="Arial" charset="0"/>
                <a:ea typeface="ＭＳ Ｐゴシック" charset="0"/>
                <a:cs typeface="ＭＳ Ｐゴシック" charset="0"/>
              </a:rPr>
              <a:t>Quels mécanismes de correction </a:t>
            </a:r>
            <a:br>
              <a:rPr lang="fr-FR" sz="3600" b="1">
                <a:solidFill>
                  <a:srgbClr val="FF0EB3"/>
                </a:solidFill>
                <a:latin typeface="Arial" charset="0"/>
                <a:ea typeface="ＭＳ Ｐゴシック" charset="0"/>
                <a:cs typeface="ＭＳ Ｐゴシック" charset="0"/>
              </a:rPr>
            </a:br>
            <a:r>
              <a:rPr lang="fr-FR" sz="3600" b="1">
                <a:solidFill>
                  <a:srgbClr val="FF0EB3"/>
                </a:solidFill>
                <a:latin typeface="Arial" charset="0"/>
                <a:ea typeface="ＭＳ Ｐゴシック" charset="0"/>
                <a:cs typeface="ＭＳ Ｐゴシック" charset="0"/>
              </a:rPr>
              <a:t>           de la glycémie</a:t>
            </a:r>
          </a:p>
        </p:txBody>
      </p:sp>
      <p:sp>
        <p:nvSpPr>
          <p:cNvPr id="111618" name="Espace réservé du contenu 2"/>
          <p:cNvSpPr>
            <a:spLocks noGrp="1"/>
          </p:cNvSpPr>
          <p:nvPr>
            <p:ph idx="1"/>
          </p:nvPr>
        </p:nvSpPr>
        <p:spPr>
          <a:xfrm>
            <a:off x="762000" y="1219200"/>
            <a:ext cx="8229600" cy="5410200"/>
          </a:xfrm>
        </p:spPr>
        <p:txBody>
          <a:bodyPr/>
          <a:lstStyle/>
          <a:p>
            <a:pPr>
              <a:buFontTx/>
              <a:buNone/>
            </a:pPr>
            <a:endParaRPr lang="fr-FR" sz="2000">
              <a:latin typeface="Arial" charset="0"/>
              <a:ea typeface="ＭＳ Ｐゴシック" charset="0"/>
              <a:cs typeface="ＭＳ Ｐゴシック" charset="0"/>
            </a:endParaRPr>
          </a:p>
          <a:p>
            <a:r>
              <a:rPr lang="fr-FR" sz="1800">
                <a:solidFill>
                  <a:srgbClr val="006600"/>
                </a:solidFill>
                <a:latin typeface="Arial" charset="0"/>
                <a:ea typeface="ＭＳ Ｐゴシック" charset="0"/>
                <a:cs typeface="ＭＳ Ｐゴシック" charset="0"/>
              </a:rPr>
              <a:t>Amélioration de la sensibilité à l</a:t>
            </a:r>
            <a:r>
              <a:rPr lang="ja-JP" altLang="fr-FR" sz="1800">
                <a:solidFill>
                  <a:srgbClr val="006600"/>
                </a:solidFill>
                <a:latin typeface="Arial" charset="0"/>
                <a:ea typeface="ＭＳ Ｐゴシック" charset="0"/>
                <a:cs typeface="ＭＳ Ｐゴシック" charset="0"/>
              </a:rPr>
              <a:t>’</a:t>
            </a:r>
            <a:r>
              <a:rPr lang="fr-FR" altLang="ja-JP" sz="1800">
                <a:solidFill>
                  <a:srgbClr val="006600"/>
                </a:solidFill>
                <a:latin typeface="Arial" charset="0"/>
                <a:ea typeface="ＭＳ Ｐゴシック" charset="0"/>
                <a:cs typeface="ＭＳ Ｐゴシック" charset="0"/>
              </a:rPr>
              <a:t>insuline </a:t>
            </a:r>
            <a:r>
              <a:rPr lang="fr-FR" altLang="ja-JP" sz="1800">
                <a:latin typeface="Arial" charset="0"/>
                <a:ea typeface="ＭＳ Ｐゴシック" charset="0"/>
                <a:cs typeface="ＭＳ Ｐゴシック" charset="0"/>
              </a:rPr>
              <a:t>liée à perte de pds ou modification des H. entérodigestives</a:t>
            </a:r>
          </a:p>
          <a:p>
            <a:pPr>
              <a:buFontTx/>
              <a:buNone/>
            </a:pPr>
            <a:endParaRPr lang="fr-FR" sz="1800">
              <a:latin typeface="Arial" charset="0"/>
              <a:ea typeface="ＭＳ Ｐゴシック" charset="0"/>
              <a:cs typeface="ＭＳ Ｐゴシック" charset="0"/>
            </a:endParaRPr>
          </a:p>
          <a:p>
            <a:r>
              <a:rPr lang="fr-FR" sz="1800">
                <a:solidFill>
                  <a:srgbClr val="006600"/>
                </a:solidFill>
                <a:latin typeface="Arial" charset="0"/>
                <a:ea typeface="ＭＳ Ｐゴシック" charset="0"/>
                <a:cs typeface="ＭＳ Ｐゴシック" charset="0"/>
              </a:rPr>
              <a:t>Restriction calorique </a:t>
            </a:r>
            <a:r>
              <a:rPr lang="fr-FR" sz="1800">
                <a:latin typeface="Arial" charset="0"/>
                <a:ea typeface="ＭＳ Ｐゴシック" charset="0"/>
                <a:cs typeface="ＭＳ Ｐゴシック" charset="0"/>
              </a:rPr>
              <a:t>expliquant normalisation précoce des glc</a:t>
            </a:r>
          </a:p>
          <a:p>
            <a:pPr>
              <a:buFontTx/>
              <a:buNone/>
            </a:pPr>
            <a:endParaRPr lang="fr-FR" sz="1800">
              <a:latin typeface="Arial" charset="0"/>
              <a:ea typeface="ＭＳ Ｐゴシック" charset="0"/>
              <a:cs typeface="ＭＳ Ｐゴシック" charset="0"/>
            </a:endParaRPr>
          </a:p>
          <a:p>
            <a:r>
              <a:rPr lang="fr-FR" sz="1800">
                <a:solidFill>
                  <a:srgbClr val="006600"/>
                </a:solidFill>
                <a:latin typeface="Arial" charset="0"/>
                <a:ea typeface="ＭＳ Ｐゴシック" charset="0"/>
                <a:cs typeface="ＭＳ Ｐゴシック" charset="0"/>
              </a:rPr>
              <a:t>Modification des hormones entéro-digestives </a:t>
            </a:r>
            <a:r>
              <a:rPr lang="fr-FR" sz="1800">
                <a:latin typeface="Arial" charset="0"/>
                <a:ea typeface="ＭＳ Ｐゴシック" charset="0"/>
                <a:cs typeface="ＭＳ Ｐゴシック" charset="0"/>
              </a:rPr>
              <a:t>notamment </a:t>
            </a:r>
          </a:p>
          <a:p>
            <a:pPr>
              <a:buFontTx/>
              <a:buNone/>
            </a:pPr>
            <a:r>
              <a:rPr lang="fr-FR" sz="1800">
                <a:latin typeface="Arial" charset="0"/>
                <a:ea typeface="ＭＳ Ｐゴシック" charset="0"/>
                <a:cs typeface="ＭＳ Ｐゴシック" charset="0"/>
              </a:rPr>
              <a:t>     - Augmentation pp du </a:t>
            </a:r>
            <a:r>
              <a:rPr lang="fr-FR" sz="1800" b="1">
                <a:latin typeface="Arial" charset="0"/>
                <a:ea typeface="ＭＳ Ｐゴシック" charset="0"/>
                <a:cs typeface="ＭＳ Ｐゴシック" charset="0"/>
              </a:rPr>
              <a:t>GLP1</a:t>
            </a:r>
            <a:r>
              <a:rPr lang="fr-FR" sz="1800">
                <a:latin typeface="Arial" charset="0"/>
                <a:ea typeface="ＭＳ Ｐゴシック" charset="0"/>
                <a:cs typeface="ＭＳ Ｐゴシック" charset="0"/>
              </a:rPr>
              <a:t> (x10 après GPB/ non opérés ou AG) mais aussi du </a:t>
            </a:r>
            <a:r>
              <a:rPr lang="fr-FR" sz="1800" b="1">
                <a:latin typeface="Arial" charset="0"/>
                <a:ea typeface="ＭＳ Ｐゴシック" charset="0"/>
                <a:cs typeface="ＭＳ Ｐゴシック" charset="0"/>
              </a:rPr>
              <a:t>glucagon et du GIP</a:t>
            </a:r>
            <a:r>
              <a:rPr lang="fr-FR" sz="1800">
                <a:latin typeface="Arial" charset="0"/>
                <a:ea typeface="ＭＳ Ｐゴシック" charset="0"/>
                <a:cs typeface="ＭＳ Ｐゴシック" charset="0"/>
              </a:rPr>
              <a:t> avec effet incrétine like  sur l</a:t>
            </a:r>
            <a:r>
              <a:rPr lang="ja-JP" altLang="fr-FR" sz="1800">
                <a:latin typeface="Arial" charset="0"/>
                <a:ea typeface="ＭＳ Ｐゴシック" charset="0"/>
                <a:cs typeface="ＭＳ Ｐゴシック" charset="0"/>
              </a:rPr>
              <a:t>’</a:t>
            </a:r>
            <a:r>
              <a:rPr lang="fr-FR" altLang="ja-JP" sz="1800">
                <a:latin typeface="Arial" charset="0"/>
                <a:ea typeface="ＭＳ Ｐゴシック" charset="0"/>
                <a:cs typeface="ＭＳ Ｐゴシック" charset="0"/>
              </a:rPr>
              <a:t>insulinosécrétion, du </a:t>
            </a:r>
            <a:r>
              <a:rPr lang="fr-FR" altLang="ja-JP" sz="1800" b="1">
                <a:latin typeface="Arial" charset="0"/>
                <a:ea typeface="ＭＳ Ｐゴシック" charset="0"/>
                <a:cs typeface="ＭＳ Ｐゴシック" charset="0"/>
              </a:rPr>
              <a:t>peptide YY </a:t>
            </a:r>
            <a:r>
              <a:rPr lang="fr-FR" altLang="ja-JP" sz="1800">
                <a:latin typeface="Arial" charset="0"/>
                <a:ea typeface="ＭＳ Ｐゴシック" charset="0"/>
                <a:cs typeface="ＭＳ Ｐゴシック" charset="0"/>
              </a:rPr>
              <a:t>anorexigène;  </a:t>
            </a:r>
          </a:p>
          <a:p>
            <a:pPr>
              <a:buFontTx/>
              <a:buNone/>
            </a:pPr>
            <a:r>
              <a:rPr lang="fr-FR" sz="1800">
                <a:latin typeface="Arial" charset="0"/>
                <a:ea typeface="ＭＳ Ｐゴシック" charset="0"/>
                <a:cs typeface="ＭＳ Ｐゴシック" charset="0"/>
              </a:rPr>
              <a:t>     - Diminution de la </a:t>
            </a:r>
            <a:r>
              <a:rPr lang="fr-FR" sz="1800" b="1">
                <a:latin typeface="Arial" charset="0"/>
                <a:ea typeface="ＭＳ Ｐゴシック" charset="0"/>
                <a:cs typeface="ＭＳ Ｐゴシック" charset="0"/>
              </a:rPr>
              <a:t>GHreline</a:t>
            </a:r>
            <a:r>
              <a:rPr lang="fr-FR" sz="1800">
                <a:latin typeface="Arial" charset="0"/>
                <a:ea typeface="ＭＳ Ｐゴシック" charset="0"/>
                <a:cs typeface="ＭＳ Ｐゴシック" charset="0"/>
              </a:rPr>
              <a:t> prodiabétogène lors gastrectomie</a:t>
            </a:r>
          </a:p>
          <a:p>
            <a:pPr>
              <a:buFontTx/>
              <a:buNone/>
            </a:pPr>
            <a:endParaRPr lang="fr-FR" sz="1800">
              <a:latin typeface="Arial" charset="0"/>
              <a:ea typeface="ＭＳ Ｐゴシック" charset="0"/>
              <a:cs typeface="ＭＳ Ｐゴシック" charset="0"/>
            </a:endParaRPr>
          </a:p>
          <a:p>
            <a:r>
              <a:rPr lang="fr-FR" sz="1800">
                <a:solidFill>
                  <a:srgbClr val="006600"/>
                </a:solidFill>
                <a:latin typeface="Arial" charset="0"/>
                <a:ea typeface="ＭＳ Ｐゴシック" charset="0"/>
                <a:cs typeface="ＭＳ Ｐゴシック" charset="0"/>
              </a:rPr>
              <a:t>Modifications comportementales: </a:t>
            </a:r>
            <a:r>
              <a:rPr lang="fr-FR" sz="1800">
                <a:latin typeface="Arial" charset="0"/>
                <a:ea typeface="ＭＳ Ｐゴシック" charset="0"/>
                <a:cs typeface="ＭＳ Ｐゴシック" charset="0"/>
              </a:rPr>
              <a:t>L</a:t>
            </a:r>
            <a:r>
              <a:rPr lang="ja-JP" altLang="fr-FR" sz="1800">
                <a:latin typeface="Arial" charset="0"/>
                <a:ea typeface="ＭＳ Ｐゴシック" charset="0"/>
                <a:cs typeface="ＭＳ Ｐゴシック" charset="0"/>
              </a:rPr>
              <a:t>’</a:t>
            </a:r>
            <a:r>
              <a:rPr lang="fr-FR" altLang="ja-JP" sz="1800">
                <a:latin typeface="Arial" charset="0"/>
                <a:ea typeface="ＭＳ Ｐゴシック" charset="0"/>
                <a:cs typeface="ＭＳ Ｐゴシック" charset="0"/>
              </a:rPr>
              <a:t>augmentation de la NGG intestinale à partir des prot alimentaires) après GBP favorise satiété/perte de poids/ AG</a:t>
            </a:r>
          </a:p>
          <a:p>
            <a:pPr>
              <a:buFontTx/>
              <a:buNone/>
            </a:pPr>
            <a:endParaRPr lang="fr-FR" sz="1800">
              <a:solidFill>
                <a:srgbClr val="006600"/>
              </a:solidFill>
              <a:latin typeface="Arial" charset="0"/>
              <a:ea typeface="ＭＳ Ｐゴシック" charset="0"/>
              <a:cs typeface="ＭＳ Ｐゴシック" charset="0"/>
            </a:endParaRPr>
          </a:p>
          <a:p>
            <a:r>
              <a:rPr lang="fr-FR" sz="1800">
                <a:solidFill>
                  <a:srgbClr val="006600"/>
                </a:solidFill>
                <a:latin typeface="Arial" charset="0"/>
                <a:ea typeface="ＭＳ Ｐゴシック" charset="0"/>
                <a:cs typeface="ＭＳ Ｐゴシック" charset="0"/>
              </a:rPr>
              <a:t>Modifications flore intestinale (moins de LPS, d</a:t>
            </a:r>
            <a:r>
              <a:rPr lang="ja-JP" altLang="fr-FR" sz="1800">
                <a:solidFill>
                  <a:srgbClr val="006600"/>
                </a:solidFill>
                <a:latin typeface="Arial" charset="0"/>
                <a:ea typeface="ＭＳ Ｐゴシック" charset="0"/>
                <a:cs typeface="ＭＳ Ｐゴシック" charset="0"/>
              </a:rPr>
              <a:t>’</a:t>
            </a:r>
            <a:r>
              <a:rPr lang="fr-FR" altLang="ja-JP" sz="1800">
                <a:solidFill>
                  <a:srgbClr val="006600"/>
                </a:solidFill>
                <a:latin typeface="Arial" charset="0"/>
                <a:ea typeface="ＭＳ Ｐゴシック" charset="0"/>
                <a:cs typeface="ＭＳ Ｐゴシック" charset="0"/>
              </a:rPr>
              <a:t>inflammation, d</a:t>
            </a:r>
            <a:r>
              <a:rPr lang="ja-JP" altLang="fr-FR" sz="1800">
                <a:solidFill>
                  <a:srgbClr val="006600"/>
                </a:solidFill>
                <a:latin typeface="Arial" charset="0"/>
                <a:ea typeface="ＭＳ Ｐゴシック" charset="0"/>
                <a:cs typeface="ＭＳ Ｐゴシック" charset="0"/>
              </a:rPr>
              <a:t>’</a:t>
            </a:r>
            <a:r>
              <a:rPr lang="fr-FR" altLang="ja-JP" sz="1800">
                <a:solidFill>
                  <a:srgbClr val="006600"/>
                </a:solidFill>
                <a:latin typeface="Arial" charset="0"/>
                <a:ea typeface="ＭＳ Ｐゴシック" charset="0"/>
                <a:cs typeface="ＭＳ Ｐゴシック" charset="0"/>
              </a:rPr>
              <a:t>IR)</a:t>
            </a:r>
          </a:p>
          <a:p>
            <a:endParaRPr lang="fr-FR" sz="1800">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ZoneTexte 1"/>
          <p:cNvSpPr txBox="1">
            <a:spLocks noChangeArrowheads="1"/>
          </p:cNvSpPr>
          <p:nvPr/>
        </p:nvSpPr>
        <p:spPr bwMode="auto">
          <a:xfrm>
            <a:off x="1143000" y="1219200"/>
            <a:ext cx="83820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a:p>
          <a:p>
            <a:pPr eaLnBrk="1" hangingPunct="1"/>
            <a:r>
              <a:rPr lang="fr-FR" sz="2800">
                <a:latin typeface="Arial" charset="0"/>
              </a:rPr>
              <a:t>Les lymphocytes NKT ( diminués ds MAI; prévient le T1D chez souris // défense anti-infectieuse; augmentent c dendritiques tolérogènes, IL4 et -10</a:t>
            </a:r>
          </a:p>
          <a:p>
            <a:pPr eaLnBrk="1" hangingPunct="1"/>
            <a:endParaRPr lang="fr-FR" sz="2800">
              <a:latin typeface="Arial" charset="0"/>
            </a:endParaRPr>
          </a:p>
          <a:p>
            <a:pPr eaLnBrk="1" hangingPunct="1"/>
            <a:r>
              <a:rPr lang="fr-FR" sz="2800">
                <a:latin typeface="Arial" charset="0"/>
              </a:rPr>
              <a:t>Différentiation de cellules souches totipotentes en cellules pancréatiques</a:t>
            </a:r>
          </a:p>
          <a:p>
            <a:pPr eaLnBrk="1" hangingPunct="1"/>
            <a:endParaRPr lang="fr-FR" sz="2800">
              <a:latin typeface="Arial" charset="0"/>
            </a:endParaRPr>
          </a:p>
          <a:p>
            <a:pPr eaLnBrk="1" hangingPunct="1"/>
            <a:r>
              <a:rPr lang="fr-FR" sz="2800">
                <a:latin typeface="Arial" charset="0"/>
              </a:rPr>
              <a:t>Reprogrammation des cellules pancréatiques en cellules ß</a:t>
            </a:r>
          </a:p>
          <a:p>
            <a:pPr eaLnBrk="1" hangingPunct="1"/>
            <a:endParaRPr lang="fr-FR" sz="2800">
              <a:latin typeface="Arial" charset="0"/>
            </a:endParaRPr>
          </a:p>
          <a:p>
            <a:pPr eaLnBrk="1" hangingPunct="1"/>
            <a:r>
              <a:rPr lang="fr-FR" sz="2800" b="1">
                <a:latin typeface="Arial" charset="0"/>
              </a:rPr>
              <a:t>Rituximab, Etanercept, Anti CD3 ++</a:t>
            </a:r>
          </a:p>
          <a:p>
            <a:pPr eaLnBrk="1" hangingPunct="1"/>
            <a:r>
              <a:rPr lang="fr-FR" sz="2800">
                <a:latin typeface="Arial" charset="0"/>
              </a:rPr>
              <a:t>Pas d</a:t>
            </a:r>
            <a:r>
              <a:rPr lang="ja-JP" altLang="fr-FR" sz="2800">
                <a:latin typeface="Arial" charset="0"/>
              </a:rPr>
              <a:t>’</a:t>
            </a:r>
            <a:r>
              <a:rPr lang="fr-FR" altLang="ja-JP" sz="2800">
                <a:latin typeface="Arial" charset="0"/>
              </a:rPr>
              <a:t>AMM mais rémission du DID1</a:t>
            </a:r>
          </a:p>
          <a:p>
            <a:pPr eaLnBrk="1" hangingPunct="1"/>
            <a:endParaRPr lang="fr-FR"/>
          </a:p>
        </p:txBody>
      </p:sp>
      <p:sp>
        <p:nvSpPr>
          <p:cNvPr id="3" name="ZoneTexte 2"/>
          <p:cNvSpPr txBox="1"/>
          <p:nvPr/>
        </p:nvSpPr>
        <p:spPr>
          <a:xfrm>
            <a:off x="1371600" y="12700"/>
            <a:ext cx="7924800" cy="1816100"/>
          </a:xfrm>
          <a:prstGeom prst="rect">
            <a:avLst/>
          </a:prstGeom>
          <a:noFill/>
        </p:spPr>
        <p:txBody>
          <a:bodyPr>
            <a:spAutoFit/>
          </a:bodyPr>
          <a:lstStyle/>
          <a:p>
            <a:pPr>
              <a:defRPr/>
            </a:pPr>
            <a:r>
              <a:rPr lang="fr-FR" sz="4400" b="1" dirty="0">
                <a:solidFill>
                  <a:srgbClr val="FF0EB3"/>
                </a:solidFill>
                <a:latin typeface="+mn-lt"/>
                <a:ea typeface="ＭＳ Ｐゴシック" charset="-128"/>
                <a:cs typeface="ＭＳ Ｐゴシック" charset="-128"/>
              </a:rPr>
              <a:t>Approches thérapeutiques </a:t>
            </a:r>
          </a:p>
          <a:p>
            <a:pPr>
              <a:defRPr/>
            </a:pPr>
            <a:r>
              <a:rPr lang="fr-FR" sz="4400" b="1" dirty="0">
                <a:solidFill>
                  <a:srgbClr val="FF0EB3"/>
                </a:solidFill>
                <a:latin typeface="+mn-lt"/>
                <a:ea typeface="ＭＳ Ｐゴシック" charset="-128"/>
                <a:cs typeface="ＭＳ Ｐゴシック" charset="-128"/>
              </a:rPr>
              <a:t>            émergentes</a:t>
            </a:r>
          </a:p>
          <a:p>
            <a:pPr>
              <a:defRPr/>
            </a:pPr>
            <a:r>
              <a:rPr lang="fr-FR" dirty="0">
                <a:ea typeface="ＭＳ Ｐゴシック" charset="-128"/>
                <a:cs typeface="ＭＳ Ｐゴシック" charset="-128"/>
              </a:rPr>
              <a:t> </a:t>
            </a:r>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re 1"/>
          <p:cNvSpPr>
            <a:spLocks noGrp="1"/>
          </p:cNvSpPr>
          <p:nvPr>
            <p:ph type="title"/>
          </p:nvPr>
        </p:nvSpPr>
        <p:spPr/>
        <p:txBody>
          <a:bodyPr/>
          <a:lstStyle/>
          <a:p>
            <a:endParaRPr lang="fr-FR">
              <a:latin typeface="Arial" charset="0"/>
              <a:ea typeface="ＭＳ Ｐゴシック" charset="0"/>
              <a:cs typeface="ＭＳ Ｐゴシック" charset="0"/>
            </a:endParaRPr>
          </a:p>
        </p:txBody>
      </p:sp>
      <p:pic>
        <p:nvPicPr>
          <p:cNvPr id="114690" name="Espace réservé du contenu 3" descr="DPP4 secu CV.tiff"/>
          <p:cNvPicPr>
            <a:picLocks noGrp="1" noChangeAspect="1"/>
          </p:cNvPicPr>
          <p:nvPr>
            <p:ph idx="1"/>
          </p:nvPr>
        </p:nvPicPr>
        <p:blipFill>
          <a:blip r:embed="rId2">
            <a:extLst>
              <a:ext uri="{28A0092B-C50C-407E-A947-70E740481C1C}">
                <a14:useLocalDpi xmlns:a14="http://schemas.microsoft.com/office/drawing/2010/main" val="0"/>
              </a:ext>
            </a:extLst>
          </a:blip>
          <a:srcRect l="-9886" r="-9886"/>
          <a:stretch>
            <a:fillRect/>
          </a:stretch>
        </p:blipFill>
        <p:spPr>
          <a:xfrm>
            <a:off x="-1046163" y="533400"/>
            <a:ext cx="10974388" cy="5810250"/>
          </a:xfr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ChangeArrowheads="1"/>
          </p:cNvSpPr>
          <p:nvPr/>
        </p:nvSpPr>
        <p:spPr bwMode="auto">
          <a:xfrm>
            <a:off x="338138" y="76200"/>
            <a:ext cx="10025062" cy="152400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buFont typeface="Times New Roman" charset="0"/>
              <a:buNone/>
            </a:pPr>
            <a:r>
              <a:rPr lang="fr-FR" sz="3600" b="1">
                <a:solidFill>
                  <a:srgbClr val="FF0EB3"/>
                </a:solidFill>
                <a:latin typeface="Arial" charset="0"/>
              </a:rPr>
              <a:t>Lipoatrophie partielle familiale </a:t>
            </a:r>
          </a:p>
          <a:p>
            <a:pPr>
              <a:buFont typeface="Times New Roman" charset="0"/>
              <a:buNone/>
            </a:pPr>
            <a:r>
              <a:rPr lang="fr-FR" sz="3600" b="1">
                <a:solidFill>
                  <a:srgbClr val="FF0EB3"/>
                </a:solidFill>
                <a:latin typeface="Arial" charset="0"/>
              </a:rPr>
              <a:t>ou Syndrome de Dunnigan (</a:t>
            </a:r>
            <a:r>
              <a:rPr lang="fr-FR" sz="3600" b="1" i="1">
                <a:solidFill>
                  <a:srgbClr val="FF0EB3"/>
                </a:solidFill>
                <a:latin typeface="Arial" charset="0"/>
              </a:rPr>
              <a:t>LMNA)</a:t>
            </a:r>
          </a:p>
        </p:txBody>
      </p:sp>
      <p:pic>
        <p:nvPicPr>
          <p:cNvPr id="115714" name="Picture 5" descr="photo6                                                         00001F3BDD1                            B2CE87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1998663"/>
            <a:ext cx="1954213" cy="310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5715" name="Group 8"/>
          <p:cNvGrpSpPr>
            <a:grpSpLocks/>
          </p:cNvGrpSpPr>
          <p:nvPr/>
        </p:nvGrpSpPr>
        <p:grpSpPr bwMode="auto">
          <a:xfrm>
            <a:off x="609600" y="1974850"/>
            <a:ext cx="1884363" cy="3130550"/>
            <a:chOff x="432" y="1104"/>
            <a:chExt cx="1335" cy="1972"/>
          </a:xfrm>
        </p:grpSpPr>
        <p:pic>
          <p:nvPicPr>
            <p:cNvPr id="115720" name="Picture 3" descr="photo4                                                         00001F3BDD1                            B2CE87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 y="1104"/>
              <a:ext cx="1335" cy="1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21" name="Rectangle 6"/>
            <p:cNvSpPr>
              <a:spLocks noChangeArrowheads="1"/>
            </p:cNvSpPr>
            <p:nvPr/>
          </p:nvSpPr>
          <p:spPr bwMode="auto">
            <a:xfrm>
              <a:off x="672" y="1968"/>
              <a:ext cx="672"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p>
          </p:txBody>
        </p:sp>
      </p:grpSp>
      <p:grpSp>
        <p:nvGrpSpPr>
          <p:cNvPr id="115716" name="Group 9"/>
          <p:cNvGrpSpPr>
            <a:grpSpLocks/>
          </p:cNvGrpSpPr>
          <p:nvPr/>
        </p:nvGrpSpPr>
        <p:grpSpPr bwMode="auto">
          <a:xfrm>
            <a:off x="3352800" y="2590800"/>
            <a:ext cx="2444750" cy="3886200"/>
            <a:chOff x="2448" y="1248"/>
            <a:chExt cx="1732" cy="2831"/>
          </a:xfrm>
        </p:grpSpPr>
        <p:pic>
          <p:nvPicPr>
            <p:cNvPr id="115718" name="Picture 4" descr="photo5                                                         00001F3BDD1                            B2CE87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8" y="1248"/>
              <a:ext cx="1732" cy="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9" name="Rectangle 7"/>
            <p:cNvSpPr>
              <a:spLocks noChangeArrowheads="1"/>
            </p:cNvSpPr>
            <p:nvPr/>
          </p:nvSpPr>
          <p:spPr bwMode="auto">
            <a:xfrm>
              <a:off x="3168" y="1440"/>
              <a:ext cx="144" cy="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p>
          </p:txBody>
        </p:sp>
      </p:grpSp>
      <p:sp>
        <p:nvSpPr>
          <p:cNvPr id="115717" name="ZoneTexte 9"/>
          <p:cNvSpPr txBox="1">
            <a:spLocks noChangeArrowheads="1"/>
          </p:cNvSpPr>
          <p:nvPr/>
        </p:nvSpPr>
        <p:spPr bwMode="auto">
          <a:xfrm>
            <a:off x="5410200" y="5454650"/>
            <a:ext cx="411638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1400"/>
              <a:t>Vantyghem Diabetes Care 1999</a:t>
            </a:r>
          </a:p>
          <a:p>
            <a:pPr eaLnBrk="1" hangingPunct="1"/>
            <a:r>
              <a:rPr lang="fr-FR" sz="1400"/>
              <a:t>Vigouroux Diabetes 2000</a:t>
            </a:r>
          </a:p>
          <a:p>
            <a:pPr eaLnBrk="1" hangingPunct="1"/>
            <a:r>
              <a:rPr lang="fr-FR" sz="1400"/>
              <a:t>Vantyghem JCEM 2004</a:t>
            </a:r>
          </a:p>
          <a:p>
            <a:pPr eaLnBrk="1" hangingPunct="1"/>
            <a:r>
              <a:rPr lang="fr-FR" sz="1400"/>
              <a:t>Vantyghem Clin Endocrinol 2007</a:t>
            </a:r>
          </a:p>
          <a:p>
            <a:pPr eaLnBrk="1" hangingPunct="1"/>
            <a:r>
              <a:rPr lang="fr-FR" sz="1400"/>
              <a:t>Decaudain JCEM 2007</a:t>
            </a:r>
          </a:p>
          <a:p>
            <a:pPr eaLnBrk="1" hangingPunct="1"/>
            <a:r>
              <a:rPr lang="fr-FR" sz="1400"/>
              <a:t>Vantyghem JCEM 2008</a:t>
            </a:r>
          </a:p>
          <a:p>
            <a:pPr eaLnBrk="1" hangingPunct="1"/>
            <a:endParaRPr lang="fr-FR" sz="1600"/>
          </a:p>
        </p:txBody>
      </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381000" y="609600"/>
            <a:ext cx="4876800" cy="1524000"/>
          </a:xfrm>
        </p:spPr>
        <p:txBody>
          <a:bodyPr/>
          <a:lstStyle/>
          <a:p>
            <a:r>
              <a:rPr lang="fr-FR" sz="3600" b="1">
                <a:solidFill>
                  <a:srgbClr val="2D2DB9"/>
                </a:solidFill>
                <a:latin typeface="Arial" charset="0"/>
                <a:ea typeface="ＭＳ Ｐゴシック" charset="0"/>
                <a:cs typeface="ＭＳ Ｐゴシック" charset="0"/>
              </a:rPr>
              <a:t>Dunnigan</a:t>
            </a:r>
          </a:p>
        </p:txBody>
      </p:sp>
      <p:sp>
        <p:nvSpPr>
          <p:cNvPr id="116738" name="Rectangle 4"/>
          <p:cNvSpPr>
            <a:spLocks noGrp="1" noChangeArrowheads="1"/>
          </p:cNvSpPr>
          <p:nvPr>
            <p:ph type="body" sz="half" idx="2"/>
          </p:nvPr>
        </p:nvSpPr>
        <p:spPr>
          <a:xfrm>
            <a:off x="4640263" y="1981200"/>
            <a:ext cx="3817937" cy="4114800"/>
          </a:xfrm>
        </p:spPr>
        <p:txBody>
          <a:bodyPr/>
          <a:lstStyle/>
          <a:p>
            <a:pPr marL="0" indent="0"/>
            <a:endParaRPr lang="fr-FR" sz="2800">
              <a:latin typeface="Arial" charset="0"/>
              <a:ea typeface="ＭＳ Ｐゴシック" charset="0"/>
              <a:cs typeface="ＭＳ Ｐゴシック" charset="0"/>
            </a:endParaRPr>
          </a:p>
        </p:txBody>
      </p:sp>
      <p:pic>
        <p:nvPicPr>
          <p:cNvPr id="116739" name="Picture 5" descr="IMG_0417.JPG                                                   000812B5Disque dur MCV                 BBA748FD:"/>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85800" y="2058988"/>
            <a:ext cx="3817938" cy="3957637"/>
          </a:xfrm>
        </p:spPr>
      </p:pic>
      <p:pic>
        <p:nvPicPr>
          <p:cNvPr id="116740" name="Picture 6" descr="IMG_0418.JPG                                                   000812B5Disque dur MCV                 BBA748F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28600"/>
            <a:ext cx="2917825"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1" name="ZoneTexte 5"/>
          <p:cNvSpPr txBox="1">
            <a:spLocks noChangeArrowheads="1"/>
          </p:cNvSpPr>
          <p:nvPr/>
        </p:nvSpPr>
        <p:spPr bwMode="auto">
          <a:xfrm>
            <a:off x="2057400" y="3124200"/>
            <a:ext cx="990600" cy="2286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a:p>
        </p:txBody>
      </p:sp>
      <p:sp>
        <p:nvSpPr>
          <p:cNvPr id="116742" name="ZoneTexte 6"/>
          <p:cNvSpPr txBox="1">
            <a:spLocks noChangeArrowheads="1"/>
          </p:cNvSpPr>
          <p:nvPr/>
        </p:nvSpPr>
        <p:spPr bwMode="auto">
          <a:xfrm>
            <a:off x="6477000" y="838200"/>
            <a:ext cx="609600" cy="152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fr-FR"/>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429000" y="609600"/>
            <a:ext cx="4175125" cy="708025"/>
          </a:xfrm>
          <a:prstGeom prst="rect">
            <a:avLst/>
          </a:prstGeom>
          <a:noFill/>
        </p:spPr>
        <p:txBody>
          <a:bodyPr wrap="none">
            <a:spAutoFit/>
          </a:bodyPr>
          <a:lstStyle/>
          <a:p>
            <a:pPr>
              <a:defRPr/>
            </a:pPr>
            <a:r>
              <a:rPr lang="fr-FR" sz="4000" b="1" dirty="0" err="1">
                <a:solidFill>
                  <a:srgbClr val="FF0EB3"/>
                </a:solidFill>
                <a:latin typeface="+mn-lt"/>
                <a:ea typeface="ＭＳ Ｐゴシック" charset="-128"/>
                <a:cs typeface="ＭＳ Ｐゴシック" charset="-128"/>
              </a:rPr>
              <a:t>Lipodystrophies</a:t>
            </a:r>
            <a:endParaRPr lang="fr-FR" sz="4000" b="1" dirty="0">
              <a:solidFill>
                <a:srgbClr val="FF0EB3"/>
              </a:solidFill>
              <a:latin typeface="+mn-lt"/>
              <a:ea typeface="ＭＳ Ｐゴシック" charset="-128"/>
              <a:cs typeface="ＭＳ Ｐゴシック" charset="-128"/>
            </a:endParaRPr>
          </a:p>
        </p:txBody>
      </p:sp>
      <p:sp>
        <p:nvSpPr>
          <p:cNvPr id="117762" name="ZoneTexte 2"/>
          <p:cNvSpPr txBox="1">
            <a:spLocks noChangeArrowheads="1"/>
          </p:cNvSpPr>
          <p:nvPr/>
        </p:nvSpPr>
        <p:spPr bwMode="auto">
          <a:xfrm>
            <a:off x="1808163" y="1524000"/>
            <a:ext cx="6469062"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fr-FR" sz="2800">
                <a:latin typeface="Arial" charset="0"/>
              </a:rPr>
              <a:t>Traitement classique du diabète</a:t>
            </a:r>
          </a:p>
          <a:p>
            <a:pPr eaLnBrk="1" hangingPunct="1"/>
            <a:endParaRPr lang="fr-FR" sz="2800">
              <a:latin typeface="Arial" charset="0"/>
            </a:endParaRPr>
          </a:p>
          <a:p>
            <a:pPr eaLnBrk="1" hangingPunct="1"/>
            <a:r>
              <a:rPr lang="fr-FR" sz="2800" b="1">
                <a:latin typeface="Arial" charset="0"/>
              </a:rPr>
              <a:t>Metreleptine</a:t>
            </a:r>
          </a:p>
          <a:p>
            <a:pPr eaLnBrk="1" hangingPunct="1"/>
            <a:endParaRPr lang="fr-FR" sz="2800">
              <a:latin typeface="Arial" charset="0"/>
            </a:endParaRPr>
          </a:p>
          <a:p>
            <a:pPr eaLnBrk="1" hangingPunct="1"/>
            <a:r>
              <a:rPr lang="fr-FR" sz="2800">
                <a:latin typeface="Arial" charset="0"/>
              </a:rPr>
              <a:t>Analogues de GHRH - tesamoreline</a:t>
            </a:r>
          </a:p>
          <a:p>
            <a:pPr eaLnBrk="1" hangingPunct="1"/>
            <a:endParaRPr lang="fr-FR" sz="2800">
              <a:latin typeface="Arial" charset="0"/>
            </a:endParaRPr>
          </a:p>
          <a:p>
            <a:pPr eaLnBrk="1" hangingPunct="1"/>
            <a:r>
              <a:rPr lang="fr-FR" sz="2800">
                <a:latin typeface="Arial" charset="0"/>
              </a:rPr>
              <a:t>Inhibiteurs de m TOR</a:t>
            </a:r>
          </a:p>
          <a:p>
            <a:pPr eaLnBrk="1" hangingPunct="1"/>
            <a:r>
              <a:rPr lang="fr-FR" sz="2800">
                <a:latin typeface="Arial" charset="0"/>
              </a:rPr>
              <a:t> </a:t>
            </a:r>
          </a:p>
          <a:p>
            <a:pPr eaLnBrk="1" hangingPunct="1"/>
            <a:r>
              <a:rPr lang="fr-FR" sz="2800">
                <a:latin typeface="Arial" charset="0"/>
              </a:rPr>
              <a:t>11 beta OH steroide deshydrogénase</a:t>
            </a:r>
          </a:p>
          <a:p>
            <a:pPr eaLnBrk="1" hangingPunct="1"/>
            <a:endParaRPr lang="fr-FR" sz="2800">
              <a:latin typeface="Arial" charset="0"/>
            </a:endParaRPr>
          </a:p>
          <a:p>
            <a:pPr eaLnBrk="1" hangingPunct="1"/>
            <a:r>
              <a:rPr lang="fr-FR" sz="2800">
                <a:latin typeface="Arial" charset="0"/>
              </a:rPr>
              <a:t>Chirurgie plastique/ Tx de tissu adipeux</a:t>
            </a:r>
          </a:p>
          <a:p>
            <a:pPr eaLnBrk="1" hangingPunct="1"/>
            <a:endParaRPr lang="fr-FR" sz="280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astel">
  <a:themeElements>
    <a:clrScheme name="Pastel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Pastel">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chemeClr val="tx1"/>
            </a:solidFill>
            <a:effectLst/>
            <a:latin typeface="Times" pitchFamily="-110" charset="0"/>
          </a:defRPr>
        </a:defPPr>
      </a:lstStyle>
    </a:lnDef>
  </a:objectDefaults>
  <a:extraClrSchemeLst>
    <a:extraClrScheme>
      <a:clrScheme name="Pastel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Pastel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Paste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astel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X:Modèles:Présentations:Modèles:Pastel</Template>
  <TotalTime>17667</TotalTime>
  <Words>4468</Words>
  <Application>Microsoft Macintosh PowerPoint</Application>
  <PresentationFormat>Présentation à l'écran (4:3)</PresentationFormat>
  <Paragraphs>861</Paragraphs>
  <Slides>77</Slides>
  <Notes>21</Notes>
  <HiddenSlides>0</HiddenSlides>
  <MMClips>0</MMClips>
  <ScaleCrop>false</ScaleCrop>
  <HeadingPairs>
    <vt:vector size="8" baseType="variant">
      <vt:variant>
        <vt:lpstr>Polices utilisées</vt:lpstr>
      </vt:variant>
      <vt:variant>
        <vt:i4>9</vt:i4>
      </vt:variant>
      <vt:variant>
        <vt:lpstr>Thème</vt:lpstr>
      </vt:variant>
      <vt:variant>
        <vt:i4>1</vt:i4>
      </vt:variant>
      <vt:variant>
        <vt:lpstr>Serveurs OLE incorporés</vt:lpstr>
      </vt:variant>
      <vt:variant>
        <vt:i4>1</vt:i4>
      </vt:variant>
      <vt:variant>
        <vt:lpstr>Titres des diapositives</vt:lpstr>
      </vt:variant>
      <vt:variant>
        <vt:i4>77</vt:i4>
      </vt:variant>
    </vt:vector>
  </HeadingPairs>
  <TitlesOfParts>
    <vt:vector size="88" baseType="lpstr">
      <vt:lpstr>Times</vt:lpstr>
      <vt:lpstr>ＭＳ Ｐゴシック</vt:lpstr>
      <vt:lpstr>Arial</vt:lpstr>
      <vt:lpstr>Times New Roman</vt:lpstr>
      <vt:lpstr>MS PGothic</vt:lpstr>
      <vt:lpstr>Symbol</vt:lpstr>
      <vt:lpstr>Wingdings</vt:lpstr>
      <vt:lpstr>Geneva</vt:lpstr>
      <vt:lpstr>Calibri</vt:lpstr>
      <vt:lpstr>Pastel</vt:lpstr>
      <vt:lpstr>Document Microsoft Word 97 - 2004</vt:lpstr>
      <vt:lpstr>Nouveaux traitements du diabète   Pr Vantyghem  Endocrinologie et Métabolisme CHRU Lille</vt:lpstr>
      <vt:lpstr>FIL D’ARIANE</vt:lpstr>
      <vt:lpstr>Le diabète</vt:lpstr>
      <vt:lpstr> Diagnostic du diabète</vt:lpstr>
      <vt:lpstr>Complications</vt:lpstr>
      <vt:lpstr>Epidémiologie  </vt:lpstr>
      <vt:lpstr>CLASSIFICATION des DIABETES</vt:lpstr>
      <vt:lpstr>Bénéfices du contrôle glc dans DT2</vt:lpstr>
      <vt:lpstr>Traitement médical            du diabète de type 2</vt:lpstr>
      <vt:lpstr>Objectifs idéaux</vt:lpstr>
      <vt:lpstr>Présentation PowerPoint</vt:lpstr>
      <vt:lpstr>Moyens médico-chirurgicaux</vt:lpstr>
      <vt:lpstr>Metformine +++</vt:lpstr>
      <vt:lpstr>Sulfamides, Glinides </vt:lpstr>
      <vt:lpstr>Inhibiteurs des alphaglucosidases        Acarbose</vt:lpstr>
      <vt:lpstr>Incretino-mimétiques   </vt:lpstr>
      <vt:lpstr>Incrétino-mimétiques</vt:lpstr>
      <vt:lpstr>Présentation PowerPoint</vt:lpstr>
      <vt:lpstr>Présentation PowerPoint</vt:lpstr>
      <vt:lpstr>Insuline</vt:lpstr>
      <vt:lpstr>Analogues des R du GLP1  ou insuline?  </vt:lpstr>
      <vt:lpstr>Inhibiteurs de SGLT2</vt:lpstr>
      <vt:lpstr>Présentation PowerPoint</vt:lpstr>
      <vt:lpstr>Cas particuliers </vt:lpstr>
      <vt:lpstr>Présentation PowerPoint</vt:lpstr>
      <vt:lpstr>Présentation PowerPoint</vt:lpstr>
      <vt:lpstr>Présentation PowerPoint</vt:lpstr>
      <vt:lpstr>Présentation PowerPoint</vt:lpstr>
      <vt:lpstr>Conclusion</vt:lpstr>
      <vt:lpstr>Diabète  et chirurgie bariatrique</vt:lpstr>
      <vt:lpstr>Rémission de diabète post chirurgie</vt:lpstr>
      <vt:lpstr>Bénéfices d’une chirurgie bariatrique  chez un patient diabétique</vt:lpstr>
      <vt:lpstr>Thérapie cellulaire du diabète de type 1</vt:lpstr>
      <vt:lpstr>Présentation PowerPoint</vt:lpstr>
      <vt:lpstr>Présentation PowerPoint</vt:lpstr>
      <vt:lpstr>Présentation PowerPoint</vt:lpstr>
      <vt:lpstr>Dramatic decrease of hypoglcemia</vt:lpstr>
      <vt:lpstr>Présentation PowerPoint</vt:lpstr>
      <vt:lpstr>10-year graft outcomes</vt:lpstr>
      <vt:lpstr>GLP-1–Receptor Scanning for Imaging of ß cell autotransplantationin Muscle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Acanthosis nigricans</vt:lpstr>
      <vt:lpstr>Veines apparentes</vt:lpstr>
      <vt:lpstr>Conclusion</vt:lpstr>
      <vt:lpstr>Présentation PowerPoint</vt:lpstr>
      <vt:lpstr>IT vs. intensive medical therapy</vt:lpstr>
      <vt:lpstr>Présentation PowerPoint</vt:lpstr>
      <vt:lpstr>SIK vs. SPK</vt:lpstr>
      <vt:lpstr>Survival:  whole pancreas vs islet</vt:lpstr>
      <vt:lpstr>Exclusion criteria (FDA)  </vt:lpstr>
      <vt:lpstr>Islet after kidney transplantation</vt:lpstr>
      <vt:lpstr>To summarize IT results </vt:lpstr>
      <vt:lpstr>IT or advanced technologies  in brittle diabetes  </vt:lpstr>
      <vt:lpstr>Présentation PowerPoint</vt:lpstr>
      <vt:lpstr>ß cell Auto-transplantation</vt:lpstr>
      <vt:lpstr>Présentation PowerPoint</vt:lpstr>
      <vt:lpstr>Présentation PowerPoint</vt:lpstr>
      <vt:lpstr>Présentation PowerPoint</vt:lpstr>
      <vt:lpstr>Weight-loss independent improvement of T2DM after gastric bypass surgery (Pattou submitted) </vt:lpstr>
      <vt:lpstr>Présentation PowerPoint</vt:lpstr>
      <vt:lpstr>Présentation PowerPoint</vt:lpstr>
      <vt:lpstr>Présentation PowerPoint</vt:lpstr>
      <vt:lpstr>Présentation PowerPoint</vt:lpstr>
      <vt:lpstr>Bénéfices du contrôle glycémique  en fonction des différentes études</vt:lpstr>
      <vt:lpstr>Futur</vt:lpstr>
      <vt:lpstr>Quels mécanismes de correction             de la glycémie</vt:lpstr>
      <vt:lpstr>Présentation PowerPoint</vt:lpstr>
      <vt:lpstr>Présentation PowerPoint</vt:lpstr>
      <vt:lpstr>Présentation PowerPoint</vt:lpstr>
      <vt:lpstr>Dunnigan</vt:lpstr>
      <vt:lpstr>Présentation PowerPoint</vt:lpstr>
    </vt:vector>
  </TitlesOfParts>
  <Company>ERIM0106</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 V</dc:creator>
  <cp:lastModifiedBy>François MOSSER</cp:lastModifiedBy>
  <cp:revision>155</cp:revision>
  <cp:lastPrinted>2009-06-09T21:06:04Z</cp:lastPrinted>
  <dcterms:created xsi:type="dcterms:W3CDTF">2018-01-15T10:57:39Z</dcterms:created>
  <dcterms:modified xsi:type="dcterms:W3CDTF">2018-02-23T23:10:39Z</dcterms:modified>
</cp:coreProperties>
</file>