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tif" ContentType="image/t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1" r:id="rId76"/>
    <p:sldId id="332" r:id="rId77"/>
    <p:sldId id="330" r:id="rId7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02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printerSettings" Target="printerSettings/printerSettings1.bin"/><Relationship Id="rId81" Type="http://schemas.openxmlformats.org/officeDocument/2006/relationships/presProps" Target="presProps.xml"/><Relationship Id="rId82" Type="http://schemas.openxmlformats.org/officeDocument/2006/relationships/viewProps" Target="viewProps.xml"/><Relationship Id="rId83" Type="http://schemas.openxmlformats.org/officeDocument/2006/relationships/theme" Target="theme/theme1.xml"/><Relationship Id="rId84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notesMaster" Target="notesMasters/notesMaster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495804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4" name="Shape 6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Attention analyse post-hoc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Shape 72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26" name="Shape 7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L’amélioration de la qualité de vie était liée au domaine des symptômes et des limitations d’activité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>
              <a:defRPr sz="4000" cap="all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Espace réservé du texte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Texte du titre</a:t>
            </a:r>
          </a:p>
        </p:txBody>
      </p:sp>
      <p:sp>
        <p:nvSpPr>
          <p:cNvPr id="83" name="Espace réservé pour une image 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93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e du titre"/>
          <p:cNvSpPr txBox="1">
            <a:spLocks noGrp="1"/>
          </p:cNvSpPr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02" name="Texte niveau 1…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e du titre"/>
          <p:cNvSpPr txBox="1">
            <a:spLocks noGrp="1"/>
          </p:cNvSpPr>
          <p:nvPr>
            <p:ph type="title"/>
          </p:nvPr>
        </p:nvSpPr>
        <p:spPr>
          <a:xfrm>
            <a:off x="892969" y="1151929"/>
            <a:ext cx="7358065" cy="2321720"/>
          </a:xfrm>
          <a:prstGeom prst="rect">
            <a:avLst/>
          </a:prstGeom>
        </p:spPr>
        <p:txBody>
          <a:bodyPr lIns="35716" tIns="35716" rIns="35716" bIns="35716" anchor="b"/>
          <a:lstStyle>
            <a:lvl1pPr algn="ctr" defTabSz="410749">
              <a:defRPr sz="56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11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36155"/>
            <a:ext cx="7358065" cy="794745"/>
          </a:xfrm>
          <a:prstGeom prst="rect">
            <a:avLst/>
          </a:prstGeom>
        </p:spPr>
        <p:txBody>
          <a:bodyPr lIns="35716" tIns="35716" rIns="35716" bIns="35716"/>
          <a:lstStyle>
            <a:lvl1pPr marL="0" indent="0" algn="ctr" defTabSz="410749"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410749"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410749"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410749"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410749"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33673" y="6505277"/>
            <a:ext cx="267724" cy="274633"/>
          </a:xfrm>
          <a:prstGeom prst="rect">
            <a:avLst/>
          </a:prstGeom>
        </p:spPr>
        <p:txBody>
          <a:bodyPr lIns="35716" tIns="35716" rIns="35716" bIns="35716" anchor="t"/>
          <a:lstStyle>
            <a:lvl1pPr algn="ctr" defTabSz="410749">
              <a:defRPr sz="13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e du titre"/>
          <p:cNvSpPr txBox="1">
            <a:spLocks noGrp="1"/>
          </p:cNvSpPr>
          <p:nvPr>
            <p:ph type="title"/>
          </p:nvPr>
        </p:nvSpPr>
        <p:spPr>
          <a:xfrm>
            <a:off x="892969" y="1151929"/>
            <a:ext cx="7358064" cy="2321720"/>
          </a:xfrm>
          <a:prstGeom prst="rect">
            <a:avLst/>
          </a:prstGeom>
        </p:spPr>
        <p:txBody>
          <a:bodyPr lIns="35716" tIns="35716" rIns="35716" bIns="35716" anchor="b"/>
          <a:lstStyle>
            <a:lvl1pPr algn="ctr" defTabSz="410750">
              <a:defRPr sz="56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2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36155"/>
            <a:ext cx="7358064" cy="794743"/>
          </a:xfrm>
          <a:prstGeom prst="rect">
            <a:avLst/>
          </a:prstGeom>
        </p:spPr>
        <p:txBody>
          <a:bodyPr lIns="35716" tIns="35716" rIns="35716" bIns="35716"/>
          <a:lstStyle>
            <a:lvl1pPr marL="0" indent="0" algn="ctr" defTabSz="410750"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410750"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410750"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410750"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410750"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33672" y="6505277"/>
            <a:ext cx="267726" cy="274635"/>
          </a:xfrm>
          <a:prstGeom prst="rect">
            <a:avLst/>
          </a:prstGeom>
        </p:spPr>
        <p:txBody>
          <a:bodyPr lIns="35716" tIns="35716" rIns="35716" bIns="35716" anchor="t"/>
          <a:lstStyle>
            <a:lvl1pPr algn="ctr" defTabSz="410750">
              <a:defRPr sz="13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xmlns:p14="http://schemas.microsoft.com/office/powerpoint/2010/main"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BD0612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BD0612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BD0612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BD0612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BD0612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BD0612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BD0612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BD0612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BD0612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ti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ti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ti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ti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ti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ti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tif"/><Relationship Id="rId3" Type="http://schemas.openxmlformats.org/officeDocument/2006/relationships/image" Target="../media/image22.ti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tif"/><Relationship Id="rId3" Type="http://schemas.openxmlformats.org/officeDocument/2006/relationships/image" Target="../media/image22.ti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ti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ti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ti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ti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ti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ti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ti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ti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ti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ti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ti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ti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ti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image" Target="../media/image46.jpeg"/><Relationship Id="rId6" Type="http://schemas.openxmlformats.org/officeDocument/2006/relationships/image" Target="../media/image47.jpeg"/><Relationship Id="rId7" Type="http://schemas.openxmlformats.org/officeDocument/2006/relationships/image" Target="../media/image48.jpeg"/><Relationship Id="rId8" Type="http://schemas.openxmlformats.org/officeDocument/2006/relationships/image" Target="../media/image49.emf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043" descr="Picture 104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42173" y="6102551"/>
            <a:ext cx="1344623" cy="6673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 4" descr="Imag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78719" y="6141863"/>
            <a:ext cx="1056210" cy="588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Image 15" descr="Image 1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46114" y="5873209"/>
            <a:ext cx="483335" cy="7935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UL-vignetteUL250px.png" descr="UL-vignetteUL250px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21028" y="5991167"/>
            <a:ext cx="1550448" cy="744215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Titre 1"/>
          <p:cNvSpPr txBox="1"/>
          <p:nvPr/>
        </p:nvSpPr>
        <p:spPr>
          <a:xfrm>
            <a:off x="952500" y="1710108"/>
            <a:ext cx="7239000" cy="1718172"/>
          </a:xfrm>
          <a:prstGeom prst="rect">
            <a:avLst/>
          </a:prstGeom>
          <a:solidFill>
            <a:srgbClr val="C0111D"/>
          </a:solidFill>
          <a:ln w="25400">
            <a:solidFill>
              <a:srgbClr val="6C131F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normAutofit/>
          </a:bodyPr>
          <a:lstStyle>
            <a:lvl1pPr algn="ctr" defTabSz="584200">
              <a:defRPr sz="3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Actualités dans l’asthme</a:t>
            </a:r>
          </a:p>
        </p:txBody>
      </p:sp>
      <p:sp>
        <p:nvSpPr>
          <p:cNvPr id="135" name="ZoneTexte 4"/>
          <p:cNvSpPr txBox="1"/>
          <p:nvPr/>
        </p:nvSpPr>
        <p:spPr>
          <a:xfrm>
            <a:off x="74505" y="3846580"/>
            <a:ext cx="8994990" cy="1292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>
            <a:spAutoFit/>
          </a:bodyPr>
          <a:lstStyle/>
          <a:p>
            <a:pPr algn="ctr" defTabSz="650240">
              <a:spcBef>
                <a:spcPts val="1200"/>
              </a:spcBef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 Cécile CHENIVESSE</a:t>
            </a:r>
          </a:p>
          <a:p>
            <a:pPr algn="ctr" defTabSz="65024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CHU Lille - Université de Lille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65024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Service de Pneumologie et Immuno-Allergologie</a:t>
            </a:r>
          </a:p>
          <a:p>
            <a:pPr algn="ctr" defTabSz="65024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Centre de Compétences des Maladies Pulmonaires Rares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5616" y="1628800"/>
            <a:ext cx="1745246" cy="2016225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84"/>
          <p:cNvSpPr txBox="1"/>
          <p:nvPr/>
        </p:nvSpPr>
        <p:spPr>
          <a:xfrm>
            <a:off x="3216849" y="1988840"/>
            <a:ext cx="2170892" cy="470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2145" tIns="32145" rIns="32145" bIns="32145">
            <a:spAutoFit/>
          </a:bodyPr>
          <a:lstStyle>
            <a:lvl1pPr defTabSz="914400">
              <a:defRPr sz="2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235 MILLIONS</a:t>
            </a:r>
          </a:p>
        </p:txBody>
      </p:sp>
      <p:sp>
        <p:nvSpPr>
          <p:cNvPr id="139" name="Shape 184"/>
          <p:cNvSpPr txBox="1"/>
          <p:nvPr/>
        </p:nvSpPr>
        <p:spPr>
          <a:xfrm>
            <a:off x="3231556" y="2755091"/>
            <a:ext cx="5160513" cy="902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2145" tIns="32145" rIns="32145" bIns="32145">
            <a:spAutoFit/>
          </a:bodyPr>
          <a:lstStyle/>
          <a:p>
            <a:pPr defTabSz="914400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L’asthme a une prévalence de 6% en France</a:t>
            </a:r>
            <a:endParaRPr sz="2400" b="1">
              <a:solidFill>
                <a:srgbClr val="404040"/>
              </a:solidFill>
              <a:latin typeface="+mn-lt"/>
              <a:ea typeface="+mn-ea"/>
              <a:cs typeface="+mn-cs"/>
              <a:sym typeface="Calibri"/>
            </a:endParaRPr>
          </a:p>
          <a:p>
            <a:pPr defTabSz="914400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= 3,5 millions de personnes</a:t>
            </a:r>
          </a:p>
          <a:p>
            <a:pPr defTabSz="914400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prévalence = 7% Nord et Pas de Calais</a:t>
            </a:r>
          </a:p>
        </p:txBody>
      </p:sp>
      <p:sp>
        <p:nvSpPr>
          <p:cNvPr id="140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41" name="Shape 184"/>
          <p:cNvSpPr txBox="1"/>
          <p:nvPr/>
        </p:nvSpPr>
        <p:spPr>
          <a:xfrm>
            <a:off x="1486696" y="3805069"/>
            <a:ext cx="967766" cy="343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2145" tIns="32145" rIns="32145" bIns="32145">
            <a:spAutoFit/>
          </a:bodyPr>
          <a:lstStyle>
            <a:lvl1pPr defTabSz="914400">
              <a:defRPr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</a:t>
            </a:r>
          </a:p>
        </p:txBody>
      </p:sp>
      <p:sp>
        <p:nvSpPr>
          <p:cNvPr id="142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L’asthme</a:t>
            </a:r>
          </a:p>
        </p:txBody>
      </p:sp>
      <p:sp>
        <p:nvSpPr>
          <p:cNvPr id="143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5616" y="1628800"/>
            <a:ext cx="1745246" cy="2016225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Shape 184"/>
          <p:cNvSpPr txBox="1"/>
          <p:nvPr/>
        </p:nvSpPr>
        <p:spPr>
          <a:xfrm>
            <a:off x="3216849" y="1988840"/>
            <a:ext cx="2170892" cy="470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2145" tIns="32145" rIns="32145" bIns="32145">
            <a:spAutoFit/>
          </a:bodyPr>
          <a:lstStyle>
            <a:lvl1pPr defTabSz="914400">
              <a:defRPr sz="2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235 MILLIONS</a:t>
            </a:r>
          </a:p>
        </p:txBody>
      </p:sp>
      <p:sp>
        <p:nvSpPr>
          <p:cNvPr id="147" name="Shape 184"/>
          <p:cNvSpPr txBox="1"/>
          <p:nvPr/>
        </p:nvSpPr>
        <p:spPr>
          <a:xfrm>
            <a:off x="3231556" y="2755091"/>
            <a:ext cx="5160513" cy="902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2145" tIns="32145" rIns="32145" bIns="32145">
            <a:spAutoFit/>
          </a:bodyPr>
          <a:lstStyle/>
          <a:p>
            <a:pPr defTabSz="914400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L’asthme a une prévalence de 6% en France</a:t>
            </a:r>
            <a:endParaRPr sz="2400" b="1">
              <a:solidFill>
                <a:srgbClr val="404040"/>
              </a:solidFill>
              <a:latin typeface="+mn-lt"/>
              <a:ea typeface="+mn-ea"/>
              <a:cs typeface="+mn-cs"/>
              <a:sym typeface="Calibri"/>
            </a:endParaRPr>
          </a:p>
          <a:p>
            <a:pPr defTabSz="914400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= 3,5 millions de personnes</a:t>
            </a:r>
          </a:p>
          <a:p>
            <a:pPr defTabSz="914400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prévalence = 7% Nord et Pas de Calais</a:t>
            </a:r>
          </a:p>
        </p:txBody>
      </p:sp>
      <p:grpSp>
        <p:nvGrpSpPr>
          <p:cNvPr id="169" name="Groupe 2"/>
          <p:cNvGrpSpPr/>
          <p:nvPr/>
        </p:nvGrpSpPr>
        <p:grpSpPr>
          <a:xfrm>
            <a:off x="1473919" y="4459718"/>
            <a:ext cx="1027704" cy="1250012"/>
            <a:chOff x="0" y="0"/>
            <a:chExt cx="1027702" cy="1250010"/>
          </a:xfrm>
        </p:grpSpPr>
        <p:grpSp>
          <p:nvGrpSpPr>
            <p:cNvPr id="154" name="Grouper"/>
            <p:cNvGrpSpPr/>
            <p:nvPr/>
          </p:nvGrpSpPr>
          <p:grpSpPr>
            <a:xfrm>
              <a:off x="-1" y="0"/>
              <a:ext cx="505112" cy="1015183"/>
              <a:chOff x="0" y="0"/>
              <a:chExt cx="505110" cy="1015182"/>
            </a:xfrm>
          </p:grpSpPr>
          <p:sp>
            <p:nvSpPr>
              <p:cNvPr id="148" name="Rectangle aux angles arrondis"/>
              <p:cNvSpPr/>
              <p:nvPr/>
            </p:nvSpPr>
            <p:spPr>
              <a:xfrm>
                <a:off x="142284" y="195672"/>
                <a:ext cx="236997" cy="354988"/>
              </a:xfrm>
              <a:prstGeom prst="roundRect">
                <a:avLst>
                  <a:gd name="adj" fmla="val 30420"/>
                </a:avLst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49" name="Rectangle aux angles arrondis"/>
              <p:cNvSpPr/>
              <p:nvPr/>
            </p:nvSpPr>
            <p:spPr>
              <a:xfrm rot="20940000">
                <a:off x="316780" y="472022"/>
                <a:ext cx="83414" cy="540165"/>
              </a:xfrm>
              <a:prstGeom prst="roundRect">
                <a:avLst>
                  <a:gd name="adj" fmla="val 50000"/>
                </a:avLst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50" name="Rectangle aux angles arrondis"/>
              <p:cNvSpPr/>
              <p:nvPr/>
            </p:nvSpPr>
            <p:spPr>
              <a:xfrm rot="600000">
                <a:off x="121150" y="469958"/>
                <a:ext cx="83414" cy="540165"/>
              </a:xfrm>
              <a:prstGeom prst="roundRect">
                <a:avLst>
                  <a:gd name="adj" fmla="val 50000"/>
                </a:avLst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51" name="Figure"/>
              <p:cNvSpPr/>
              <p:nvPr/>
            </p:nvSpPr>
            <p:spPr>
              <a:xfrm rot="1560000">
                <a:off x="77814" y="197608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52" name="Figure"/>
              <p:cNvSpPr/>
              <p:nvPr/>
            </p:nvSpPr>
            <p:spPr>
              <a:xfrm rot="20220000" flipH="1">
                <a:off x="331491" y="196740"/>
                <a:ext cx="103707" cy="3789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53" name="Ovale"/>
              <p:cNvSpPr/>
              <p:nvPr/>
            </p:nvSpPr>
            <p:spPr>
              <a:xfrm>
                <a:off x="176062" y="0"/>
                <a:ext cx="169441" cy="201427"/>
              </a:xfrm>
              <a:prstGeom prst="ellipse">
                <a:avLst/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</p:grpSp>
        <p:grpSp>
          <p:nvGrpSpPr>
            <p:cNvPr id="161" name="Grouper"/>
            <p:cNvGrpSpPr/>
            <p:nvPr/>
          </p:nvGrpSpPr>
          <p:grpSpPr>
            <a:xfrm>
              <a:off x="522591" y="2837"/>
              <a:ext cx="505112" cy="1015184"/>
              <a:chOff x="0" y="0"/>
              <a:chExt cx="505110" cy="1015182"/>
            </a:xfrm>
          </p:grpSpPr>
          <p:sp>
            <p:nvSpPr>
              <p:cNvPr id="155" name="Rectangle aux angles arrondis"/>
              <p:cNvSpPr/>
              <p:nvPr/>
            </p:nvSpPr>
            <p:spPr>
              <a:xfrm>
                <a:off x="142284" y="195672"/>
                <a:ext cx="236997" cy="354988"/>
              </a:xfrm>
              <a:prstGeom prst="roundRect">
                <a:avLst>
                  <a:gd name="adj" fmla="val 30420"/>
                </a:avLst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56" name="Rectangle aux angles arrondis"/>
              <p:cNvSpPr/>
              <p:nvPr/>
            </p:nvSpPr>
            <p:spPr>
              <a:xfrm rot="20940000">
                <a:off x="316780" y="472022"/>
                <a:ext cx="83414" cy="540165"/>
              </a:xfrm>
              <a:prstGeom prst="roundRect">
                <a:avLst>
                  <a:gd name="adj" fmla="val 50000"/>
                </a:avLst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57" name="Rectangle aux angles arrondis"/>
              <p:cNvSpPr/>
              <p:nvPr/>
            </p:nvSpPr>
            <p:spPr>
              <a:xfrm rot="600000">
                <a:off x="121150" y="469958"/>
                <a:ext cx="83414" cy="540165"/>
              </a:xfrm>
              <a:prstGeom prst="roundRect">
                <a:avLst>
                  <a:gd name="adj" fmla="val 50000"/>
                </a:avLst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58" name="Figure"/>
              <p:cNvSpPr/>
              <p:nvPr/>
            </p:nvSpPr>
            <p:spPr>
              <a:xfrm rot="1560000">
                <a:off x="77814" y="197608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59" name="Figure"/>
              <p:cNvSpPr/>
              <p:nvPr/>
            </p:nvSpPr>
            <p:spPr>
              <a:xfrm rot="20220000" flipH="1">
                <a:off x="331491" y="196740"/>
                <a:ext cx="103707" cy="3789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60" name="Ovale"/>
              <p:cNvSpPr/>
              <p:nvPr/>
            </p:nvSpPr>
            <p:spPr>
              <a:xfrm>
                <a:off x="176062" y="0"/>
                <a:ext cx="169441" cy="201427"/>
              </a:xfrm>
              <a:prstGeom prst="ellipse">
                <a:avLst/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</p:grpSp>
        <p:grpSp>
          <p:nvGrpSpPr>
            <p:cNvPr id="168" name="Grouper"/>
            <p:cNvGrpSpPr/>
            <p:nvPr/>
          </p:nvGrpSpPr>
          <p:grpSpPr>
            <a:xfrm>
              <a:off x="248248" y="234828"/>
              <a:ext cx="505112" cy="1015183"/>
              <a:chOff x="0" y="0"/>
              <a:chExt cx="505110" cy="1015182"/>
            </a:xfrm>
          </p:grpSpPr>
          <p:sp>
            <p:nvSpPr>
              <p:cNvPr id="162" name="Rectangle aux angles arrondis"/>
              <p:cNvSpPr/>
              <p:nvPr/>
            </p:nvSpPr>
            <p:spPr>
              <a:xfrm>
                <a:off x="142284" y="195672"/>
                <a:ext cx="236997" cy="354988"/>
              </a:xfrm>
              <a:prstGeom prst="roundRect">
                <a:avLst>
                  <a:gd name="adj" fmla="val 30420"/>
                </a:avLst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63" name="Rectangle aux angles arrondis"/>
              <p:cNvSpPr/>
              <p:nvPr/>
            </p:nvSpPr>
            <p:spPr>
              <a:xfrm rot="20940000">
                <a:off x="316780" y="472022"/>
                <a:ext cx="83414" cy="540165"/>
              </a:xfrm>
              <a:prstGeom prst="roundRect">
                <a:avLst>
                  <a:gd name="adj" fmla="val 50000"/>
                </a:avLst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64" name="Rectangle aux angles arrondis"/>
              <p:cNvSpPr/>
              <p:nvPr/>
            </p:nvSpPr>
            <p:spPr>
              <a:xfrm rot="600000">
                <a:off x="121150" y="469958"/>
                <a:ext cx="83414" cy="540165"/>
              </a:xfrm>
              <a:prstGeom prst="roundRect">
                <a:avLst>
                  <a:gd name="adj" fmla="val 50000"/>
                </a:avLst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65" name="Figure"/>
              <p:cNvSpPr/>
              <p:nvPr/>
            </p:nvSpPr>
            <p:spPr>
              <a:xfrm rot="1560000">
                <a:off x="77814" y="197608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66" name="Figure"/>
              <p:cNvSpPr/>
              <p:nvPr/>
            </p:nvSpPr>
            <p:spPr>
              <a:xfrm rot="20220000" flipH="1">
                <a:off x="331491" y="196740"/>
                <a:ext cx="103707" cy="3789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67" name="Ovale"/>
              <p:cNvSpPr/>
              <p:nvPr/>
            </p:nvSpPr>
            <p:spPr>
              <a:xfrm>
                <a:off x="176062" y="0"/>
                <a:ext cx="169441" cy="201427"/>
              </a:xfrm>
              <a:prstGeom prst="ellipse">
                <a:avLst/>
              </a:prstGeom>
              <a:solidFill>
                <a:srgbClr val="D9D9D9"/>
              </a:solidFill>
              <a:ln w="12700" cap="flat">
                <a:solidFill>
                  <a:srgbClr val="A6A6A6"/>
                </a:solidFill>
                <a:prstDash val="solid"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0750">
                  <a:defRPr sz="25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</p:grpSp>
      </p:grpSp>
      <p:sp>
        <p:nvSpPr>
          <p:cNvPr id="170" name="Shape 184"/>
          <p:cNvSpPr txBox="1"/>
          <p:nvPr/>
        </p:nvSpPr>
        <p:spPr>
          <a:xfrm>
            <a:off x="3216849" y="4332704"/>
            <a:ext cx="607278" cy="470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2145" tIns="32145" rIns="32145" bIns="32145">
            <a:spAutoFit/>
          </a:bodyPr>
          <a:lstStyle>
            <a:lvl1pPr defTabSz="914400">
              <a:defRPr sz="2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5 %</a:t>
            </a:r>
          </a:p>
        </p:txBody>
      </p:sp>
      <p:sp>
        <p:nvSpPr>
          <p:cNvPr id="171" name="Shape 184"/>
          <p:cNvSpPr txBox="1"/>
          <p:nvPr/>
        </p:nvSpPr>
        <p:spPr>
          <a:xfrm>
            <a:off x="3231556" y="4987340"/>
            <a:ext cx="5058739" cy="623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2145" tIns="32145" rIns="32145" bIns="32145">
            <a:spAutoFit/>
          </a:bodyPr>
          <a:lstStyle/>
          <a:p>
            <a:pPr defTabSz="914400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L’asthme sévère pourrait concerner </a:t>
            </a:r>
            <a:endParaRPr sz="2400" b="1">
              <a:solidFill>
                <a:srgbClr val="404040"/>
              </a:solidFill>
              <a:latin typeface="+mn-lt"/>
              <a:ea typeface="+mn-ea"/>
              <a:cs typeface="+mn-cs"/>
              <a:sym typeface="Calibri"/>
            </a:endParaRPr>
          </a:p>
          <a:p>
            <a:pPr defTabSz="914400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175 000 personnes en France</a:t>
            </a:r>
          </a:p>
        </p:txBody>
      </p:sp>
      <p:sp>
        <p:nvSpPr>
          <p:cNvPr id="172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73" name="Shape 184"/>
          <p:cNvSpPr txBox="1"/>
          <p:nvPr/>
        </p:nvSpPr>
        <p:spPr>
          <a:xfrm>
            <a:off x="1097956" y="5731959"/>
            <a:ext cx="1745246" cy="343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2145" tIns="32145" rIns="32145" bIns="32145">
            <a:spAutoFit/>
          </a:bodyPr>
          <a:lstStyle>
            <a:lvl1pPr defTabSz="914400">
              <a:defRPr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sévère</a:t>
            </a:r>
          </a:p>
        </p:txBody>
      </p:sp>
      <p:sp>
        <p:nvSpPr>
          <p:cNvPr id="174" name="Shape 184"/>
          <p:cNvSpPr txBox="1"/>
          <p:nvPr/>
        </p:nvSpPr>
        <p:spPr>
          <a:xfrm>
            <a:off x="1486696" y="3805069"/>
            <a:ext cx="967766" cy="343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2145" tIns="32145" rIns="32145" bIns="32145">
            <a:spAutoFit/>
          </a:bodyPr>
          <a:lstStyle>
            <a:lvl1pPr defTabSz="914400">
              <a:defRPr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</a:t>
            </a:r>
          </a:p>
        </p:txBody>
      </p:sp>
      <p:sp>
        <p:nvSpPr>
          <p:cNvPr id="175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L’asthme</a:t>
            </a:r>
          </a:p>
        </p:txBody>
      </p:sp>
      <p:sp>
        <p:nvSpPr>
          <p:cNvPr id="176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roupe"/>
          <p:cNvGrpSpPr/>
          <p:nvPr/>
        </p:nvGrpSpPr>
        <p:grpSpPr>
          <a:xfrm>
            <a:off x="330596" y="1943100"/>
            <a:ext cx="2464893" cy="3794125"/>
            <a:chOff x="0" y="0"/>
            <a:chExt cx="2464891" cy="3794125"/>
          </a:xfrm>
        </p:grpSpPr>
        <p:sp>
          <p:nvSpPr>
            <p:cNvPr id="178" name="Figure"/>
            <p:cNvSpPr/>
            <p:nvPr/>
          </p:nvSpPr>
          <p:spPr>
            <a:xfrm>
              <a:off x="0" y="-1"/>
              <a:ext cx="2464892" cy="379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6230" y="21600"/>
                  </a:lnTo>
                  <a:lnTo>
                    <a:pt x="16230" y="21426"/>
                  </a:lnTo>
                  <a:lnTo>
                    <a:pt x="21600" y="10800"/>
                  </a:lnTo>
                  <a:lnTo>
                    <a:pt x="16230" y="174"/>
                  </a:lnTo>
                  <a:lnTo>
                    <a:pt x="162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F14A">
                <a:alpha val="20786"/>
              </a:srgbClr>
            </a:solidFill>
            <a:ln w="25400" cap="flat">
              <a:solidFill>
                <a:srgbClr val="006D2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79" name="Diagnostic"/>
            <p:cNvSpPr txBox="1"/>
            <p:nvPr/>
          </p:nvSpPr>
          <p:spPr>
            <a:xfrm>
              <a:off x="142299" y="101600"/>
              <a:ext cx="1414811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410750">
                <a:defRPr sz="2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Diagnostic</a:t>
              </a:r>
            </a:p>
          </p:txBody>
        </p:sp>
        <p:sp>
          <p:nvSpPr>
            <p:cNvPr id="180" name="Clinique…"/>
            <p:cNvSpPr txBox="1"/>
            <p:nvPr/>
          </p:nvSpPr>
          <p:spPr>
            <a:xfrm>
              <a:off x="177981" y="571500"/>
              <a:ext cx="2016729" cy="2895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Clinique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Terrain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Symptômes 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Rhinite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Exacerbations</a:t>
              </a:r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Spirométrie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 TVO variable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u="sng"/>
                <a:t>Diagnostics</a:t>
              </a:r>
              <a:r>
                <a:t> </a:t>
              </a:r>
              <a:r>
                <a:rPr u="sng"/>
                <a:t>différentiels</a:t>
              </a:r>
            </a:p>
          </p:txBody>
        </p:sp>
      </p:grpSp>
      <p:sp>
        <p:nvSpPr>
          <p:cNvPr id="182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83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L’asthme</a:t>
            </a:r>
          </a:p>
        </p:txBody>
      </p:sp>
      <p:sp>
        <p:nvSpPr>
          <p:cNvPr id="184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roupe"/>
          <p:cNvGrpSpPr/>
          <p:nvPr/>
        </p:nvGrpSpPr>
        <p:grpSpPr>
          <a:xfrm>
            <a:off x="330596" y="1943100"/>
            <a:ext cx="2464893" cy="3794125"/>
            <a:chOff x="0" y="0"/>
            <a:chExt cx="2464891" cy="3794125"/>
          </a:xfrm>
        </p:grpSpPr>
        <p:sp>
          <p:nvSpPr>
            <p:cNvPr id="186" name="Figure"/>
            <p:cNvSpPr/>
            <p:nvPr/>
          </p:nvSpPr>
          <p:spPr>
            <a:xfrm>
              <a:off x="0" y="-1"/>
              <a:ext cx="2464892" cy="379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6230" y="21600"/>
                  </a:lnTo>
                  <a:lnTo>
                    <a:pt x="16230" y="21426"/>
                  </a:lnTo>
                  <a:lnTo>
                    <a:pt x="21600" y="10800"/>
                  </a:lnTo>
                  <a:lnTo>
                    <a:pt x="16230" y="174"/>
                  </a:lnTo>
                  <a:lnTo>
                    <a:pt x="162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F14A">
                <a:alpha val="20786"/>
              </a:srgbClr>
            </a:solidFill>
            <a:ln w="25400" cap="flat">
              <a:solidFill>
                <a:srgbClr val="006D2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87" name="Diagnostic"/>
            <p:cNvSpPr txBox="1"/>
            <p:nvPr/>
          </p:nvSpPr>
          <p:spPr>
            <a:xfrm>
              <a:off x="142299" y="101600"/>
              <a:ext cx="1414811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410750">
                <a:defRPr sz="2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Diagnostic</a:t>
              </a:r>
            </a:p>
          </p:txBody>
        </p:sp>
        <p:sp>
          <p:nvSpPr>
            <p:cNvPr id="188" name="Clinique…"/>
            <p:cNvSpPr txBox="1"/>
            <p:nvPr/>
          </p:nvSpPr>
          <p:spPr>
            <a:xfrm>
              <a:off x="177981" y="571500"/>
              <a:ext cx="2016729" cy="2895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Clinique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Terrain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Symptômes 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Rhinite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Exacerbations</a:t>
              </a:r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Spirométrie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 TVO variable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u="sng"/>
                <a:t>Diagnostics</a:t>
              </a:r>
              <a:r>
                <a:t> </a:t>
              </a:r>
              <a:r>
                <a:rPr u="sng"/>
                <a:t>différentiels</a:t>
              </a:r>
            </a:p>
          </p:txBody>
        </p:sp>
      </p:grpSp>
      <p:sp>
        <p:nvSpPr>
          <p:cNvPr id="190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91" name="Shape 184"/>
          <p:cNvSpPr txBox="1"/>
          <p:nvPr/>
        </p:nvSpPr>
        <p:spPr>
          <a:xfrm>
            <a:off x="3422056" y="4912917"/>
            <a:ext cx="5047379" cy="673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2145" tIns="32145" rIns="32145" bIns="32145">
            <a:spAutoFit/>
          </a:bodyPr>
          <a:lstStyle/>
          <a:p>
            <a:pPr defTabSz="914400">
              <a:defRPr sz="20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Diagnostics différentiels / fumeurs</a:t>
            </a:r>
          </a:p>
          <a:p>
            <a:pPr defTabSz="914400"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BPCO et ACO</a:t>
            </a:r>
          </a:p>
        </p:txBody>
      </p:sp>
      <p:sp>
        <p:nvSpPr>
          <p:cNvPr id="192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L’asthme</a:t>
            </a:r>
          </a:p>
        </p:txBody>
      </p:sp>
      <p:sp>
        <p:nvSpPr>
          <p:cNvPr id="193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6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GINA 2017</a:t>
            </a:r>
          </a:p>
        </p:txBody>
      </p:sp>
      <p:grpSp>
        <p:nvGrpSpPr>
          <p:cNvPr id="201" name="Groupe"/>
          <p:cNvGrpSpPr/>
          <p:nvPr/>
        </p:nvGrpSpPr>
        <p:grpSpPr>
          <a:xfrm>
            <a:off x="1083766" y="1258856"/>
            <a:ext cx="3814168" cy="1906986"/>
            <a:chOff x="0" y="0"/>
            <a:chExt cx="3814167" cy="1906984"/>
          </a:xfrm>
        </p:grpSpPr>
        <p:sp>
          <p:nvSpPr>
            <p:cNvPr id="197" name="Ovale"/>
            <p:cNvSpPr/>
            <p:nvPr/>
          </p:nvSpPr>
          <p:spPr>
            <a:xfrm>
              <a:off x="0" y="0"/>
              <a:ext cx="3814168" cy="1906985"/>
            </a:xfrm>
            <a:prstGeom prst="ellipse">
              <a:avLst/>
            </a:prstGeom>
            <a:gradFill flip="none" rotWithShape="1">
              <a:gsLst>
                <a:gs pos="0">
                  <a:srgbClr val="F7CA94"/>
                </a:gs>
                <a:gs pos="100000">
                  <a:srgbClr val="FBE6D4"/>
                </a:gs>
              </a:gsLst>
              <a:lin ang="16200000" scaled="0"/>
            </a:gradFill>
            <a:ln w="9525" cap="flat">
              <a:solidFill>
                <a:srgbClr val="DDA466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200" name="Groupe"/>
            <p:cNvGrpSpPr/>
            <p:nvPr/>
          </p:nvGrpSpPr>
          <p:grpSpPr>
            <a:xfrm>
              <a:off x="652631" y="441099"/>
              <a:ext cx="2508905" cy="1024786"/>
              <a:chOff x="0" y="0"/>
              <a:chExt cx="2508904" cy="1024784"/>
            </a:xfrm>
          </p:grpSpPr>
          <p:sp>
            <p:nvSpPr>
              <p:cNvPr id="198" name="ZoneTexte 14"/>
              <p:cNvSpPr txBox="1"/>
              <p:nvPr/>
            </p:nvSpPr>
            <p:spPr>
              <a:xfrm>
                <a:off x="6089" y="0"/>
                <a:ext cx="2039527" cy="3962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sz="2000" b="1">
                    <a:solidFill>
                      <a:srgbClr val="B82F29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Asthme typique</a:t>
                </a:r>
              </a:p>
            </p:txBody>
          </p:sp>
          <p:sp>
            <p:nvSpPr>
              <p:cNvPr id="199" name="ZoneTexte 14"/>
              <p:cNvSpPr txBox="1"/>
              <p:nvPr/>
            </p:nvSpPr>
            <p:spPr>
              <a:xfrm>
                <a:off x="0" y="374544"/>
                <a:ext cx="2508905" cy="650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>
                  <a:defRPr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Symptômes variables</a:t>
                </a:r>
              </a:p>
              <a:p>
                <a:pPr>
                  <a:defRPr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Obstruction réversible</a:t>
                </a:r>
              </a:p>
            </p:txBody>
          </p:sp>
        </p:grpSp>
      </p:grpSp>
      <p:grpSp>
        <p:nvGrpSpPr>
          <p:cNvPr id="206" name="Groupe"/>
          <p:cNvGrpSpPr/>
          <p:nvPr/>
        </p:nvGrpSpPr>
        <p:grpSpPr>
          <a:xfrm>
            <a:off x="4246066" y="1258856"/>
            <a:ext cx="3814168" cy="1906986"/>
            <a:chOff x="0" y="0"/>
            <a:chExt cx="3814167" cy="1906984"/>
          </a:xfrm>
        </p:grpSpPr>
        <p:sp>
          <p:nvSpPr>
            <p:cNvPr id="202" name="Ovale"/>
            <p:cNvSpPr/>
            <p:nvPr/>
          </p:nvSpPr>
          <p:spPr>
            <a:xfrm>
              <a:off x="0" y="0"/>
              <a:ext cx="3814168" cy="1906985"/>
            </a:xfrm>
            <a:prstGeom prst="ellipse">
              <a:avLst/>
            </a:prstGeom>
            <a:gradFill flip="none" rotWithShape="1">
              <a:gsLst>
                <a:gs pos="0">
                  <a:srgbClr val="F7CA94"/>
                </a:gs>
                <a:gs pos="100000">
                  <a:srgbClr val="FBE6D4"/>
                </a:gs>
              </a:gsLst>
              <a:lin ang="16200000" scaled="0"/>
            </a:gradFill>
            <a:ln w="9525" cap="flat">
              <a:solidFill>
                <a:srgbClr val="DDA466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205" name="Groupe"/>
            <p:cNvGrpSpPr/>
            <p:nvPr/>
          </p:nvGrpSpPr>
          <p:grpSpPr>
            <a:xfrm>
              <a:off x="900274" y="441099"/>
              <a:ext cx="2013619" cy="1024786"/>
              <a:chOff x="0" y="0"/>
              <a:chExt cx="2013617" cy="1024784"/>
            </a:xfrm>
          </p:grpSpPr>
          <p:sp>
            <p:nvSpPr>
              <p:cNvPr id="203" name="ZoneTexte 14"/>
              <p:cNvSpPr txBox="1"/>
              <p:nvPr/>
            </p:nvSpPr>
            <p:spPr>
              <a:xfrm>
                <a:off x="-1" y="0"/>
                <a:ext cx="1810952" cy="3962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sz="2000" b="1">
                    <a:solidFill>
                      <a:srgbClr val="B82F29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BPCO typique</a:t>
                </a:r>
              </a:p>
            </p:txBody>
          </p:sp>
          <p:sp>
            <p:nvSpPr>
              <p:cNvPr id="204" name="ZoneTexte 14"/>
              <p:cNvSpPr txBox="1"/>
              <p:nvPr/>
            </p:nvSpPr>
            <p:spPr>
              <a:xfrm>
                <a:off x="33015" y="374544"/>
                <a:ext cx="1980603" cy="650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>
                  <a:defRPr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Tabagisme</a:t>
                </a:r>
              </a:p>
              <a:p>
                <a:pPr>
                  <a:defRPr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Obstruction fixée</a:t>
                </a:r>
              </a:p>
            </p:txBody>
          </p:sp>
        </p:grpSp>
      </p:grpSp>
      <p:sp>
        <p:nvSpPr>
          <p:cNvPr id="207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COPD Overlap</a:t>
            </a:r>
          </a:p>
        </p:txBody>
      </p:sp>
      <p:sp>
        <p:nvSpPr>
          <p:cNvPr id="208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Figure"/>
          <p:cNvSpPr/>
          <p:nvPr/>
        </p:nvSpPr>
        <p:spPr>
          <a:xfrm>
            <a:off x="1083696" y="1258887"/>
            <a:ext cx="6976608" cy="1906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6" h="19680" extrusionOk="0">
                <a:moveTo>
                  <a:pt x="5606" y="0"/>
                </a:moveTo>
                <a:cubicBezTo>
                  <a:pt x="4171" y="0"/>
                  <a:pt x="2736" y="962"/>
                  <a:pt x="1642" y="2884"/>
                </a:cubicBezTo>
                <a:cubicBezTo>
                  <a:pt x="-547" y="6727"/>
                  <a:pt x="-547" y="12955"/>
                  <a:pt x="1642" y="16798"/>
                </a:cubicBezTo>
                <a:cubicBezTo>
                  <a:pt x="3831" y="20641"/>
                  <a:pt x="7380" y="20641"/>
                  <a:pt x="9569" y="16798"/>
                </a:cubicBezTo>
                <a:cubicBezTo>
                  <a:pt x="9829" y="16343"/>
                  <a:pt x="10055" y="15850"/>
                  <a:pt x="10253" y="15336"/>
                </a:cubicBezTo>
                <a:cubicBezTo>
                  <a:pt x="8979" y="12023"/>
                  <a:pt x="8979" y="7655"/>
                  <a:pt x="10253" y="4342"/>
                </a:cubicBezTo>
                <a:cubicBezTo>
                  <a:pt x="10055" y="3828"/>
                  <a:pt x="9829" y="3339"/>
                  <a:pt x="9569" y="2884"/>
                </a:cubicBezTo>
                <a:cubicBezTo>
                  <a:pt x="8475" y="962"/>
                  <a:pt x="7040" y="0"/>
                  <a:pt x="5606" y="0"/>
                </a:cubicBezTo>
                <a:close/>
                <a:moveTo>
                  <a:pt x="10253" y="4342"/>
                </a:moveTo>
                <a:cubicBezTo>
                  <a:pt x="11527" y="7655"/>
                  <a:pt x="11527" y="12023"/>
                  <a:pt x="10253" y="15336"/>
                </a:cubicBezTo>
                <a:cubicBezTo>
                  <a:pt x="10451" y="15850"/>
                  <a:pt x="10677" y="16343"/>
                  <a:pt x="10937" y="16798"/>
                </a:cubicBezTo>
                <a:cubicBezTo>
                  <a:pt x="13126" y="20641"/>
                  <a:pt x="16675" y="20641"/>
                  <a:pt x="18864" y="16798"/>
                </a:cubicBezTo>
                <a:cubicBezTo>
                  <a:pt x="21053" y="12955"/>
                  <a:pt x="21053" y="6727"/>
                  <a:pt x="18864" y="2884"/>
                </a:cubicBezTo>
                <a:cubicBezTo>
                  <a:pt x="16675" y="-959"/>
                  <a:pt x="13126" y="-959"/>
                  <a:pt x="10937" y="2884"/>
                </a:cubicBezTo>
                <a:cubicBezTo>
                  <a:pt x="10677" y="3339"/>
                  <a:pt x="10451" y="3828"/>
                  <a:pt x="10253" y="4342"/>
                </a:cubicBezTo>
                <a:close/>
              </a:path>
            </a:pathLst>
          </a:custGeom>
          <a:gradFill>
            <a:gsLst>
              <a:gs pos="0">
                <a:srgbClr val="F7CA94"/>
              </a:gs>
              <a:gs pos="100000">
                <a:srgbClr val="FBE6D4"/>
              </a:gs>
            </a:gsLst>
            <a:lin ang="16200000"/>
          </a:gradFill>
          <a:ln>
            <a:solidFill>
              <a:srgbClr val="DDA46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2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GINA 2017</a:t>
            </a:r>
          </a:p>
        </p:txBody>
      </p:sp>
      <p:grpSp>
        <p:nvGrpSpPr>
          <p:cNvPr id="215" name="Groupe"/>
          <p:cNvGrpSpPr/>
          <p:nvPr/>
        </p:nvGrpSpPr>
        <p:grpSpPr>
          <a:xfrm>
            <a:off x="1736397" y="1699956"/>
            <a:ext cx="2508906" cy="1024786"/>
            <a:chOff x="0" y="0"/>
            <a:chExt cx="2508904" cy="1024784"/>
          </a:xfrm>
        </p:grpSpPr>
        <p:sp>
          <p:nvSpPr>
            <p:cNvPr id="213" name="ZoneTexte 14"/>
            <p:cNvSpPr txBox="1"/>
            <p:nvPr/>
          </p:nvSpPr>
          <p:spPr>
            <a:xfrm>
              <a:off x="6089" y="0"/>
              <a:ext cx="2039527" cy="396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 b="1">
                  <a:solidFill>
                    <a:srgbClr val="B82F29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Asthme typique</a:t>
              </a:r>
            </a:p>
          </p:txBody>
        </p:sp>
        <p:sp>
          <p:nvSpPr>
            <p:cNvPr id="214" name="ZoneTexte 14"/>
            <p:cNvSpPr txBox="1"/>
            <p:nvPr/>
          </p:nvSpPr>
          <p:spPr>
            <a:xfrm>
              <a:off x="0" y="374544"/>
              <a:ext cx="2508905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Symptômes variables</a:t>
              </a:r>
            </a:p>
            <a:p>
              <a:pPr>
                <a:defRPr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Obstruction réversible</a:t>
              </a:r>
            </a:p>
          </p:txBody>
        </p:sp>
      </p:grpSp>
      <p:grpSp>
        <p:nvGrpSpPr>
          <p:cNvPr id="218" name="Groupe"/>
          <p:cNvGrpSpPr/>
          <p:nvPr/>
        </p:nvGrpSpPr>
        <p:grpSpPr>
          <a:xfrm>
            <a:off x="5146341" y="1699956"/>
            <a:ext cx="2013618" cy="1024786"/>
            <a:chOff x="0" y="0"/>
            <a:chExt cx="2013617" cy="1024784"/>
          </a:xfrm>
        </p:grpSpPr>
        <p:sp>
          <p:nvSpPr>
            <p:cNvPr id="216" name="ZoneTexte 14"/>
            <p:cNvSpPr txBox="1"/>
            <p:nvPr/>
          </p:nvSpPr>
          <p:spPr>
            <a:xfrm>
              <a:off x="-1" y="0"/>
              <a:ext cx="1810952" cy="396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 b="1">
                  <a:solidFill>
                    <a:srgbClr val="B82F29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BPCO typique</a:t>
              </a:r>
            </a:p>
          </p:txBody>
        </p:sp>
        <p:sp>
          <p:nvSpPr>
            <p:cNvPr id="217" name="ZoneTexte 14"/>
            <p:cNvSpPr txBox="1"/>
            <p:nvPr/>
          </p:nvSpPr>
          <p:spPr>
            <a:xfrm>
              <a:off x="33015" y="374544"/>
              <a:ext cx="1980603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Tabagisme</a:t>
              </a:r>
            </a:p>
            <a:p>
              <a:pPr>
                <a:defRPr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Obstruction fixée</a:t>
              </a:r>
            </a:p>
          </p:txBody>
        </p:sp>
      </p:grpSp>
      <p:sp>
        <p:nvSpPr>
          <p:cNvPr id="219" name="ZoneTexte 14"/>
          <p:cNvSpPr txBox="1"/>
          <p:nvPr/>
        </p:nvSpPr>
        <p:spPr>
          <a:xfrm>
            <a:off x="4349376" y="1780673"/>
            <a:ext cx="444709" cy="112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80000"/>
              </a:lnSpc>
              <a:defRPr sz="2000" b="1">
                <a:solidFill>
                  <a:srgbClr val="25A51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ACO</a:t>
            </a:r>
          </a:p>
        </p:txBody>
      </p:sp>
      <p:sp>
        <p:nvSpPr>
          <p:cNvPr id="220" name="Asthma"/>
          <p:cNvSpPr txBox="1"/>
          <p:nvPr/>
        </p:nvSpPr>
        <p:spPr>
          <a:xfrm>
            <a:off x="2062765" y="3661199"/>
            <a:ext cx="1419062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</a:t>
            </a:r>
            <a:r>
              <a:rPr b="0"/>
              <a:t>sthma</a:t>
            </a:r>
          </a:p>
        </p:txBody>
      </p:sp>
      <p:sp>
        <p:nvSpPr>
          <p:cNvPr id="221" name="COPD"/>
          <p:cNvSpPr txBox="1"/>
          <p:nvPr/>
        </p:nvSpPr>
        <p:spPr>
          <a:xfrm>
            <a:off x="2469165" y="3661199"/>
            <a:ext cx="255844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              C</a:t>
            </a:r>
            <a:r>
              <a:rPr b="0"/>
              <a:t>OPD</a:t>
            </a:r>
          </a:p>
        </p:txBody>
      </p:sp>
      <p:sp>
        <p:nvSpPr>
          <p:cNvPr id="222" name="Overlap"/>
          <p:cNvSpPr txBox="1"/>
          <p:nvPr/>
        </p:nvSpPr>
        <p:spPr>
          <a:xfrm>
            <a:off x="2734513" y="3661199"/>
            <a:ext cx="4081374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                          O</a:t>
            </a:r>
            <a:r>
              <a:rPr b="0"/>
              <a:t>verlap</a:t>
            </a:r>
          </a:p>
        </p:txBody>
      </p:sp>
      <p:sp>
        <p:nvSpPr>
          <p:cNvPr id="223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COPD Overlap</a:t>
            </a:r>
          </a:p>
        </p:txBody>
      </p:sp>
      <p:sp>
        <p:nvSpPr>
          <p:cNvPr id="224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Figure"/>
          <p:cNvSpPr/>
          <p:nvPr/>
        </p:nvSpPr>
        <p:spPr>
          <a:xfrm>
            <a:off x="1083696" y="1258887"/>
            <a:ext cx="6976608" cy="1906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6" h="19680" extrusionOk="0">
                <a:moveTo>
                  <a:pt x="5606" y="0"/>
                </a:moveTo>
                <a:cubicBezTo>
                  <a:pt x="4171" y="0"/>
                  <a:pt x="2736" y="962"/>
                  <a:pt x="1642" y="2884"/>
                </a:cubicBezTo>
                <a:cubicBezTo>
                  <a:pt x="-547" y="6727"/>
                  <a:pt x="-547" y="12955"/>
                  <a:pt x="1642" y="16798"/>
                </a:cubicBezTo>
                <a:cubicBezTo>
                  <a:pt x="3831" y="20641"/>
                  <a:pt x="7380" y="20641"/>
                  <a:pt x="9569" y="16798"/>
                </a:cubicBezTo>
                <a:cubicBezTo>
                  <a:pt x="9829" y="16343"/>
                  <a:pt x="10055" y="15850"/>
                  <a:pt x="10253" y="15336"/>
                </a:cubicBezTo>
                <a:cubicBezTo>
                  <a:pt x="8979" y="12023"/>
                  <a:pt x="8979" y="7655"/>
                  <a:pt x="10253" y="4342"/>
                </a:cubicBezTo>
                <a:cubicBezTo>
                  <a:pt x="10055" y="3828"/>
                  <a:pt x="9829" y="3339"/>
                  <a:pt x="9569" y="2884"/>
                </a:cubicBezTo>
                <a:cubicBezTo>
                  <a:pt x="8475" y="962"/>
                  <a:pt x="7040" y="0"/>
                  <a:pt x="5606" y="0"/>
                </a:cubicBezTo>
                <a:close/>
                <a:moveTo>
                  <a:pt x="10253" y="4342"/>
                </a:moveTo>
                <a:cubicBezTo>
                  <a:pt x="11527" y="7655"/>
                  <a:pt x="11527" y="12023"/>
                  <a:pt x="10253" y="15336"/>
                </a:cubicBezTo>
                <a:cubicBezTo>
                  <a:pt x="10451" y="15850"/>
                  <a:pt x="10677" y="16343"/>
                  <a:pt x="10937" y="16798"/>
                </a:cubicBezTo>
                <a:cubicBezTo>
                  <a:pt x="13126" y="20641"/>
                  <a:pt x="16675" y="20641"/>
                  <a:pt x="18864" y="16798"/>
                </a:cubicBezTo>
                <a:cubicBezTo>
                  <a:pt x="21053" y="12955"/>
                  <a:pt x="21053" y="6727"/>
                  <a:pt x="18864" y="2884"/>
                </a:cubicBezTo>
                <a:cubicBezTo>
                  <a:pt x="16675" y="-959"/>
                  <a:pt x="13126" y="-959"/>
                  <a:pt x="10937" y="2884"/>
                </a:cubicBezTo>
                <a:cubicBezTo>
                  <a:pt x="10677" y="3339"/>
                  <a:pt x="10451" y="3828"/>
                  <a:pt x="10253" y="4342"/>
                </a:cubicBezTo>
                <a:close/>
              </a:path>
            </a:pathLst>
          </a:custGeom>
          <a:gradFill>
            <a:gsLst>
              <a:gs pos="0">
                <a:srgbClr val="F7CA94"/>
              </a:gs>
              <a:gs pos="100000">
                <a:srgbClr val="FBE6D4"/>
              </a:gs>
            </a:gsLst>
            <a:lin ang="16200000"/>
          </a:gradFill>
          <a:ln>
            <a:solidFill>
              <a:srgbClr val="DDA46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7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8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GINA 2017</a:t>
            </a:r>
          </a:p>
        </p:txBody>
      </p:sp>
      <p:grpSp>
        <p:nvGrpSpPr>
          <p:cNvPr id="231" name="Groupe"/>
          <p:cNvGrpSpPr/>
          <p:nvPr/>
        </p:nvGrpSpPr>
        <p:grpSpPr>
          <a:xfrm>
            <a:off x="1736397" y="1699956"/>
            <a:ext cx="2508906" cy="1024786"/>
            <a:chOff x="0" y="0"/>
            <a:chExt cx="2508904" cy="1024784"/>
          </a:xfrm>
        </p:grpSpPr>
        <p:sp>
          <p:nvSpPr>
            <p:cNvPr id="229" name="ZoneTexte 14"/>
            <p:cNvSpPr txBox="1"/>
            <p:nvPr/>
          </p:nvSpPr>
          <p:spPr>
            <a:xfrm>
              <a:off x="6089" y="0"/>
              <a:ext cx="2039527" cy="396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 b="1">
                  <a:solidFill>
                    <a:srgbClr val="B82F29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Asthme typique</a:t>
              </a:r>
            </a:p>
          </p:txBody>
        </p:sp>
        <p:sp>
          <p:nvSpPr>
            <p:cNvPr id="230" name="ZoneTexte 14"/>
            <p:cNvSpPr txBox="1"/>
            <p:nvPr/>
          </p:nvSpPr>
          <p:spPr>
            <a:xfrm>
              <a:off x="0" y="374544"/>
              <a:ext cx="2508905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Symptômes variables</a:t>
              </a:r>
            </a:p>
            <a:p>
              <a:pPr>
                <a:defRPr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Obstruction réversible</a:t>
              </a:r>
            </a:p>
          </p:txBody>
        </p:sp>
      </p:grpSp>
      <p:grpSp>
        <p:nvGrpSpPr>
          <p:cNvPr id="234" name="Groupe"/>
          <p:cNvGrpSpPr/>
          <p:nvPr/>
        </p:nvGrpSpPr>
        <p:grpSpPr>
          <a:xfrm>
            <a:off x="5146341" y="1699956"/>
            <a:ext cx="2013618" cy="1024786"/>
            <a:chOff x="0" y="0"/>
            <a:chExt cx="2013617" cy="1024784"/>
          </a:xfrm>
        </p:grpSpPr>
        <p:sp>
          <p:nvSpPr>
            <p:cNvPr id="232" name="ZoneTexte 14"/>
            <p:cNvSpPr txBox="1"/>
            <p:nvPr/>
          </p:nvSpPr>
          <p:spPr>
            <a:xfrm>
              <a:off x="-1" y="0"/>
              <a:ext cx="1810952" cy="396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 b="1">
                  <a:solidFill>
                    <a:srgbClr val="B82F29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BPCO typique</a:t>
              </a:r>
            </a:p>
          </p:txBody>
        </p:sp>
        <p:sp>
          <p:nvSpPr>
            <p:cNvPr id="233" name="ZoneTexte 14"/>
            <p:cNvSpPr txBox="1"/>
            <p:nvPr/>
          </p:nvSpPr>
          <p:spPr>
            <a:xfrm>
              <a:off x="33015" y="374544"/>
              <a:ext cx="1980603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Tabagisme</a:t>
              </a:r>
            </a:p>
            <a:p>
              <a:pPr>
                <a:defRPr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Obstruction fixée</a:t>
              </a:r>
            </a:p>
          </p:txBody>
        </p:sp>
      </p:grpSp>
      <p:sp>
        <p:nvSpPr>
          <p:cNvPr id="235" name="Asthma"/>
          <p:cNvSpPr txBox="1"/>
          <p:nvPr/>
        </p:nvSpPr>
        <p:spPr>
          <a:xfrm>
            <a:off x="2062765" y="3661199"/>
            <a:ext cx="1419062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</a:t>
            </a:r>
            <a:r>
              <a:rPr b="0"/>
              <a:t>sthma</a:t>
            </a:r>
          </a:p>
        </p:txBody>
      </p:sp>
      <p:sp>
        <p:nvSpPr>
          <p:cNvPr id="236" name="COPD"/>
          <p:cNvSpPr txBox="1"/>
          <p:nvPr/>
        </p:nvSpPr>
        <p:spPr>
          <a:xfrm>
            <a:off x="2469165" y="3661199"/>
            <a:ext cx="255844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              C</a:t>
            </a:r>
            <a:r>
              <a:rPr b="0"/>
              <a:t>OPD</a:t>
            </a:r>
          </a:p>
        </p:txBody>
      </p:sp>
      <p:sp>
        <p:nvSpPr>
          <p:cNvPr id="237" name="Overlap"/>
          <p:cNvSpPr txBox="1"/>
          <p:nvPr/>
        </p:nvSpPr>
        <p:spPr>
          <a:xfrm>
            <a:off x="2734513" y="3661199"/>
            <a:ext cx="4081374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                          O</a:t>
            </a:r>
            <a:r>
              <a:rPr b="0"/>
              <a:t>verlap</a:t>
            </a:r>
          </a:p>
        </p:txBody>
      </p:sp>
      <p:sp>
        <p:nvSpPr>
          <p:cNvPr id="238" name="ACO = Un syndrome…"/>
          <p:cNvSpPr txBox="1"/>
          <p:nvPr/>
        </p:nvSpPr>
        <p:spPr>
          <a:xfrm>
            <a:off x="4236279" y="4716212"/>
            <a:ext cx="3825415" cy="10820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 b="1">
                <a:solidFill>
                  <a:srgbClr val="B82F2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ACO = Un syndrome</a:t>
            </a:r>
          </a:p>
          <a:p>
            <a:pPr>
              <a:defRPr sz="600" b="1">
                <a:solidFill>
                  <a:srgbClr val="F18C2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b="1"/>
              <a:t>Des caractéristiques</a:t>
            </a:r>
            <a:r>
              <a:t> cliniques et fonctionnelles</a:t>
            </a:r>
          </a:p>
        </p:txBody>
      </p:sp>
      <p:grpSp>
        <p:nvGrpSpPr>
          <p:cNvPr id="280" name="Groupe"/>
          <p:cNvGrpSpPr/>
          <p:nvPr/>
        </p:nvGrpSpPr>
        <p:grpSpPr>
          <a:xfrm>
            <a:off x="1488706" y="4467126"/>
            <a:ext cx="1550296" cy="1567126"/>
            <a:chOff x="0" y="0"/>
            <a:chExt cx="1550294" cy="1567124"/>
          </a:xfrm>
        </p:grpSpPr>
        <p:grpSp>
          <p:nvGrpSpPr>
            <p:cNvPr id="245" name="Groupe"/>
            <p:cNvGrpSpPr/>
            <p:nvPr/>
          </p:nvGrpSpPr>
          <p:grpSpPr>
            <a:xfrm>
              <a:off x="0" y="0"/>
              <a:ext cx="505111" cy="1015183"/>
              <a:chOff x="0" y="0"/>
              <a:chExt cx="505110" cy="1015182"/>
            </a:xfrm>
          </p:grpSpPr>
          <p:sp>
            <p:nvSpPr>
              <p:cNvPr id="239" name="Rectangle aux angles arrondis"/>
              <p:cNvSpPr/>
              <p:nvPr/>
            </p:nvSpPr>
            <p:spPr>
              <a:xfrm>
                <a:off x="142284" y="195672"/>
                <a:ext cx="236997" cy="354988"/>
              </a:xfrm>
              <a:prstGeom prst="roundRect">
                <a:avLst>
                  <a:gd name="adj" fmla="val 3042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0" name="Rectangle aux angles arrondis"/>
              <p:cNvSpPr/>
              <p:nvPr/>
            </p:nvSpPr>
            <p:spPr>
              <a:xfrm rot="20940000">
                <a:off x="316780" y="472022"/>
                <a:ext cx="83414" cy="5401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1" name="Rectangle aux angles arrondis"/>
              <p:cNvSpPr/>
              <p:nvPr/>
            </p:nvSpPr>
            <p:spPr>
              <a:xfrm rot="600000">
                <a:off x="121150" y="469958"/>
                <a:ext cx="83414" cy="5401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2" name="Figure"/>
              <p:cNvSpPr/>
              <p:nvPr/>
            </p:nvSpPr>
            <p:spPr>
              <a:xfrm rot="1560000">
                <a:off x="77814" y="197608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3" name="Figure"/>
              <p:cNvSpPr/>
              <p:nvPr/>
            </p:nvSpPr>
            <p:spPr>
              <a:xfrm rot="20220000" flipH="1">
                <a:off x="331491" y="196740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4" name="Ovale"/>
              <p:cNvSpPr/>
              <p:nvPr/>
            </p:nvSpPr>
            <p:spPr>
              <a:xfrm>
                <a:off x="176062" y="0"/>
                <a:ext cx="169441" cy="201427"/>
              </a:xfrm>
              <a:prstGeom prst="ellipse">
                <a:avLst/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252" name="Groupe"/>
            <p:cNvGrpSpPr/>
            <p:nvPr/>
          </p:nvGrpSpPr>
          <p:grpSpPr>
            <a:xfrm>
              <a:off x="522591" y="2837"/>
              <a:ext cx="505112" cy="1015184"/>
              <a:chOff x="0" y="0"/>
              <a:chExt cx="505110" cy="1015182"/>
            </a:xfrm>
          </p:grpSpPr>
          <p:sp>
            <p:nvSpPr>
              <p:cNvPr id="246" name="Rectangle aux angles arrondis"/>
              <p:cNvSpPr/>
              <p:nvPr/>
            </p:nvSpPr>
            <p:spPr>
              <a:xfrm>
                <a:off x="142284" y="195672"/>
                <a:ext cx="236997" cy="354988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7" name="Rectangle aux angles arrondis"/>
              <p:cNvSpPr/>
              <p:nvPr/>
            </p:nvSpPr>
            <p:spPr>
              <a:xfrm rot="20940000">
                <a:off x="316780" y="472022"/>
                <a:ext cx="83414" cy="54016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8" name="Rectangle aux angles arrondis"/>
              <p:cNvSpPr/>
              <p:nvPr/>
            </p:nvSpPr>
            <p:spPr>
              <a:xfrm rot="600000">
                <a:off x="121150" y="469958"/>
                <a:ext cx="83414" cy="54016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9" name="Figure"/>
              <p:cNvSpPr/>
              <p:nvPr/>
            </p:nvSpPr>
            <p:spPr>
              <a:xfrm rot="1560000">
                <a:off x="77814" y="197608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50" name="Figure"/>
              <p:cNvSpPr/>
              <p:nvPr/>
            </p:nvSpPr>
            <p:spPr>
              <a:xfrm rot="20220000" flipH="1">
                <a:off x="331491" y="196740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51" name="Ovale"/>
              <p:cNvSpPr/>
              <p:nvPr/>
            </p:nvSpPr>
            <p:spPr>
              <a:xfrm>
                <a:off x="176062" y="0"/>
                <a:ext cx="169441" cy="201427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259" name="Groupe"/>
            <p:cNvGrpSpPr/>
            <p:nvPr/>
          </p:nvGrpSpPr>
          <p:grpSpPr>
            <a:xfrm>
              <a:off x="248249" y="234827"/>
              <a:ext cx="505111" cy="1015183"/>
              <a:chOff x="0" y="0"/>
              <a:chExt cx="505110" cy="1015182"/>
            </a:xfrm>
          </p:grpSpPr>
          <p:sp>
            <p:nvSpPr>
              <p:cNvPr id="253" name="Rectangle aux angles arrondis"/>
              <p:cNvSpPr/>
              <p:nvPr/>
            </p:nvSpPr>
            <p:spPr>
              <a:xfrm>
                <a:off x="142284" y="195672"/>
                <a:ext cx="236997" cy="354988"/>
              </a:xfrm>
              <a:prstGeom prst="roundRect">
                <a:avLst>
                  <a:gd name="adj" fmla="val 3042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54" name="Rectangle aux angles arrondis"/>
              <p:cNvSpPr/>
              <p:nvPr/>
            </p:nvSpPr>
            <p:spPr>
              <a:xfrm rot="20940000">
                <a:off x="316780" y="472022"/>
                <a:ext cx="83414" cy="540165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55" name="Rectangle aux angles arrondis"/>
              <p:cNvSpPr/>
              <p:nvPr/>
            </p:nvSpPr>
            <p:spPr>
              <a:xfrm rot="600000">
                <a:off x="121150" y="469958"/>
                <a:ext cx="83414" cy="540166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56" name="Figure"/>
              <p:cNvSpPr/>
              <p:nvPr/>
            </p:nvSpPr>
            <p:spPr>
              <a:xfrm rot="1560000">
                <a:off x="77814" y="197608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57" name="Figure"/>
              <p:cNvSpPr/>
              <p:nvPr/>
            </p:nvSpPr>
            <p:spPr>
              <a:xfrm rot="20220000" flipH="1">
                <a:off x="331491" y="196740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58" name="Ovale"/>
              <p:cNvSpPr/>
              <p:nvPr/>
            </p:nvSpPr>
            <p:spPr>
              <a:xfrm>
                <a:off x="176062" y="0"/>
                <a:ext cx="169441" cy="201427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266" name="Groupe"/>
            <p:cNvGrpSpPr/>
            <p:nvPr/>
          </p:nvGrpSpPr>
          <p:grpSpPr>
            <a:xfrm>
              <a:off x="1045183" y="0"/>
              <a:ext cx="505112" cy="1015183"/>
              <a:chOff x="0" y="0"/>
              <a:chExt cx="505110" cy="1015182"/>
            </a:xfrm>
          </p:grpSpPr>
          <p:sp>
            <p:nvSpPr>
              <p:cNvPr id="260" name="Rectangle aux angles arrondis"/>
              <p:cNvSpPr/>
              <p:nvPr/>
            </p:nvSpPr>
            <p:spPr>
              <a:xfrm>
                <a:off x="142283" y="195672"/>
                <a:ext cx="236998" cy="354988"/>
              </a:xfrm>
              <a:prstGeom prst="roundRect">
                <a:avLst>
                  <a:gd name="adj" fmla="val 30420"/>
                </a:avLst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1" name="Rectangle aux angles arrondis"/>
              <p:cNvSpPr/>
              <p:nvPr/>
            </p:nvSpPr>
            <p:spPr>
              <a:xfrm rot="20940000">
                <a:off x="316780" y="472022"/>
                <a:ext cx="83414" cy="5401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2" name="Rectangle aux angles arrondis"/>
              <p:cNvSpPr/>
              <p:nvPr/>
            </p:nvSpPr>
            <p:spPr>
              <a:xfrm rot="600000">
                <a:off x="121150" y="469958"/>
                <a:ext cx="83414" cy="5401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3" name="Figure"/>
              <p:cNvSpPr/>
              <p:nvPr/>
            </p:nvSpPr>
            <p:spPr>
              <a:xfrm rot="1560000">
                <a:off x="77814" y="197608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4" name="Figure"/>
              <p:cNvSpPr/>
              <p:nvPr/>
            </p:nvSpPr>
            <p:spPr>
              <a:xfrm rot="20220000" flipH="1">
                <a:off x="331491" y="196740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5" name="Ovale"/>
              <p:cNvSpPr/>
              <p:nvPr/>
            </p:nvSpPr>
            <p:spPr>
              <a:xfrm>
                <a:off x="176062" y="0"/>
                <a:ext cx="169441" cy="201427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73" name="Groupe"/>
            <p:cNvGrpSpPr/>
            <p:nvPr/>
          </p:nvGrpSpPr>
          <p:grpSpPr>
            <a:xfrm>
              <a:off x="762946" y="234827"/>
              <a:ext cx="505112" cy="1015183"/>
              <a:chOff x="0" y="0"/>
              <a:chExt cx="505110" cy="1015182"/>
            </a:xfrm>
          </p:grpSpPr>
          <p:sp>
            <p:nvSpPr>
              <p:cNvPr id="267" name="Rectangle aux angles arrondis"/>
              <p:cNvSpPr/>
              <p:nvPr/>
            </p:nvSpPr>
            <p:spPr>
              <a:xfrm>
                <a:off x="142283" y="195672"/>
                <a:ext cx="236998" cy="354988"/>
              </a:xfrm>
              <a:prstGeom prst="roundRect">
                <a:avLst>
                  <a:gd name="adj" fmla="val 30420"/>
                </a:avLst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68" name="Rectangle aux angles arrondis"/>
              <p:cNvSpPr/>
              <p:nvPr/>
            </p:nvSpPr>
            <p:spPr>
              <a:xfrm rot="20940000">
                <a:off x="316780" y="472022"/>
                <a:ext cx="83414" cy="5401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69" name="Rectangle aux angles arrondis"/>
              <p:cNvSpPr/>
              <p:nvPr/>
            </p:nvSpPr>
            <p:spPr>
              <a:xfrm rot="600000">
                <a:off x="121150" y="469958"/>
                <a:ext cx="83414" cy="5401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70" name="Figure"/>
              <p:cNvSpPr/>
              <p:nvPr/>
            </p:nvSpPr>
            <p:spPr>
              <a:xfrm rot="1560000">
                <a:off x="77814" y="197608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71" name="Figure"/>
              <p:cNvSpPr/>
              <p:nvPr/>
            </p:nvSpPr>
            <p:spPr>
              <a:xfrm rot="20220000" flipH="1">
                <a:off x="331491" y="196740"/>
                <a:ext cx="103707" cy="37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72" name="Ovale"/>
              <p:cNvSpPr/>
              <p:nvPr/>
            </p:nvSpPr>
            <p:spPr>
              <a:xfrm>
                <a:off x="176062" y="0"/>
                <a:ext cx="169441" cy="201427"/>
              </a:xfrm>
              <a:prstGeom prst="ellipse">
                <a:avLst/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274" name="Rectangle aux angles arrondis"/>
            <p:cNvSpPr/>
            <p:nvPr/>
          </p:nvSpPr>
          <p:spPr>
            <a:xfrm>
              <a:off x="652674" y="747615"/>
              <a:ext cx="236997" cy="354988"/>
            </a:xfrm>
            <a:prstGeom prst="roundRect">
              <a:avLst>
                <a:gd name="adj" fmla="val 30420"/>
              </a:avLst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5" name="Rectangle aux angles arrondis"/>
            <p:cNvSpPr/>
            <p:nvPr/>
          </p:nvSpPr>
          <p:spPr>
            <a:xfrm rot="20940000">
              <a:off x="827171" y="1023965"/>
              <a:ext cx="83414" cy="54016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6" name="Rectangle aux angles arrondis"/>
            <p:cNvSpPr/>
            <p:nvPr/>
          </p:nvSpPr>
          <p:spPr>
            <a:xfrm rot="600000">
              <a:off x="631540" y="1021900"/>
              <a:ext cx="83414" cy="5401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7" name="Figure"/>
            <p:cNvSpPr/>
            <p:nvPr/>
          </p:nvSpPr>
          <p:spPr>
            <a:xfrm rot="1560000">
              <a:off x="588205" y="749551"/>
              <a:ext cx="103707" cy="378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3" h="21195" extrusionOk="0">
                  <a:moveTo>
                    <a:pt x="3408" y="4562"/>
                  </a:moveTo>
                  <a:cubicBezTo>
                    <a:pt x="5586" y="6982"/>
                    <a:pt x="6899" y="9489"/>
                    <a:pt x="5825" y="11966"/>
                  </a:cubicBezTo>
                  <a:cubicBezTo>
                    <a:pt x="4876" y="14155"/>
                    <a:pt x="2170" y="16214"/>
                    <a:pt x="465" y="18384"/>
                  </a:cubicBezTo>
                  <a:cubicBezTo>
                    <a:pt x="-352" y="19425"/>
                    <a:pt x="-377" y="20557"/>
                    <a:pt x="2769" y="21024"/>
                  </a:cubicBezTo>
                  <a:cubicBezTo>
                    <a:pt x="6267" y="21544"/>
                    <a:pt x="10175" y="20806"/>
                    <a:pt x="12583" y="19817"/>
                  </a:cubicBezTo>
                  <a:cubicBezTo>
                    <a:pt x="18123" y="17544"/>
                    <a:pt x="19948" y="14614"/>
                    <a:pt x="20562" y="11768"/>
                  </a:cubicBezTo>
                  <a:cubicBezTo>
                    <a:pt x="21223" y="8702"/>
                    <a:pt x="20391" y="5606"/>
                    <a:pt x="17230" y="2677"/>
                  </a:cubicBezTo>
                  <a:cubicBezTo>
                    <a:pt x="15931" y="1474"/>
                    <a:pt x="13804" y="254"/>
                    <a:pt x="9730" y="30"/>
                  </a:cubicBezTo>
                  <a:cubicBezTo>
                    <a:pt x="8162" y="-56"/>
                    <a:pt x="6540" y="45"/>
                    <a:pt x="5235" y="318"/>
                  </a:cubicBezTo>
                  <a:cubicBezTo>
                    <a:pt x="985" y="1205"/>
                    <a:pt x="1997" y="2994"/>
                    <a:pt x="3408" y="456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8" name="Figure"/>
            <p:cNvSpPr/>
            <p:nvPr/>
          </p:nvSpPr>
          <p:spPr>
            <a:xfrm rot="20220000" flipH="1">
              <a:off x="841881" y="748682"/>
              <a:ext cx="103707" cy="378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3" h="21195" extrusionOk="0">
                  <a:moveTo>
                    <a:pt x="3408" y="4562"/>
                  </a:moveTo>
                  <a:cubicBezTo>
                    <a:pt x="5586" y="6982"/>
                    <a:pt x="6899" y="9489"/>
                    <a:pt x="5825" y="11966"/>
                  </a:cubicBezTo>
                  <a:cubicBezTo>
                    <a:pt x="4876" y="14155"/>
                    <a:pt x="2170" y="16214"/>
                    <a:pt x="465" y="18384"/>
                  </a:cubicBezTo>
                  <a:cubicBezTo>
                    <a:pt x="-352" y="19425"/>
                    <a:pt x="-377" y="20557"/>
                    <a:pt x="2769" y="21024"/>
                  </a:cubicBezTo>
                  <a:cubicBezTo>
                    <a:pt x="6267" y="21544"/>
                    <a:pt x="10175" y="20806"/>
                    <a:pt x="12583" y="19817"/>
                  </a:cubicBezTo>
                  <a:cubicBezTo>
                    <a:pt x="18123" y="17544"/>
                    <a:pt x="19948" y="14614"/>
                    <a:pt x="20562" y="11768"/>
                  </a:cubicBezTo>
                  <a:cubicBezTo>
                    <a:pt x="21223" y="8702"/>
                    <a:pt x="20391" y="5606"/>
                    <a:pt x="17230" y="2677"/>
                  </a:cubicBezTo>
                  <a:cubicBezTo>
                    <a:pt x="15931" y="1474"/>
                    <a:pt x="13804" y="254"/>
                    <a:pt x="9730" y="30"/>
                  </a:cubicBezTo>
                  <a:cubicBezTo>
                    <a:pt x="8162" y="-56"/>
                    <a:pt x="6540" y="45"/>
                    <a:pt x="5235" y="318"/>
                  </a:cubicBezTo>
                  <a:cubicBezTo>
                    <a:pt x="985" y="1205"/>
                    <a:pt x="1997" y="2994"/>
                    <a:pt x="3408" y="456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9" name="Ovale"/>
            <p:cNvSpPr/>
            <p:nvPr/>
          </p:nvSpPr>
          <p:spPr>
            <a:xfrm>
              <a:off x="686452" y="551942"/>
              <a:ext cx="169441" cy="201427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281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COPD Overlap</a:t>
            </a:r>
          </a:p>
        </p:txBody>
      </p:sp>
      <p:sp>
        <p:nvSpPr>
          <p:cNvPr id="282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3" name="ZoneTexte 14"/>
          <p:cNvSpPr txBox="1"/>
          <p:nvPr/>
        </p:nvSpPr>
        <p:spPr>
          <a:xfrm>
            <a:off x="4349376" y="1780673"/>
            <a:ext cx="444709" cy="112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80000"/>
              </a:lnSpc>
              <a:defRPr sz="2000" b="1">
                <a:solidFill>
                  <a:srgbClr val="25A51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ACO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6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COPD Overlap - critères diagnostiques</a:t>
            </a:r>
          </a:p>
        </p:txBody>
      </p:sp>
      <p:sp>
        <p:nvSpPr>
          <p:cNvPr id="287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88" name="RMS_495_2145_fig03.jpg_i1140.jpg" descr="RMS_495_2145_fig03.jpg_i1140.jpg"/>
          <p:cNvPicPr>
            <a:picLocks noChangeAspect="1"/>
          </p:cNvPicPr>
          <p:nvPr/>
        </p:nvPicPr>
        <p:blipFill>
          <a:blip r:embed="rId2">
            <a:extLst/>
          </a:blip>
          <a:srcRect r="11391" b="14953"/>
          <a:stretch>
            <a:fillRect/>
          </a:stretch>
        </p:blipFill>
        <p:spPr>
          <a:xfrm>
            <a:off x="1010642" y="786280"/>
            <a:ext cx="7122709" cy="54992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1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Bourdin A et al. JAACI 2018</a:t>
            </a:r>
          </a:p>
        </p:txBody>
      </p:sp>
      <p:pic>
        <p:nvPicPr>
          <p:cNvPr id="292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6190" t="9632" r="178" b="1540"/>
          <a:stretch>
            <a:fillRect/>
          </a:stretch>
        </p:blipFill>
        <p:spPr>
          <a:xfrm>
            <a:off x="2006845" y="1801341"/>
            <a:ext cx="5151953" cy="442962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5" name="Groupe"/>
          <p:cNvGrpSpPr/>
          <p:nvPr/>
        </p:nvGrpSpPr>
        <p:grpSpPr>
          <a:xfrm>
            <a:off x="3657600" y="3985093"/>
            <a:ext cx="3118173" cy="1077219"/>
            <a:chOff x="0" y="0"/>
            <a:chExt cx="3118172" cy="1077217"/>
          </a:xfrm>
        </p:grpSpPr>
        <p:sp>
          <p:nvSpPr>
            <p:cNvPr id="293" name="Rectangle aux angles arrondis"/>
            <p:cNvSpPr/>
            <p:nvPr/>
          </p:nvSpPr>
          <p:spPr>
            <a:xfrm>
              <a:off x="0" y="19050"/>
              <a:ext cx="3118173" cy="1058168"/>
            </a:xfrm>
            <a:prstGeom prst="roundRect">
              <a:avLst>
                <a:gd name="adj" fmla="val 16790"/>
              </a:avLst>
            </a:prstGeom>
            <a:noFill/>
            <a:ln w="38100" cap="flat">
              <a:solidFill>
                <a:srgbClr val="3F73F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CD1519"/>
                  </a:solidFill>
                </a:defRPr>
              </a:pPr>
              <a:endParaRPr/>
            </a:p>
          </p:txBody>
        </p:sp>
        <p:sp>
          <p:nvSpPr>
            <p:cNvPr id="294" name="ACO"/>
            <p:cNvSpPr txBox="1"/>
            <p:nvPr/>
          </p:nvSpPr>
          <p:spPr>
            <a:xfrm>
              <a:off x="1256042" y="0"/>
              <a:ext cx="643494" cy="370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>
                  <a:solidFill>
                    <a:srgbClr val="3F73F6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ACO</a:t>
              </a:r>
            </a:p>
          </p:txBody>
        </p:sp>
      </p:grpSp>
      <p:sp>
        <p:nvSpPr>
          <p:cNvPr id="296" name="Cohorte française COBRA"/>
          <p:cNvSpPr txBox="1"/>
          <p:nvPr/>
        </p:nvSpPr>
        <p:spPr>
          <a:xfrm>
            <a:off x="595642" y="1483985"/>
            <a:ext cx="3369405" cy="421641"/>
          </a:xfrm>
          <a:prstGeom prst="rect">
            <a:avLst/>
          </a:prstGeom>
          <a:solidFill>
            <a:schemeClr val="accent6">
              <a:lumOff val="18921"/>
            </a:schemeClr>
          </a:solidFill>
          <a:ln w="25400">
            <a:solidFill>
              <a:schemeClr val="accent6">
                <a:satOff val="-35873"/>
                <a:lumOff val="-12431"/>
              </a:schemeClr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Cohorte française COBRA</a:t>
            </a:r>
          </a:p>
        </p:txBody>
      </p:sp>
      <p:sp>
        <p:nvSpPr>
          <p:cNvPr id="297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COPD Overlap</a:t>
            </a:r>
          </a:p>
        </p:txBody>
      </p:sp>
      <p:sp>
        <p:nvSpPr>
          <p:cNvPr id="298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roupe"/>
          <p:cNvGrpSpPr/>
          <p:nvPr/>
        </p:nvGrpSpPr>
        <p:grpSpPr>
          <a:xfrm>
            <a:off x="330596" y="1943100"/>
            <a:ext cx="2464893" cy="3794125"/>
            <a:chOff x="0" y="0"/>
            <a:chExt cx="2464891" cy="3794125"/>
          </a:xfrm>
        </p:grpSpPr>
        <p:sp>
          <p:nvSpPr>
            <p:cNvPr id="300" name="Figure"/>
            <p:cNvSpPr/>
            <p:nvPr/>
          </p:nvSpPr>
          <p:spPr>
            <a:xfrm>
              <a:off x="0" y="-1"/>
              <a:ext cx="2464892" cy="379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6230" y="21600"/>
                  </a:lnTo>
                  <a:lnTo>
                    <a:pt x="16230" y="21426"/>
                  </a:lnTo>
                  <a:lnTo>
                    <a:pt x="21600" y="10800"/>
                  </a:lnTo>
                  <a:lnTo>
                    <a:pt x="16230" y="174"/>
                  </a:lnTo>
                  <a:lnTo>
                    <a:pt x="162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F14A">
                <a:alpha val="20786"/>
              </a:srgbClr>
            </a:solidFill>
            <a:ln w="25400" cap="flat">
              <a:solidFill>
                <a:srgbClr val="006D2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01" name="Diagnostic"/>
            <p:cNvSpPr txBox="1"/>
            <p:nvPr/>
          </p:nvSpPr>
          <p:spPr>
            <a:xfrm>
              <a:off x="142299" y="101600"/>
              <a:ext cx="1414811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410750">
                <a:defRPr sz="2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Diagnostic</a:t>
              </a:r>
            </a:p>
          </p:txBody>
        </p:sp>
        <p:sp>
          <p:nvSpPr>
            <p:cNvPr id="302" name="Clinique…"/>
            <p:cNvSpPr txBox="1"/>
            <p:nvPr/>
          </p:nvSpPr>
          <p:spPr>
            <a:xfrm>
              <a:off x="177981" y="571500"/>
              <a:ext cx="2016729" cy="2895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Clinique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Terrain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Symptômes 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Rhinite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Exacerbations</a:t>
              </a:r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Spirométrie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 TVO variable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u="sng"/>
                <a:t>Diagnostics</a:t>
              </a:r>
              <a:r>
                <a:t> </a:t>
              </a:r>
              <a:r>
                <a:rPr u="sng"/>
                <a:t>différentiels</a:t>
              </a:r>
            </a:p>
          </p:txBody>
        </p:sp>
      </p:grpSp>
      <p:grpSp>
        <p:nvGrpSpPr>
          <p:cNvPr id="307" name="Groupe"/>
          <p:cNvGrpSpPr/>
          <p:nvPr/>
        </p:nvGrpSpPr>
        <p:grpSpPr>
          <a:xfrm>
            <a:off x="3035696" y="1943100"/>
            <a:ext cx="2464893" cy="3794125"/>
            <a:chOff x="0" y="0"/>
            <a:chExt cx="2464891" cy="3794125"/>
          </a:xfrm>
        </p:grpSpPr>
        <p:sp>
          <p:nvSpPr>
            <p:cNvPr id="304" name="Figure"/>
            <p:cNvSpPr/>
            <p:nvPr/>
          </p:nvSpPr>
          <p:spPr>
            <a:xfrm>
              <a:off x="0" y="-1"/>
              <a:ext cx="2464892" cy="379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6230" y="21600"/>
                  </a:lnTo>
                  <a:lnTo>
                    <a:pt x="16230" y="21426"/>
                  </a:lnTo>
                  <a:lnTo>
                    <a:pt x="21600" y="10800"/>
                  </a:lnTo>
                  <a:lnTo>
                    <a:pt x="16230" y="174"/>
                  </a:lnTo>
                  <a:lnTo>
                    <a:pt x="162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82506">
                <a:alpha val="17182"/>
              </a:srgbClr>
            </a:solidFill>
            <a:ln w="25400" cap="flat">
              <a:solidFill>
                <a:srgbClr val="C82506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05" name="Traitement"/>
            <p:cNvSpPr txBox="1"/>
            <p:nvPr/>
          </p:nvSpPr>
          <p:spPr>
            <a:xfrm>
              <a:off x="188089" y="101600"/>
              <a:ext cx="1399432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410750">
                <a:defRPr sz="2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Traitement</a:t>
              </a:r>
            </a:p>
          </p:txBody>
        </p:sp>
        <p:sp>
          <p:nvSpPr>
            <p:cNvPr id="306" name="Secours…"/>
            <p:cNvSpPr txBox="1"/>
            <p:nvPr/>
          </p:nvSpPr>
          <p:spPr>
            <a:xfrm>
              <a:off x="172339" y="571500"/>
              <a:ext cx="2016729" cy="3149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Secours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BDCA</a:t>
              </a:r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Fond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Corticoïde inhalé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u="sng"/>
                <a:t>Comorbidités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Rhinite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Allergies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 i="1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Education thérapeutique</a:t>
              </a:r>
            </a:p>
          </p:txBody>
        </p:sp>
      </p:grpSp>
      <p:sp>
        <p:nvSpPr>
          <p:cNvPr id="308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09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L’asthme</a:t>
            </a:r>
          </a:p>
        </p:txBody>
      </p:sp>
      <p:sp>
        <p:nvSpPr>
          <p:cNvPr id="310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e"/>
          <p:cNvGrpSpPr/>
          <p:nvPr/>
        </p:nvGrpSpPr>
        <p:grpSpPr>
          <a:xfrm>
            <a:off x="330596" y="1943100"/>
            <a:ext cx="2464893" cy="3794125"/>
            <a:chOff x="0" y="0"/>
            <a:chExt cx="2464891" cy="3794125"/>
          </a:xfrm>
        </p:grpSpPr>
        <p:sp>
          <p:nvSpPr>
            <p:cNvPr id="312" name="Figure"/>
            <p:cNvSpPr/>
            <p:nvPr/>
          </p:nvSpPr>
          <p:spPr>
            <a:xfrm>
              <a:off x="0" y="-1"/>
              <a:ext cx="2464892" cy="379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6230" y="21600"/>
                  </a:lnTo>
                  <a:lnTo>
                    <a:pt x="16230" y="21426"/>
                  </a:lnTo>
                  <a:lnTo>
                    <a:pt x="21600" y="10800"/>
                  </a:lnTo>
                  <a:lnTo>
                    <a:pt x="16230" y="174"/>
                  </a:lnTo>
                  <a:lnTo>
                    <a:pt x="162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F14A">
                <a:alpha val="20786"/>
              </a:srgbClr>
            </a:solidFill>
            <a:ln w="25400" cap="flat">
              <a:solidFill>
                <a:srgbClr val="006D2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13" name="Diagnostic"/>
            <p:cNvSpPr txBox="1"/>
            <p:nvPr/>
          </p:nvSpPr>
          <p:spPr>
            <a:xfrm>
              <a:off x="142299" y="101600"/>
              <a:ext cx="1414811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410750">
                <a:defRPr sz="2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Diagnostic</a:t>
              </a:r>
            </a:p>
          </p:txBody>
        </p:sp>
        <p:sp>
          <p:nvSpPr>
            <p:cNvPr id="314" name="Clinique…"/>
            <p:cNvSpPr txBox="1"/>
            <p:nvPr/>
          </p:nvSpPr>
          <p:spPr>
            <a:xfrm>
              <a:off x="177981" y="571500"/>
              <a:ext cx="2016729" cy="2895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Clinique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Terrain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Symptômes 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Rhinite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Exacerbations</a:t>
              </a:r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Spirométrie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 TVO variable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u="sng"/>
                <a:t>Diagnostics</a:t>
              </a:r>
              <a:r>
                <a:t> </a:t>
              </a:r>
              <a:r>
                <a:rPr u="sng"/>
                <a:t>différentiels</a:t>
              </a:r>
            </a:p>
          </p:txBody>
        </p:sp>
      </p:grpSp>
      <p:grpSp>
        <p:nvGrpSpPr>
          <p:cNvPr id="319" name="Groupe"/>
          <p:cNvGrpSpPr/>
          <p:nvPr/>
        </p:nvGrpSpPr>
        <p:grpSpPr>
          <a:xfrm>
            <a:off x="3035696" y="1943100"/>
            <a:ext cx="2464893" cy="3794125"/>
            <a:chOff x="0" y="0"/>
            <a:chExt cx="2464891" cy="3794125"/>
          </a:xfrm>
        </p:grpSpPr>
        <p:sp>
          <p:nvSpPr>
            <p:cNvPr id="316" name="Figure"/>
            <p:cNvSpPr/>
            <p:nvPr/>
          </p:nvSpPr>
          <p:spPr>
            <a:xfrm>
              <a:off x="0" y="-1"/>
              <a:ext cx="2464892" cy="379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6230" y="21600"/>
                  </a:lnTo>
                  <a:lnTo>
                    <a:pt x="16230" y="21426"/>
                  </a:lnTo>
                  <a:lnTo>
                    <a:pt x="21600" y="10800"/>
                  </a:lnTo>
                  <a:lnTo>
                    <a:pt x="16230" y="174"/>
                  </a:lnTo>
                  <a:lnTo>
                    <a:pt x="162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82506">
                <a:alpha val="17182"/>
              </a:srgbClr>
            </a:solidFill>
            <a:ln w="25400" cap="flat">
              <a:solidFill>
                <a:srgbClr val="C82506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17" name="Traitement"/>
            <p:cNvSpPr txBox="1"/>
            <p:nvPr/>
          </p:nvSpPr>
          <p:spPr>
            <a:xfrm>
              <a:off x="188089" y="101600"/>
              <a:ext cx="1399432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410750">
                <a:defRPr sz="2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Traitement</a:t>
              </a:r>
            </a:p>
          </p:txBody>
        </p:sp>
        <p:sp>
          <p:nvSpPr>
            <p:cNvPr id="318" name="Secours…"/>
            <p:cNvSpPr txBox="1"/>
            <p:nvPr/>
          </p:nvSpPr>
          <p:spPr>
            <a:xfrm>
              <a:off x="172339" y="571500"/>
              <a:ext cx="2016729" cy="3149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Secours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BDCA</a:t>
              </a:r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Fond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Corticoïde inhalé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u="sng"/>
                <a:t>Comorbidités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Rhinite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Allergies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 i="1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Education thérapeutique</a:t>
              </a:r>
            </a:p>
          </p:txBody>
        </p:sp>
      </p:grpSp>
      <p:grpSp>
        <p:nvGrpSpPr>
          <p:cNvPr id="323" name="Groupe"/>
          <p:cNvGrpSpPr/>
          <p:nvPr/>
        </p:nvGrpSpPr>
        <p:grpSpPr>
          <a:xfrm>
            <a:off x="5740796" y="1943100"/>
            <a:ext cx="2464893" cy="3794125"/>
            <a:chOff x="0" y="0"/>
            <a:chExt cx="2464891" cy="3794125"/>
          </a:xfrm>
        </p:grpSpPr>
        <p:sp>
          <p:nvSpPr>
            <p:cNvPr id="320" name="Figure"/>
            <p:cNvSpPr/>
            <p:nvPr/>
          </p:nvSpPr>
          <p:spPr>
            <a:xfrm>
              <a:off x="0" y="-1"/>
              <a:ext cx="2464892" cy="379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6230" y="21600"/>
                  </a:lnTo>
                  <a:lnTo>
                    <a:pt x="16230" y="21426"/>
                  </a:lnTo>
                  <a:lnTo>
                    <a:pt x="21600" y="10800"/>
                  </a:lnTo>
                  <a:lnTo>
                    <a:pt x="16230" y="174"/>
                  </a:lnTo>
                  <a:lnTo>
                    <a:pt x="162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B4C">
                <a:alpha val="20475"/>
              </a:srgbClr>
            </a:solidFill>
            <a:ln w="25400" cap="flat">
              <a:solidFill>
                <a:srgbClr val="DCBD2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21" name="Contrôle"/>
            <p:cNvSpPr txBox="1"/>
            <p:nvPr/>
          </p:nvSpPr>
          <p:spPr>
            <a:xfrm>
              <a:off x="166696" y="101600"/>
              <a:ext cx="1170857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410750">
                <a:defRPr sz="2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Contrôle</a:t>
              </a:r>
            </a:p>
          </p:txBody>
        </p:sp>
        <p:sp>
          <p:nvSpPr>
            <p:cNvPr id="322" name="Symptômes…"/>
            <p:cNvSpPr txBox="1"/>
            <p:nvPr/>
          </p:nvSpPr>
          <p:spPr>
            <a:xfrm>
              <a:off x="166696" y="571500"/>
              <a:ext cx="2016729" cy="1625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Symptômes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ACT, ACQ</a:t>
              </a:r>
            </a:p>
            <a:p>
              <a:pPr defTabSz="410750">
                <a:defRPr sz="1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defTabSz="410750">
                <a:defRPr sz="1600" u="sng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Exacerbations sévères</a:t>
              </a:r>
            </a:p>
            <a:p>
              <a:pPr defTabSz="410750">
                <a:defRPr sz="16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&lt; 2/an</a:t>
              </a:r>
            </a:p>
          </p:txBody>
        </p:sp>
      </p:grpSp>
      <p:sp>
        <p:nvSpPr>
          <p:cNvPr id="324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25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L’asthme</a:t>
            </a:r>
          </a:p>
        </p:txBody>
      </p:sp>
      <p:sp>
        <p:nvSpPr>
          <p:cNvPr id="326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329" name="Content Placeholder 16" descr="Content Placeholder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9495" y="1202749"/>
            <a:ext cx="8175069" cy="4717987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L’asthme</a:t>
            </a:r>
          </a:p>
        </p:txBody>
      </p:sp>
      <p:sp>
        <p:nvSpPr>
          <p:cNvPr id="331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Box 8"/>
          <p:cNvSpPr txBox="1"/>
          <p:nvPr/>
        </p:nvSpPr>
        <p:spPr>
          <a:xfrm>
            <a:off x="280914" y="2990559"/>
            <a:ext cx="1189514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1</a:t>
            </a:r>
          </a:p>
        </p:txBody>
      </p:sp>
      <p:sp>
        <p:nvSpPr>
          <p:cNvPr id="334" name="TextBox 9"/>
          <p:cNvSpPr txBox="1"/>
          <p:nvPr/>
        </p:nvSpPr>
        <p:spPr>
          <a:xfrm>
            <a:off x="2081125" y="2990559"/>
            <a:ext cx="1530208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2</a:t>
            </a:r>
          </a:p>
        </p:txBody>
      </p:sp>
      <p:sp>
        <p:nvSpPr>
          <p:cNvPr id="335" name="Flowchart: Manual Input 7"/>
          <p:cNvSpPr/>
          <p:nvPr/>
        </p:nvSpPr>
        <p:spPr>
          <a:xfrm>
            <a:off x="4045446" y="1551096"/>
            <a:ext cx="4152484" cy="3714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23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7230"/>
                </a:lnTo>
                <a:close/>
              </a:path>
            </a:pathLst>
          </a:custGeom>
          <a:gradFill>
            <a:gsLst>
              <a:gs pos="0">
                <a:srgbClr val="FFFC6E"/>
              </a:gs>
              <a:gs pos="100000">
                <a:srgbClr val="EEEBCD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36" name="Straight Connector 13"/>
          <p:cNvSpPr/>
          <p:nvPr/>
        </p:nvSpPr>
        <p:spPr>
          <a:xfrm>
            <a:off x="6734240" y="1988738"/>
            <a:ext cx="1" cy="3290932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37" name="Straight Connector 14"/>
          <p:cNvSpPr/>
          <p:nvPr/>
        </p:nvSpPr>
        <p:spPr>
          <a:xfrm flipH="1">
            <a:off x="5438840" y="2407276"/>
            <a:ext cx="1" cy="2837930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38" name="Straight Connector 15"/>
          <p:cNvSpPr/>
          <p:nvPr/>
        </p:nvSpPr>
        <p:spPr>
          <a:xfrm flipH="1">
            <a:off x="4066177" y="2890632"/>
            <a:ext cx="1" cy="237467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39" name="TextBox 18"/>
          <p:cNvSpPr txBox="1"/>
          <p:nvPr/>
        </p:nvSpPr>
        <p:spPr>
          <a:xfrm>
            <a:off x="1692340" y="3569437"/>
            <a:ext cx="2307778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Faible dose de CSI</a:t>
            </a:r>
          </a:p>
        </p:txBody>
      </p:sp>
      <p:sp>
        <p:nvSpPr>
          <p:cNvPr id="340" name="Straight Connector 22"/>
          <p:cNvSpPr/>
          <p:nvPr/>
        </p:nvSpPr>
        <p:spPr>
          <a:xfrm>
            <a:off x="268007" y="5279669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41" name="TextBox 23"/>
          <p:cNvSpPr txBox="1"/>
          <p:nvPr/>
        </p:nvSpPr>
        <p:spPr>
          <a:xfrm>
            <a:off x="386699" y="4602713"/>
            <a:ext cx="1189514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Dose faible de CSI</a:t>
            </a:r>
          </a:p>
        </p:txBody>
      </p:sp>
      <p:sp>
        <p:nvSpPr>
          <p:cNvPr id="342" name="TextBox 24"/>
          <p:cNvSpPr txBox="1"/>
          <p:nvPr/>
        </p:nvSpPr>
        <p:spPr>
          <a:xfrm>
            <a:off x="1706206" y="4548068"/>
            <a:ext cx="2333509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Antileucotriène</a:t>
            </a:r>
          </a:p>
        </p:txBody>
      </p:sp>
      <p:sp>
        <p:nvSpPr>
          <p:cNvPr id="343" name="TextBox 10"/>
          <p:cNvSpPr txBox="1"/>
          <p:nvPr/>
        </p:nvSpPr>
        <p:spPr>
          <a:xfrm>
            <a:off x="4113240" y="2965159"/>
            <a:ext cx="1236760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3</a:t>
            </a:r>
          </a:p>
        </p:txBody>
      </p:sp>
      <p:sp>
        <p:nvSpPr>
          <p:cNvPr id="344" name="TextBox 17"/>
          <p:cNvSpPr txBox="1"/>
          <p:nvPr/>
        </p:nvSpPr>
        <p:spPr>
          <a:xfrm>
            <a:off x="4130128" y="3369198"/>
            <a:ext cx="1202982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Faible dose de CSI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+ ß2-LDA</a:t>
            </a:r>
          </a:p>
        </p:txBody>
      </p:sp>
      <p:sp>
        <p:nvSpPr>
          <p:cNvPr id="345" name="TextBox 25"/>
          <p:cNvSpPr txBox="1"/>
          <p:nvPr/>
        </p:nvSpPr>
        <p:spPr>
          <a:xfrm>
            <a:off x="4143440" y="4327935"/>
            <a:ext cx="1214851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Moyenne/forte dose CSI**</a:t>
            </a:r>
          </a:p>
          <a:p>
            <a: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Faible dose CSI + antileucotriène </a:t>
            </a:r>
          </a:p>
          <a:p>
            <a: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(ou + theo*)</a:t>
            </a:r>
          </a:p>
        </p:txBody>
      </p:sp>
      <p:sp>
        <p:nvSpPr>
          <p:cNvPr id="346" name="TextBox 11"/>
          <p:cNvSpPr txBox="1"/>
          <p:nvPr/>
        </p:nvSpPr>
        <p:spPr>
          <a:xfrm>
            <a:off x="5546343" y="2467026"/>
            <a:ext cx="1112520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4</a:t>
            </a:r>
          </a:p>
        </p:txBody>
      </p:sp>
      <p:sp>
        <p:nvSpPr>
          <p:cNvPr id="347" name="TextBox 16"/>
          <p:cNvSpPr txBox="1"/>
          <p:nvPr/>
        </p:nvSpPr>
        <p:spPr>
          <a:xfrm>
            <a:off x="5563232" y="2972534"/>
            <a:ext cx="1078741" cy="1170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Moyenne ou Forte dose de CSI +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ß2-LDA</a:t>
            </a:r>
          </a:p>
        </p:txBody>
      </p:sp>
      <p:sp>
        <p:nvSpPr>
          <p:cNvPr id="348" name="TextBox 26"/>
          <p:cNvSpPr txBox="1"/>
          <p:nvPr/>
        </p:nvSpPr>
        <p:spPr>
          <a:xfrm>
            <a:off x="5494720" y="4290821"/>
            <a:ext cx="1215765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Tiotropium*</a:t>
            </a:r>
            <a:r>
              <a:rPr baseline="29800"/>
              <a:t>$</a:t>
            </a:r>
            <a:r>
              <a:t> ou forte dose CSI* + antileucotriène (ou + theophylline*)</a:t>
            </a:r>
          </a:p>
        </p:txBody>
      </p:sp>
      <p:sp>
        <p:nvSpPr>
          <p:cNvPr id="349" name="Straight Connector 32"/>
          <p:cNvSpPr/>
          <p:nvPr/>
        </p:nvSpPr>
        <p:spPr>
          <a:xfrm flipH="1">
            <a:off x="1576212" y="2872995"/>
            <a:ext cx="1" cy="2406675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50" name="Straight Connector 46"/>
          <p:cNvSpPr/>
          <p:nvPr/>
        </p:nvSpPr>
        <p:spPr>
          <a:xfrm>
            <a:off x="292863" y="4213633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51" name="TextBox 27"/>
          <p:cNvSpPr txBox="1"/>
          <p:nvPr/>
        </p:nvSpPr>
        <p:spPr>
          <a:xfrm>
            <a:off x="6774880" y="4574082"/>
            <a:ext cx="1434107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Ajout corticoïde oral faible dose</a:t>
            </a:r>
          </a:p>
        </p:txBody>
      </p:sp>
      <p:sp>
        <p:nvSpPr>
          <p:cNvPr id="352" name="TextBox 30"/>
          <p:cNvSpPr txBox="1"/>
          <p:nvPr/>
        </p:nvSpPr>
        <p:spPr>
          <a:xfrm>
            <a:off x="6834213" y="2448524"/>
            <a:ext cx="1356138" cy="173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6000" tIns="36000" rIns="36000" bIns="36000">
            <a:spAutoFit/>
          </a:bodyPr>
          <a:lstStyle/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Référer pour un traitement additionnel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par exemple</a:t>
            </a:r>
          </a:p>
          <a:p>
            <a:pPr algn="ctr" defTabSz="914400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Tiotropium</a:t>
            </a:r>
            <a:endParaRPr baseline="30000"/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Anti-IgE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Anti-IL5</a:t>
            </a:r>
          </a:p>
        </p:txBody>
      </p:sp>
      <p:sp>
        <p:nvSpPr>
          <p:cNvPr id="353" name="TextBox 11"/>
          <p:cNvSpPr txBox="1"/>
          <p:nvPr/>
        </p:nvSpPr>
        <p:spPr>
          <a:xfrm>
            <a:off x="6956022" y="1973569"/>
            <a:ext cx="1112520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5</a:t>
            </a:r>
          </a:p>
        </p:txBody>
      </p:sp>
      <p:sp>
        <p:nvSpPr>
          <p:cNvPr id="354" name="Contrôle de l’asthme"/>
          <p:cNvSpPr txBox="1"/>
          <p:nvPr/>
        </p:nvSpPr>
        <p:spPr>
          <a:xfrm>
            <a:off x="2869499" y="5871544"/>
            <a:ext cx="268456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50">
              <a:defRPr sz="20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Contrôle de l’asthme</a:t>
            </a:r>
          </a:p>
        </p:txBody>
      </p:sp>
      <p:sp>
        <p:nvSpPr>
          <p:cNvPr id="355" name="Triangle"/>
          <p:cNvSpPr/>
          <p:nvPr/>
        </p:nvSpPr>
        <p:spPr>
          <a:xfrm rot="10800000">
            <a:off x="240670" y="5371284"/>
            <a:ext cx="7942221" cy="400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0">
                <a:srgbClr val="CE2100"/>
              </a:gs>
              <a:gs pos="100000">
                <a:srgbClr val="FFA3A1"/>
              </a:gs>
            </a:gsLst>
            <a:lin ang="16200000"/>
          </a:gra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50">
              <a:defRPr sz="25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56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57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Obtenir le contrôle</a:t>
            </a:r>
          </a:p>
        </p:txBody>
      </p:sp>
      <p:sp>
        <p:nvSpPr>
          <p:cNvPr id="358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Flowchart: Manual Input 7"/>
          <p:cNvSpPr/>
          <p:nvPr/>
        </p:nvSpPr>
        <p:spPr>
          <a:xfrm>
            <a:off x="4045446" y="1551096"/>
            <a:ext cx="4152484" cy="3714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23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7230"/>
                </a:lnTo>
                <a:close/>
              </a:path>
            </a:pathLst>
          </a:custGeom>
          <a:gradFill>
            <a:gsLst>
              <a:gs pos="0">
                <a:srgbClr val="FFFC6E"/>
              </a:gs>
              <a:gs pos="100000">
                <a:srgbClr val="EEEBCD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61" name="TextBox 8"/>
          <p:cNvSpPr txBox="1"/>
          <p:nvPr/>
        </p:nvSpPr>
        <p:spPr>
          <a:xfrm>
            <a:off x="280914" y="2990559"/>
            <a:ext cx="1189514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1</a:t>
            </a:r>
          </a:p>
        </p:txBody>
      </p:sp>
      <p:sp>
        <p:nvSpPr>
          <p:cNvPr id="362" name="TextBox 9"/>
          <p:cNvSpPr txBox="1"/>
          <p:nvPr/>
        </p:nvSpPr>
        <p:spPr>
          <a:xfrm>
            <a:off x="2081125" y="2990559"/>
            <a:ext cx="1530208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2</a:t>
            </a:r>
          </a:p>
        </p:txBody>
      </p:sp>
      <p:sp>
        <p:nvSpPr>
          <p:cNvPr id="363" name="Straight Connector 13"/>
          <p:cNvSpPr/>
          <p:nvPr/>
        </p:nvSpPr>
        <p:spPr>
          <a:xfrm>
            <a:off x="6734240" y="1988738"/>
            <a:ext cx="1" cy="3290932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64" name="Straight Connector 14"/>
          <p:cNvSpPr/>
          <p:nvPr/>
        </p:nvSpPr>
        <p:spPr>
          <a:xfrm flipH="1">
            <a:off x="5438840" y="2407276"/>
            <a:ext cx="1" cy="2885635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65" name="Straight Connector 15"/>
          <p:cNvSpPr/>
          <p:nvPr/>
        </p:nvSpPr>
        <p:spPr>
          <a:xfrm flipH="1">
            <a:off x="4066177" y="2890632"/>
            <a:ext cx="1" cy="354583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66" name="TextBox 18"/>
          <p:cNvSpPr txBox="1"/>
          <p:nvPr/>
        </p:nvSpPr>
        <p:spPr>
          <a:xfrm>
            <a:off x="1692340" y="3569437"/>
            <a:ext cx="2307778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Faible dose de CSI</a:t>
            </a:r>
          </a:p>
        </p:txBody>
      </p:sp>
      <p:sp>
        <p:nvSpPr>
          <p:cNvPr id="367" name="Straight Connector 22"/>
          <p:cNvSpPr/>
          <p:nvPr/>
        </p:nvSpPr>
        <p:spPr>
          <a:xfrm>
            <a:off x="268007" y="5279669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68" name="TextBox 23"/>
          <p:cNvSpPr txBox="1"/>
          <p:nvPr/>
        </p:nvSpPr>
        <p:spPr>
          <a:xfrm>
            <a:off x="386699" y="4602713"/>
            <a:ext cx="1189514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Dose faible de CSI</a:t>
            </a:r>
          </a:p>
        </p:txBody>
      </p:sp>
      <p:sp>
        <p:nvSpPr>
          <p:cNvPr id="369" name="TextBox 24"/>
          <p:cNvSpPr txBox="1"/>
          <p:nvPr/>
        </p:nvSpPr>
        <p:spPr>
          <a:xfrm>
            <a:off x="1706206" y="4548068"/>
            <a:ext cx="2333509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Antileucotriène</a:t>
            </a:r>
          </a:p>
        </p:txBody>
      </p:sp>
      <p:grpSp>
        <p:nvGrpSpPr>
          <p:cNvPr id="373" name="Groupe"/>
          <p:cNvGrpSpPr/>
          <p:nvPr/>
        </p:nvGrpSpPr>
        <p:grpSpPr>
          <a:xfrm>
            <a:off x="4113240" y="2965158"/>
            <a:ext cx="1245051" cy="2216217"/>
            <a:chOff x="0" y="0"/>
            <a:chExt cx="1245050" cy="2216216"/>
          </a:xfrm>
        </p:grpSpPr>
        <p:sp>
          <p:nvSpPr>
            <p:cNvPr id="370" name="TextBox 10"/>
            <p:cNvSpPr txBox="1"/>
            <p:nvPr/>
          </p:nvSpPr>
          <p:spPr>
            <a:xfrm>
              <a:off x="0" y="-1"/>
              <a:ext cx="123676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3</a:t>
              </a:r>
            </a:p>
          </p:txBody>
        </p:sp>
        <p:sp>
          <p:nvSpPr>
            <p:cNvPr id="371" name="TextBox 17"/>
            <p:cNvSpPr txBox="1"/>
            <p:nvPr/>
          </p:nvSpPr>
          <p:spPr>
            <a:xfrm>
              <a:off x="16888" y="404039"/>
              <a:ext cx="1202982" cy="739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 de CSI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+ ß2-LDA</a:t>
              </a:r>
            </a:p>
          </p:txBody>
        </p:sp>
        <p:sp>
          <p:nvSpPr>
            <p:cNvPr id="372" name="TextBox 25"/>
            <p:cNvSpPr txBox="1"/>
            <p:nvPr/>
          </p:nvSpPr>
          <p:spPr>
            <a:xfrm>
              <a:off x="30200" y="1362776"/>
              <a:ext cx="1214851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Moyenne/forte dose CSI**</a:t>
              </a:r>
            </a:p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 CSI + antileucotriène </a:t>
              </a:r>
            </a:p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(ou + theo*)</a:t>
              </a:r>
            </a:p>
          </p:txBody>
        </p:sp>
      </p:grpSp>
      <p:grpSp>
        <p:nvGrpSpPr>
          <p:cNvPr id="377" name="Groupe"/>
          <p:cNvGrpSpPr/>
          <p:nvPr/>
        </p:nvGrpSpPr>
        <p:grpSpPr>
          <a:xfrm>
            <a:off x="5494720" y="2467025"/>
            <a:ext cx="1215765" cy="2677237"/>
            <a:chOff x="0" y="0"/>
            <a:chExt cx="1215764" cy="2677235"/>
          </a:xfrm>
        </p:grpSpPr>
        <p:sp>
          <p:nvSpPr>
            <p:cNvPr id="374" name="TextBox 11"/>
            <p:cNvSpPr txBox="1"/>
            <p:nvPr/>
          </p:nvSpPr>
          <p:spPr>
            <a:xfrm>
              <a:off x="51623" y="-1"/>
              <a:ext cx="111252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4</a:t>
              </a:r>
            </a:p>
          </p:txBody>
        </p:sp>
        <p:sp>
          <p:nvSpPr>
            <p:cNvPr id="375" name="TextBox 16"/>
            <p:cNvSpPr txBox="1"/>
            <p:nvPr/>
          </p:nvSpPr>
          <p:spPr>
            <a:xfrm>
              <a:off x="68512" y="505508"/>
              <a:ext cx="1078741" cy="1170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 ou Forte dose de CSI +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ß2-LDA</a:t>
              </a:r>
            </a:p>
          </p:txBody>
        </p:sp>
        <p:sp>
          <p:nvSpPr>
            <p:cNvPr id="376" name="TextBox 26"/>
            <p:cNvSpPr txBox="1"/>
            <p:nvPr/>
          </p:nvSpPr>
          <p:spPr>
            <a:xfrm>
              <a:off x="0" y="1823795"/>
              <a:ext cx="1215765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Tiotropium*</a:t>
              </a:r>
              <a:r>
                <a:rPr baseline="29800"/>
                <a:t>$</a:t>
              </a:r>
              <a:r>
                <a:t> ou forte dose CSI* + antileucotriène (ou + theophylline*)</a:t>
              </a:r>
            </a:p>
          </p:txBody>
        </p:sp>
      </p:grpSp>
      <p:sp>
        <p:nvSpPr>
          <p:cNvPr id="378" name="Straight Connector 32"/>
          <p:cNvSpPr/>
          <p:nvPr/>
        </p:nvSpPr>
        <p:spPr>
          <a:xfrm flipH="1">
            <a:off x="1576212" y="2872995"/>
            <a:ext cx="1" cy="354583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79" name="Straight Connector 46"/>
          <p:cNvSpPr/>
          <p:nvPr/>
        </p:nvSpPr>
        <p:spPr>
          <a:xfrm>
            <a:off x="292863" y="4213633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383" name="Groupe"/>
          <p:cNvGrpSpPr/>
          <p:nvPr/>
        </p:nvGrpSpPr>
        <p:grpSpPr>
          <a:xfrm>
            <a:off x="6774880" y="1973569"/>
            <a:ext cx="1434107" cy="2996754"/>
            <a:chOff x="0" y="0"/>
            <a:chExt cx="1434106" cy="2996753"/>
          </a:xfrm>
        </p:grpSpPr>
        <p:sp>
          <p:nvSpPr>
            <p:cNvPr id="380" name="TextBox 27"/>
            <p:cNvSpPr txBox="1"/>
            <p:nvPr/>
          </p:nvSpPr>
          <p:spPr>
            <a:xfrm>
              <a:off x="0" y="2600513"/>
              <a:ext cx="143410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Ajout corticoïde oral faible dose</a:t>
              </a:r>
            </a:p>
          </p:txBody>
        </p:sp>
        <p:sp>
          <p:nvSpPr>
            <p:cNvPr id="381" name="TextBox 30"/>
            <p:cNvSpPr txBox="1"/>
            <p:nvPr/>
          </p:nvSpPr>
          <p:spPr>
            <a:xfrm>
              <a:off x="59332" y="474955"/>
              <a:ext cx="1356138" cy="1735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000" tIns="36000" rIns="36000" bIns="36000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Référer pour un traitement additionnel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par exemple</a:t>
              </a:r>
            </a:p>
            <a:p>
              <a:pPr algn="ctr" defTabSz="914400">
                <a:defRPr sz="1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</a:t>
              </a:r>
              <a:endParaRPr baseline="30000"/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Anti-IgE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Anti-IL5</a:t>
              </a:r>
            </a:p>
          </p:txBody>
        </p:sp>
        <p:sp>
          <p:nvSpPr>
            <p:cNvPr id="382" name="TextBox 11"/>
            <p:cNvSpPr txBox="1"/>
            <p:nvPr/>
          </p:nvSpPr>
          <p:spPr>
            <a:xfrm>
              <a:off x="181142" y="-1"/>
              <a:ext cx="111252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5</a:t>
              </a:r>
            </a:p>
          </p:txBody>
        </p:sp>
      </p:grpSp>
      <p:grpSp>
        <p:nvGrpSpPr>
          <p:cNvPr id="386" name="Groupe"/>
          <p:cNvGrpSpPr/>
          <p:nvPr/>
        </p:nvGrpSpPr>
        <p:grpSpPr>
          <a:xfrm>
            <a:off x="2225673" y="5416492"/>
            <a:ext cx="1167988" cy="1054595"/>
            <a:chOff x="15775" y="109034"/>
            <a:chExt cx="1167987" cy="1054593"/>
          </a:xfrm>
        </p:grpSpPr>
        <p:sp>
          <p:nvSpPr>
            <p:cNvPr id="384" name="Rectangle aux angles arrondis"/>
            <p:cNvSpPr/>
            <p:nvPr/>
          </p:nvSpPr>
          <p:spPr>
            <a:xfrm>
              <a:off x="15775" y="130224"/>
              <a:ext cx="1167989" cy="996390"/>
            </a:xfrm>
            <a:prstGeom prst="roundRect">
              <a:avLst>
                <a:gd name="adj" fmla="val 19159"/>
              </a:avLst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85" name="70%"/>
            <p:cNvSpPr txBox="1"/>
            <p:nvPr/>
          </p:nvSpPr>
          <p:spPr>
            <a:xfrm>
              <a:off x="68056" y="109034"/>
              <a:ext cx="1083171" cy="1054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10750">
                <a:defRPr sz="32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70%</a:t>
              </a:r>
            </a:p>
          </p:txBody>
        </p:sp>
      </p:grpSp>
      <p:sp>
        <p:nvSpPr>
          <p:cNvPr id="387" name="Bateman AJRCCM 2004"/>
          <p:cNvSpPr txBox="1"/>
          <p:nvPr/>
        </p:nvSpPr>
        <p:spPr>
          <a:xfrm>
            <a:off x="7260166" y="6578025"/>
            <a:ext cx="1875195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Bateman AJRCCM 2004</a:t>
            </a:r>
          </a:p>
        </p:txBody>
      </p:sp>
      <p:sp>
        <p:nvSpPr>
          <p:cNvPr id="388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Evolution attendue</a:t>
            </a:r>
          </a:p>
        </p:txBody>
      </p:sp>
      <p:sp>
        <p:nvSpPr>
          <p:cNvPr id="389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Flowchart: Manual Input 7"/>
          <p:cNvSpPr/>
          <p:nvPr/>
        </p:nvSpPr>
        <p:spPr>
          <a:xfrm>
            <a:off x="4045446" y="1551096"/>
            <a:ext cx="4152484" cy="3714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23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7230"/>
                </a:lnTo>
                <a:close/>
              </a:path>
            </a:pathLst>
          </a:custGeom>
          <a:gradFill>
            <a:gsLst>
              <a:gs pos="0">
                <a:srgbClr val="FFFC6E"/>
              </a:gs>
              <a:gs pos="100000">
                <a:srgbClr val="EEEBCD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92" name="TextBox 8"/>
          <p:cNvSpPr txBox="1"/>
          <p:nvPr/>
        </p:nvSpPr>
        <p:spPr>
          <a:xfrm>
            <a:off x="280914" y="2990559"/>
            <a:ext cx="1189514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1</a:t>
            </a:r>
          </a:p>
        </p:txBody>
      </p:sp>
      <p:sp>
        <p:nvSpPr>
          <p:cNvPr id="393" name="TextBox 9"/>
          <p:cNvSpPr txBox="1"/>
          <p:nvPr/>
        </p:nvSpPr>
        <p:spPr>
          <a:xfrm>
            <a:off x="2081125" y="2990559"/>
            <a:ext cx="1530208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2</a:t>
            </a:r>
          </a:p>
        </p:txBody>
      </p:sp>
      <p:sp>
        <p:nvSpPr>
          <p:cNvPr id="394" name="Straight Connector 13"/>
          <p:cNvSpPr/>
          <p:nvPr/>
        </p:nvSpPr>
        <p:spPr>
          <a:xfrm>
            <a:off x="6734240" y="1988738"/>
            <a:ext cx="1" cy="3290932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95" name="Straight Connector 14"/>
          <p:cNvSpPr/>
          <p:nvPr/>
        </p:nvSpPr>
        <p:spPr>
          <a:xfrm flipH="1">
            <a:off x="5438840" y="2407276"/>
            <a:ext cx="1" cy="4060827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96" name="Straight Connector 15"/>
          <p:cNvSpPr/>
          <p:nvPr/>
        </p:nvSpPr>
        <p:spPr>
          <a:xfrm flipH="1">
            <a:off x="4066177" y="2890632"/>
            <a:ext cx="1" cy="354583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97" name="TextBox 18"/>
          <p:cNvSpPr txBox="1"/>
          <p:nvPr/>
        </p:nvSpPr>
        <p:spPr>
          <a:xfrm>
            <a:off x="1692340" y="3569437"/>
            <a:ext cx="2307778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Faible dose de CSI</a:t>
            </a:r>
          </a:p>
        </p:txBody>
      </p:sp>
      <p:sp>
        <p:nvSpPr>
          <p:cNvPr id="398" name="Straight Connector 22"/>
          <p:cNvSpPr/>
          <p:nvPr/>
        </p:nvSpPr>
        <p:spPr>
          <a:xfrm>
            <a:off x="268007" y="5279669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99" name="TextBox 23"/>
          <p:cNvSpPr txBox="1"/>
          <p:nvPr/>
        </p:nvSpPr>
        <p:spPr>
          <a:xfrm>
            <a:off x="386699" y="4602713"/>
            <a:ext cx="1189514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Dose faible de CSI</a:t>
            </a:r>
          </a:p>
        </p:txBody>
      </p:sp>
      <p:sp>
        <p:nvSpPr>
          <p:cNvPr id="400" name="TextBox 24"/>
          <p:cNvSpPr txBox="1"/>
          <p:nvPr/>
        </p:nvSpPr>
        <p:spPr>
          <a:xfrm>
            <a:off x="1706206" y="4548068"/>
            <a:ext cx="2333509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Antileucotriène</a:t>
            </a:r>
          </a:p>
        </p:txBody>
      </p:sp>
      <p:grpSp>
        <p:nvGrpSpPr>
          <p:cNvPr id="404" name="Groupe"/>
          <p:cNvGrpSpPr/>
          <p:nvPr/>
        </p:nvGrpSpPr>
        <p:grpSpPr>
          <a:xfrm>
            <a:off x="4113240" y="2965158"/>
            <a:ext cx="1245051" cy="2216217"/>
            <a:chOff x="0" y="0"/>
            <a:chExt cx="1245050" cy="2216216"/>
          </a:xfrm>
        </p:grpSpPr>
        <p:sp>
          <p:nvSpPr>
            <p:cNvPr id="401" name="TextBox 10"/>
            <p:cNvSpPr txBox="1"/>
            <p:nvPr/>
          </p:nvSpPr>
          <p:spPr>
            <a:xfrm>
              <a:off x="0" y="-1"/>
              <a:ext cx="123676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3</a:t>
              </a:r>
            </a:p>
          </p:txBody>
        </p:sp>
        <p:sp>
          <p:nvSpPr>
            <p:cNvPr id="402" name="TextBox 17"/>
            <p:cNvSpPr txBox="1"/>
            <p:nvPr/>
          </p:nvSpPr>
          <p:spPr>
            <a:xfrm>
              <a:off x="16888" y="404039"/>
              <a:ext cx="1202982" cy="739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 de CSI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+ ß2-LDA</a:t>
              </a:r>
            </a:p>
          </p:txBody>
        </p:sp>
        <p:sp>
          <p:nvSpPr>
            <p:cNvPr id="403" name="TextBox 25"/>
            <p:cNvSpPr txBox="1"/>
            <p:nvPr/>
          </p:nvSpPr>
          <p:spPr>
            <a:xfrm>
              <a:off x="30200" y="1362776"/>
              <a:ext cx="1214851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Moyenne/forte dose CSI**</a:t>
              </a:r>
            </a:p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 CSI + antileucotriène </a:t>
              </a:r>
            </a:p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(ou + theo*)</a:t>
              </a:r>
            </a:p>
          </p:txBody>
        </p:sp>
      </p:grpSp>
      <p:grpSp>
        <p:nvGrpSpPr>
          <p:cNvPr id="408" name="Groupe"/>
          <p:cNvGrpSpPr/>
          <p:nvPr/>
        </p:nvGrpSpPr>
        <p:grpSpPr>
          <a:xfrm>
            <a:off x="5494720" y="2467025"/>
            <a:ext cx="1215765" cy="2677237"/>
            <a:chOff x="0" y="0"/>
            <a:chExt cx="1215764" cy="2677235"/>
          </a:xfrm>
        </p:grpSpPr>
        <p:sp>
          <p:nvSpPr>
            <p:cNvPr id="405" name="TextBox 11"/>
            <p:cNvSpPr txBox="1"/>
            <p:nvPr/>
          </p:nvSpPr>
          <p:spPr>
            <a:xfrm>
              <a:off x="51623" y="-1"/>
              <a:ext cx="111252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4</a:t>
              </a:r>
            </a:p>
          </p:txBody>
        </p:sp>
        <p:sp>
          <p:nvSpPr>
            <p:cNvPr id="406" name="TextBox 16"/>
            <p:cNvSpPr txBox="1"/>
            <p:nvPr/>
          </p:nvSpPr>
          <p:spPr>
            <a:xfrm>
              <a:off x="68512" y="505508"/>
              <a:ext cx="1078741" cy="1170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 ou Forte dose de CSI +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ß2-LDA</a:t>
              </a:r>
            </a:p>
          </p:txBody>
        </p:sp>
        <p:sp>
          <p:nvSpPr>
            <p:cNvPr id="407" name="TextBox 26"/>
            <p:cNvSpPr txBox="1"/>
            <p:nvPr/>
          </p:nvSpPr>
          <p:spPr>
            <a:xfrm>
              <a:off x="0" y="1823795"/>
              <a:ext cx="1215765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Tiotropium*</a:t>
              </a:r>
              <a:r>
                <a:rPr baseline="29800"/>
                <a:t>$</a:t>
              </a:r>
              <a:r>
                <a:t> ou forte dose CSI* + antileucotriène (ou + theophylline*)</a:t>
              </a:r>
            </a:p>
          </p:txBody>
        </p:sp>
      </p:grpSp>
      <p:sp>
        <p:nvSpPr>
          <p:cNvPr id="409" name="Straight Connector 32"/>
          <p:cNvSpPr/>
          <p:nvPr/>
        </p:nvSpPr>
        <p:spPr>
          <a:xfrm flipH="1">
            <a:off x="1576212" y="2872995"/>
            <a:ext cx="1" cy="354583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10" name="Straight Connector 46"/>
          <p:cNvSpPr/>
          <p:nvPr/>
        </p:nvSpPr>
        <p:spPr>
          <a:xfrm>
            <a:off x="292863" y="4213633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414" name="Groupe"/>
          <p:cNvGrpSpPr/>
          <p:nvPr/>
        </p:nvGrpSpPr>
        <p:grpSpPr>
          <a:xfrm>
            <a:off x="6774880" y="1973569"/>
            <a:ext cx="1434107" cy="2996754"/>
            <a:chOff x="0" y="0"/>
            <a:chExt cx="1434106" cy="2996753"/>
          </a:xfrm>
        </p:grpSpPr>
        <p:sp>
          <p:nvSpPr>
            <p:cNvPr id="411" name="TextBox 27"/>
            <p:cNvSpPr txBox="1"/>
            <p:nvPr/>
          </p:nvSpPr>
          <p:spPr>
            <a:xfrm>
              <a:off x="0" y="2600513"/>
              <a:ext cx="143410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Ajout corticoïde oral faible dose</a:t>
              </a:r>
            </a:p>
          </p:txBody>
        </p:sp>
        <p:sp>
          <p:nvSpPr>
            <p:cNvPr id="412" name="TextBox 30"/>
            <p:cNvSpPr txBox="1"/>
            <p:nvPr/>
          </p:nvSpPr>
          <p:spPr>
            <a:xfrm>
              <a:off x="59332" y="474955"/>
              <a:ext cx="1356138" cy="1735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000" tIns="36000" rIns="36000" bIns="36000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Référer pour un traitement additionnel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par exemple</a:t>
              </a:r>
            </a:p>
            <a:p>
              <a:pPr algn="ctr" defTabSz="914400">
                <a:defRPr sz="1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</a:t>
              </a:r>
              <a:endParaRPr baseline="30000"/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Anti-IgE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Anti-IL5</a:t>
              </a:r>
            </a:p>
          </p:txBody>
        </p:sp>
        <p:sp>
          <p:nvSpPr>
            <p:cNvPr id="413" name="TextBox 11"/>
            <p:cNvSpPr txBox="1"/>
            <p:nvPr/>
          </p:nvSpPr>
          <p:spPr>
            <a:xfrm>
              <a:off x="181142" y="-1"/>
              <a:ext cx="111252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5</a:t>
              </a:r>
            </a:p>
          </p:txBody>
        </p:sp>
      </p:grpSp>
      <p:grpSp>
        <p:nvGrpSpPr>
          <p:cNvPr id="417" name="Groupe"/>
          <p:cNvGrpSpPr/>
          <p:nvPr/>
        </p:nvGrpSpPr>
        <p:grpSpPr>
          <a:xfrm>
            <a:off x="2225673" y="5416492"/>
            <a:ext cx="1167988" cy="1054595"/>
            <a:chOff x="15775" y="109034"/>
            <a:chExt cx="1167987" cy="1054593"/>
          </a:xfrm>
        </p:grpSpPr>
        <p:sp>
          <p:nvSpPr>
            <p:cNvPr id="415" name="Rectangle aux angles arrondis"/>
            <p:cNvSpPr/>
            <p:nvPr/>
          </p:nvSpPr>
          <p:spPr>
            <a:xfrm>
              <a:off x="15775" y="130224"/>
              <a:ext cx="1167989" cy="996390"/>
            </a:xfrm>
            <a:prstGeom prst="roundRect">
              <a:avLst>
                <a:gd name="adj" fmla="val 19159"/>
              </a:avLst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16" name="70%"/>
            <p:cNvSpPr txBox="1"/>
            <p:nvPr/>
          </p:nvSpPr>
          <p:spPr>
            <a:xfrm>
              <a:off x="68056" y="109034"/>
              <a:ext cx="1083171" cy="1054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10750">
                <a:defRPr sz="32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70%</a:t>
              </a:r>
            </a:p>
          </p:txBody>
        </p:sp>
      </p:grpSp>
      <p:sp>
        <p:nvSpPr>
          <p:cNvPr id="418" name="Bateman AJRCCM 2004"/>
          <p:cNvSpPr txBox="1"/>
          <p:nvPr/>
        </p:nvSpPr>
        <p:spPr>
          <a:xfrm>
            <a:off x="7260166" y="6578025"/>
            <a:ext cx="1875195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Bateman AJRCCM 2004</a:t>
            </a:r>
          </a:p>
        </p:txBody>
      </p:sp>
      <p:grpSp>
        <p:nvGrpSpPr>
          <p:cNvPr id="422" name="Groupe"/>
          <p:cNvGrpSpPr/>
          <p:nvPr/>
        </p:nvGrpSpPr>
        <p:grpSpPr>
          <a:xfrm>
            <a:off x="3476695" y="5394359"/>
            <a:ext cx="1875196" cy="1098860"/>
            <a:chOff x="0" y="113610"/>
            <a:chExt cx="1875194" cy="1098858"/>
          </a:xfrm>
        </p:grpSpPr>
        <p:sp>
          <p:nvSpPr>
            <p:cNvPr id="419" name="Rectangle aux angles arrondis"/>
            <p:cNvSpPr/>
            <p:nvPr/>
          </p:nvSpPr>
          <p:spPr>
            <a:xfrm>
              <a:off x="679183" y="139005"/>
              <a:ext cx="1191972" cy="1008434"/>
            </a:xfrm>
            <a:prstGeom prst="roundRect">
              <a:avLst>
                <a:gd name="adj" fmla="val 19725"/>
              </a:avLst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20" name="80%"/>
            <p:cNvSpPr txBox="1"/>
            <p:nvPr/>
          </p:nvSpPr>
          <p:spPr>
            <a:xfrm>
              <a:off x="699852" y="113610"/>
              <a:ext cx="1175343" cy="10988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10750">
                <a:defRPr sz="32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80%</a:t>
              </a:r>
            </a:p>
          </p:txBody>
        </p:sp>
        <p:sp>
          <p:nvSpPr>
            <p:cNvPr id="421" name="Flèche"/>
            <p:cNvSpPr/>
            <p:nvPr/>
          </p:nvSpPr>
          <p:spPr>
            <a:xfrm>
              <a:off x="0" y="333640"/>
              <a:ext cx="642284" cy="604767"/>
            </a:xfrm>
            <a:prstGeom prst="rightArrow">
              <a:avLst>
                <a:gd name="adj1" fmla="val 35974"/>
                <a:gd name="adj2" fmla="val 53872"/>
              </a:avLst>
            </a:prstGeom>
            <a:gradFill flip="none" rotWithShape="1">
              <a:gsLst>
                <a:gs pos="0">
                  <a:srgbClr val="CE2100"/>
                </a:gs>
                <a:gs pos="100000">
                  <a:srgbClr val="FFA3A1"/>
                </a:gs>
              </a:gsLst>
              <a:lin ang="16200000" scaled="0"/>
            </a:gra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423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Evolution attendue</a:t>
            </a:r>
          </a:p>
        </p:txBody>
      </p:sp>
      <p:sp>
        <p:nvSpPr>
          <p:cNvPr id="424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Flowchart: Manual Input 7"/>
          <p:cNvSpPr/>
          <p:nvPr/>
        </p:nvSpPr>
        <p:spPr>
          <a:xfrm>
            <a:off x="4045446" y="1551096"/>
            <a:ext cx="4152484" cy="3714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23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7230"/>
                </a:lnTo>
                <a:close/>
              </a:path>
            </a:pathLst>
          </a:custGeom>
          <a:gradFill>
            <a:gsLst>
              <a:gs pos="0">
                <a:srgbClr val="FFFC6E"/>
              </a:gs>
              <a:gs pos="100000">
                <a:srgbClr val="EEEBCD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27" name="TextBox 8"/>
          <p:cNvSpPr txBox="1"/>
          <p:nvPr/>
        </p:nvSpPr>
        <p:spPr>
          <a:xfrm>
            <a:off x="280914" y="2990559"/>
            <a:ext cx="1189514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1</a:t>
            </a:r>
          </a:p>
        </p:txBody>
      </p:sp>
      <p:sp>
        <p:nvSpPr>
          <p:cNvPr id="428" name="TextBox 9"/>
          <p:cNvSpPr txBox="1"/>
          <p:nvPr/>
        </p:nvSpPr>
        <p:spPr>
          <a:xfrm>
            <a:off x="2081125" y="2990559"/>
            <a:ext cx="1530208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2</a:t>
            </a:r>
          </a:p>
        </p:txBody>
      </p:sp>
      <p:sp>
        <p:nvSpPr>
          <p:cNvPr id="429" name="Straight Connector 13"/>
          <p:cNvSpPr/>
          <p:nvPr/>
        </p:nvSpPr>
        <p:spPr>
          <a:xfrm>
            <a:off x="6734240" y="1988738"/>
            <a:ext cx="1" cy="3290932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30" name="Straight Connector 14"/>
          <p:cNvSpPr/>
          <p:nvPr/>
        </p:nvSpPr>
        <p:spPr>
          <a:xfrm flipH="1">
            <a:off x="5438840" y="2407276"/>
            <a:ext cx="1" cy="4060827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31" name="Straight Connector 15"/>
          <p:cNvSpPr/>
          <p:nvPr/>
        </p:nvSpPr>
        <p:spPr>
          <a:xfrm flipH="1">
            <a:off x="4066177" y="2890632"/>
            <a:ext cx="1" cy="354583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32" name="TextBox 18"/>
          <p:cNvSpPr txBox="1"/>
          <p:nvPr/>
        </p:nvSpPr>
        <p:spPr>
          <a:xfrm>
            <a:off x="1692340" y="3569437"/>
            <a:ext cx="2307778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Faible dose de CSI</a:t>
            </a:r>
          </a:p>
        </p:txBody>
      </p:sp>
      <p:sp>
        <p:nvSpPr>
          <p:cNvPr id="433" name="Straight Connector 22"/>
          <p:cNvSpPr/>
          <p:nvPr/>
        </p:nvSpPr>
        <p:spPr>
          <a:xfrm>
            <a:off x="268007" y="5279669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34" name="TextBox 23"/>
          <p:cNvSpPr txBox="1"/>
          <p:nvPr/>
        </p:nvSpPr>
        <p:spPr>
          <a:xfrm>
            <a:off x="386699" y="4602713"/>
            <a:ext cx="1189514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Dose faible de CSI</a:t>
            </a:r>
          </a:p>
        </p:txBody>
      </p:sp>
      <p:sp>
        <p:nvSpPr>
          <p:cNvPr id="435" name="TextBox 24"/>
          <p:cNvSpPr txBox="1"/>
          <p:nvPr/>
        </p:nvSpPr>
        <p:spPr>
          <a:xfrm>
            <a:off x="1706206" y="4548068"/>
            <a:ext cx="2333509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Antileucotriène</a:t>
            </a:r>
          </a:p>
        </p:txBody>
      </p:sp>
      <p:grpSp>
        <p:nvGrpSpPr>
          <p:cNvPr id="439" name="Groupe"/>
          <p:cNvGrpSpPr/>
          <p:nvPr/>
        </p:nvGrpSpPr>
        <p:grpSpPr>
          <a:xfrm>
            <a:off x="4113240" y="2965158"/>
            <a:ext cx="1245051" cy="2216217"/>
            <a:chOff x="0" y="0"/>
            <a:chExt cx="1245050" cy="2216216"/>
          </a:xfrm>
        </p:grpSpPr>
        <p:sp>
          <p:nvSpPr>
            <p:cNvPr id="436" name="TextBox 10"/>
            <p:cNvSpPr txBox="1"/>
            <p:nvPr/>
          </p:nvSpPr>
          <p:spPr>
            <a:xfrm>
              <a:off x="0" y="-1"/>
              <a:ext cx="123676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3</a:t>
              </a:r>
            </a:p>
          </p:txBody>
        </p:sp>
        <p:sp>
          <p:nvSpPr>
            <p:cNvPr id="437" name="TextBox 17"/>
            <p:cNvSpPr txBox="1"/>
            <p:nvPr/>
          </p:nvSpPr>
          <p:spPr>
            <a:xfrm>
              <a:off x="16888" y="404039"/>
              <a:ext cx="1202982" cy="739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 de CSI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+ ß2-LDA</a:t>
              </a:r>
            </a:p>
          </p:txBody>
        </p:sp>
        <p:sp>
          <p:nvSpPr>
            <p:cNvPr id="438" name="TextBox 25"/>
            <p:cNvSpPr txBox="1"/>
            <p:nvPr/>
          </p:nvSpPr>
          <p:spPr>
            <a:xfrm>
              <a:off x="30200" y="1362776"/>
              <a:ext cx="1214851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Moyenne/forte dose CSI**</a:t>
              </a:r>
            </a:p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 CSI + antileucotriène </a:t>
              </a:r>
            </a:p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(ou + theo*)</a:t>
              </a:r>
            </a:p>
          </p:txBody>
        </p:sp>
      </p:grpSp>
      <p:grpSp>
        <p:nvGrpSpPr>
          <p:cNvPr id="443" name="Groupe"/>
          <p:cNvGrpSpPr/>
          <p:nvPr/>
        </p:nvGrpSpPr>
        <p:grpSpPr>
          <a:xfrm>
            <a:off x="5494720" y="2467025"/>
            <a:ext cx="1215765" cy="2677237"/>
            <a:chOff x="0" y="0"/>
            <a:chExt cx="1215764" cy="2677235"/>
          </a:xfrm>
        </p:grpSpPr>
        <p:sp>
          <p:nvSpPr>
            <p:cNvPr id="440" name="TextBox 11"/>
            <p:cNvSpPr txBox="1"/>
            <p:nvPr/>
          </p:nvSpPr>
          <p:spPr>
            <a:xfrm>
              <a:off x="51623" y="-1"/>
              <a:ext cx="111252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4</a:t>
              </a:r>
            </a:p>
          </p:txBody>
        </p:sp>
        <p:sp>
          <p:nvSpPr>
            <p:cNvPr id="441" name="TextBox 16"/>
            <p:cNvSpPr txBox="1"/>
            <p:nvPr/>
          </p:nvSpPr>
          <p:spPr>
            <a:xfrm>
              <a:off x="68512" y="505508"/>
              <a:ext cx="1078741" cy="1170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 ou Forte dose de CSI +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ß2-LDA</a:t>
              </a:r>
            </a:p>
          </p:txBody>
        </p:sp>
        <p:sp>
          <p:nvSpPr>
            <p:cNvPr id="442" name="TextBox 26"/>
            <p:cNvSpPr txBox="1"/>
            <p:nvPr/>
          </p:nvSpPr>
          <p:spPr>
            <a:xfrm>
              <a:off x="0" y="1823795"/>
              <a:ext cx="1215765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Tiotropium*</a:t>
              </a:r>
              <a:r>
                <a:rPr baseline="29800"/>
                <a:t>$</a:t>
              </a:r>
              <a:r>
                <a:t> ou forte dose CSI* + antileucotriène (ou + theophylline*)</a:t>
              </a:r>
            </a:p>
          </p:txBody>
        </p:sp>
      </p:grpSp>
      <p:sp>
        <p:nvSpPr>
          <p:cNvPr id="444" name="Straight Connector 32"/>
          <p:cNvSpPr/>
          <p:nvPr/>
        </p:nvSpPr>
        <p:spPr>
          <a:xfrm flipH="1">
            <a:off x="1576212" y="2872995"/>
            <a:ext cx="1" cy="354583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45" name="Straight Connector 46"/>
          <p:cNvSpPr/>
          <p:nvPr/>
        </p:nvSpPr>
        <p:spPr>
          <a:xfrm>
            <a:off x="292863" y="4213633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449" name="Groupe"/>
          <p:cNvGrpSpPr/>
          <p:nvPr/>
        </p:nvGrpSpPr>
        <p:grpSpPr>
          <a:xfrm>
            <a:off x="6774880" y="1973569"/>
            <a:ext cx="1434107" cy="2996754"/>
            <a:chOff x="0" y="0"/>
            <a:chExt cx="1434106" cy="2996753"/>
          </a:xfrm>
        </p:grpSpPr>
        <p:sp>
          <p:nvSpPr>
            <p:cNvPr id="446" name="TextBox 27"/>
            <p:cNvSpPr txBox="1"/>
            <p:nvPr/>
          </p:nvSpPr>
          <p:spPr>
            <a:xfrm>
              <a:off x="0" y="2600513"/>
              <a:ext cx="143410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Ajout corticoïde oral faible dose</a:t>
              </a:r>
            </a:p>
          </p:txBody>
        </p:sp>
        <p:sp>
          <p:nvSpPr>
            <p:cNvPr id="447" name="TextBox 30"/>
            <p:cNvSpPr txBox="1"/>
            <p:nvPr/>
          </p:nvSpPr>
          <p:spPr>
            <a:xfrm>
              <a:off x="59332" y="474955"/>
              <a:ext cx="1356138" cy="1735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000" tIns="36000" rIns="36000" bIns="36000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Référer pour un traitement additionnel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par exemple</a:t>
              </a:r>
            </a:p>
            <a:p>
              <a:pPr algn="ctr" defTabSz="914400">
                <a:defRPr sz="1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</a:t>
              </a:r>
              <a:endParaRPr baseline="30000"/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Anti-IgE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Anti-IL5</a:t>
              </a:r>
            </a:p>
          </p:txBody>
        </p:sp>
        <p:sp>
          <p:nvSpPr>
            <p:cNvPr id="448" name="TextBox 11"/>
            <p:cNvSpPr txBox="1"/>
            <p:nvPr/>
          </p:nvSpPr>
          <p:spPr>
            <a:xfrm>
              <a:off x="181142" y="-1"/>
              <a:ext cx="111252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5</a:t>
              </a:r>
            </a:p>
          </p:txBody>
        </p:sp>
      </p:grpSp>
      <p:grpSp>
        <p:nvGrpSpPr>
          <p:cNvPr id="452" name="Groupe"/>
          <p:cNvGrpSpPr/>
          <p:nvPr/>
        </p:nvGrpSpPr>
        <p:grpSpPr>
          <a:xfrm>
            <a:off x="2225673" y="5416492"/>
            <a:ext cx="1167988" cy="1054595"/>
            <a:chOff x="15775" y="109034"/>
            <a:chExt cx="1167987" cy="1054593"/>
          </a:xfrm>
        </p:grpSpPr>
        <p:sp>
          <p:nvSpPr>
            <p:cNvPr id="450" name="Rectangle aux angles arrondis"/>
            <p:cNvSpPr/>
            <p:nvPr/>
          </p:nvSpPr>
          <p:spPr>
            <a:xfrm>
              <a:off x="15775" y="130224"/>
              <a:ext cx="1167989" cy="996390"/>
            </a:xfrm>
            <a:prstGeom prst="roundRect">
              <a:avLst>
                <a:gd name="adj" fmla="val 19159"/>
              </a:avLst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51" name="70%"/>
            <p:cNvSpPr txBox="1"/>
            <p:nvPr/>
          </p:nvSpPr>
          <p:spPr>
            <a:xfrm>
              <a:off x="68056" y="109034"/>
              <a:ext cx="1083171" cy="1054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10750">
                <a:defRPr sz="32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70%</a:t>
              </a:r>
            </a:p>
          </p:txBody>
        </p:sp>
      </p:grpSp>
      <p:sp>
        <p:nvSpPr>
          <p:cNvPr id="453" name="Bateman AJRCCM 2004"/>
          <p:cNvSpPr txBox="1"/>
          <p:nvPr/>
        </p:nvSpPr>
        <p:spPr>
          <a:xfrm>
            <a:off x="7260166" y="6578025"/>
            <a:ext cx="1875195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Bateman AJRCCM 2004</a:t>
            </a:r>
          </a:p>
        </p:txBody>
      </p:sp>
      <p:grpSp>
        <p:nvGrpSpPr>
          <p:cNvPr id="457" name="Groupe"/>
          <p:cNvGrpSpPr/>
          <p:nvPr/>
        </p:nvGrpSpPr>
        <p:grpSpPr>
          <a:xfrm>
            <a:off x="3476695" y="5394359"/>
            <a:ext cx="1875196" cy="1098860"/>
            <a:chOff x="0" y="113610"/>
            <a:chExt cx="1875194" cy="1098858"/>
          </a:xfrm>
        </p:grpSpPr>
        <p:sp>
          <p:nvSpPr>
            <p:cNvPr id="454" name="Rectangle aux angles arrondis"/>
            <p:cNvSpPr/>
            <p:nvPr/>
          </p:nvSpPr>
          <p:spPr>
            <a:xfrm>
              <a:off x="679183" y="139005"/>
              <a:ext cx="1191972" cy="1008434"/>
            </a:xfrm>
            <a:prstGeom prst="roundRect">
              <a:avLst>
                <a:gd name="adj" fmla="val 19725"/>
              </a:avLst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55" name="80%"/>
            <p:cNvSpPr txBox="1"/>
            <p:nvPr/>
          </p:nvSpPr>
          <p:spPr>
            <a:xfrm>
              <a:off x="699852" y="113610"/>
              <a:ext cx="1175343" cy="10988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10750">
                <a:defRPr sz="32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80%</a:t>
              </a:r>
            </a:p>
          </p:txBody>
        </p:sp>
        <p:sp>
          <p:nvSpPr>
            <p:cNvPr id="456" name="Flèche"/>
            <p:cNvSpPr/>
            <p:nvPr/>
          </p:nvSpPr>
          <p:spPr>
            <a:xfrm>
              <a:off x="0" y="333640"/>
              <a:ext cx="642284" cy="604767"/>
            </a:xfrm>
            <a:prstGeom prst="rightArrow">
              <a:avLst>
                <a:gd name="adj1" fmla="val 35974"/>
                <a:gd name="adj2" fmla="val 53872"/>
              </a:avLst>
            </a:prstGeom>
            <a:gradFill flip="none" rotWithShape="1">
              <a:gsLst>
                <a:gs pos="0">
                  <a:srgbClr val="CE2100"/>
                </a:gs>
                <a:gs pos="100000">
                  <a:srgbClr val="FFA3A1"/>
                </a:gs>
              </a:gsLst>
              <a:lin ang="16200000" scaled="0"/>
            </a:gra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458" name="Rectangle aux angles arrondis"/>
          <p:cNvSpPr/>
          <p:nvPr/>
        </p:nvSpPr>
        <p:spPr>
          <a:xfrm>
            <a:off x="5785576" y="5516333"/>
            <a:ext cx="2150170" cy="834011"/>
          </a:xfrm>
          <a:prstGeom prst="roundRect">
            <a:avLst>
              <a:gd name="adj" fmla="val 22841"/>
            </a:avLst>
          </a:prstGeom>
          <a:solidFill>
            <a:srgbClr val="C82506"/>
          </a:solidFill>
          <a:ln w="25400"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algn="ctr" defTabSz="410750">
              <a:defRPr sz="25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59" name="Asthme difficile"/>
          <p:cNvSpPr txBox="1"/>
          <p:nvPr/>
        </p:nvSpPr>
        <p:spPr>
          <a:xfrm>
            <a:off x="5824768" y="5382126"/>
            <a:ext cx="2071787" cy="105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10750">
              <a:defRPr sz="20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difficile</a:t>
            </a:r>
          </a:p>
        </p:txBody>
      </p:sp>
      <p:sp>
        <p:nvSpPr>
          <p:cNvPr id="460" name="Ligne"/>
          <p:cNvSpPr/>
          <p:nvPr/>
        </p:nvSpPr>
        <p:spPr>
          <a:xfrm flipV="1">
            <a:off x="5457255" y="1592236"/>
            <a:ext cx="1" cy="4962062"/>
          </a:xfrm>
          <a:prstGeom prst="line">
            <a:avLst/>
          </a:prstGeom>
          <a:ln w="50800">
            <a:solidFill>
              <a:srgbClr val="C82506"/>
            </a:solidFill>
            <a:custDash>
              <a:ds d="200000" sp="200000"/>
            </a:custDash>
            <a:miter lim="400000"/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61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Evolution attendue</a:t>
            </a:r>
          </a:p>
        </p:txBody>
      </p:sp>
      <p:sp>
        <p:nvSpPr>
          <p:cNvPr id="462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Flowchart: Manual Input 7"/>
          <p:cNvSpPr/>
          <p:nvPr/>
        </p:nvSpPr>
        <p:spPr>
          <a:xfrm>
            <a:off x="4045446" y="1551096"/>
            <a:ext cx="4152484" cy="3714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23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7230"/>
                </a:lnTo>
                <a:close/>
              </a:path>
            </a:pathLst>
          </a:custGeom>
          <a:gradFill>
            <a:gsLst>
              <a:gs pos="0">
                <a:srgbClr val="FFFC6E"/>
              </a:gs>
              <a:gs pos="100000">
                <a:srgbClr val="EEEBCD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65" name="TextBox 8"/>
          <p:cNvSpPr txBox="1"/>
          <p:nvPr/>
        </p:nvSpPr>
        <p:spPr>
          <a:xfrm>
            <a:off x="280914" y="2990559"/>
            <a:ext cx="1189514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1</a:t>
            </a:r>
          </a:p>
        </p:txBody>
      </p:sp>
      <p:sp>
        <p:nvSpPr>
          <p:cNvPr id="466" name="TextBox 9"/>
          <p:cNvSpPr txBox="1"/>
          <p:nvPr/>
        </p:nvSpPr>
        <p:spPr>
          <a:xfrm>
            <a:off x="2081125" y="2990559"/>
            <a:ext cx="1530208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2</a:t>
            </a:r>
          </a:p>
        </p:txBody>
      </p:sp>
      <p:sp>
        <p:nvSpPr>
          <p:cNvPr id="467" name="Straight Connector 13"/>
          <p:cNvSpPr/>
          <p:nvPr/>
        </p:nvSpPr>
        <p:spPr>
          <a:xfrm>
            <a:off x="6734240" y="1988738"/>
            <a:ext cx="1" cy="3290932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68" name="Straight Connector 14"/>
          <p:cNvSpPr/>
          <p:nvPr/>
        </p:nvSpPr>
        <p:spPr>
          <a:xfrm flipH="1">
            <a:off x="5438840" y="2407276"/>
            <a:ext cx="1" cy="2879727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69" name="Straight Connector 15"/>
          <p:cNvSpPr/>
          <p:nvPr/>
        </p:nvSpPr>
        <p:spPr>
          <a:xfrm flipH="1">
            <a:off x="4066177" y="2890632"/>
            <a:ext cx="1" cy="354583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70" name="TextBox 18"/>
          <p:cNvSpPr txBox="1"/>
          <p:nvPr/>
        </p:nvSpPr>
        <p:spPr>
          <a:xfrm>
            <a:off x="1692340" y="3569437"/>
            <a:ext cx="2307778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Faible dose de CSI</a:t>
            </a:r>
          </a:p>
        </p:txBody>
      </p:sp>
      <p:sp>
        <p:nvSpPr>
          <p:cNvPr id="471" name="Straight Connector 22"/>
          <p:cNvSpPr/>
          <p:nvPr/>
        </p:nvSpPr>
        <p:spPr>
          <a:xfrm>
            <a:off x="268007" y="5279669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72" name="TextBox 23"/>
          <p:cNvSpPr txBox="1"/>
          <p:nvPr/>
        </p:nvSpPr>
        <p:spPr>
          <a:xfrm>
            <a:off x="386699" y="4602713"/>
            <a:ext cx="1189514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Dose faible de CSI</a:t>
            </a:r>
          </a:p>
        </p:txBody>
      </p:sp>
      <p:sp>
        <p:nvSpPr>
          <p:cNvPr id="473" name="TextBox 24"/>
          <p:cNvSpPr txBox="1"/>
          <p:nvPr/>
        </p:nvSpPr>
        <p:spPr>
          <a:xfrm>
            <a:off x="1706206" y="4548068"/>
            <a:ext cx="2333509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5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Antileucotriène</a:t>
            </a:r>
          </a:p>
        </p:txBody>
      </p:sp>
      <p:grpSp>
        <p:nvGrpSpPr>
          <p:cNvPr id="477" name="Groupe"/>
          <p:cNvGrpSpPr/>
          <p:nvPr/>
        </p:nvGrpSpPr>
        <p:grpSpPr>
          <a:xfrm>
            <a:off x="4113240" y="2965158"/>
            <a:ext cx="1245051" cy="2216217"/>
            <a:chOff x="0" y="0"/>
            <a:chExt cx="1245050" cy="2216216"/>
          </a:xfrm>
        </p:grpSpPr>
        <p:sp>
          <p:nvSpPr>
            <p:cNvPr id="474" name="TextBox 10"/>
            <p:cNvSpPr txBox="1"/>
            <p:nvPr/>
          </p:nvSpPr>
          <p:spPr>
            <a:xfrm>
              <a:off x="0" y="-1"/>
              <a:ext cx="123676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3</a:t>
              </a:r>
            </a:p>
          </p:txBody>
        </p:sp>
        <p:sp>
          <p:nvSpPr>
            <p:cNvPr id="475" name="TextBox 17"/>
            <p:cNvSpPr txBox="1"/>
            <p:nvPr/>
          </p:nvSpPr>
          <p:spPr>
            <a:xfrm>
              <a:off x="16888" y="404039"/>
              <a:ext cx="1202982" cy="739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 de CSI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+ ß2-LDA</a:t>
              </a:r>
            </a:p>
          </p:txBody>
        </p:sp>
        <p:sp>
          <p:nvSpPr>
            <p:cNvPr id="476" name="TextBox 25"/>
            <p:cNvSpPr txBox="1"/>
            <p:nvPr/>
          </p:nvSpPr>
          <p:spPr>
            <a:xfrm>
              <a:off x="30200" y="1362776"/>
              <a:ext cx="1214851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Moyenne/forte dose CSI**</a:t>
              </a:r>
            </a:p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 CSI + antileucotriène </a:t>
              </a:r>
            </a:p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(ou + theo*)</a:t>
              </a:r>
            </a:p>
          </p:txBody>
        </p:sp>
      </p:grpSp>
      <p:grpSp>
        <p:nvGrpSpPr>
          <p:cNvPr id="481" name="Groupe"/>
          <p:cNvGrpSpPr/>
          <p:nvPr/>
        </p:nvGrpSpPr>
        <p:grpSpPr>
          <a:xfrm>
            <a:off x="5494720" y="2467025"/>
            <a:ext cx="1215765" cy="2677237"/>
            <a:chOff x="0" y="0"/>
            <a:chExt cx="1215764" cy="2677235"/>
          </a:xfrm>
        </p:grpSpPr>
        <p:sp>
          <p:nvSpPr>
            <p:cNvPr id="478" name="TextBox 11"/>
            <p:cNvSpPr txBox="1"/>
            <p:nvPr/>
          </p:nvSpPr>
          <p:spPr>
            <a:xfrm>
              <a:off x="51623" y="-1"/>
              <a:ext cx="111252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4</a:t>
              </a:r>
            </a:p>
          </p:txBody>
        </p:sp>
        <p:sp>
          <p:nvSpPr>
            <p:cNvPr id="479" name="TextBox 16"/>
            <p:cNvSpPr txBox="1"/>
            <p:nvPr/>
          </p:nvSpPr>
          <p:spPr>
            <a:xfrm>
              <a:off x="68512" y="505508"/>
              <a:ext cx="1078741" cy="1170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 ou Forte dose de CSI +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ß2-LDA</a:t>
              </a:r>
            </a:p>
          </p:txBody>
        </p:sp>
        <p:sp>
          <p:nvSpPr>
            <p:cNvPr id="480" name="TextBox 26"/>
            <p:cNvSpPr txBox="1"/>
            <p:nvPr/>
          </p:nvSpPr>
          <p:spPr>
            <a:xfrm>
              <a:off x="0" y="1823795"/>
              <a:ext cx="1215765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Tiotropium*</a:t>
              </a:r>
              <a:r>
                <a:rPr baseline="29800"/>
                <a:t>$</a:t>
              </a:r>
              <a:r>
                <a:t> ou forte dose CSI* + antileucotriène (ou + theophylline*)</a:t>
              </a:r>
            </a:p>
          </p:txBody>
        </p:sp>
      </p:grpSp>
      <p:sp>
        <p:nvSpPr>
          <p:cNvPr id="482" name="Straight Connector 32"/>
          <p:cNvSpPr/>
          <p:nvPr/>
        </p:nvSpPr>
        <p:spPr>
          <a:xfrm flipH="1">
            <a:off x="1576212" y="2872995"/>
            <a:ext cx="1" cy="354583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83" name="Straight Connector 46"/>
          <p:cNvSpPr/>
          <p:nvPr/>
        </p:nvSpPr>
        <p:spPr>
          <a:xfrm>
            <a:off x="292863" y="4213633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487" name="Groupe"/>
          <p:cNvGrpSpPr/>
          <p:nvPr/>
        </p:nvGrpSpPr>
        <p:grpSpPr>
          <a:xfrm>
            <a:off x="6774880" y="1973569"/>
            <a:ext cx="1434107" cy="2996754"/>
            <a:chOff x="0" y="0"/>
            <a:chExt cx="1434106" cy="2996753"/>
          </a:xfrm>
        </p:grpSpPr>
        <p:sp>
          <p:nvSpPr>
            <p:cNvPr id="484" name="TextBox 27"/>
            <p:cNvSpPr txBox="1"/>
            <p:nvPr/>
          </p:nvSpPr>
          <p:spPr>
            <a:xfrm>
              <a:off x="0" y="2600513"/>
              <a:ext cx="143410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Ajout corticoïde oral faible dose</a:t>
              </a:r>
            </a:p>
          </p:txBody>
        </p:sp>
        <p:sp>
          <p:nvSpPr>
            <p:cNvPr id="485" name="TextBox 30"/>
            <p:cNvSpPr txBox="1"/>
            <p:nvPr/>
          </p:nvSpPr>
          <p:spPr>
            <a:xfrm>
              <a:off x="59332" y="474955"/>
              <a:ext cx="1356138" cy="1735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000" tIns="36000" rIns="36000" bIns="36000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Référer pour un traitement additionnel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par exemple</a:t>
              </a:r>
            </a:p>
            <a:p>
              <a:pPr algn="ctr" defTabSz="914400">
                <a:defRPr sz="1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</a:t>
              </a:r>
              <a:endParaRPr baseline="30000"/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Anti-IgE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Anti-IL5</a:t>
              </a:r>
            </a:p>
          </p:txBody>
        </p:sp>
        <p:sp>
          <p:nvSpPr>
            <p:cNvPr id="486" name="TextBox 11"/>
            <p:cNvSpPr txBox="1"/>
            <p:nvPr/>
          </p:nvSpPr>
          <p:spPr>
            <a:xfrm>
              <a:off x="181142" y="-1"/>
              <a:ext cx="111252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5</a:t>
              </a:r>
            </a:p>
          </p:txBody>
        </p:sp>
      </p:grpSp>
      <p:grpSp>
        <p:nvGrpSpPr>
          <p:cNvPr id="490" name="Groupe"/>
          <p:cNvGrpSpPr/>
          <p:nvPr/>
        </p:nvGrpSpPr>
        <p:grpSpPr>
          <a:xfrm>
            <a:off x="2225673" y="5416492"/>
            <a:ext cx="1167988" cy="1054595"/>
            <a:chOff x="15775" y="109034"/>
            <a:chExt cx="1167987" cy="1054593"/>
          </a:xfrm>
        </p:grpSpPr>
        <p:sp>
          <p:nvSpPr>
            <p:cNvPr id="488" name="Rectangle aux angles arrondis"/>
            <p:cNvSpPr/>
            <p:nvPr/>
          </p:nvSpPr>
          <p:spPr>
            <a:xfrm>
              <a:off x="15775" y="130224"/>
              <a:ext cx="1167989" cy="996390"/>
            </a:xfrm>
            <a:prstGeom prst="roundRect">
              <a:avLst>
                <a:gd name="adj" fmla="val 19159"/>
              </a:avLst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89" name="70%"/>
            <p:cNvSpPr txBox="1"/>
            <p:nvPr/>
          </p:nvSpPr>
          <p:spPr>
            <a:xfrm>
              <a:off x="68056" y="109034"/>
              <a:ext cx="1083171" cy="1054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10750">
                <a:defRPr sz="32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70%</a:t>
              </a:r>
            </a:p>
          </p:txBody>
        </p:sp>
      </p:grpSp>
      <p:sp>
        <p:nvSpPr>
          <p:cNvPr id="491" name="Bateman AJRCCM 2004"/>
          <p:cNvSpPr txBox="1"/>
          <p:nvPr/>
        </p:nvSpPr>
        <p:spPr>
          <a:xfrm>
            <a:off x="7260166" y="6578025"/>
            <a:ext cx="1875195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Bateman AJRCCM 2004</a:t>
            </a:r>
          </a:p>
        </p:txBody>
      </p:sp>
      <p:sp>
        <p:nvSpPr>
          <p:cNvPr id="492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Evolution attendue</a:t>
            </a:r>
          </a:p>
        </p:txBody>
      </p:sp>
      <p:sp>
        <p:nvSpPr>
          <p:cNvPr id="493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4" name="Rectangle aux angles arrondis"/>
          <p:cNvSpPr/>
          <p:nvPr/>
        </p:nvSpPr>
        <p:spPr>
          <a:xfrm>
            <a:off x="1583778" y="2163811"/>
            <a:ext cx="3867128" cy="4421771"/>
          </a:xfrm>
          <a:prstGeom prst="roundRect">
            <a:avLst>
              <a:gd name="adj" fmla="val 9436"/>
            </a:avLst>
          </a:prstGeom>
          <a:ln w="38100">
            <a:solidFill>
              <a:srgbClr val="B82F29"/>
            </a:solidFill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498" name="Groupe"/>
          <p:cNvGrpSpPr/>
          <p:nvPr/>
        </p:nvGrpSpPr>
        <p:grpSpPr>
          <a:xfrm>
            <a:off x="3476695" y="5394359"/>
            <a:ext cx="1875196" cy="1098860"/>
            <a:chOff x="0" y="113610"/>
            <a:chExt cx="1875194" cy="1098858"/>
          </a:xfrm>
        </p:grpSpPr>
        <p:sp>
          <p:nvSpPr>
            <p:cNvPr id="495" name="Rectangle aux angles arrondis"/>
            <p:cNvSpPr/>
            <p:nvPr/>
          </p:nvSpPr>
          <p:spPr>
            <a:xfrm>
              <a:off x="679183" y="139005"/>
              <a:ext cx="1191972" cy="1008434"/>
            </a:xfrm>
            <a:prstGeom prst="roundRect">
              <a:avLst>
                <a:gd name="adj" fmla="val 19725"/>
              </a:avLst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96" name="80%"/>
            <p:cNvSpPr txBox="1"/>
            <p:nvPr/>
          </p:nvSpPr>
          <p:spPr>
            <a:xfrm>
              <a:off x="699852" y="113610"/>
              <a:ext cx="1175343" cy="10988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10750">
                <a:defRPr sz="32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80%</a:t>
              </a:r>
            </a:p>
          </p:txBody>
        </p:sp>
        <p:sp>
          <p:nvSpPr>
            <p:cNvPr id="497" name="Flèche"/>
            <p:cNvSpPr/>
            <p:nvPr/>
          </p:nvSpPr>
          <p:spPr>
            <a:xfrm>
              <a:off x="0" y="333640"/>
              <a:ext cx="642284" cy="604767"/>
            </a:xfrm>
            <a:prstGeom prst="rightArrow">
              <a:avLst>
                <a:gd name="adj1" fmla="val 35974"/>
                <a:gd name="adj2" fmla="val 53872"/>
              </a:avLst>
            </a:prstGeom>
            <a:gradFill flip="none" rotWithShape="1">
              <a:gsLst>
                <a:gs pos="0">
                  <a:srgbClr val="CE2100"/>
                </a:gs>
                <a:gs pos="100000">
                  <a:srgbClr val="FFA3A1"/>
                </a:gs>
              </a:gsLst>
              <a:lin ang="16200000" scaled="0"/>
            </a:gra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léger - faut-il un traitement de fond ?</a:t>
            </a:r>
          </a:p>
        </p:txBody>
      </p:sp>
      <p:sp>
        <p:nvSpPr>
          <p:cNvPr id="501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504" name="Groupe"/>
          <p:cNvGrpSpPr/>
          <p:nvPr/>
        </p:nvGrpSpPr>
        <p:grpSpPr>
          <a:xfrm>
            <a:off x="1055994" y="3720341"/>
            <a:ext cx="1161451" cy="578556"/>
            <a:chOff x="0" y="0"/>
            <a:chExt cx="1161450" cy="578554"/>
          </a:xfrm>
        </p:grpSpPr>
        <p:sp>
          <p:nvSpPr>
            <p:cNvPr id="502" name="Rectangle 22"/>
            <p:cNvSpPr/>
            <p:nvPr/>
          </p:nvSpPr>
          <p:spPr>
            <a:xfrm>
              <a:off x="0" y="0"/>
              <a:ext cx="1161451" cy="578555"/>
            </a:xfrm>
            <a:prstGeom prst="rect">
              <a:avLst/>
            </a:prstGeom>
            <a:solidFill>
              <a:srgbClr val="FDEADA"/>
            </a:soli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503" name="ZoneTexte 2"/>
            <p:cNvSpPr txBox="1"/>
            <p:nvPr/>
          </p:nvSpPr>
          <p:spPr>
            <a:xfrm>
              <a:off x="178210" y="82829"/>
              <a:ext cx="726354" cy="307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Palier 1</a:t>
              </a:r>
            </a:p>
          </p:txBody>
        </p:sp>
      </p:grpSp>
      <p:grpSp>
        <p:nvGrpSpPr>
          <p:cNvPr id="509" name="Groupe"/>
          <p:cNvGrpSpPr/>
          <p:nvPr/>
        </p:nvGrpSpPr>
        <p:grpSpPr>
          <a:xfrm>
            <a:off x="2566747" y="3141788"/>
            <a:ext cx="1161451" cy="1157110"/>
            <a:chOff x="0" y="0"/>
            <a:chExt cx="1161450" cy="1157109"/>
          </a:xfrm>
        </p:grpSpPr>
        <p:sp>
          <p:nvSpPr>
            <p:cNvPr id="505" name="Rectangle 36"/>
            <p:cNvSpPr/>
            <p:nvPr/>
          </p:nvSpPr>
          <p:spPr>
            <a:xfrm>
              <a:off x="0" y="0"/>
              <a:ext cx="1161451" cy="1157110"/>
            </a:xfrm>
            <a:prstGeom prst="rect">
              <a:avLst/>
            </a:prstGeom>
            <a:solidFill>
              <a:srgbClr val="FCD5B5"/>
            </a:soli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508" name="Groupe 24"/>
            <p:cNvGrpSpPr/>
            <p:nvPr/>
          </p:nvGrpSpPr>
          <p:grpSpPr>
            <a:xfrm>
              <a:off x="49992" y="84313"/>
              <a:ext cx="1061466" cy="871214"/>
              <a:chOff x="0" y="0"/>
              <a:chExt cx="1061464" cy="871213"/>
            </a:xfrm>
          </p:grpSpPr>
          <p:sp>
            <p:nvSpPr>
              <p:cNvPr id="506" name="ZoneTexte 9"/>
              <p:cNvSpPr txBox="1"/>
              <p:nvPr/>
            </p:nvSpPr>
            <p:spPr>
              <a:xfrm>
                <a:off x="167556" y="0"/>
                <a:ext cx="726354" cy="3073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Palier 2</a:t>
                </a:r>
              </a:p>
            </p:txBody>
          </p:sp>
          <p:sp>
            <p:nvSpPr>
              <p:cNvPr id="507" name="ZoneTexte 14"/>
              <p:cNvSpPr txBox="1"/>
              <p:nvPr/>
            </p:nvSpPr>
            <p:spPr>
              <a:xfrm>
                <a:off x="-1" y="347972"/>
                <a:ext cx="1061466" cy="523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algn="ctr"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CSI </a:t>
                </a:r>
              </a:p>
              <a:p>
                <a:pPr algn="ctr"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faible dose</a:t>
                </a:r>
              </a:p>
            </p:txBody>
          </p:sp>
        </p:grpSp>
      </p:grpSp>
      <p:grpSp>
        <p:nvGrpSpPr>
          <p:cNvPr id="514" name="Groupe"/>
          <p:cNvGrpSpPr/>
          <p:nvPr/>
        </p:nvGrpSpPr>
        <p:grpSpPr>
          <a:xfrm>
            <a:off x="4109711" y="2860715"/>
            <a:ext cx="1161451" cy="1438183"/>
            <a:chOff x="0" y="0"/>
            <a:chExt cx="1161450" cy="1438181"/>
          </a:xfrm>
        </p:grpSpPr>
        <p:sp>
          <p:nvSpPr>
            <p:cNvPr id="510" name="Rectangle 37"/>
            <p:cNvSpPr/>
            <p:nvPr/>
          </p:nvSpPr>
          <p:spPr>
            <a:xfrm>
              <a:off x="0" y="0"/>
              <a:ext cx="1161451" cy="1438182"/>
            </a:xfrm>
            <a:prstGeom prst="rect">
              <a:avLst/>
            </a:prstGeom>
            <a:solidFill>
              <a:srgbClr val="FAC090"/>
            </a:soli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513" name="Groupe 25"/>
            <p:cNvGrpSpPr/>
            <p:nvPr/>
          </p:nvGrpSpPr>
          <p:grpSpPr>
            <a:xfrm>
              <a:off x="48885" y="81289"/>
              <a:ext cx="1061465" cy="1155311"/>
              <a:chOff x="0" y="0"/>
              <a:chExt cx="1061464" cy="1155309"/>
            </a:xfrm>
          </p:grpSpPr>
          <p:sp>
            <p:nvSpPr>
              <p:cNvPr id="511" name="ZoneTexte 10"/>
              <p:cNvSpPr txBox="1"/>
              <p:nvPr/>
            </p:nvSpPr>
            <p:spPr>
              <a:xfrm>
                <a:off x="172323" y="0"/>
                <a:ext cx="726354" cy="3073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Palier 3</a:t>
                </a:r>
              </a:p>
            </p:txBody>
          </p:sp>
          <p:sp>
            <p:nvSpPr>
              <p:cNvPr id="512" name="ZoneTexte 4"/>
              <p:cNvSpPr txBox="1"/>
              <p:nvPr/>
            </p:nvSpPr>
            <p:spPr>
              <a:xfrm>
                <a:off x="0" y="632069"/>
                <a:ext cx="1061465" cy="523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LABA/CSI</a:t>
                </a:r>
              </a:p>
              <a:p>
                <a:pPr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faible dose</a:t>
                </a:r>
              </a:p>
            </p:txBody>
          </p:sp>
        </p:grpSp>
      </p:grpSp>
      <p:grpSp>
        <p:nvGrpSpPr>
          <p:cNvPr id="519" name="Groupe"/>
          <p:cNvGrpSpPr/>
          <p:nvPr/>
        </p:nvGrpSpPr>
        <p:grpSpPr>
          <a:xfrm>
            <a:off x="7401677" y="1984679"/>
            <a:ext cx="1161451" cy="2314219"/>
            <a:chOff x="0" y="0"/>
            <a:chExt cx="1161450" cy="2314218"/>
          </a:xfrm>
        </p:grpSpPr>
        <p:sp>
          <p:nvSpPr>
            <p:cNvPr id="515" name="Rectangle 39"/>
            <p:cNvSpPr/>
            <p:nvPr/>
          </p:nvSpPr>
          <p:spPr>
            <a:xfrm>
              <a:off x="0" y="0"/>
              <a:ext cx="1161451" cy="2314219"/>
            </a:xfrm>
            <a:prstGeom prst="rect">
              <a:avLst/>
            </a:prstGeom>
            <a:solidFill>
              <a:srgbClr val="E46C0A"/>
            </a:soli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518" name="Groupe 27"/>
            <p:cNvGrpSpPr/>
            <p:nvPr/>
          </p:nvGrpSpPr>
          <p:grpSpPr>
            <a:xfrm>
              <a:off x="80974" y="87282"/>
              <a:ext cx="980552" cy="2190454"/>
              <a:chOff x="0" y="0"/>
              <a:chExt cx="980551" cy="2190452"/>
            </a:xfrm>
          </p:grpSpPr>
          <p:sp>
            <p:nvSpPr>
              <p:cNvPr id="516" name="ZoneTexte 13"/>
              <p:cNvSpPr txBox="1"/>
              <p:nvPr/>
            </p:nvSpPr>
            <p:spPr>
              <a:xfrm>
                <a:off x="132132" y="0"/>
                <a:ext cx="726355" cy="3073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Palier 5</a:t>
                </a:r>
              </a:p>
            </p:txBody>
          </p:sp>
          <p:sp>
            <p:nvSpPr>
              <p:cNvPr id="517" name="ZoneTexte 16"/>
              <p:cNvSpPr txBox="1"/>
              <p:nvPr/>
            </p:nvSpPr>
            <p:spPr>
              <a:xfrm>
                <a:off x="0" y="1273512"/>
                <a:ext cx="980552" cy="916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Adresser: </a:t>
                </a:r>
              </a:p>
              <a:p>
                <a:pPr>
                  <a:defRPr sz="13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Tiotropium</a:t>
                </a:r>
              </a:p>
              <a:p>
                <a:pPr>
                  <a:defRPr sz="13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Anti-IgE</a:t>
                </a:r>
              </a:p>
              <a:p>
                <a:pPr>
                  <a:defRPr sz="13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Anti-IL5</a:t>
                </a:r>
              </a:p>
            </p:txBody>
          </p:sp>
        </p:grpSp>
      </p:grpSp>
      <p:grpSp>
        <p:nvGrpSpPr>
          <p:cNvPr id="524" name="Groupe"/>
          <p:cNvGrpSpPr/>
          <p:nvPr/>
        </p:nvGrpSpPr>
        <p:grpSpPr>
          <a:xfrm>
            <a:off x="5686012" y="2287995"/>
            <a:ext cx="1161451" cy="2010903"/>
            <a:chOff x="0" y="0"/>
            <a:chExt cx="1161450" cy="2010902"/>
          </a:xfrm>
        </p:grpSpPr>
        <p:sp>
          <p:nvSpPr>
            <p:cNvPr id="520" name="Rectangle 38"/>
            <p:cNvSpPr/>
            <p:nvPr/>
          </p:nvSpPr>
          <p:spPr>
            <a:xfrm>
              <a:off x="0" y="0"/>
              <a:ext cx="1161451" cy="2010903"/>
            </a:xfrm>
            <a:prstGeom prst="rect">
              <a:avLst/>
            </a:prstGeom>
            <a:solidFill>
              <a:schemeClr val="accent6"/>
            </a:soli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523" name="Groupe 26"/>
            <p:cNvGrpSpPr/>
            <p:nvPr/>
          </p:nvGrpSpPr>
          <p:grpSpPr>
            <a:xfrm>
              <a:off x="69745" y="76939"/>
              <a:ext cx="977688" cy="1840558"/>
              <a:chOff x="0" y="0"/>
              <a:chExt cx="977686" cy="1840556"/>
            </a:xfrm>
          </p:grpSpPr>
          <p:sp>
            <p:nvSpPr>
              <p:cNvPr id="521" name="ZoneTexte 12"/>
              <p:cNvSpPr txBox="1"/>
              <p:nvPr/>
            </p:nvSpPr>
            <p:spPr>
              <a:xfrm>
                <a:off x="130644" y="0"/>
                <a:ext cx="726355" cy="3073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Palier 4</a:t>
                </a:r>
              </a:p>
            </p:txBody>
          </p:sp>
          <p:sp>
            <p:nvSpPr>
              <p:cNvPr id="522" name="ZoneTexte 15"/>
              <p:cNvSpPr txBox="1"/>
              <p:nvPr/>
            </p:nvSpPr>
            <p:spPr>
              <a:xfrm>
                <a:off x="0" y="1101416"/>
                <a:ext cx="977687" cy="739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LABA/CSI</a:t>
                </a:r>
              </a:p>
              <a:p>
                <a:pPr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Moyenne</a:t>
                </a:r>
              </a:p>
              <a:p>
                <a:pPr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forte dose</a:t>
                </a:r>
              </a:p>
            </p:txBody>
          </p:sp>
        </p:grpSp>
      </p:grpSp>
      <p:sp>
        <p:nvSpPr>
          <p:cNvPr id="530" name="Ligne de connexion"/>
          <p:cNvSpPr/>
          <p:nvPr/>
        </p:nvSpPr>
        <p:spPr>
          <a:xfrm>
            <a:off x="1264315" y="1059209"/>
            <a:ext cx="7251652" cy="20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7623" y="18406"/>
                  <a:pt x="14823" y="11206"/>
                  <a:pt x="21600" y="0"/>
                </a:cubicBezTo>
              </a:path>
            </a:pathLst>
          </a:custGeom>
          <a:ln w="38100">
            <a:solidFill>
              <a:srgbClr val="13C027"/>
            </a:solidFill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26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27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GINA 2017</a:t>
            </a:r>
          </a:p>
        </p:txBody>
      </p:sp>
      <p:sp>
        <p:nvSpPr>
          <p:cNvPr id="531" name="Ligne de connexion"/>
          <p:cNvSpPr/>
          <p:nvPr/>
        </p:nvSpPr>
        <p:spPr>
          <a:xfrm>
            <a:off x="1817548" y="4303748"/>
            <a:ext cx="1025649" cy="365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21600" y="4"/>
                </a:moveTo>
                <a:cubicBezTo>
                  <a:pt x="14564" y="21600"/>
                  <a:pt x="7364" y="21599"/>
                  <a:pt x="0" y="0"/>
                </a:cubicBezTo>
              </a:path>
            </a:pathLst>
          </a:custGeom>
          <a:ln w="25400">
            <a:solidFill>
              <a:srgbClr val="B82F29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29" name="Anti-leucotriènes ?…"/>
          <p:cNvSpPr txBox="1"/>
          <p:nvPr/>
        </p:nvSpPr>
        <p:spPr>
          <a:xfrm>
            <a:off x="1258743" y="4717634"/>
            <a:ext cx="2389496" cy="6502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b="1">
                <a:solidFill>
                  <a:srgbClr val="B82F2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Anti-leucotriènes ?</a:t>
            </a:r>
          </a:p>
          <a:p>
            <a:pPr algn="ctr" defTabSz="914400">
              <a:defRPr b="1">
                <a:solidFill>
                  <a:srgbClr val="B82F2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CSI à la demande ?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" grpId="1" animBg="1" advAuto="0"/>
      <p:bldP spid="529" grpId="2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34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35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Rank MA et al. Allergy Asthma Proc 2015</a:t>
            </a:r>
          </a:p>
        </p:txBody>
      </p:sp>
      <p:graphicFrame>
        <p:nvGraphicFramePr>
          <p:cNvPr id="536" name="Tableau"/>
          <p:cNvGraphicFramePr/>
          <p:nvPr/>
        </p:nvGraphicFramePr>
        <p:xfrm>
          <a:off x="1204522" y="2898964"/>
          <a:ext cx="4606371" cy="1301522"/>
        </p:xfrm>
        <a:graphic>
          <a:graphicData uri="http://schemas.openxmlformats.org/drawingml/2006/table">
            <a:tbl>
              <a:tblPr firstRow="1" firstCol="1">
                <a:tableStyleId>{2708684C-4D16-4618-839F-0558EEFCDFE6}</a:tableStyleId>
              </a:tblPr>
              <a:tblGrid>
                <a:gridCol w="2170616"/>
                <a:gridCol w="2435755"/>
              </a:tblGrid>
              <a:tr h="409674">
                <a:tc>
                  <a:txBody>
                    <a:bodyPr/>
                    <a:lstStyle/>
                    <a:p>
                      <a:pPr algn="l">
                        <a:defRPr sz="1600" b="0"/>
                      </a:pPr>
                      <a:endParaRPr/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/>
                      </a:pPr>
                      <a:r>
                        <a:rPr sz="1600" b="1"/>
                        <a:t>RR 
exacerbation asthme</a:t>
                      </a:r>
                    </a:p>
                  </a:txBody>
                  <a:tcPr marL="0" marR="0" marT="0" marB="0" anchor="ctr" horzOverflow="overflow"/>
                </a:tc>
              </a:tr>
              <a:tr h="438845">
                <a:tc>
                  <a:txBody>
                    <a:bodyPr/>
                    <a:lstStyle/>
                    <a:p>
                      <a:pPr algn="l">
                        <a:defRPr sz="1800" b="0"/>
                      </a:pPr>
                      <a:r>
                        <a:rPr sz="1600" b="1"/>
                        <a:t>Diminution CSI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1.25 (0.96-1.62)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</a:tr>
              <a:tr h="374997">
                <a:tc>
                  <a:txBody>
                    <a:bodyPr/>
                    <a:lstStyle/>
                    <a:p>
                      <a:pPr algn="l">
                        <a:defRPr sz="1800" b="0"/>
                      </a:pPr>
                      <a:r>
                        <a:rPr sz="1600" b="1"/>
                        <a:t>Substitution CSI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1.6 (1.1-2.6)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37" name="➠ Possible"/>
          <p:cNvSpPr txBox="1"/>
          <p:nvPr/>
        </p:nvSpPr>
        <p:spPr>
          <a:xfrm>
            <a:off x="5958536" y="3366528"/>
            <a:ext cx="2615765" cy="3962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defRPr sz="2000" b="1">
                <a:solidFill>
                  <a:srgbClr val="1CB83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➠ Possible</a:t>
            </a:r>
          </a:p>
        </p:txBody>
      </p:sp>
      <p:sp>
        <p:nvSpPr>
          <p:cNvPr id="538" name="➠ Non recommandé"/>
          <p:cNvSpPr txBox="1"/>
          <p:nvPr/>
        </p:nvSpPr>
        <p:spPr>
          <a:xfrm>
            <a:off x="5958536" y="3823728"/>
            <a:ext cx="3120391" cy="3962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defRPr sz="2000" b="1">
                <a:solidFill>
                  <a:srgbClr val="B82F2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➠ Non recommandé</a:t>
            </a:r>
          </a:p>
        </p:txBody>
      </p:sp>
      <p:sp>
        <p:nvSpPr>
          <p:cNvPr id="539" name="Switch CSI ➠ anti-leucotriènes"/>
          <p:cNvSpPr txBox="1"/>
          <p:nvPr/>
        </p:nvSpPr>
        <p:spPr>
          <a:xfrm>
            <a:off x="1081450" y="1222554"/>
            <a:ext cx="4123543" cy="396241"/>
          </a:xfrm>
          <a:prstGeom prst="rect">
            <a:avLst/>
          </a:prstGeom>
          <a:solidFill>
            <a:schemeClr val="accent6">
              <a:lumOff val="946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defRPr sz="20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Switch CSI ➠ anti-leucotriènes</a:t>
            </a:r>
          </a:p>
        </p:txBody>
      </p:sp>
      <p:sp>
        <p:nvSpPr>
          <p:cNvPr id="540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léger - faut-il un traitement de fond ?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" grpId="1" animBg="1" advAuto="0"/>
      <p:bldP spid="538" grpId="2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43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44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Gionfriddo et al. Allergy Asthma Proc 2015</a:t>
            </a:r>
          </a:p>
        </p:txBody>
      </p:sp>
      <p:pic>
        <p:nvPicPr>
          <p:cNvPr id="54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b="48484"/>
          <a:stretch>
            <a:fillRect/>
          </a:stretch>
        </p:blipFill>
        <p:spPr>
          <a:xfrm>
            <a:off x="550948" y="1936561"/>
            <a:ext cx="3800304" cy="3796118"/>
          </a:xfrm>
          <a:prstGeom prst="rect">
            <a:avLst/>
          </a:prstGeom>
          <a:ln w="12700">
            <a:miter lim="400000"/>
          </a:ln>
        </p:spPr>
      </p:pic>
      <p:sp>
        <p:nvSpPr>
          <p:cNvPr id="546" name="Exacerbations"/>
          <p:cNvSpPr txBox="1"/>
          <p:nvPr/>
        </p:nvSpPr>
        <p:spPr>
          <a:xfrm>
            <a:off x="243536" y="2042205"/>
            <a:ext cx="1387288" cy="316866"/>
          </a:xfrm>
          <a:prstGeom prst="rect">
            <a:avLst/>
          </a:prstGeom>
          <a:solidFill>
            <a:srgbClr val="2F77BB"/>
          </a:solidFill>
          <a:ln>
            <a:solidFill>
              <a:srgbClr val="24354A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Exacerbations</a:t>
            </a:r>
          </a:p>
        </p:txBody>
      </p:sp>
      <p:pic>
        <p:nvPicPr>
          <p:cNvPr id="54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0796" t="78922" r="2751"/>
          <a:stretch>
            <a:fillRect/>
          </a:stretch>
        </p:blipFill>
        <p:spPr>
          <a:xfrm>
            <a:off x="4811424" y="1767284"/>
            <a:ext cx="4201885" cy="1986374"/>
          </a:xfrm>
          <a:prstGeom prst="rect">
            <a:avLst/>
          </a:prstGeom>
          <a:ln w="12700">
            <a:miter lim="400000"/>
          </a:ln>
        </p:spPr>
      </p:pic>
      <p:sp>
        <p:nvSpPr>
          <p:cNvPr id="548" name="DEP"/>
          <p:cNvSpPr txBox="1"/>
          <p:nvPr/>
        </p:nvSpPr>
        <p:spPr>
          <a:xfrm>
            <a:off x="256236" y="4114730"/>
            <a:ext cx="977415" cy="316866"/>
          </a:xfrm>
          <a:prstGeom prst="rect">
            <a:avLst/>
          </a:prstGeom>
          <a:solidFill>
            <a:srgbClr val="2F77BB"/>
          </a:solidFill>
          <a:ln>
            <a:solidFill>
              <a:srgbClr val="24354A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DEP</a:t>
            </a:r>
          </a:p>
        </p:txBody>
      </p:sp>
      <p:pic>
        <p:nvPicPr>
          <p:cNvPr id="54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9880" t="53677" b="20734"/>
          <a:stretch>
            <a:fillRect/>
          </a:stretch>
        </p:blipFill>
        <p:spPr>
          <a:xfrm>
            <a:off x="5226754" y="3944541"/>
            <a:ext cx="3370873" cy="1855821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VEMS"/>
          <p:cNvSpPr txBox="1"/>
          <p:nvPr/>
        </p:nvSpPr>
        <p:spPr>
          <a:xfrm>
            <a:off x="4599636" y="4114730"/>
            <a:ext cx="1387288" cy="316866"/>
          </a:xfrm>
          <a:prstGeom prst="rect">
            <a:avLst/>
          </a:prstGeom>
          <a:solidFill>
            <a:srgbClr val="2F77BB"/>
          </a:solidFill>
          <a:ln>
            <a:solidFill>
              <a:srgbClr val="24354A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VEMS</a:t>
            </a:r>
          </a:p>
        </p:txBody>
      </p:sp>
      <p:sp>
        <p:nvSpPr>
          <p:cNvPr id="551" name="➠ Non recommandé"/>
          <p:cNvSpPr txBox="1"/>
          <p:nvPr/>
        </p:nvSpPr>
        <p:spPr>
          <a:xfrm>
            <a:off x="3011804" y="5748892"/>
            <a:ext cx="3120392" cy="3962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defRPr sz="2000" b="1">
                <a:solidFill>
                  <a:srgbClr val="B82F2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➠ Non recommandé</a:t>
            </a:r>
          </a:p>
        </p:txBody>
      </p:sp>
      <p:sp>
        <p:nvSpPr>
          <p:cNvPr id="552" name="Symptômes"/>
          <p:cNvSpPr txBox="1"/>
          <p:nvPr/>
        </p:nvSpPr>
        <p:spPr>
          <a:xfrm>
            <a:off x="4472636" y="2029505"/>
            <a:ext cx="1387288" cy="316866"/>
          </a:xfrm>
          <a:prstGeom prst="rect">
            <a:avLst/>
          </a:prstGeom>
          <a:solidFill>
            <a:srgbClr val="2F77BB"/>
          </a:solidFill>
          <a:ln>
            <a:solidFill>
              <a:srgbClr val="24354A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Symptômes</a:t>
            </a:r>
          </a:p>
        </p:txBody>
      </p:sp>
      <p:sp>
        <p:nvSpPr>
          <p:cNvPr id="553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léger - faut-il un traitement de fond ?</a:t>
            </a:r>
          </a:p>
        </p:txBody>
      </p:sp>
      <p:sp>
        <p:nvSpPr>
          <p:cNvPr id="554" name="CSI à la demande"/>
          <p:cNvSpPr txBox="1"/>
          <p:nvPr/>
        </p:nvSpPr>
        <p:spPr>
          <a:xfrm>
            <a:off x="243250" y="1194855"/>
            <a:ext cx="3120391" cy="396241"/>
          </a:xfrm>
          <a:prstGeom prst="rect">
            <a:avLst/>
          </a:prstGeom>
          <a:solidFill>
            <a:schemeClr val="accent6">
              <a:lumOff val="946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defRPr sz="20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CSI à la demande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" grpId="1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ITA sublinguale acariens</a:t>
            </a:r>
          </a:p>
        </p:txBody>
      </p:sp>
      <p:sp>
        <p:nvSpPr>
          <p:cNvPr id="557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58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59" name="Picture 11" descr="Picture 11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1819" y="2059249"/>
            <a:ext cx="7685244" cy="4197015"/>
          </a:xfrm>
          <a:prstGeom prst="rect">
            <a:avLst/>
          </a:prstGeom>
          <a:ln w="12700">
            <a:miter lim="400000"/>
          </a:ln>
        </p:spPr>
      </p:pic>
      <p:sp>
        <p:nvSpPr>
          <p:cNvPr id="560" name="Rectangle 9"/>
          <p:cNvSpPr txBox="1"/>
          <p:nvPr/>
        </p:nvSpPr>
        <p:spPr>
          <a:xfrm>
            <a:off x="1241331" y="2429735"/>
            <a:ext cx="6756401" cy="2861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marL="174625" indent="-174625" defTabSz="914400">
              <a:lnSpc>
                <a:spcPct val="90000"/>
              </a:lnSpc>
              <a:spcBef>
                <a:spcPts val="800"/>
              </a:spcBef>
              <a:tabLst>
                <a:tab pos="190500" algn="l"/>
              </a:tabLst>
              <a:defRPr sz="1500" b="1">
                <a:latin typeface="Arial"/>
                <a:ea typeface="Arial"/>
                <a:cs typeface="Arial"/>
                <a:sym typeface="Arial"/>
              </a:defRPr>
            </a:pPr>
            <a:r>
              <a:t>•	</a:t>
            </a:r>
            <a:r>
              <a:rPr b="0"/>
              <a:t>Remettre un plan d’action</a:t>
            </a:r>
            <a:endParaRPr sz="2400"/>
          </a:p>
          <a:p>
            <a:pPr marL="174625" indent="-174625" defTabSz="914400">
              <a:lnSpc>
                <a:spcPct val="90000"/>
              </a:lnSpc>
              <a:spcBef>
                <a:spcPts val="800"/>
              </a:spcBef>
              <a:tabLst>
                <a:tab pos="190500" algn="l"/>
              </a:tabLst>
              <a:defRPr sz="1500" b="1">
                <a:latin typeface="Arial"/>
                <a:ea typeface="Arial"/>
                <a:cs typeface="Arial"/>
                <a:sym typeface="Arial"/>
              </a:defRPr>
            </a:pPr>
            <a:r>
              <a:t>•	</a:t>
            </a:r>
            <a:r>
              <a:rPr b="0"/>
              <a:t>Traiter les facteurs de risque modifiables et les comorbidités</a:t>
            </a:r>
            <a:endParaRPr sz="2400"/>
          </a:p>
          <a:p>
            <a:pPr marL="174625" indent="-174625" defTabSz="914400">
              <a:lnSpc>
                <a:spcPct val="90000"/>
              </a:lnSpc>
              <a:spcBef>
                <a:spcPts val="800"/>
              </a:spcBef>
              <a:tabLst>
                <a:tab pos="190500" algn="l"/>
              </a:tabLst>
              <a:defRPr sz="1500" b="1">
                <a:latin typeface="Arial"/>
                <a:ea typeface="Arial"/>
                <a:cs typeface="Arial"/>
                <a:sym typeface="Arial"/>
              </a:defRPr>
            </a:pPr>
            <a:r>
              <a:t>•</a:t>
            </a:r>
            <a:r>
              <a:rPr b="0"/>
              <a:t>	Informer</a:t>
            </a:r>
            <a:r>
              <a:t> </a:t>
            </a:r>
            <a:r>
              <a:rPr b="0"/>
              <a:t>sur les traitements</a:t>
            </a:r>
            <a:r>
              <a:rPr sz="1400" b="0"/>
              <a:t> non pharmacologiques </a:t>
            </a:r>
          </a:p>
          <a:p>
            <a:pPr marL="174625" indent="-174625" defTabSz="914400">
              <a:lnSpc>
                <a:spcPct val="90000"/>
              </a:lnSpc>
              <a:spcBef>
                <a:spcPts val="800"/>
              </a:spcBef>
              <a:tabLst>
                <a:tab pos="190500" algn="l"/>
              </a:tabLst>
              <a:defRPr sz="1500" b="1">
                <a:latin typeface="Arial"/>
                <a:ea typeface="Arial"/>
                <a:cs typeface="Arial"/>
                <a:sym typeface="Arial"/>
              </a:defRPr>
            </a:pPr>
            <a:r>
              <a:t>•	</a:t>
            </a:r>
            <a:r>
              <a:rPr b="0"/>
              <a:t>Envisager d’augmenter le traitement de fond si … symptômes non contrôlés et/ou risque d’exacerbations, après avoir vérifié le diagnostic, la technique de prise des inhalateurs et l’adhésion</a:t>
            </a:r>
            <a:endParaRPr sz="2400"/>
          </a:p>
          <a:p>
            <a:pPr marL="174625" indent="-174625" defTabSz="914400">
              <a:lnSpc>
                <a:spcPct val="90000"/>
              </a:lnSpc>
              <a:spcBef>
                <a:spcPts val="800"/>
              </a:spcBef>
              <a:tabLst>
                <a:tab pos="190500" algn="l"/>
              </a:tabLst>
              <a:defRPr sz="1500">
                <a:latin typeface="Arial"/>
                <a:ea typeface="Arial"/>
                <a:cs typeface="Arial"/>
                <a:sym typeface="Arial"/>
              </a:defRPr>
            </a:pPr>
            <a:r>
              <a:t>•  </a:t>
            </a:r>
            <a:r>
              <a:rPr>
                <a:solidFill>
                  <a:srgbClr val="E46C0A"/>
                </a:solidFill>
              </a:rPr>
              <a:t>Envisager d’ajouter une ITA sublinguale chez les adultes allergiques aux acariens ayant une rhinite allergique et des exacerbations malgré un traitement par CSI, si VEMS &gt; 70%</a:t>
            </a:r>
            <a:endParaRPr sz="2400"/>
          </a:p>
          <a:p>
            <a:pPr marL="174625" indent="-174625" defTabSz="914400">
              <a:lnSpc>
                <a:spcPct val="90000"/>
              </a:lnSpc>
              <a:spcBef>
                <a:spcPts val="800"/>
              </a:spcBef>
              <a:tabLst>
                <a:tab pos="190500" algn="l"/>
              </a:tabLst>
              <a:defRPr sz="1500" b="1">
                <a:latin typeface="Arial"/>
                <a:ea typeface="Arial"/>
                <a:cs typeface="Arial"/>
                <a:sym typeface="Arial"/>
              </a:defRPr>
            </a:pPr>
            <a:r>
              <a:t>•	</a:t>
            </a:r>
            <a:r>
              <a:rPr b="0"/>
              <a:t>Envisager de diminuer le traitement de fond si … les symptômes sont  contrôlés depuis 3 mois et que le risque d’exacerbation est faible. Arrêter les CSI n’est pas conseillé.</a:t>
            </a:r>
          </a:p>
        </p:txBody>
      </p:sp>
      <p:sp>
        <p:nvSpPr>
          <p:cNvPr id="561" name="Rectangle 10"/>
          <p:cNvSpPr txBox="1"/>
          <p:nvPr/>
        </p:nvSpPr>
        <p:spPr>
          <a:xfrm>
            <a:off x="917804" y="1628361"/>
            <a:ext cx="1442269" cy="500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914400">
              <a:defRPr sz="1700" b="1">
                <a:solidFill>
                  <a:srgbClr val="13467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REMEMBER TO...</a:t>
            </a:r>
          </a:p>
        </p:txBody>
      </p:sp>
      <p:sp>
        <p:nvSpPr>
          <p:cNvPr id="562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GINA 2017</a:t>
            </a:r>
          </a:p>
        </p:txBody>
      </p:sp>
      <p:pic>
        <p:nvPicPr>
          <p:cNvPr id="56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34491" y="1416029"/>
            <a:ext cx="1939215" cy="19906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ITA sublinguale et symptômes d’asthme</a:t>
            </a:r>
          </a:p>
        </p:txBody>
      </p:sp>
      <p:sp>
        <p:nvSpPr>
          <p:cNvPr id="566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67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68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Mosbech et al. JACI 2014:568 ; De Blay et al. Respir Med 2014:1430</a:t>
            </a:r>
          </a:p>
        </p:txBody>
      </p:sp>
      <p:grpSp>
        <p:nvGrpSpPr>
          <p:cNvPr id="585" name="Groupe 46"/>
          <p:cNvGrpSpPr/>
          <p:nvPr/>
        </p:nvGrpSpPr>
        <p:grpSpPr>
          <a:xfrm>
            <a:off x="446276" y="2698053"/>
            <a:ext cx="7881196" cy="1644851"/>
            <a:chOff x="0" y="0"/>
            <a:chExt cx="7881194" cy="1644849"/>
          </a:xfrm>
        </p:grpSpPr>
        <p:sp>
          <p:nvSpPr>
            <p:cNvPr id="569" name="Rectangle 79"/>
            <p:cNvSpPr txBox="1"/>
            <p:nvPr/>
          </p:nvSpPr>
          <p:spPr>
            <a:xfrm>
              <a:off x="100665" y="527174"/>
              <a:ext cx="608907" cy="241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1600" b="1"/>
              </a:lvl1pPr>
            </a:lstStyle>
            <a:p>
              <a:r>
                <a:t>n=604</a:t>
              </a:r>
            </a:p>
          </p:txBody>
        </p:sp>
        <p:grpSp>
          <p:nvGrpSpPr>
            <p:cNvPr id="572" name="Group 54"/>
            <p:cNvGrpSpPr/>
            <p:nvPr/>
          </p:nvGrpSpPr>
          <p:grpSpPr>
            <a:xfrm>
              <a:off x="2122687" y="71460"/>
              <a:ext cx="5758508" cy="307341"/>
              <a:chOff x="0" y="0"/>
              <a:chExt cx="5758507" cy="307340"/>
            </a:xfrm>
          </p:grpSpPr>
          <p:sp>
            <p:nvSpPr>
              <p:cNvPr id="570" name="Rectangle 104"/>
              <p:cNvSpPr/>
              <p:nvPr/>
            </p:nvSpPr>
            <p:spPr>
              <a:xfrm>
                <a:off x="0" y="34583"/>
                <a:ext cx="5758508" cy="240451"/>
              </a:xfrm>
              <a:prstGeom prst="rect">
                <a:avLst/>
              </a:prstGeom>
              <a:solidFill>
                <a:srgbClr val="E2650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571" name="Text Box 9"/>
              <p:cNvSpPr txBox="1"/>
              <p:nvPr/>
            </p:nvSpPr>
            <p:spPr>
              <a:xfrm>
                <a:off x="2129688" y="0"/>
                <a:ext cx="975344" cy="3073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defTabSz="914400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6 SQ-HDM</a:t>
                </a:r>
              </a:p>
            </p:txBody>
          </p:sp>
        </p:grpSp>
        <p:grpSp>
          <p:nvGrpSpPr>
            <p:cNvPr id="575" name="Group 53"/>
            <p:cNvGrpSpPr/>
            <p:nvPr/>
          </p:nvGrpSpPr>
          <p:grpSpPr>
            <a:xfrm>
              <a:off x="2122687" y="1226361"/>
              <a:ext cx="5758508" cy="307341"/>
              <a:chOff x="0" y="0"/>
              <a:chExt cx="5758507" cy="307340"/>
            </a:xfrm>
          </p:grpSpPr>
          <p:sp>
            <p:nvSpPr>
              <p:cNvPr id="573" name="Rectangle 102"/>
              <p:cNvSpPr/>
              <p:nvPr/>
            </p:nvSpPr>
            <p:spPr>
              <a:xfrm>
                <a:off x="0" y="57990"/>
                <a:ext cx="5758508" cy="240450"/>
              </a:xfrm>
              <a:prstGeom prst="rect">
                <a:avLst/>
              </a:prstGeom>
              <a:solidFill>
                <a:srgbClr val="F8B44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574" name="Text Box 10"/>
              <p:cNvSpPr txBox="1"/>
              <p:nvPr/>
            </p:nvSpPr>
            <p:spPr>
              <a:xfrm>
                <a:off x="2175860" y="0"/>
                <a:ext cx="822547" cy="3073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defTabSz="914400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Placebo</a:t>
                </a:r>
              </a:p>
            </p:txBody>
          </p:sp>
        </p:grpSp>
        <p:grpSp>
          <p:nvGrpSpPr>
            <p:cNvPr id="578" name="Group 52"/>
            <p:cNvGrpSpPr/>
            <p:nvPr/>
          </p:nvGrpSpPr>
          <p:grpSpPr>
            <a:xfrm>
              <a:off x="2122687" y="868848"/>
              <a:ext cx="5758508" cy="307341"/>
              <a:chOff x="0" y="0"/>
              <a:chExt cx="5758507" cy="307340"/>
            </a:xfrm>
          </p:grpSpPr>
          <p:sp>
            <p:nvSpPr>
              <p:cNvPr id="576" name="Rectangle 100"/>
              <p:cNvSpPr/>
              <p:nvPr/>
            </p:nvSpPr>
            <p:spPr>
              <a:xfrm>
                <a:off x="0" y="17292"/>
                <a:ext cx="5758508" cy="240451"/>
              </a:xfrm>
              <a:prstGeom prst="rect">
                <a:avLst/>
              </a:prstGeom>
              <a:solidFill>
                <a:srgbClr val="E2650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577" name="Text Box 12"/>
              <p:cNvSpPr txBox="1"/>
              <p:nvPr/>
            </p:nvSpPr>
            <p:spPr>
              <a:xfrm>
                <a:off x="2135683" y="0"/>
                <a:ext cx="975343" cy="3073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defTabSz="914400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1 SQ-HDM</a:t>
                </a:r>
              </a:p>
            </p:txBody>
          </p:sp>
        </p:grpSp>
        <p:grpSp>
          <p:nvGrpSpPr>
            <p:cNvPr id="581" name="Group 51"/>
            <p:cNvGrpSpPr/>
            <p:nvPr/>
          </p:nvGrpSpPr>
          <p:grpSpPr>
            <a:xfrm>
              <a:off x="2122687" y="471136"/>
              <a:ext cx="5758508" cy="307341"/>
              <a:chOff x="0" y="0"/>
              <a:chExt cx="5758507" cy="307340"/>
            </a:xfrm>
          </p:grpSpPr>
          <p:sp>
            <p:nvSpPr>
              <p:cNvPr id="579" name="Rectangle 98"/>
              <p:cNvSpPr/>
              <p:nvPr/>
            </p:nvSpPr>
            <p:spPr>
              <a:xfrm>
                <a:off x="0" y="32202"/>
                <a:ext cx="5758508" cy="240451"/>
              </a:xfrm>
              <a:prstGeom prst="rect">
                <a:avLst/>
              </a:prstGeom>
              <a:solidFill>
                <a:srgbClr val="E2650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580" name="Text Box 11"/>
              <p:cNvSpPr txBox="1"/>
              <p:nvPr/>
            </p:nvSpPr>
            <p:spPr>
              <a:xfrm>
                <a:off x="2136302" y="0"/>
                <a:ext cx="975344" cy="3073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defTabSz="914400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3 SQ-HDM</a:t>
                </a:r>
              </a:p>
            </p:txBody>
          </p:sp>
        </p:grpSp>
        <p:sp>
          <p:nvSpPr>
            <p:cNvPr id="582" name="Straight Connector 4"/>
            <p:cNvSpPr/>
            <p:nvPr/>
          </p:nvSpPr>
          <p:spPr>
            <a:xfrm flipH="1">
              <a:off x="2129657" y="106046"/>
              <a:ext cx="1" cy="1412101"/>
            </a:xfrm>
            <a:prstGeom prst="line">
              <a:avLst/>
            </a:prstGeom>
            <a:solidFill>
              <a:srgbClr val="EEECE1"/>
            </a:solidFill>
            <a:ln w="57150" cap="flat">
              <a:solidFill>
                <a:srgbClr val="E2650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3" name="Straight Connector 10"/>
            <p:cNvSpPr/>
            <p:nvPr/>
          </p:nvSpPr>
          <p:spPr>
            <a:xfrm flipH="1" flipV="1">
              <a:off x="-1" y="812249"/>
              <a:ext cx="2122687" cy="4409"/>
            </a:xfrm>
            <a:prstGeom prst="line">
              <a:avLst/>
            </a:prstGeom>
            <a:solidFill>
              <a:srgbClr val="EEECE1"/>
            </a:solidFill>
            <a:ln w="57150" cap="flat">
              <a:solidFill>
                <a:srgbClr val="E2650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4" name="Text Box 14"/>
            <p:cNvSpPr txBox="1"/>
            <p:nvPr/>
          </p:nvSpPr>
          <p:spPr>
            <a:xfrm rot="16200000">
              <a:off x="948685" y="720824"/>
              <a:ext cx="1644851" cy="2032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 defTabSz="914400">
                <a:defRPr sz="1400" b="1"/>
              </a:lvl1pPr>
            </a:lstStyle>
            <a:p>
              <a:r>
                <a:t>Randomisation</a:t>
              </a:r>
            </a:p>
          </p:txBody>
        </p:sp>
      </p:grpSp>
      <p:grpSp>
        <p:nvGrpSpPr>
          <p:cNvPr id="589" name="Groupe 77"/>
          <p:cNvGrpSpPr/>
          <p:nvPr/>
        </p:nvGrpSpPr>
        <p:grpSpPr>
          <a:xfrm>
            <a:off x="405765" y="776265"/>
            <a:ext cx="2133250" cy="1026167"/>
            <a:chOff x="0" y="0"/>
            <a:chExt cx="2133248" cy="1026166"/>
          </a:xfrm>
        </p:grpSpPr>
        <p:sp>
          <p:nvSpPr>
            <p:cNvPr id="586" name="Text Placeholder 2"/>
            <p:cNvSpPr/>
            <p:nvPr/>
          </p:nvSpPr>
          <p:spPr>
            <a:xfrm>
              <a:off x="-1" y="120655"/>
              <a:ext cx="2133250" cy="769442"/>
            </a:xfrm>
            <a:prstGeom prst="rect">
              <a:avLst/>
            </a:prstGeom>
            <a:solidFill>
              <a:srgbClr val="EBEBE5"/>
            </a:solidFill>
            <a:ln w="9525" cap="flat">
              <a:solidFill>
                <a:srgbClr val="EEECE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300"/>
                </a:spcBef>
                <a:defRPr sz="2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pic>
          <p:nvPicPr>
            <p:cNvPr id="587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003589" y="0"/>
              <a:ext cx="1030748" cy="1026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88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8779" y="91356"/>
              <a:ext cx="934811" cy="9348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90" name="ZoneTexte 60"/>
          <p:cNvSpPr txBox="1"/>
          <p:nvPr/>
        </p:nvSpPr>
        <p:spPr>
          <a:xfrm>
            <a:off x="341374" y="1695894"/>
            <a:ext cx="1979376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 b="1" i="1">
                <a:solidFill>
                  <a:srgbClr val="297F3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Extrait allergénique</a:t>
            </a:r>
          </a:p>
          <a:p>
            <a:pPr>
              <a:defRPr sz="1200" i="1">
                <a:solidFill>
                  <a:srgbClr val="297F3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 pteronyssimus + farinae</a:t>
            </a:r>
          </a:p>
        </p:txBody>
      </p:sp>
      <p:grpSp>
        <p:nvGrpSpPr>
          <p:cNvPr id="599" name="Groupe 49"/>
          <p:cNvGrpSpPr/>
          <p:nvPr/>
        </p:nvGrpSpPr>
        <p:grpSpPr>
          <a:xfrm>
            <a:off x="519057" y="4342903"/>
            <a:ext cx="1334666" cy="1820945"/>
            <a:chOff x="0" y="0"/>
            <a:chExt cx="1334664" cy="1820944"/>
          </a:xfrm>
        </p:grpSpPr>
        <p:sp>
          <p:nvSpPr>
            <p:cNvPr id="591" name="Line 2"/>
            <p:cNvSpPr/>
            <p:nvPr/>
          </p:nvSpPr>
          <p:spPr>
            <a:xfrm>
              <a:off x="110604" y="410524"/>
              <a:ext cx="1224061" cy="5030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2" name="Line 17"/>
            <p:cNvSpPr/>
            <p:nvPr/>
          </p:nvSpPr>
          <p:spPr>
            <a:xfrm>
              <a:off x="1334663" y="254819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3" name="Text Box 26"/>
            <p:cNvSpPr txBox="1"/>
            <p:nvPr/>
          </p:nvSpPr>
          <p:spPr>
            <a:xfrm>
              <a:off x="304229" y="0"/>
              <a:ext cx="814845" cy="3327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600"/>
              </a:lvl1pPr>
            </a:lstStyle>
            <a:p>
              <a:r>
                <a:t>3-8 sem</a:t>
              </a:r>
            </a:p>
          </p:txBody>
        </p:sp>
        <p:sp>
          <p:nvSpPr>
            <p:cNvPr id="594" name="Line 15"/>
            <p:cNvSpPr/>
            <p:nvPr/>
          </p:nvSpPr>
          <p:spPr>
            <a:xfrm flipH="1">
              <a:off x="110602" y="250979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5" name="Connecteur droit 50"/>
            <p:cNvSpPr/>
            <p:nvPr/>
          </p:nvSpPr>
          <p:spPr>
            <a:xfrm>
              <a:off x="109938" y="585677"/>
              <a:ext cx="1210535" cy="251460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6" name="Connecteur droit 54"/>
            <p:cNvSpPr/>
            <p:nvPr/>
          </p:nvSpPr>
          <p:spPr>
            <a:xfrm flipH="1">
              <a:off x="110862" y="514556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7" name="Connecteur droit 55"/>
            <p:cNvSpPr/>
            <p:nvPr/>
          </p:nvSpPr>
          <p:spPr>
            <a:xfrm>
              <a:off x="1334663" y="753316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8" name="ZoneTexte 12"/>
            <p:cNvSpPr txBox="1"/>
            <p:nvPr/>
          </p:nvSpPr>
          <p:spPr>
            <a:xfrm>
              <a:off x="0" y="1296054"/>
              <a:ext cx="1334589" cy="524891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↘ corticoïdes</a:t>
              </a:r>
            </a:p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inhalés</a:t>
              </a:r>
            </a:p>
          </p:txBody>
        </p:sp>
      </p:grpSp>
      <p:grpSp>
        <p:nvGrpSpPr>
          <p:cNvPr id="602" name="Groupe 45"/>
          <p:cNvGrpSpPr/>
          <p:nvPr/>
        </p:nvGrpSpPr>
        <p:grpSpPr>
          <a:xfrm>
            <a:off x="5396338" y="962695"/>
            <a:ext cx="3384377" cy="1043940"/>
            <a:chOff x="0" y="0"/>
            <a:chExt cx="3384376" cy="1043939"/>
          </a:xfrm>
        </p:grpSpPr>
        <p:sp>
          <p:nvSpPr>
            <p:cNvPr id="600" name="Connecteur droit 7"/>
            <p:cNvSpPr/>
            <p:nvPr/>
          </p:nvSpPr>
          <p:spPr>
            <a:xfrm flipH="1">
              <a:off x="-1" y="44069"/>
              <a:ext cx="2" cy="94388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1" name="ZoneTexte 91"/>
            <p:cNvSpPr txBox="1"/>
            <p:nvPr/>
          </p:nvSpPr>
          <p:spPr>
            <a:xfrm>
              <a:off x="0" y="0"/>
              <a:ext cx="3384377" cy="1043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marL="171450" indent="-171450" defTabSz="914400">
                <a:buSzPct val="100000"/>
                <a:buChar char="-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Age &gt; 14 ans</a:t>
              </a:r>
            </a:p>
            <a:p>
              <a:pPr marL="171450" indent="-171450" defTabSz="914400">
                <a:buSzPct val="100000"/>
                <a:buChar char="-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Rhinite et allergie acariens</a:t>
              </a:r>
            </a:p>
            <a:p>
              <a:pPr marL="171450" indent="-171450" defTabSz="914400">
                <a:buSzPct val="100000"/>
                <a:buChar char="-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Asthme léger à modéré : budésonide 100 à 800</a:t>
              </a:r>
              <a:r>
                <a:rPr>
                  <a:solidFill>
                    <a:srgbClr val="FF644F"/>
                  </a:solidFill>
                </a:rPr>
                <a:t> </a:t>
              </a:r>
              <a:r>
                <a:t>µg/j </a:t>
              </a:r>
            </a:p>
            <a:p>
              <a:pPr marL="171450" indent="-171450" defTabSz="914400">
                <a:buSzPct val="100000"/>
                <a:buChar char="-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Asthme contrôlé : ACQ&lt;1,5</a:t>
              </a:r>
            </a:p>
          </p:txBody>
        </p:sp>
      </p:grpSp>
      <p:sp>
        <p:nvSpPr>
          <p:cNvPr id="603" name="Connecteur droit 29"/>
          <p:cNvSpPr/>
          <p:nvPr/>
        </p:nvSpPr>
        <p:spPr>
          <a:xfrm>
            <a:off x="6215215" y="1504107"/>
            <a:ext cx="539874" cy="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4" name="ZoneTexte 30"/>
          <p:cNvSpPr txBox="1"/>
          <p:nvPr/>
        </p:nvSpPr>
        <p:spPr>
          <a:xfrm>
            <a:off x="6393236" y="1533150"/>
            <a:ext cx="1326988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400 à 800 µg/j</a:t>
            </a:r>
          </a:p>
        </p:txBody>
      </p:sp>
      <p:sp>
        <p:nvSpPr>
          <p:cNvPr id="605" name="Flèche droite 31"/>
          <p:cNvSpPr/>
          <p:nvPr/>
        </p:nvSpPr>
        <p:spPr>
          <a:xfrm>
            <a:off x="4915210" y="1381954"/>
            <a:ext cx="388708" cy="22537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6" name="Flèche droite 93"/>
          <p:cNvSpPr/>
          <p:nvPr/>
        </p:nvSpPr>
        <p:spPr>
          <a:xfrm>
            <a:off x="4915210" y="1725280"/>
            <a:ext cx="388708" cy="22537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7" name="ZoneTexte 32"/>
          <p:cNvSpPr txBox="1"/>
          <p:nvPr/>
        </p:nvSpPr>
        <p:spPr>
          <a:xfrm>
            <a:off x="7648164" y="1715629"/>
            <a:ext cx="1151296" cy="281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1&lt;ACQ&lt;1,5</a:t>
            </a:r>
          </a:p>
        </p:txBody>
      </p:sp>
      <p:grpSp>
        <p:nvGrpSpPr>
          <p:cNvPr id="610" name="Groupe 39"/>
          <p:cNvGrpSpPr/>
          <p:nvPr/>
        </p:nvGrpSpPr>
        <p:grpSpPr>
          <a:xfrm>
            <a:off x="5611093" y="1903638"/>
            <a:ext cx="1127986" cy="356671"/>
            <a:chOff x="0" y="0"/>
            <a:chExt cx="1127984" cy="356670"/>
          </a:xfrm>
        </p:grpSpPr>
        <p:sp>
          <p:nvSpPr>
            <p:cNvPr id="608" name="ZoneTexte 37"/>
            <p:cNvSpPr txBox="1"/>
            <p:nvPr/>
          </p:nvSpPr>
          <p:spPr>
            <a:xfrm>
              <a:off x="0" y="74729"/>
              <a:ext cx="1085885" cy="281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partiellement</a:t>
              </a:r>
            </a:p>
          </p:txBody>
        </p:sp>
        <p:sp>
          <p:nvSpPr>
            <p:cNvPr id="609" name="Accolade ouvrante 38"/>
            <p:cNvSpPr/>
            <p:nvPr/>
          </p:nvSpPr>
          <p:spPr>
            <a:xfrm rot="5400000">
              <a:off x="515985" y="-468000"/>
              <a:ext cx="144001" cy="108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5635" y="21600"/>
                    <a:pt x="10800" y="21493"/>
                    <a:pt x="10800" y="21360"/>
                  </a:cubicBezTo>
                  <a:lnTo>
                    <a:pt x="10800" y="11040"/>
                  </a:lnTo>
                  <a:cubicBezTo>
                    <a:pt x="10800" y="10907"/>
                    <a:pt x="5965" y="10800"/>
                    <a:pt x="0" y="10800"/>
                  </a:cubicBezTo>
                  <a:cubicBezTo>
                    <a:pt x="5965" y="10800"/>
                    <a:pt x="10800" y="10693"/>
                    <a:pt x="10800" y="10560"/>
                  </a:cubicBezTo>
                  <a:lnTo>
                    <a:pt x="10800" y="240"/>
                  </a:lnTo>
                  <a:cubicBezTo>
                    <a:pt x="10800" y="107"/>
                    <a:pt x="15635" y="0"/>
                    <a:pt x="21600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611" name="Ellipse 40"/>
          <p:cNvSpPr/>
          <p:nvPr/>
        </p:nvSpPr>
        <p:spPr>
          <a:xfrm>
            <a:off x="408497" y="3141482"/>
            <a:ext cx="974517" cy="340963"/>
          </a:xfrm>
          <a:prstGeom prst="ellipse">
            <a:avLst/>
          </a:prstGeom>
          <a:ln w="28575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15" name="Groupe 44"/>
          <p:cNvGrpSpPr/>
          <p:nvPr/>
        </p:nvGrpSpPr>
        <p:grpSpPr>
          <a:xfrm>
            <a:off x="408497" y="3482442"/>
            <a:ext cx="974517" cy="773176"/>
            <a:chOff x="0" y="0"/>
            <a:chExt cx="974516" cy="773175"/>
          </a:xfrm>
        </p:grpSpPr>
        <p:sp>
          <p:nvSpPr>
            <p:cNvPr id="612" name="Connecteur droit avec flèche 42"/>
            <p:cNvSpPr/>
            <p:nvPr/>
          </p:nvSpPr>
          <p:spPr>
            <a:xfrm flipH="1">
              <a:off x="485891" y="-1"/>
              <a:ext cx="2733" cy="441974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3" name="Rectangle 97"/>
            <p:cNvSpPr txBox="1"/>
            <p:nvPr/>
          </p:nvSpPr>
          <p:spPr>
            <a:xfrm>
              <a:off x="196828" y="497459"/>
              <a:ext cx="608906" cy="241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1600" b="1"/>
              </a:lvl1pPr>
            </a:lstStyle>
            <a:p>
              <a:r>
                <a:t>n=108</a:t>
              </a:r>
            </a:p>
          </p:txBody>
        </p:sp>
        <p:sp>
          <p:nvSpPr>
            <p:cNvPr id="614" name="Ellipse 106"/>
            <p:cNvSpPr/>
            <p:nvPr/>
          </p:nvSpPr>
          <p:spPr>
            <a:xfrm>
              <a:off x="-1" y="432213"/>
              <a:ext cx="974518" cy="340963"/>
            </a:xfrm>
            <a:prstGeom prst="ellips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16" name="Connecteur droit 107"/>
          <p:cNvSpPr/>
          <p:nvPr/>
        </p:nvSpPr>
        <p:spPr>
          <a:xfrm>
            <a:off x="5716771" y="1671650"/>
            <a:ext cx="632744" cy="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17" name="Connecteur droit 108"/>
          <p:cNvSpPr/>
          <p:nvPr/>
        </p:nvSpPr>
        <p:spPr>
          <a:xfrm flipV="1">
            <a:off x="6977601" y="1863101"/>
            <a:ext cx="648001" cy="818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623" name="Groupe 96"/>
          <p:cNvGrpSpPr/>
          <p:nvPr/>
        </p:nvGrpSpPr>
        <p:grpSpPr>
          <a:xfrm>
            <a:off x="1761359" y="4342660"/>
            <a:ext cx="865089" cy="921200"/>
            <a:chOff x="0" y="0"/>
            <a:chExt cx="865087" cy="921199"/>
          </a:xfrm>
        </p:grpSpPr>
        <p:sp>
          <p:nvSpPr>
            <p:cNvPr id="618" name="Line 13"/>
            <p:cNvSpPr/>
            <p:nvPr/>
          </p:nvSpPr>
          <p:spPr>
            <a:xfrm>
              <a:off x="814573" y="248840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9" name="Text Box 27"/>
            <p:cNvSpPr txBox="1"/>
            <p:nvPr/>
          </p:nvSpPr>
          <p:spPr>
            <a:xfrm>
              <a:off x="0" y="0"/>
              <a:ext cx="865088" cy="3327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600"/>
              </a:lvl1pPr>
            </a:lstStyle>
            <a:p>
              <a:r>
                <a:t>4 sem</a:t>
              </a:r>
            </a:p>
          </p:txBody>
        </p:sp>
        <p:sp>
          <p:nvSpPr>
            <p:cNvPr id="620" name="Connecteur droit 51"/>
            <p:cNvSpPr/>
            <p:nvPr/>
          </p:nvSpPr>
          <p:spPr>
            <a:xfrm>
              <a:off x="92360" y="837379"/>
              <a:ext cx="722214" cy="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1" name="Connecteur droit 56"/>
            <p:cNvSpPr/>
            <p:nvPr/>
          </p:nvSpPr>
          <p:spPr>
            <a:xfrm>
              <a:off x="814573" y="753559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2" name="Line 2"/>
            <p:cNvSpPr/>
            <p:nvPr/>
          </p:nvSpPr>
          <p:spPr>
            <a:xfrm>
              <a:off x="66712" y="415795"/>
              <a:ext cx="747861" cy="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630" name="Groupe 115"/>
          <p:cNvGrpSpPr/>
          <p:nvPr/>
        </p:nvGrpSpPr>
        <p:grpSpPr>
          <a:xfrm>
            <a:off x="6368036" y="4342660"/>
            <a:ext cx="1344642" cy="1821188"/>
            <a:chOff x="0" y="0"/>
            <a:chExt cx="1344641" cy="1821187"/>
          </a:xfrm>
        </p:grpSpPr>
        <p:sp>
          <p:nvSpPr>
            <p:cNvPr id="624" name="Line 22"/>
            <p:cNvSpPr/>
            <p:nvPr/>
          </p:nvSpPr>
          <p:spPr>
            <a:xfrm>
              <a:off x="1333572" y="248841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5" name="Text Box 29"/>
            <p:cNvSpPr txBox="1"/>
            <p:nvPr/>
          </p:nvSpPr>
          <p:spPr>
            <a:xfrm>
              <a:off x="376673" y="0"/>
              <a:ext cx="633671" cy="3327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600"/>
              </a:lvl1pPr>
            </a:lstStyle>
            <a:p>
              <a:r>
                <a:t>8 sem</a:t>
              </a:r>
            </a:p>
          </p:txBody>
        </p:sp>
        <p:sp>
          <p:nvSpPr>
            <p:cNvPr id="626" name="Connecteur droit 52"/>
            <p:cNvSpPr/>
            <p:nvPr/>
          </p:nvSpPr>
          <p:spPr>
            <a:xfrm>
              <a:off x="92510" y="836997"/>
              <a:ext cx="1230574" cy="241684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7" name="Connecteur droit 58"/>
            <p:cNvSpPr/>
            <p:nvPr/>
          </p:nvSpPr>
          <p:spPr>
            <a:xfrm>
              <a:off x="1333572" y="996066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8" name="ZoneTexte 90"/>
            <p:cNvSpPr txBox="1"/>
            <p:nvPr/>
          </p:nvSpPr>
          <p:spPr>
            <a:xfrm>
              <a:off x="0" y="1296298"/>
              <a:ext cx="1334589" cy="524890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↘ corticoïdes</a:t>
              </a:r>
            </a:p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inhalés</a:t>
              </a:r>
            </a:p>
          </p:txBody>
        </p:sp>
        <p:sp>
          <p:nvSpPr>
            <p:cNvPr id="629" name="Line 2"/>
            <p:cNvSpPr/>
            <p:nvPr/>
          </p:nvSpPr>
          <p:spPr>
            <a:xfrm>
              <a:off x="84641" y="415921"/>
              <a:ext cx="1260001" cy="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636" name="Groupe 116"/>
          <p:cNvGrpSpPr/>
          <p:nvPr/>
        </p:nvGrpSpPr>
        <p:grpSpPr>
          <a:xfrm>
            <a:off x="7619424" y="4342660"/>
            <a:ext cx="931043" cy="1147047"/>
            <a:chOff x="0" y="0"/>
            <a:chExt cx="931042" cy="1147046"/>
          </a:xfrm>
        </p:grpSpPr>
        <p:sp>
          <p:nvSpPr>
            <p:cNvPr id="631" name="Line 23"/>
            <p:cNvSpPr/>
            <p:nvPr/>
          </p:nvSpPr>
          <p:spPr>
            <a:xfrm>
              <a:off x="790573" y="248839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2" name="Text Box 30"/>
            <p:cNvSpPr txBox="1"/>
            <p:nvPr/>
          </p:nvSpPr>
          <p:spPr>
            <a:xfrm>
              <a:off x="-1" y="-1"/>
              <a:ext cx="931044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600"/>
              </a:lvl1pPr>
            </a:lstStyle>
            <a:p>
              <a:r>
                <a:t>4 sem</a:t>
              </a:r>
            </a:p>
          </p:txBody>
        </p:sp>
        <p:sp>
          <p:nvSpPr>
            <p:cNvPr id="633" name="Connecteur droit 53"/>
            <p:cNvSpPr/>
            <p:nvPr/>
          </p:nvSpPr>
          <p:spPr>
            <a:xfrm>
              <a:off x="82184" y="1080815"/>
              <a:ext cx="729277" cy="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4" name="Connecteur droit 59"/>
            <p:cNvSpPr/>
            <p:nvPr/>
          </p:nvSpPr>
          <p:spPr>
            <a:xfrm>
              <a:off x="811459" y="979405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5" name="Line 2"/>
            <p:cNvSpPr/>
            <p:nvPr/>
          </p:nvSpPr>
          <p:spPr>
            <a:xfrm>
              <a:off x="46179" y="410392"/>
              <a:ext cx="747864" cy="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642" name="Groupe 114"/>
          <p:cNvGrpSpPr/>
          <p:nvPr/>
        </p:nvGrpSpPr>
        <p:grpSpPr>
          <a:xfrm>
            <a:off x="2564680" y="4342660"/>
            <a:ext cx="3895867" cy="921201"/>
            <a:chOff x="0" y="0"/>
            <a:chExt cx="3895866" cy="921200"/>
          </a:xfrm>
        </p:grpSpPr>
        <p:sp>
          <p:nvSpPr>
            <p:cNvPr id="637" name="Text Box 28"/>
            <p:cNvSpPr txBox="1"/>
            <p:nvPr/>
          </p:nvSpPr>
          <p:spPr>
            <a:xfrm>
              <a:off x="1759091" y="-1"/>
              <a:ext cx="740233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600"/>
              </a:lvl1pPr>
            </a:lstStyle>
            <a:p>
              <a:r>
                <a:t>40 sem</a:t>
              </a:r>
            </a:p>
          </p:txBody>
        </p:sp>
        <p:sp>
          <p:nvSpPr>
            <p:cNvPr id="638" name="Line 53"/>
            <p:cNvSpPr/>
            <p:nvPr/>
          </p:nvSpPr>
          <p:spPr>
            <a:xfrm>
              <a:off x="3895866" y="251222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9" name="Connecteur droit 57"/>
            <p:cNvSpPr/>
            <p:nvPr/>
          </p:nvSpPr>
          <p:spPr>
            <a:xfrm>
              <a:off x="3895866" y="753559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0" name="Line 2"/>
            <p:cNvSpPr/>
            <p:nvPr/>
          </p:nvSpPr>
          <p:spPr>
            <a:xfrm>
              <a:off x="0" y="411588"/>
              <a:ext cx="3888000" cy="1694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1" name="Line 2"/>
            <p:cNvSpPr/>
            <p:nvPr/>
          </p:nvSpPr>
          <p:spPr>
            <a:xfrm flipV="1">
              <a:off x="11254" y="836997"/>
              <a:ext cx="3876746" cy="5981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1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5" grpId="2" animBg="1" advAuto="0"/>
      <p:bldP spid="599" grpId="3" animBg="1" advAuto="0"/>
      <p:bldP spid="602" grpId="1" animBg="1" advAuto="0"/>
      <p:bldP spid="603" grpId="9" animBg="1" advAuto="0"/>
      <p:bldP spid="604" grpId="11" animBg="1" advAuto="0"/>
      <p:bldP spid="605" grpId="8" animBg="1" advAuto="0"/>
      <p:bldP spid="606" grpId="12" animBg="1" advAuto="0"/>
      <p:bldP spid="607" grpId="15" animBg="1" advAuto="0"/>
      <p:bldP spid="610" grpId="13" animBg="1" advAuto="0"/>
      <p:bldP spid="611" grpId="16" animBg="1" advAuto="0"/>
      <p:bldP spid="615" grpId="17" animBg="1" advAuto="0"/>
      <p:bldP spid="616" grpId="10" animBg="1" advAuto="0"/>
      <p:bldP spid="617" grpId="14" animBg="1" advAuto="0"/>
      <p:bldP spid="623" grpId="4" animBg="1" advAuto="0"/>
      <p:bldP spid="630" grpId="6" animBg="1" advAuto="0"/>
      <p:bldP spid="636" grpId="7" animBg="1" advAuto="0"/>
      <p:bldP spid="642" grpId="5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ITA sublinguale et symptômes d’asthme</a:t>
            </a:r>
          </a:p>
        </p:txBody>
      </p:sp>
      <p:sp>
        <p:nvSpPr>
          <p:cNvPr id="647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651" name="Groupe 19"/>
          <p:cNvGrpSpPr/>
          <p:nvPr/>
        </p:nvGrpSpPr>
        <p:grpSpPr>
          <a:xfrm>
            <a:off x="405765" y="776265"/>
            <a:ext cx="2133250" cy="1026167"/>
            <a:chOff x="0" y="0"/>
            <a:chExt cx="2133248" cy="1026166"/>
          </a:xfrm>
        </p:grpSpPr>
        <p:sp>
          <p:nvSpPr>
            <p:cNvPr id="648" name="Text Placeholder 2"/>
            <p:cNvSpPr/>
            <p:nvPr/>
          </p:nvSpPr>
          <p:spPr>
            <a:xfrm>
              <a:off x="-1" y="120655"/>
              <a:ext cx="2133250" cy="769442"/>
            </a:xfrm>
            <a:prstGeom prst="rect">
              <a:avLst/>
            </a:prstGeom>
            <a:solidFill>
              <a:srgbClr val="EBEBE5"/>
            </a:solidFill>
            <a:ln w="9525" cap="flat">
              <a:solidFill>
                <a:srgbClr val="EEECE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300"/>
                </a:spcBef>
                <a:defRPr sz="2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pic>
          <p:nvPicPr>
            <p:cNvPr id="649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003589" y="0"/>
              <a:ext cx="1030748" cy="1026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0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8779" y="91356"/>
              <a:ext cx="934811" cy="9348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54" name="Pladsholder til tekst 2"/>
          <p:cNvGrpSpPr/>
          <p:nvPr/>
        </p:nvGrpSpPr>
        <p:grpSpPr>
          <a:xfrm>
            <a:off x="6312024" y="896918"/>
            <a:ext cx="2396970" cy="1234441"/>
            <a:chOff x="0" y="0"/>
            <a:chExt cx="2396969" cy="1234439"/>
          </a:xfrm>
        </p:grpSpPr>
        <p:sp>
          <p:nvSpPr>
            <p:cNvPr id="652" name="Rectangle"/>
            <p:cNvSpPr/>
            <p:nvPr/>
          </p:nvSpPr>
          <p:spPr>
            <a:xfrm>
              <a:off x="0" y="0"/>
              <a:ext cx="2396970" cy="1172025"/>
            </a:xfrm>
            <a:prstGeom prst="rect">
              <a:avLst/>
            </a:prstGeom>
            <a:solidFill>
              <a:srgbClr val="EBEBE5">
                <a:alpha val="5019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600"/>
              </a:pPr>
              <a:endParaRPr/>
            </a:p>
          </p:txBody>
        </p:sp>
        <p:sp>
          <p:nvSpPr>
            <p:cNvPr id="653" name="- n = 108…"/>
            <p:cNvSpPr txBox="1"/>
            <p:nvPr/>
          </p:nvSpPr>
          <p:spPr>
            <a:xfrm>
              <a:off x="0" y="0"/>
              <a:ext cx="2396970" cy="1234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n = 108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Age = 34.7 ans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Budésonide = 615 µg/j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ACQ = 1.18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AQLQ = 5.61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VEMS &gt; 70%</a:t>
              </a:r>
            </a:p>
          </p:txBody>
        </p:sp>
      </p:grpSp>
      <p:sp>
        <p:nvSpPr>
          <p:cNvPr id="655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56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665" name="Groupe 25"/>
          <p:cNvGrpSpPr/>
          <p:nvPr/>
        </p:nvGrpSpPr>
        <p:grpSpPr>
          <a:xfrm>
            <a:off x="519057" y="4342903"/>
            <a:ext cx="1334666" cy="1820945"/>
            <a:chOff x="0" y="0"/>
            <a:chExt cx="1334664" cy="1820944"/>
          </a:xfrm>
        </p:grpSpPr>
        <p:sp>
          <p:nvSpPr>
            <p:cNvPr id="657" name="Line 2"/>
            <p:cNvSpPr/>
            <p:nvPr/>
          </p:nvSpPr>
          <p:spPr>
            <a:xfrm>
              <a:off x="110604" y="410524"/>
              <a:ext cx="1224061" cy="5030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8" name="Line 17"/>
            <p:cNvSpPr/>
            <p:nvPr/>
          </p:nvSpPr>
          <p:spPr>
            <a:xfrm>
              <a:off x="1334663" y="254819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9" name="Text Box 26"/>
            <p:cNvSpPr txBox="1"/>
            <p:nvPr/>
          </p:nvSpPr>
          <p:spPr>
            <a:xfrm>
              <a:off x="304229" y="0"/>
              <a:ext cx="814845" cy="3327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600"/>
              </a:lvl1pPr>
            </a:lstStyle>
            <a:p>
              <a:r>
                <a:t>3-8 sem</a:t>
              </a:r>
            </a:p>
          </p:txBody>
        </p:sp>
        <p:sp>
          <p:nvSpPr>
            <p:cNvPr id="660" name="Line 15"/>
            <p:cNvSpPr/>
            <p:nvPr/>
          </p:nvSpPr>
          <p:spPr>
            <a:xfrm flipH="1">
              <a:off x="110602" y="250979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1" name="Connecteur droit 30"/>
            <p:cNvSpPr/>
            <p:nvPr/>
          </p:nvSpPr>
          <p:spPr>
            <a:xfrm>
              <a:off x="109938" y="585677"/>
              <a:ext cx="1210535" cy="251460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2" name="Connecteur droit 31"/>
            <p:cNvSpPr/>
            <p:nvPr/>
          </p:nvSpPr>
          <p:spPr>
            <a:xfrm flipH="1">
              <a:off x="110862" y="514556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3" name="Connecteur droit 32"/>
            <p:cNvSpPr/>
            <p:nvPr/>
          </p:nvSpPr>
          <p:spPr>
            <a:xfrm>
              <a:off x="1334663" y="753316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4" name="ZoneTexte 33"/>
            <p:cNvSpPr txBox="1"/>
            <p:nvPr/>
          </p:nvSpPr>
          <p:spPr>
            <a:xfrm>
              <a:off x="0" y="1296054"/>
              <a:ext cx="1334589" cy="524891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↘ corticoïdes</a:t>
              </a:r>
            </a:p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inhalés</a:t>
              </a:r>
            </a:p>
          </p:txBody>
        </p:sp>
      </p:grpSp>
      <p:grpSp>
        <p:nvGrpSpPr>
          <p:cNvPr id="671" name="Groupe 34"/>
          <p:cNvGrpSpPr/>
          <p:nvPr/>
        </p:nvGrpSpPr>
        <p:grpSpPr>
          <a:xfrm>
            <a:off x="1761359" y="4342660"/>
            <a:ext cx="865089" cy="921200"/>
            <a:chOff x="0" y="0"/>
            <a:chExt cx="865087" cy="921199"/>
          </a:xfrm>
        </p:grpSpPr>
        <p:sp>
          <p:nvSpPr>
            <p:cNvPr id="666" name="Line 13"/>
            <p:cNvSpPr/>
            <p:nvPr/>
          </p:nvSpPr>
          <p:spPr>
            <a:xfrm>
              <a:off x="814573" y="248840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7" name="Text Box 27"/>
            <p:cNvSpPr txBox="1"/>
            <p:nvPr/>
          </p:nvSpPr>
          <p:spPr>
            <a:xfrm>
              <a:off x="0" y="0"/>
              <a:ext cx="865088" cy="3327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600"/>
              </a:lvl1pPr>
            </a:lstStyle>
            <a:p>
              <a:r>
                <a:t>4 sem</a:t>
              </a:r>
            </a:p>
          </p:txBody>
        </p:sp>
        <p:sp>
          <p:nvSpPr>
            <p:cNvPr id="668" name="Connecteur droit 37"/>
            <p:cNvSpPr/>
            <p:nvPr/>
          </p:nvSpPr>
          <p:spPr>
            <a:xfrm>
              <a:off x="92360" y="837379"/>
              <a:ext cx="722214" cy="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9" name="Connecteur droit 38"/>
            <p:cNvSpPr/>
            <p:nvPr/>
          </p:nvSpPr>
          <p:spPr>
            <a:xfrm>
              <a:off x="814573" y="753559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0" name="Line 2"/>
            <p:cNvSpPr/>
            <p:nvPr/>
          </p:nvSpPr>
          <p:spPr>
            <a:xfrm>
              <a:off x="66712" y="415795"/>
              <a:ext cx="747861" cy="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678" name="Groupe 40"/>
          <p:cNvGrpSpPr/>
          <p:nvPr/>
        </p:nvGrpSpPr>
        <p:grpSpPr>
          <a:xfrm>
            <a:off x="6368036" y="4342660"/>
            <a:ext cx="1344642" cy="1821188"/>
            <a:chOff x="0" y="0"/>
            <a:chExt cx="1344641" cy="1821187"/>
          </a:xfrm>
        </p:grpSpPr>
        <p:sp>
          <p:nvSpPr>
            <p:cNvPr id="672" name="Line 22"/>
            <p:cNvSpPr/>
            <p:nvPr/>
          </p:nvSpPr>
          <p:spPr>
            <a:xfrm>
              <a:off x="1333572" y="248841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3" name="Text Box 29"/>
            <p:cNvSpPr txBox="1"/>
            <p:nvPr/>
          </p:nvSpPr>
          <p:spPr>
            <a:xfrm>
              <a:off x="376673" y="0"/>
              <a:ext cx="633671" cy="3327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600"/>
              </a:lvl1pPr>
            </a:lstStyle>
            <a:p>
              <a:r>
                <a:t>8 sem</a:t>
              </a:r>
            </a:p>
          </p:txBody>
        </p:sp>
        <p:sp>
          <p:nvSpPr>
            <p:cNvPr id="674" name="Connecteur droit 43"/>
            <p:cNvSpPr/>
            <p:nvPr/>
          </p:nvSpPr>
          <p:spPr>
            <a:xfrm>
              <a:off x="92510" y="836997"/>
              <a:ext cx="1230574" cy="241684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5" name="Connecteur droit 44"/>
            <p:cNvSpPr/>
            <p:nvPr/>
          </p:nvSpPr>
          <p:spPr>
            <a:xfrm>
              <a:off x="1333572" y="996066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6" name="ZoneTexte 45"/>
            <p:cNvSpPr txBox="1"/>
            <p:nvPr/>
          </p:nvSpPr>
          <p:spPr>
            <a:xfrm>
              <a:off x="0" y="1296298"/>
              <a:ext cx="1334589" cy="524890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↘ corticoïdes</a:t>
              </a:r>
            </a:p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inhalés</a:t>
              </a:r>
            </a:p>
          </p:txBody>
        </p:sp>
        <p:sp>
          <p:nvSpPr>
            <p:cNvPr id="677" name="Line 2"/>
            <p:cNvSpPr/>
            <p:nvPr/>
          </p:nvSpPr>
          <p:spPr>
            <a:xfrm>
              <a:off x="84641" y="415921"/>
              <a:ext cx="1260001" cy="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684" name="Groupe 47"/>
          <p:cNvGrpSpPr/>
          <p:nvPr/>
        </p:nvGrpSpPr>
        <p:grpSpPr>
          <a:xfrm>
            <a:off x="7619424" y="4351539"/>
            <a:ext cx="931043" cy="1147047"/>
            <a:chOff x="0" y="0"/>
            <a:chExt cx="931042" cy="1147046"/>
          </a:xfrm>
        </p:grpSpPr>
        <p:sp>
          <p:nvSpPr>
            <p:cNvPr id="679" name="Line 23"/>
            <p:cNvSpPr/>
            <p:nvPr/>
          </p:nvSpPr>
          <p:spPr>
            <a:xfrm>
              <a:off x="790573" y="248839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0" name="Text Box 30"/>
            <p:cNvSpPr txBox="1"/>
            <p:nvPr/>
          </p:nvSpPr>
          <p:spPr>
            <a:xfrm>
              <a:off x="-1" y="-1"/>
              <a:ext cx="931044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600"/>
              </a:lvl1pPr>
            </a:lstStyle>
            <a:p>
              <a:r>
                <a:t>4 sem</a:t>
              </a:r>
            </a:p>
          </p:txBody>
        </p:sp>
        <p:sp>
          <p:nvSpPr>
            <p:cNvPr id="681" name="Connecteur droit 50"/>
            <p:cNvSpPr/>
            <p:nvPr/>
          </p:nvSpPr>
          <p:spPr>
            <a:xfrm>
              <a:off x="82184" y="1080815"/>
              <a:ext cx="729277" cy="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2" name="Connecteur droit 51"/>
            <p:cNvSpPr/>
            <p:nvPr/>
          </p:nvSpPr>
          <p:spPr>
            <a:xfrm>
              <a:off x="811459" y="979405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3" name="Line 2"/>
            <p:cNvSpPr/>
            <p:nvPr/>
          </p:nvSpPr>
          <p:spPr>
            <a:xfrm>
              <a:off x="46179" y="410392"/>
              <a:ext cx="747864" cy="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690" name="Groupe 53"/>
          <p:cNvGrpSpPr/>
          <p:nvPr/>
        </p:nvGrpSpPr>
        <p:grpSpPr>
          <a:xfrm>
            <a:off x="2564680" y="4342660"/>
            <a:ext cx="3895867" cy="921201"/>
            <a:chOff x="0" y="0"/>
            <a:chExt cx="3895866" cy="921200"/>
          </a:xfrm>
        </p:grpSpPr>
        <p:sp>
          <p:nvSpPr>
            <p:cNvPr id="685" name="Text Box 28"/>
            <p:cNvSpPr txBox="1"/>
            <p:nvPr/>
          </p:nvSpPr>
          <p:spPr>
            <a:xfrm>
              <a:off x="1759091" y="-1"/>
              <a:ext cx="740233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600"/>
              </a:lvl1pPr>
            </a:lstStyle>
            <a:p>
              <a:r>
                <a:t>40 sem</a:t>
              </a:r>
            </a:p>
          </p:txBody>
        </p:sp>
        <p:sp>
          <p:nvSpPr>
            <p:cNvPr id="686" name="Line 53"/>
            <p:cNvSpPr/>
            <p:nvPr/>
          </p:nvSpPr>
          <p:spPr>
            <a:xfrm>
              <a:off x="3895866" y="251222"/>
              <a:ext cx="1" cy="16073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7" name="Connecteur droit 56"/>
            <p:cNvSpPr/>
            <p:nvPr/>
          </p:nvSpPr>
          <p:spPr>
            <a:xfrm>
              <a:off x="3895866" y="753559"/>
              <a:ext cx="1" cy="16764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8" name="Line 2"/>
            <p:cNvSpPr/>
            <p:nvPr/>
          </p:nvSpPr>
          <p:spPr>
            <a:xfrm>
              <a:off x="0" y="411588"/>
              <a:ext cx="3888000" cy="1694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9" name="Line 2"/>
            <p:cNvSpPr/>
            <p:nvPr/>
          </p:nvSpPr>
          <p:spPr>
            <a:xfrm flipV="1">
              <a:off x="11254" y="836997"/>
              <a:ext cx="3876746" cy="5981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696" name="Groupe 17"/>
          <p:cNvGrpSpPr/>
          <p:nvPr/>
        </p:nvGrpSpPr>
        <p:grpSpPr>
          <a:xfrm>
            <a:off x="2495517" y="3471090"/>
            <a:ext cx="5288777" cy="1024428"/>
            <a:chOff x="0" y="0"/>
            <a:chExt cx="5288775" cy="1024427"/>
          </a:xfrm>
        </p:grpSpPr>
        <p:sp>
          <p:nvSpPr>
            <p:cNvPr id="691" name="Flèche vers le bas 9"/>
            <p:cNvSpPr/>
            <p:nvPr/>
          </p:nvSpPr>
          <p:spPr>
            <a:xfrm>
              <a:off x="-1" y="142382"/>
              <a:ext cx="186348" cy="882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318"/>
                  </a:moveTo>
                  <a:lnTo>
                    <a:pt x="5400" y="19318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9318"/>
                  </a:lnTo>
                  <a:lnTo>
                    <a:pt x="21600" y="19318"/>
                  </a:lnTo>
                  <a:lnTo>
                    <a:pt x="108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953E"/>
                </a:gs>
                <a:gs pos="100000">
                  <a:schemeClr val="accent6">
                    <a:hueOff val="-456778"/>
                    <a:satOff val="8290"/>
                    <a:lumOff val="24503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Flèche vers le bas 59"/>
            <p:cNvSpPr/>
            <p:nvPr/>
          </p:nvSpPr>
          <p:spPr>
            <a:xfrm>
              <a:off x="5102428" y="142382"/>
              <a:ext cx="186348" cy="882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318"/>
                  </a:moveTo>
                  <a:lnTo>
                    <a:pt x="5400" y="19318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9318"/>
                  </a:lnTo>
                  <a:lnTo>
                    <a:pt x="21600" y="19318"/>
                  </a:lnTo>
                  <a:lnTo>
                    <a:pt x="108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953E"/>
                </a:gs>
                <a:gs pos="100000">
                  <a:schemeClr val="accent6">
                    <a:hueOff val="-456778"/>
                    <a:satOff val="8290"/>
                    <a:lumOff val="24503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ZoneTexte 60"/>
            <p:cNvSpPr txBox="1"/>
            <p:nvPr/>
          </p:nvSpPr>
          <p:spPr>
            <a:xfrm>
              <a:off x="1430671" y="-1"/>
              <a:ext cx="2397937" cy="33274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6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Contrôle des symptômes </a:t>
              </a:r>
            </a:p>
          </p:txBody>
        </p:sp>
        <p:sp>
          <p:nvSpPr>
            <p:cNvPr id="694" name="Connecteur droit 11"/>
            <p:cNvSpPr/>
            <p:nvPr/>
          </p:nvSpPr>
          <p:spPr>
            <a:xfrm flipH="1" flipV="1">
              <a:off x="130930" y="153887"/>
              <a:ext cx="1299741" cy="3"/>
            </a:xfrm>
            <a:prstGeom prst="line">
              <a:avLst/>
            </a:prstGeom>
            <a:noFill/>
            <a:ln w="25400" cap="flat">
              <a:solidFill>
                <a:schemeClr val="accent6"/>
              </a:solidFill>
              <a:prstDash val="sysDash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5" name="Connecteur droit 62"/>
            <p:cNvSpPr/>
            <p:nvPr/>
          </p:nvSpPr>
          <p:spPr>
            <a:xfrm flipH="1" flipV="1">
              <a:off x="3851873" y="153886"/>
              <a:ext cx="1299741" cy="3"/>
            </a:xfrm>
            <a:prstGeom prst="line">
              <a:avLst/>
            </a:prstGeom>
            <a:noFill/>
            <a:ln w="25400" cap="flat">
              <a:solidFill>
                <a:schemeClr val="accent6"/>
              </a:solidFill>
              <a:prstDash val="sysDash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697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Mosbech et al. JACI 2014:568 ; De Blay et al. Respir Med 2014:1430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" grpId="1" animBg="1" advAuto="0"/>
      <p:bldP spid="696" grpId="2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Groupe 4"/>
          <p:cNvGrpSpPr/>
          <p:nvPr/>
        </p:nvGrpSpPr>
        <p:grpSpPr>
          <a:xfrm>
            <a:off x="5217271" y="2459115"/>
            <a:ext cx="3065609" cy="3343604"/>
            <a:chOff x="0" y="0"/>
            <a:chExt cx="3065608" cy="3343602"/>
          </a:xfrm>
        </p:grpSpPr>
        <p:grpSp>
          <p:nvGrpSpPr>
            <p:cNvPr id="702" name="Groupe 11"/>
            <p:cNvGrpSpPr/>
            <p:nvPr/>
          </p:nvGrpSpPr>
          <p:grpSpPr>
            <a:xfrm>
              <a:off x="0" y="0"/>
              <a:ext cx="3065609" cy="3343603"/>
              <a:chOff x="0" y="0"/>
              <a:chExt cx="3065608" cy="3343602"/>
            </a:xfrm>
          </p:grpSpPr>
          <p:pic>
            <p:nvPicPr>
              <p:cNvPr id="699" name="Picture 3" descr="Picture 3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683246"/>
                <a:ext cx="3065609" cy="266035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00" name="ZoneTexte 16"/>
              <p:cNvSpPr txBox="1"/>
              <p:nvPr/>
            </p:nvSpPr>
            <p:spPr>
              <a:xfrm rot="16200000">
                <a:off x="-1044678" y="1679756"/>
                <a:ext cx="2396700" cy="30734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Score AQLQ</a:t>
                </a:r>
              </a:p>
            </p:txBody>
          </p:sp>
          <p:sp>
            <p:nvSpPr>
              <p:cNvPr id="701" name="ZoneTexte 62"/>
              <p:cNvSpPr txBox="1"/>
              <p:nvPr/>
            </p:nvSpPr>
            <p:spPr>
              <a:xfrm>
                <a:off x="505432" y="0"/>
                <a:ext cx="2397938" cy="3073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Qualité de vie</a:t>
                </a:r>
              </a:p>
            </p:txBody>
          </p:sp>
        </p:grpSp>
        <p:sp>
          <p:nvSpPr>
            <p:cNvPr id="703" name="ZoneTexte 64"/>
            <p:cNvSpPr txBox="1"/>
            <p:nvPr/>
          </p:nvSpPr>
          <p:spPr>
            <a:xfrm>
              <a:off x="2119970" y="507802"/>
              <a:ext cx="764863" cy="281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 = 0.010</a:t>
              </a:r>
            </a:p>
          </p:txBody>
        </p:sp>
      </p:grpSp>
      <p:sp>
        <p:nvSpPr>
          <p:cNvPr id="705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ITA sublinguale et symptômes d’asthme</a:t>
            </a:r>
          </a:p>
        </p:txBody>
      </p:sp>
      <p:sp>
        <p:nvSpPr>
          <p:cNvPr id="706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710" name="Groupe 19"/>
          <p:cNvGrpSpPr/>
          <p:nvPr/>
        </p:nvGrpSpPr>
        <p:grpSpPr>
          <a:xfrm>
            <a:off x="405765" y="776265"/>
            <a:ext cx="2133250" cy="1026167"/>
            <a:chOff x="0" y="0"/>
            <a:chExt cx="2133248" cy="1026166"/>
          </a:xfrm>
        </p:grpSpPr>
        <p:sp>
          <p:nvSpPr>
            <p:cNvPr id="707" name="Text Placeholder 2"/>
            <p:cNvSpPr/>
            <p:nvPr/>
          </p:nvSpPr>
          <p:spPr>
            <a:xfrm>
              <a:off x="-1" y="120655"/>
              <a:ext cx="2133250" cy="769442"/>
            </a:xfrm>
            <a:prstGeom prst="rect">
              <a:avLst/>
            </a:prstGeom>
            <a:solidFill>
              <a:srgbClr val="EBEBE5"/>
            </a:solidFill>
            <a:ln w="9525" cap="flat">
              <a:solidFill>
                <a:srgbClr val="EEECE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300"/>
                </a:spcBef>
                <a:defRPr sz="2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pic>
          <p:nvPicPr>
            <p:cNvPr id="708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03589" y="0"/>
              <a:ext cx="1030748" cy="1026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09" name="Picture 2" descr="Picture 2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8779" y="91356"/>
              <a:ext cx="934811" cy="9348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717" name="Groupe 10"/>
          <p:cNvGrpSpPr/>
          <p:nvPr/>
        </p:nvGrpSpPr>
        <p:grpSpPr>
          <a:xfrm>
            <a:off x="508004" y="2459116"/>
            <a:ext cx="3399062" cy="3246043"/>
            <a:chOff x="0" y="0"/>
            <a:chExt cx="3399061" cy="3246042"/>
          </a:xfrm>
        </p:grpSpPr>
        <p:grpSp>
          <p:nvGrpSpPr>
            <p:cNvPr id="715" name="Groupe 2"/>
            <p:cNvGrpSpPr/>
            <p:nvPr/>
          </p:nvGrpSpPr>
          <p:grpSpPr>
            <a:xfrm>
              <a:off x="0" y="-1"/>
              <a:ext cx="3284505" cy="3246044"/>
              <a:chOff x="0" y="0"/>
              <a:chExt cx="3284504" cy="3246043"/>
            </a:xfrm>
          </p:grpSpPr>
          <p:pic>
            <p:nvPicPr>
              <p:cNvPr id="711" name="Picture 2" descr="Picture 2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104605" y="607816"/>
                <a:ext cx="3179900" cy="263822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12" name="ZoneTexte 12"/>
              <p:cNvSpPr txBox="1"/>
              <p:nvPr/>
            </p:nvSpPr>
            <p:spPr>
              <a:xfrm>
                <a:off x="707215" y="0"/>
                <a:ext cx="2351409" cy="3073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Contrôle des symptômes </a:t>
                </a:r>
              </a:p>
            </p:txBody>
          </p:sp>
          <p:sp>
            <p:nvSpPr>
              <p:cNvPr id="713" name="ZoneTexte 15"/>
              <p:cNvSpPr txBox="1"/>
              <p:nvPr/>
            </p:nvSpPr>
            <p:spPr>
              <a:xfrm rot="16200000">
                <a:off x="-420789" y="1711188"/>
                <a:ext cx="1341511" cy="30734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14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Score ACQ</a:t>
                </a:r>
              </a:p>
            </p:txBody>
          </p:sp>
          <p:sp>
            <p:nvSpPr>
              <p:cNvPr id="714" name="Rectangle 1"/>
              <p:cNvSpPr/>
              <p:nvPr/>
            </p:nvSpPr>
            <p:spPr>
              <a:xfrm>
                <a:off x="0" y="307777"/>
                <a:ext cx="398102" cy="724467"/>
              </a:xfrm>
              <a:prstGeom prst="rect">
                <a:avLst/>
              </a:prstGeom>
              <a:solidFill>
                <a:srgbClr val="FFFFF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716" name="ZoneTexte 9"/>
            <p:cNvSpPr txBox="1"/>
            <p:nvPr/>
          </p:nvSpPr>
          <p:spPr>
            <a:xfrm>
              <a:off x="2549738" y="466899"/>
              <a:ext cx="849323" cy="281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 = 0.0002</a:t>
              </a:r>
            </a:p>
          </p:txBody>
        </p:sp>
      </p:grpSp>
      <p:sp>
        <p:nvSpPr>
          <p:cNvPr id="718" name="Ellipse 7"/>
          <p:cNvSpPr/>
          <p:nvPr/>
        </p:nvSpPr>
        <p:spPr>
          <a:xfrm>
            <a:off x="3150494" y="3463650"/>
            <a:ext cx="553289" cy="304787"/>
          </a:xfrm>
          <a:prstGeom prst="ellipse">
            <a:avLst/>
          </a:prstGeom>
          <a:solidFill>
            <a:srgbClr val="66FF33">
              <a:alpha val="16078"/>
            </a:srgbClr>
          </a:solidFill>
          <a:ln w="19050">
            <a:solidFill>
              <a:srgbClr val="92D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9" name="Ellipse 63"/>
          <p:cNvSpPr/>
          <p:nvPr/>
        </p:nvSpPr>
        <p:spPr>
          <a:xfrm>
            <a:off x="7507764" y="3459033"/>
            <a:ext cx="553290" cy="304787"/>
          </a:xfrm>
          <a:prstGeom prst="ellipse">
            <a:avLst/>
          </a:prstGeom>
          <a:solidFill>
            <a:srgbClr val="66FF33">
              <a:alpha val="20000"/>
            </a:srgbClr>
          </a:solidFill>
          <a:ln w="19050">
            <a:solidFill>
              <a:srgbClr val="92D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20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723" name="Pladsholder til tekst 2"/>
          <p:cNvGrpSpPr/>
          <p:nvPr/>
        </p:nvGrpSpPr>
        <p:grpSpPr>
          <a:xfrm>
            <a:off x="6312024" y="896918"/>
            <a:ext cx="2396970" cy="1234441"/>
            <a:chOff x="0" y="0"/>
            <a:chExt cx="2396969" cy="1234439"/>
          </a:xfrm>
        </p:grpSpPr>
        <p:sp>
          <p:nvSpPr>
            <p:cNvPr id="721" name="Rectangle"/>
            <p:cNvSpPr/>
            <p:nvPr/>
          </p:nvSpPr>
          <p:spPr>
            <a:xfrm>
              <a:off x="0" y="0"/>
              <a:ext cx="2396970" cy="1172025"/>
            </a:xfrm>
            <a:prstGeom prst="rect">
              <a:avLst/>
            </a:prstGeom>
            <a:solidFill>
              <a:srgbClr val="EBEBE5">
                <a:alpha val="5019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600"/>
              </a:pPr>
              <a:endParaRPr/>
            </a:p>
          </p:txBody>
        </p:sp>
        <p:sp>
          <p:nvSpPr>
            <p:cNvPr id="722" name="- n = 108…"/>
            <p:cNvSpPr txBox="1"/>
            <p:nvPr/>
          </p:nvSpPr>
          <p:spPr>
            <a:xfrm>
              <a:off x="0" y="0"/>
              <a:ext cx="2396970" cy="1234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n = 108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Age = 34.7 ans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Budésonide = 615 µg/j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ACQ = 1.18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AQLQ = 5.61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VEMS &gt; 70%</a:t>
              </a:r>
            </a:p>
          </p:txBody>
        </p:sp>
      </p:grpSp>
      <p:sp>
        <p:nvSpPr>
          <p:cNvPr id="724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Mosbech et al. JACI 2014:568 ; De Blay et al. Respir Med 2014:1430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4" grpId="3" animBg="1" advAuto="0"/>
      <p:bldP spid="717" grpId="1" animBg="1" advAuto="0"/>
      <p:bldP spid="718" grpId="2" animBg="1" advAuto="0"/>
      <p:bldP spid="719" grpId="4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ITA acariens et prévention des exacerbations </a:t>
            </a:r>
          </a:p>
        </p:txBody>
      </p:sp>
      <p:sp>
        <p:nvSpPr>
          <p:cNvPr id="729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30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31" name="Line 2"/>
          <p:cNvSpPr/>
          <p:nvPr/>
        </p:nvSpPr>
        <p:spPr>
          <a:xfrm>
            <a:off x="1274070" y="4421228"/>
            <a:ext cx="6088537" cy="1"/>
          </a:xfrm>
          <a:prstGeom prst="line">
            <a:avLst/>
          </a:prstGeom>
          <a:ln w="19050">
            <a:solidFill>
              <a:srgbClr val="558ED5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32" name="Text Box 30"/>
          <p:cNvSpPr txBox="1"/>
          <p:nvPr/>
        </p:nvSpPr>
        <p:spPr>
          <a:xfrm>
            <a:off x="1757366" y="4435809"/>
            <a:ext cx="67303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914400">
              <a:defRPr sz="1100" b="1">
                <a:solidFill>
                  <a:srgbClr val="EE6D26"/>
                </a:solidFill>
              </a:defRPr>
            </a:pPr>
            <a:r>
              <a:t>5-7 sem</a:t>
            </a:r>
            <a:r>
              <a:rPr b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733" name="Text Box 30"/>
          <p:cNvSpPr txBox="1"/>
          <p:nvPr/>
        </p:nvSpPr>
        <p:spPr>
          <a:xfrm>
            <a:off x="2879211" y="4435809"/>
            <a:ext cx="2318616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100" b="1">
                <a:solidFill>
                  <a:srgbClr val="EE6D26"/>
                </a:solidFill>
              </a:defRPr>
            </a:lvl1pPr>
          </a:lstStyle>
          <a:p>
            <a:r>
              <a:t>7-12 mois</a:t>
            </a:r>
          </a:p>
        </p:txBody>
      </p:sp>
      <p:sp>
        <p:nvSpPr>
          <p:cNvPr id="734" name="Text Box 30"/>
          <p:cNvSpPr txBox="1"/>
          <p:nvPr/>
        </p:nvSpPr>
        <p:spPr>
          <a:xfrm>
            <a:off x="5118191" y="4435809"/>
            <a:ext cx="539885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 defTabSz="914400">
              <a:defRPr sz="1100" b="1">
                <a:solidFill>
                  <a:srgbClr val="EE6D26"/>
                </a:solidFill>
              </a:defRPr>
            </a:lvl1pPr>
          </a:lstStyle>
          <a:p>
            <a:r>
              <a:t>4 sem.</a:t>
            </a:r>
          </a:p>
        </p:txBody>
      </p:sp>
      <p:sp>
        <p:nvSpPr>
          <p:cNvPr id="735" name="Text Box 30"/>
          <p:cNvSpPr txBox="1"/>
          <p:nvPr/>
        </p:nvSpPr>
        <p:spPr>
          <a:xfrm>
            <a:off x="5644879" y="4435809"/>
            <a:ext cx="1725186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100" b="1">
                <a:solidFill>
                  <a:srgbClr val="EE6D26"/>
                </a:solidFill>
              </a:defRPr>
            </a:lvl1pPr>
          </a:lstStyle>
          <a:p>
            <a:r>
              <a:t>6 mois</a:t>
            </a:r>
          </a:p>
        </p:txBody>
      </p:sp>
      <p:grpSp>
        <p:nvGrpSpPr>
          <p:cNvPr id="740" name="Groupe 4"/>
          <p:cNvGrpSpPr/>
          <p:nvPr/>
        </p:nvGrpSpPr>
        <p:grpSpPr>
          <a:xfrm>
            <a:off x="2877904" y="3637486"/>
            <a:ext cx="2749293" cy="1316664"/>
            <a:chOff x="0" y="0"/>
            <a:chExt cx="2749292" cy="1316663"/>
          </a:xfrm>
        </p:grpSpPr>
        <p:sp>
          <p:nvSpPr>
            <p:cNvPr id="736" name="Text Box 16"/>
            <p:cNvSpPr txBox="1"/>
            <p:nvPr/>
          </p:nvSpPr>
          <p:spPr>
            <a:xfrm>
              <a:off x="1302" y="0"/>
              <a:ext cx="274799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100" b="1">
                  <a:solidFill>
                    <a:srgbClr val="131618"/>
                  </a:solidFill>
                </a:defRPr>
              </a:pPr>
              <a:r>
                <a:t>Période 2</a:t>
              </a:r>
              <a:r>
                <a:rPr b="0"/>
                <a:t> </a:t>
              </a:r>
            </a:p>
            <a:p>
              <a:pPr algn="ctr" defTabSz="914400">
                <a:defRPr sz="1100">
                  <a:solidFill>
                    <a:srgbClr val="131618"/>
                  </a:solidFill>
                </a:defRPr>
              </a:pPr>
              <a:r>
                <a:t>maintenance</a:t>
              </a:r>
            </a:p>
          </p:txBody>
        </p:sp>
        <p:grpSp>
          <p:nvGrpSpPr>
            <p:cNvPr id="739" name="Rectangle 19"/>
            <p:cNvGrpSpPr/>
            <p:nvPr/>
          </p:nvGrpSpPr>
          <p:grpSpPr>
            <a:xfrm>
              <a:off x="-1" y="1050088"/>
              <a:ext cx="2275681" cy="266576"/>
              <a:chOff x="0" y="0"/>
              <a:chExt cx="2275679" cy="266575"/>
            </a:xfrm>
          </p:grpSpPr>
          <p:sp>
            <p:nvSpPr>
              <p:cNvPr id="737" name="Rectangle"/>
              <p:cNvSpPr/>
              <p:nvPr/>
            </p:nvSpPr>
            <p:spPr>
              <a:xfrm>
                <a:off x="-1" y="-1"/>
                <a:ext cx="2275681" cy="266577"/>
              </a:xfrm>
              <a:prstGeom prst="rect">
                <a:avLst/>
              </a:prstGeom>
              <a:solidFill>
                <a:srgbClr val="F2F2F2"/>
              </a:solidFill>
              <a:ln w="9525" cap="flat">
                <a:solidFill>
                  <a:srgbClr val="80808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/>
                <a:endParaRPr/>
              </a:p>
            </p:txBody>
          </p:sp>
          <p:sp>
            <p:nvSpPr>
              <p:cNvPr id="738" name="Period 2A"/>
              <p:cNvSpPr txBox="1"/>
              <p:nvPr/>
            </p:nvSpPr>
            <p:spPr>
              <a:xfrm>
                <a:off x="-1" y="57087"/>
                <a:ext cx="2275681" cy="152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 defTabSz="914400">
                  <a:defRPr sz="1100">
                    <a:solidFill>
                      <a:srgbClr val="131618"/>
                    </a:solidFill>
                  </a:defRPr>
                </a:lvl1pPr>
              </a:lstStyle>
              <a:p>
                <a:r>
                  <a:t>Period 2A</a:t>
                </a:r>
              </a:p>
            </p:txBody>
          </p:sp>
        </p:grpSp>
      </p:grpSp>
      <p:grpSp>
        <p:nvGrpSpPr>
          <p:cNvPr id="748" name="Groupe 2"/>
          <p:cNvGrpSpPr/>
          <p:nvPr/>
        </p:nvGrpSpPr>
        <p:grpSpPr>
          <a:xfrm>
            <a:off x="2108868" y="2170513"/>
            <a:ext cx="5244719" cy="3140759"/>
            <a:chOff x="0" y="0"/>
            <a:chExt cx="5244718" cy="3140757"/>
          </a:xfrm>
        </p:grpSpPr>
        <p:sp>
          <p:nvSpPr>
            <p:cNvPr id="741" name="Text Box 9"/>
            <p:cNvSpPr txBox="1"/>
            <p:nvPr/>
          </p:nvSpPr>
          <p:spPr>
            <a:xfrm>
              <a:off x="751517" y="0"/>
              <a:ext cx="4493202" cy="332740"/>
            </a:xfrm>
            <a:prstGeom prst="rect">
              <a:avLst/>
            </a:prstGeom>
            <a:solidFill>
              <a:srgbClr val="EE6D2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600" b="1">
                  <a:solidFill>
                    <a:srgbClr val="FFFFFF"/>
                  </a:solidFill>
                </a:defRPr>
              </a:lvl1pPr>
            </a:lstStyle>
            <a:p>
              <a:r>
                <a:t>12 SQ-HDM (N=282)</a:t>
              </a:r>
            </a:p>
          </p:txBody>
        </p:sp>
        <p:sp>
          <p:nvSpPr>
            <p:cNvPr id="742" name="Text Box 9"/>
            <p:cNvSpPr txBox="1"/>
            <p:nvPr/>
          </p:nvSpPr>
          <p:spPr>
            <a:xfrm>
              <a:off x="751517" y="517231"/>
              <a:ext cx="4493202" cy="332741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600" b="1">
                  <a:solidFill>
                    <a:srgbClr val="FFFFFF"/>
                  </a:solidFill>
                </a:defRPr>
              </a:lvl1pPr>
            </a:lstStyle>
            <a:p>
              <a:r>
                <a:t>6 SQ-HDM (N=275)</a:t>
              </a:r>
            </a:p>
          </p:txBody>
        </p:sp>
        <p:sp>
          <p:nvSpPr>
            <p:cNvPr id="743" name="Text Box 9"/>
            <p:cNvSpPr txBox="1"/>
            <p:nvPr/>
          </p:nvSpPr>
          <p:spPr>
            <a:xfrm>
              <a:off x="751517" y="1064403"/>
              <a:ext cx="4493202" cy="332741"/>
            </a:xfrm>
            <a:prstGeom prst="rect">
              <a:avLst/>
            </a:prstGeom>
            <a:solidFill>
              <a:srgbClr val="EEECE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600" b="1"/>
              </a:lvl1pPr>
            </a:lstStyle>
            <a:p>
              <a:r>
                <a:t>Placebo (N=277)</a:t>
              </a:r>
            </a:p>
          </p:txBody>
        </p:sp>
        <p:sp>
          <p:nvSpPr>
            <p:cNvPr id="744" name="Line 4"/>
            <p:cNvSpPr/>
            <p:nvPr/>
          </p:nvSpPr>
          <p:spPr>
            <a:xfrm flipH="1">
              <a:off x="750635" y="0"/>
              <a:ext cx="887" cy="1385879"/>
            </a:xfrm>
            <a:prstGeom prst="line">
              <a:avLst/>
            </a:prstGeom>
            <a:noFill/>
            <a:ln w="19050" cap="flat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5" name="Line 13"/>
            <p:cNvSpPr/>
            <p:nvPr/>
          </p:nvSpPr>
          <p:spPr>
            <a:xfrm flipH="1">
              <a:off x="750673" y="1383628"/>
              <a:ext cx="1" cy="853277"/>
            </a:xfrm>
            <a:prstGeom prst="line">
              <a:avLst/>
            </a:prstGeom>
            <a:noFill/>
            <a:ln w="19050" cap="flat">
              <a:solidFill>
                <a:srgbClr val="8C887B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6" name="Text Box 14"/>
            <p:cNvSpPr txBox="1"/>
            <p:nvPr/>
          </p:nvSpPr>
          <p:spPr>
            <a:xfrm>
              <a:off x="0" y="2896917"/>
              <a:ext cx="1612807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100"/>
              </a:lvl1pPr>
            </a:lstStyle>
            <a:p>
              <a:r>
                <a:t>Randomisation</a:t>
              </a:r>
            </a:p>
          </p:txBody>
        </p:sp>
        <p:sp>
          <p:nvSpPr>
            <p:cNvPr id="747" name="Line 34"/>
            <p:cNvSpPr/>
            <p:nvPr/>
          </p:nvSpPr>
          <p:spPr>
            <a:xfrm flipV="1">
              <a:off x="751485" y="2294384"/>
              <a:ext cx="1" cy="590802"/>
            </a:xfrm>
            <a:prstGeom prst="line">
              <a:avLst/>
            </a:prstGeom>
            <a:noFill/>
            <a:ln w="25400" cap="flat">
              <a:solidFill>
                <a:srgbClr val="131618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757" name="Groupe 63"/>
          <p:cNvGrpSpPr/>
          <p:nvPr/>
        </p:nvGrpSpPr>
        <p:grpSpPr>
          <a:xfrm>
            <a:off x="5604378" y="2170513"/>
            <a:ext cx="1757571" cy="3094264"/>
            <a:chOff x="0" y="0"/>
            <a:chExt cx="1757570" cy="3094263"/>
          </a:xfrm>
        </p:grpSpPr>
        <p:sp>
          <p:nvSpPr>
            <p:cNvPr id="749" name="Line 24"/>
            <p:cNvSpPr/>
            <p:nvPr/>
          </p:nvSpPr>
          <p:spPr>
            <a:xfrm flipH="1">
              <a:off x="5673" y="0"/>
              <a:ext cx="1" cy="2236905"/>
            </a:xfrm>
            <a:prstGeom prst="line">
              <a:avLst/>
            </a:prstGeom>
            <a:noFill/>
            <a:ln w="19050" cap="flat">
              <a:solidFill>
                <a:srgbClr val="8C887B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756" name="Groupe 61"/>
            <p:cNvGrpSpPr/>
            <p:nvPr/>
          </p:nvGrpSpPr>
          <p:grpSpPr>
            <a:xfrm>
              <a:off x="-1" y="1478880"/>
              <a:ext cx="1757572" cy="1615384"/>
              <a:chOff x="0" y="0"/>
              <a:chExt cx="1757570" cy="1615383"/>
            </a:xfrm>
          </p:grpSpPr>
          <p:sp>
            <p:nvSpPr>
              <p:cNvPr id="750" name="Rectangle 55"/>
              <p:cNvSpPr/>
              <p:nvPr/>
            </p:nvSpPr>
            <p:spPr>
              <a:xfrm>
                <a:off x="11570" y="688546"/>
                <a:ext cx="1746001" cy="97201"/>
              </a:xfrm>
              <a:prstGeom prst="rect">
                <a:avLst/>
              </a:prstGeom>
              <a:solidFill>
                <a:srgbClr val="558ED5"/>
              </a:solidFill>
              <a:ln w="19050" cap="flat">
                <a:solidFill>
                  <a:srgbClr val="558ED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2800">
                    <a:solidFill>
                      <a:srgbClr val="646464"/>
                    </a:solidFill>
                  </a:defRPr>
                </a:pPr>
                <a:endParaRPr/>
              </a:p>
            </p:txBody>
          </p:sp>
          <p:sp>
            <p:nvSpPr>
              <p:cNvPr id="751" name="Text Box 16"/>
              <p:cNvSpPr txBox="1"/>
              <p:nvPr/>
            </p:nvSpPr>
            <p:spPr>
              <a:xfrm>
                <a:off x="22819" y="-1"/>
                <a:ext cx="1692481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 defTabSz="914400">
                  <a:defRPr sz="1100" b="1">
                    <a:solidFill>
                      <a:srgbClr val="131618"/>
                    </a:solidFill>
                  </a:defRPr>
                </a:pPr>
                <a:r>
                  <a:t>Période 3</a:t>
                </a:r>
              </a:p>
              <a:p>
                <a:pPr algn="ctr" defTabSz="914400">
                  <a:defRPr sz="1100">
                    <a:solidFill>
                      <a:srgbClr val="131618"/>
                    </a:solidFill>
                  </a:defRPr>
                </a:pPr>
                <a:r>
                  <a:t>Réduction des CSI</a:t>
                </a:r>
              </a:p>
            </p:txBody>
          </p:sp>
          <p:grpSp>
            <p:nvGrpSpPr>
              <p:cNvPr id="754" name="Rectangle 21"/>
              <p:cNvGrpSpPr/>
              <p:nvPr/>
            </p:nvGrpSpPr>
            <p:grpSpPr>
              <a:xfrm>
                <a:off x="-1" y="1038181"/>
                <a:ext cx="889599" cy="266576"/>
                <a:chOff x="0" y="0"/>
                <a:chExt cx="889597" cy="266575"/>
              </a:xfrm>
            </p:grpSpPr>
            <p:sp>
              <p:nvSpPr>
                <p:cNvPr id="752" name="Rectangle"/>
                <p:cNvSpPr/>
                <p:nvPr/>
              </p:nvSpPr>
              <p:spPr>
                <a:xfrm>
                  <a:off x="-1" y="-1"/>
                  <a:ext cx="889599" cy="266577"/>
                </a:xfrm>
                <a:prstGeom prst="rect">
                  <a:avLst/>
                </a:prstGeom>
                <a:solidFill>
                  <a:srgbClr val="BFBFBF"/>
                </a:solidFill>
                <a:ln w="9525" cap="flat">
                  <a:solidFill>
                    <a:srgbClr val="80808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914400"/>
                  <a:endParaRPr/>
                </a:p>
              </p:txBody>
            </p:sp>
            <p:sp>
              <p:nvSpPr>
                <p:cNvPr id="753" name="3A"/>
                <p:cNvSpPr txBox="1"/>
                <p:nvPr/>
              </p:nvSpPr>
              <p:spPr>
                <a:xfrm>
                  <a:off x="-1" y="57087"/>
                  <a:ext cx="889599" cy="1524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 defTabSz="914400">
                    <a:defRPr sz="1100">
                      <a:solidFill>
                        <a:srgbClr val="131618"/>
                      </a:solidFill>
                    </a:defRPr>
                  </a:lvl1pPr>
                </a:lstStyle>
                <a:p>
                  <a:r>
                    <a:t>3A</a:t>
                  </a:r>
                </a:p>
              </p:txBody>
            </p:sp>
          </p:grpSp>
          <p:sp>
            <p:nvSpPr>
              <p:cNvPr id="755" name="Left Brace 28"/>
              <p:cNvSpPr/>
              <p:nvPr/>
            </p:nvSpPr>
            <p:spPr>
              <a:xfrm rot="16200000">
                <a:off x="294523" y="1054462"/>
                <a:ext cx="287915" cy="833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5635" y="21600"/>
                      <a:pt x="10800" y="21322"/>
                      <a:pt x="10800" y="20979"/>
                    </a:cubicBezTo>
                    <a:lnTo>
                      <a:pt x="10800" y="11421"/>
                    </a:lnTo>
                    <a:cubicBezTo>
                      <a:pt x="10800" y="11078"/>
                      <a:pt x="5965" y="10800"/>
                      <a:pt x="0" y="10800"/>
                    </a:cubicBezTo>
                    <a:cubicBezTo>
                      <a:pt x="5965" y="10800"/>
                      <a:pt x="10800" y="10522"/>
                      <a:pt x="10800" y="10179"/>
                    </a:cubicBezTo>
                    <a:lnTo>
                      <a:pt x="10800" y="621"/>
                    </a:lnTo>
                    <a:cubicBezTo>
                      <a:pt x="10800" y="278"/>
                      <a:pt x="15635" y="0"/>
                      <a:pt x="21600" y="0"/>
                    </a:cubicBezTo>
                  </a:path>
                </a:pathLst>
              </a:cu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>
                    <a:solidFill>
                      <a:srgbClr val="646464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762" name="Groupe 62"/>
          <p:cNvGrpSpPr/>
          <p:nvPr/>
        </p:nvGrpSpPr>
        <p:grpSpPr>
          <a:xfrm>
            <a:off x="6459828" y="4687575"/>
            <a:ext cx="914410" cy="577202"/>
            <a:chOff x="0" y="0"/>
            <a:chExt cx="914409" cy="577201"/>
          </a:xfrm>
        </p:grpSpPr>
        <p:grpSp>
          <p:nvGrpSpPr>
            <p:cNvPr id="760" name="Rectangle 22"/>
            <p:cNvGrpSpPr/>
            <p:nvPr/>
          </p:nvGrpSpPr>
          <p:grpSpPr>
            <a:xfrm>
              <a:off x="24811" y="-1"/>
              <a:ext cx="889599" cy="266577"/>
              <a:chOff x="0" y="0"/>
              <a:chExt cx="889597" cy="266575"/>
            </a:xfrm>
          </p:grpSpPr>
          <p:sp>
            <p:nvSpPr>
              <p:cNvPr id="758" name="Rectangle"/>
              <p:cNvSpPr/>
              <p:nvPr/>
            </p:nvSpPr>
            <p:spPr>
              <a:xfrm>
                <a:off x="-1" y="-1"/>
                <a:ext cx="889599" cy="266577"/>
              </a:xfrm>
              <a:prstGeom prst="rect">
                <a:avLst/>
              </a:prstGeom>
              <a:solidFill>
                <a:srgbClr val="A6A6A6"/>
              </a:solidFill>
              <a:ln w="9525" cap="flat">
                <a:solidFill>
                  <a:srgbClr val="80808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/>
                <a:endParaRPr/>
              </a:p>
            </p:txBody>
          </p:sp>
          <p:sp>
            <p:nvSpPr>
              <p:cNvPr id="759" name="3B"/>
              <p:cNvSpPr txBox="1"/>
              <p:nvPr/>
            </p:nvSpPr>
            <p:spPr>
              <a:xfrm>
                <a:off x="-1" y="57087"/>
                <a:ext cx="889599" cy="152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 defTabSz="914400">
                  <a:defRPr sz="1100">
                    <a:solidFill>
                      <a:srgbClr val="131618"/>
                    </a:solidFill>
                  </a:defRPr>
                </a:lvl1pPr>
              </a:lstStyle>
              <a:p>
                <a:r>
                  <a:t>3B</a:t>
                </a:r>
              </a:p>
            </p:txBody>
          </p:sp>
        </p:grpSp>
        <p:sp>
          <p:nvSpPr>
            <p:cNvPr id="761" name="Left Brace 29"/>
            <p:cNvSpPr/>
            <p:nvPr/>
          </p:nvSpPr>
          <p:spPr>
            <a:xfrm rot="16200000">
              <a:off x="297824" y="-8536"/>
              <a:ext cx="287913" cy="883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5635" y="21600"/>
                    <a:pt x="10800" y="21337"/>
                    <a:pt x="10800" y="21013"/>
                  </a:cubicBezTo>
                  <a:lnTo>
                    <a:pt x="10800" y="11702"/>
                  </a:lnTo>
                  <a:cubicBezTo>
                    <a:pt x="10800" y="11378"/>
                    <a:pt x="5965" y="11116"/>
                    <a:pt x="0" y="11116"/>
                  </a:cubicBezTo>
                  <a:cubicBezTo>
                    <a:pt x="5965" y="11116"/>
                    <a:pt x="10800" y="10853"/>
                    <a:pt x="10800" y="10529"/>
                  </a:cubicBezTo>
                  <a:lnTo>
                    <a:pt x="10800" y="587"/>
                  </a:lnTo>
                  <a:cubicBezTo>
                    <a:pt x="10800" y="263"/>
                    <a:pt x="15635" y="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>
                  <a:solidFill>
                    <a:srgbClr val="646464"/>
                  </a:solidFill>
                </a:defRPr>
              </a:pPr>
              <a:endParaRPr/>
            </a:p>
          </p:txBody>
        </p:sp>
      </p:grpSp>
      <p:grpSp>
        <p:nvGrpSpPr>
          <p:cNvPr id="766" name="Groupe 64"/>
          <p:cNvGrpSpPr/>
          <p:nvPr/>
        </p:nvGrpSpPr>
        <p:grpSpPr>
          <a:xfrm>
            <a:off x="6760713" y="2170513"/>
            <a:ext cx="1227048" cy="3129025"/>
            <a:chOff x="0" y="0"/>
            <a:chExt cx="1227047" cy="3129024"/>
          </a:xfrm>
        </p:grpSpPr>
        <p:sp>
          <p:nvSpPr>
            <p:cNvPr id="763" name="Line 24"/>
            <p:cNvSpPr/>
            <p:nvPr/>
          </p:nvSpPr>
          <p:spPr>
            <a:xfrm flipH="1">
              <a:off x="601892" y="0"/>
              <a:ext cx="1" cy="2236904"/>
            </a:xfrm>
            <a:prstGeom prst="line">
              <a:avLst/>
            </a:prstGeom>
            <a:noFill/>
            <a:ln w="19050" cap="flat">
              <a:solidFill>
                <a:srgbClr val="8C887B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4" name="Text Box 27"/>
            <p:cNvSpPr txBox="1"/>
            <p:nvPr/>
          </p:nvSpPr>
          <p:spPr>
            <a:xfrm>
              <a:off x="0" y="2885184"/>
              <a:ext cx="1227048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100"/>
              </a:lvl1pPr>
            </a:lstStyle>
            <a:p>
              <a:r>
                <a:t>Fin </a:t>
              </a:r>
            </a:p>
          </p:txBody>
        </p:sp>
        <p:sp>
          <p:nvSpPr>
            <p:cNvPr id="765" name="Line 35"/>
            <p:cNvSpPr/>
            <p:nvPr/>
          </p:nvSpPr>
          <p:spPr>
            <a:xfrm flipV="1">
              <a:off x="609349" y="2245225"/>
              <a:ext cx="1" cy="590801"/>
            </a:xfrm>
            <a:prstGeom prst="line">
              <a:avLst/>
            </a:prstGeom>
            <a:noFill/>
            <a:ln w="25400" cap="flat">
              <a:solidFill>
                <a:srgbClr val="131618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769" name="Groupe 71"/>
          <p:cNvGrpSpPr/>
          <p:nvPr/>
        </p:nvGrpSpPr>
        <p:grpSpPr>
          <a:xfrm>
            <a:off x="5515049" y="5881318"/>
            <a:ext cx="2469391" cy="320010"/>
            <a:chOff x="0" y="0"/>
            <a:chExt cx="2469390" cy="320008"/>
          </a:xfrm>
        </p:grpSpPr>
        <p:sp>
          <p:nvSpPr>
            <p:cNvPr id="767" name="ZoneTexte 67"/>
            <p:cNvSpPr txBox="1"/>
            <p:nvPr/>
          </p:nvSpPr>
          <p:spPr>
            <a:xfrm>
              <a:off x="0" y="38068"/>
              <a:ext cx="2469391" cy="281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200" b="1">
                  <a:solidFill>
                    <a:srgbClr val="FF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Délai d’apparition exacerbation</a:t>
              </a:r>
            </a:p>
          </p:txBody>
        </p:sp>
        <p:sp>
          <p:nvSpPr>
            <p:cNvPr id="768" name="Connecteur droit avec flèche 69"/>
            <p:cNvSpPr/>
            <p:nvPr/>
          </p:nvSpPr>
          <p:spPr>
            <a:xfrm>
              <a:off x="90781" y="0"/>
              <a:ext cx="1757621" cy="0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773" name="Groupe 73"/>
          <p:cNvGrpSpPr/>
          <p:nvPr/>
        </p:nvGrpSpPr>
        <p:grpSpPr>
          <a:xfrm>
            <a:off x="405765" y="776265"/>
            <a:ext cx="2133250" cy="1026167"/>
            <a:chOff x="0" y="0"/>
            <a:chExt cx="2133248" cy="1026166"/>
          </a:xfrm>
        </p:grpSpPr>
        <p:sp>
          <p:nvSpPr>
            <p:cNvPr id="770" name="Text Placeholder 2"/>
            <p:cNvSpPr/>
            <p:nvPr/>
          </p:nvSpPr>
          <p:spPr>
            <a:xfrm>
              <a:off x="-1" y="120655"/>
              <a:ext cx="2133250" cy="769442"/>
            </a:xfrm>
            <a:prstGeom prst="rect">
              <a:avLst/>
            </a:prstGeom>
            <a:solidFill>
              <a:srgbClr val="EBEBE5"/>
            </a:solidFill>
            <a:ln w="9525" cap="flat">
              <a:solidFill>
                <a:srgbClr val="EEECE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300"/>
                </a:spcBef>
                <a:defRPr sz="2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pic>
          <p:nvPicPr>
            <p:cNvPr id="771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003589" y="0"/>
              <a:ext cx="1030748" cy="1026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72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8779" y="91356"/>
              <a:ext cx="934811" cy="9348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74" name="ZoneTexte 53"/>
          <p:cNvSpPr txBox="1"/>
          <p:nvPr/>
        </p:nvSpPr>
        <p:spPr>
          <a:xfrm>
            <a:off x="5396338" y="962695"/>
            <a:ext cx="3384377" cy="110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71450" indent="-171450">
              <a:buSzPct val="100000"/>
              <a:buChar char="-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Budésonide 400 à 1200 µg/j</a:t>
            </a:r>
          </a:p>
          <a:p>
            <a:pPr marL="171450" indent="-171450">
              <a:buSzPct val="100000"/>
              <a:buChar char="-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 &lt; ACQ &lt; 1,5</a:t>
            </a:r>
          </a:p>
          <a:p>
            <a:pPr marL="171450" indent="-171450">
              <a:buSzPct val="100000"/>
              <a:buChar char="-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Rhinite allergique acariens</a:t>
            </a:r>
          </a:p>
          <a:p>
            <a:pPr marL="171450" indent="-171450">
              <a:buSzPct val="100000"/>
              <a:buChar char="-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VEMS &gt; 70%</a:t>
            </a:r>
          </a:p>
        </p:txBody>
      </p:sp>
      <p:sp>
        <p:nvSpPr>
          <p:cNvPr id="775" name="ZoneTexte 56"/>
          <p:cNvSpPr txBox="1"/>
          <p:nvPr/>
        </p:nvSpPr>
        <p:spPr>
          <a:xfrm>
            <a:off x="5472274" y="5384794"/>
            <a:ext cx="983033" cy="397420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↘ corticoïdes</a:t>
            </a:r>
          </a:p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inhalés 50%</a:t>
            </a:r>
          </a:p>
        </p:txBody>
      </p:sp>
      <p:sp>
        <p:nvSpPr>
          <p:cNvPr id="776" name="ZoneTexte 57"/>
          <p:cNvSpPr txBox="1"/>
          <p:nvPr/>
        </p:nvSpPr>
        <p:spPr>
          <a:xfrm>
            <a:off x="6508220" y="5384794"/>
            <a:ext cx="983033" cy="397420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↘ corticoïdes</a:t>
            </a:r>
          </a:p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inhalés 100%</a:t>
            </a:r>
          </a:p>
        </p:txBody>
      </p:sp>
      <p:sp>
        <p:nvSpPr>
          <p:cNvPr id="777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Virchow JC et al. JAMA 2016:1715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" grpId="1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ITA acariens et prévention des exacerbations </a:t>
            </a:r>
          </a:p>
        </p:txBody>
      </p:sp>
      <p:sp>
        <p:nvSpPr>
          <p:cNvPr id="780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81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785" name="Groupe 14"/>
          <p:cNvGrpSpPr/>
          <p:nvPr/>
        </p:nvGrpSpPr>
        <p:grpSpPr>
          <a:xfrm>
            <a:off x="405765" y="776265"/>
            <a:ext cx="2133250" cy="1026167"/>
            <a:chOff x="0" y="0"/>
            <a:chExt cx="2133248" cy="1026166"/>
          </a:xfrm>
        </p:grpSpPr>
        <p:sp>
          <p:nvSpPr>
            <p:cNvPr id="782" name="Text Placeholder 2"/>
            <p:cNvSpPr/>
            <p:nvPr/>
          </p:nvSpPr>
          <p:spPr>
            <a:xfrm>
              <a:off x="-1" y="120655"/>
              <a:ext cx="2133250" cy="769442"/>
            </a:xfrm>
            <a:prstGeom prst="rect">
              <a:avLst/>
            </a:prstGeom>
            <a:solidFill>
              <a:srgbClr val="EBEBE5"/>
            </a:solidFill>
            <a:ln w="9525" cap="flat">
              <a:solidFill>
                <a:srgbClr val="EEECE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300"/>
                </a:spcBef>
                <a:defRPr sz="2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pic>
          <p:nvPicPr>
            <p:cNvPr id="783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003589" y="0"/>
              <a:ext cx="1030748" cy="1026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84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8779" y="91356"/>
              <a:ext cx="934811" cy="9348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86" name="ZoneTexte 18"/>
          <p:cNvSpPr txBox="1"/>
          <p:nvPr/>
        </p:nvSpPr>
        <p:spPr>
          <a:xfrm>
            <a:off x="415886" y="1758040"/>
            <a:ext cx="2124001" cy="370841"/>
          </a:xfrm>
          <a:prstGeom prst="rect">
            <a:avLst/>
          </a:prstGeom>
          <a:solidFill>
            <a:schemeClr val="accent6"/>
          </a:solidFill>
          <a:ln w="25400">
            <a:solidFill>
              <a:srgbClr val="B46D33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1ère exacerbation</a:t>
            </a:r>
          </a:p>
        </p:txBody>
      </p:sp>
      <p:grpSp>
        <p:nvGrpSpPr>
          <p:cNvPr id="789" name="Groupe 2"/>
          <p:cNvGrpSpPr/>
          <p:nvPr/>
        </p:nvGrpSpPr>
        <p:grpSpPr>
          <a:xfrm>
            <a:off x="223723" y="2219410"/>
            <a:ext cx="5177190" cy="3382353"/>
            <a:chOff x="0" y="0"/>
            <a:chExt cx="5177189" cy="3382352"/>
          </a:xfrm>
        </p:grpSpPr>
        <p:pic>
          <p:nvPicPr>
            <p:cNvPr id="787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1154" t="8569" b="24804"/>
            <a:stretch>
              <a:fillRect/>
            </a:stretch>
          </p:blipFill>
          <p:spPr>
            <a:xfrm>
              <a:off x="-1" y="-1"/>
              <a:ext cx="5177190" cy="32299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88" name="Rectangle 1"/>
            <p:cNvSpPr/>
            <p:nvPr/>
          </p:nvSpPr>
          <p:spPr>
            <a:xfrm>
              <a:off x="482613" y="2833856"/>
              <a:ext cx="839746" cy="548497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90" name="ZoneTexte 20"/>
          <p:cNvSpPr txBox="1"/>
          <p:nvPr/>
        </p:nvSpPr>
        <p:spPr>
          <a:xfrm rot="16200000">
            <a:off x="-743112" y="3532727"/>
            <a:ext cx="2682939" cy="3581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probabilité</a:t>
            </a:r>
          </a:p>
        </p:txBody>
      </p:sp>
      <p:grpSp>
        <p:nvGrpSpPr>
          <p:cNvPr id="793" name="Rectangle 21"/>
          <p:cNvGrpSpPr/>
          <p:nvPr/>
        </p:nvGrpSpPr>
        <p:grpSpPr>
          <a:xfrm>
            <a:off x="1151894" y="5276974"/>
            <a:ext cx="2177239" cy="266576"/>
            <a:chOff x="0" y="0"/>
            <a:chExt cx="2177238" cy="266575"/>
          </a:xfrm>
        </p:grpSpPr>
        <p:sp>
          <p:nvSpPr>
            <p:cNvPr id="791" name="Rectangle"/>
            <p:cNvSpPr/>
            <p:nvPr/>
          </p:nvSpPr>
          <p:spPr>
            <a:xfrm>
              <a:off x="-1" y="-1"/>
              <a:ext cx="2177240" cy="266577"/>
            </a:xfrm>
            <a:prstGeom prst="rect">
              <a:avLst/>
            </a:prstGeom>
            <a:solidFill>
              <a:srgbClr val="BFBFBF"/>
            </a:solidFill>
            <a:ln w="9525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/>
              <a:endParaRPr/>
            </a:p>
          </p:txBody>
        </p:sp>
        <p:sp>
          <p:nvSpPr>
            <p:cNvPr id="792" name="3A"/>
            <p:cNvSpPr txBox="1"/>
            <p:nvPr/>
          </p:nvSpPr>
          <p:spPr>
            <a:xfrm>
              <a:off x="-1" y="57087"/>
              <a:ext cx="2177240" cy="152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914400">
                <a:defRPr sz="1100">
                  <a:solidFill>
                    <a:srgbClr val="131618"/>
                  </a:solidFill>
                </a:defRPr>
              </a:lvl1pPr>
            </a:lstStyle>
            <a:p>
              <a:r>
                <a:t>3A</a:t>
              </a:r>
            </a:p>
          </p:txBody>
        </p:sp>
      </p:grpSp>
      <p:sp>
        <p:nvSpPr>
          <p:cNvPr id="794" name="Left Brace 28"/>
          <p:cNvSpPr/>
          <p:nvPr/>
        </p:nvSpPr>
        <p:spPr>
          <a:xfrm rot="16200000">
            <a:off x="2096558" y="4621600"/>
            <a:ext cx="287915" cy="2177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493"/>
                  <a:pt x="10800" y="21362"/>
                </a:cubicBezTo>
                <a:lnTo>
                  <a:pt x="10800" y="11038"/>
                </a:lnTo>
                <a:cubicBezTo>
                  <a:pt x="10800" y="10907"/>
                  <a:pt x="5965" y="10800"/>
                  <a:pt x="0" y="10800"/>
                </a:cubicBezTo>
                <a:cubicBezTo>
                  <a:pt x="5965" y="10800"/>
                  <a:pt x="10800" y="10693"/>
                  <a:pt x="10800" y="10562"/>
                </a:cubicBezTo>
                <a:lnTo>
                  <a:pt x="10800" y="238"/>
                </a:lnTo>
                <a:cubicBezTo>
                  <a:pt x="10800" y="107"/>
                  <a:pt x="15635" y="0"/>
                  <a:pt x="21600" y="0"/>
                </a:cubicBez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646464"/>
                </a:solidFill>
              </a:defRPr>
            </a:pPr>
            <a:endParaRPr/>
          </a:p>
        </p:txBody>
      </p:sp>
      <p:grpSp>
        <p:nvGrpSpPr>
          <p:cNvPr id="797" name="Rectangle 24"/>
          <p:cNvGrpSpPr/>
          <p:nvPr/>
        </p:nvGrpSpPr>
        <p:grpSpPr>
          <a:xfrm>
            <a:off x="3329134" y="5276974"/>
            <a:ext cx="2024092" cy="266576"/>
            <a:chOff x="0" y="0"/>
            <a:chExt cx="2024091" cy="266575"/>
          </a:xfrm>
        </p:grpSpPr>
        <p:sp>
          <p:nvSpPr>
            <p:cNvPr id="795" name="Rectangle"/>
            <p:cNvSpPr/>
            <p:nvPr/>
          </p:nvSpPr>
          <p:spPr>
            <a:xfrm>
              <a:off x="0" y="-1"/>
              <a:ext cx="2024092" cy="266577"/>
            </a:xfrm>
            <a:prstGeom prst="rect">
              <a:avLst/>
            </a:prstGeom>
            <a:solidFill>
              <a:srgbClr val="A6A6A6"/>
            </a:solidFill>
            <a:ln w="9525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/>
              <a:endParaRPr/>
            </a:p>
          </p:txBody>
        </p:sp>
        <p:sp>
          <p:nvSpPr>
            <p:cNvPr id="796" name="3B"/>
            <p:cNvSpPr txBox="1"/>
            <p:nvPr/>
          </p:nvSpPr>
          <p:spPr>
            <a:xfrm>
              <a:off x="0" y="57087"/>
              <a:ext cx="2024092" cy="152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914400">
                <a:defRPr sz="1100">
                  <a:solidFill>
                    <a:srgbClr val="131618"/>
                  </a:solidFill>
                </a:defRPr>
              </a:lvl1pPr>
            </a:lstStyle>
            <a:p>
              <a:r>
                <a:t>3B</a:t>
              </a:r>
            </a:p>
          </p:txBody>
        </p:sp>
      </p:grpSp>
      <p:sp>
        <p:nvSpPr>
          <p:cNvPr id="798" name="Left Brace 29"/>
          <p:cNvSpPr/>
          <p:nvPr/>
        </p:nvSpPr>
        <p:spPr>
          <a:xfrm rot="16200000">
            <a:off x="4212639" y="4712629"/>
            <a:ext cx="287913" cy="19932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484"/>
                  <a:pt x="10800" y="21340"/>
                </a:cubicBezTo>
                <a:lnTo>
                  <a:pt x="10800" y="11376"/>
                </a:lnTo>
                <a:cubicBezTo>
                  <a:pt x="10800" y="11232"/>
                  <a:pt x="5965" y="11116"/>
                  <a:pt x="0" y="11116"/>
                </a:cubicBezTo>
                <a:cubicBezTo>
                  <a:pt x="5965" y="11116"/>
                  <a:pt x="10800" y="10999"/>
                  <a:pt x="10800" y="10856"/>
                </a:cubicBezTo>
                <a:lnTo>
                  <a:pt x="10800" y="260"/>
                </a:lnTo>
                <a:cubicBezTo>
                  <a:pt x="10800" y="116"/>
                  <a:pt x="15635" y="0"/>
                  <a:pt x="21600" y="0"/>
                </a:cubicBez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646464"/>
                </a:solidFill>
              </a:defRPr>
            </a:pPr>
            <a:endParaRPr/>
          </a:p>
        </p:txBody>
      </p:sp>
      <p:sp>
        <p:nvSpPr>
          <p:cNvPr id="799" name="Tekstfelt 1"/>
          <p:cNvSpPr txBox="1"/>
          <p:nvPr/>
        </p:nvSpPr>
        <p:spPr>
          <a:xfrm>
            <a:off x="5266344" y="2836786"/>
            <a:ext cx="1754006" cy="291203"/>
          </a:xfrm>
          <a:prstGeom prst="rect">
            <a:avLst/>
          </a:prstGeom>
          <a:solidFill>
            <a:srgbClr val="17375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6000" tIns="36000" rIns="36000" bIns="36000">
            <a:spAutoFit/>
          </a:bodyPr>
          <a:lstStyle/>
          <a:p>
            <a:pPr defTabSz="914400">
              <a:defRPr sz="1400">
                <a:solidFill>
                  <a:srgbClr val="FFFFFF"/>
                </a:solidFill>
              </a:defRPr>
            </a:pPr>
            <a:r>
              <a:t>OR</a:t>
            </a:r>
            <a:r>
              <a:rPr baseline="-15000"/>
              <a:t>6</a:t>
            </a:r>
            <a:r>
              <a:t>: 0.72, p=0.045</a:t>
            </a:r>
          </a:p>
        </p:txBody>
      </p:sp>
      <p:sp>
        <p:nvSpPr>
          <p:cNvPr id="800" name="ZoneTexte 28"/>
          <p:cNvSpPr txBox="1"/>
          <p:nvPr/>
        </p:nvSpPr>
        <p:spPr>
          <a:xfrm>
            <a:off x="5266344" y="3163718"/>
            <a:ext cx="1754006" cy="310643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OR</a:t>
            </a:r>
            <a:r>
              <a:rPr baseline="-15000"/>
              <a:t>12</a:t>
            </a:r>
            <a:r>
              <a:t>: 0.69, p=0.03</a:t>
            </a:r>
          </a:p>
        </p:txBody>
      </p:sp>
      <p:grpSp>
        <p:nvGrpSpPr>
          <p:cNvPr id="803" name="Groupe"/>
          <p:cNvGrpSpPr/>
          <p:nvPr/>
        </p:nvGrpSpPr>
        <p:grpSpPr>
          <a:xfrm>
            <a:off x="7093181" y="2839042"/>
            <a:ext cx="561550" cy="647569"/>
            <a:chOff x="0" y="0"/>
            <a:chExt cx="561548" cy="647567"/>
          </a:xfrm>
        </p:grpSpPr>
        <p:sp>
          <p:nvSpPr>
            <p:cNvPr id="801" name="Flèche vers le bas 29"/>
            <p:cNvSpPr/>
            <p:nvPr/>
          </p:nvSpPr>
          <p:spPr>
            <a:xfrm rot="5400000">
              <a:off x="134293" y="-134293"/>
              <a:ext cx="292964" cy="561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966"/>
                  </a:moveTo>
                  <a:lnTo>
                    <a:pt x="5400" y="15966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5966"/>
                  </a:lnTo>
                  <a:lnTo>
                    <a:pt x="21600" y="15966"/>
                  </a:lnTo>
                  <a:lnTo>
                    <a:pt x="108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802" name="Flèche vers le bas 30"/>
            <p:cNvSpPr/>
            <p:nvPr/>
          </p:nvSpPr>
          <p:spPr>
            <a:xfrm rot="5400000">
              <a:off x="134292" y="220312"/>
              <a:ext cx="292964" cy="561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966"/>
                  </a:moveTo>
                  <a:lnTo>
                    <a:pt x="5400" y="15966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5966"/>
                  </a:lnTo>
                  <a:lnTo>
                    <a:pt x="21600" y="15966"/>
                  </a:lnTo>
                  <a:lnTo>
                    <a:pt x="108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804" name="ZoneTexte 33"/>
          <p:cNvSpPr txBox="1"/>
          <p:nvPr/>
        </p:nvSpPr>
        <p:spPr>
          <a:xfrm>
            <a:off x="1753269" y="5888730"/>
            <a:ext cx="983033" cy="397419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↘ corticoïdes</a:t>
            </a:r>
          </a:p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inhalés 50%</a:t>
            </a:r>
          </a:p>
        </p:txBody>
      </p:sp>
      <p:sp>
        <p:nvSpPr>
          <p:cNvPr id="805" name="ZoneTexte 34"/>
          <p:cNvSpPr txBox="1"/>
          <p:nvPr/>
        </p:nvSpPr>
        <p:spPr>
          <a:xfrm>
            <a:off x="3897590" y="5888730"/>
            <a:ext cx="983033" cy="397419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↘ corticoïdes</a:t>
            </a:r>
          </a:p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inhalés 100%</a:t>
            </a:r>
          </a:p>
        </p:txBody>
      </p:sp>
      <p:sp>
        <p:nvSpPr>
          <p:cNvPr id="806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Virchow JC et al. JAMA 2016:1715</a:t>
            </a:r>
          </a:p>
        </p:txBody>
      </p:sp>
      <p:grpSp>
        <p:nvGrpSpPr>
          <p:cNvPr id="809" name="Pladsholder til tekst 2"/>
          <p:cNvGrpSpPr/>
          <p:nvPr/>
        </p:nvGrpSpPr>
        <p:grpSpPr>
          <a:xfrm>
            <a:off x="6312024" y="896919"/>
            <a:ext cx="2396971" cy="1445897"/>
            <a:chOff x="0" y="0"/>
            <a:chExt cx="2396969" cy="1445896"/>
          </a:xfrm>
        </p:grpSpPr>
        <p:sp>
          <p:nvSpPr>
            <p:cNvPr id="807" name="Rectangle"/>
            <p:cNvSpPr/>
            <p:nvPr/>
          </p:nvSpPr>
          <p:spPr>
            <a:xfrm>
              <a:off x="0" y="-1"/>
              <a:ext cx="2396970" cy="1445898"/>
            </a:xfrm>
            <a:prstGeom prst="rect">
              <a:avLst/>
            </a:prstGeom>
            <a:solidFill>
              <a:srgbClr val="EBEBE5">
                <a:alpha val="5019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600"/>
              </a:pPr>
              <a:endParaRPr/>
            </a:p>
          </p:txBody>
        </p:sp>
        <p:sp>
          <p:nvSpPr>
            <p:cNvPr id="808" name="n = 834…"/>
            <p:cNvSpPr txBox="1"/>
            <p:nvPr/>
          </p:nvSpPr>
          <p:spPr>
            <a:xfrm>
              <a:off x="0" y="-1"/>
              <a:ext cx="2396970" cy="1424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n = 834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48% femmes 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33 ans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Polysensibilisés 66%</a:t>
              </a:r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CSI : 588 µg/j budésonide</a:t>
              </a:r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ACQ : 1,23</a:t>
              </a:r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VEMS moyen : 92,67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" grpId="1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7441" y="2308182"/>
            <a:ext cx="4590767" cy="3143307"/>
          </a:xfrm>
          <a:prstGeom prst="rect">
            <a:avLst/>
          </a:prstGeom>
          <a:ln w="12700">
            <a:miter lim="400000"/>
          </a:ln>
        </p:spPr>
      </p:pic>
      <p:sp>
        <p:nvSpPr>
          <p:cNvPr id="812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ITA acariens et prévention des exacerbations </a:t>
            </a:r>
          </a:p>
        </p:txBody>
      </p:sp>
      <p:sp>
        <p:nvSpPr>
          <p:cNvPr id="813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14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818" name="Groupe 14"/>
          <p:cNvGrpSpPr/>
          <p:nvPr/>
        </p:nvGrpSpPr>
        <p:grpSpPr>
          <a:xfrm>
            <a:off x="405765" y="776265"/>
            <a:ext cx="2133250" cy="1026167"/>
            <a:chOff x="0" y="0"/>
            <a:chExt cx="2133248" cy="1026166"/>
          </a:xfrm>
        </p:grpSpPr>
        <p:sp>
          <p:nvSpPr>
            <p:cNvPr id="815" name="Text Placeholder 2"/>
            <p:cNvSpPr/>
            <p:nvPr/>
          </p:nvSpPr>
          <p:spPr>
            <a:xfrm>
              <a:off x="-1" y="120655"/>
              <a:ext cx="2133250" cy="769442"/>
            </a:xfrm>
            <a:prstGeom prst="rect">
              <a:avLst/>
            </a:prstGeom>
            <a:solidFill>
              <a:srgbClr val="EBEBE5"/>
            </a:solidFill>
            <a:ln w="9525" cap="flat">
              <a:solidFill>
                <a:srgbClr val="EEECE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300"/>
                </a:spcBef>
                <a:defRPr sz="2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pic>
          <p:nvPicPr>
            <p:cNvPr id="816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003589" y="0"/>
              <a:ext cx="1030748" cy="1026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17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8779" y="91356"/>
              <a:ext cx="934811" cy="9348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19" name="ZoneTexte 20"/>
          <p:cNvSpPr txBox="1"/>
          <p:nvPr/>
        </p:nvSpPr>
        <p:spPr>
          <a:xfrm rot="16200000">
            <a:off x="-743112" y="3470582"/>
            <a:ext cx="2682939" cy="3581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probabilité</a:t>
            </a:r>
          </a:p>
        </p:txBody>
      </p:sp>
      <p:grpSp>
        <p:nvGrpSpPr>
          <p:cNvPr id="822" name="Rectangle 21"/>
          <p:cNvGrpSpPr/>
          <p:nvPr/>
        </p:nvGrpSpPr>
        <p:grpSpPr>
          <a:xfrm>
            <a:off x="1143016" y="5285852"/>
            <a:ext cx="1730427" cy="266576"/>
            <a:chOff x="0" y="0"/>
            <a:chExt cx="1730426" cy="266575"/>
          </a:xfrm>
        </p:grpSpPr>
        <p:sp>
          <p:nvSpPr>
            <p:cNvPr id="820" name="Rectangle"/>
            <p:cNvSpPr/>
            <p:nvPr/>
          </p:nvSpPr>
          <p:spPr>
            <a:xfrm>
              <a:off x="0" y="-1"/>
              <a:ext cx="1730427" cy="266577"/>
            </a:xfrm>
            <a:prstGeom prst="rect">
              <a:avLst/>
            </a:prstGeom>
            <a:solidFill>
              <a:srgbClr val="BFBFBF"/>
            </a:solidFill>
            <a:ln w="9525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/>
              <a:endParaRPr/>
            </a:p>
          </p:txBody>
        </p:sp>
        <p:sp>
          <p:nvSpPr>
            <p:cNvPr id="821" name="3A"/>
            <p:cNvSpPr txBox="1"/>
            <p:nvPr/>
          </p:nvSpPr>
          <p:spPr>
            <a:xfrm>
              <a:off x="0" y="57087"/>
              <a:ext cx="1730427" cy="152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914400">
                <a:defRPr sz="1100">
                  <a:solidFill>
                    <a:srgbClr val="131618"/>
                  </a:solidFill>
                </a:defRPr>
              </a:lvl1pPr>
            </a:lstStyle>
            <a:p>
              <a:r>
                <a:t>3A</a:t>
              </a:r>
            </a:p>
          </p:txBody>
        </p:sp>
      </p:grpSp>
      <p:sp>
        <p:nvSpPr>
          <p:cNvPr id="823" name="Left Brace 28"/>
          <p:cNvSpPr/>
          <p:nvPr/>
        </p:nvSpPr>
        <p:spPr>
          <a:xfrm rot="16200000">
            <a:off x="1864275" y="4853883"/>
            <a:ext cx="287915" cy="1730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466"/>
                  <a:pt x="10800" y="21301"/>
                </a:cubicBezTo>
                <a:lnTo>
                  <a:pt x="10800" y="11099"/>
                </a:lnTo>
                <a:cubicBezTo>
                  <a:pt x="10800" y="10934"/>
                  <a:pt x="5965" y="10800"/>
                  <a:pt x="0" y="10800"/>
                </a:cubicBezTo>
                <a:cubicBezTo>
                  <a:pt x="5965" y="10800"/>
                  <a:pt x="10800" y="10666"/>
                  <a:pt x="10800" y="10501"/>
                </a:cubicBezTo>
                <a:lnTo>
                  <a:pt x="10800" y="299"/>
                </a:lnTo>
                <a:cubicBezTo>
                  <a:pt x="10800" y="134"/>
                  <a:pt x="15635" y="0"/>
                  <a:pt x="21600" y="0"/>
                </a:cubicBez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646464"/>
                </a:solidFill>
              </a:defRPr>
            </a:pPr>
            <a:endParaRPr/>
          </a:p>
        </p:txBody>
      </p:sp>
      <p:grpSp>
        <p:nvGrpSpPr>
          <p:cNvPr id="826" name="Rectangle 24"/>
          <p:cNvGrpSpPr/>
          <p:nvPr/>
        </p:nvGrpSpPr>
        <p:grpSpPr>
          <a:xfrm>
            <a:off x="2885233" y="5285852"/>
            <a:ext cx="1606868" cy="266576"/>
            <a:chOff x="0" y="0"/>
            <a:chExt cx="1606867" cy="266575"/>
          </a:xfrm>
        </p:grpSpPr>
        <p:sp>
          <p:nvSpPr>
            <p:cNvPr id="824" name="Rectangle"/>
            <p:cNvSpPr/>
            <p:nvPr/>
          </p:nvSpPr>
          <p:spPr>
            <a:xfrm>
              <a:off x="-1" y="-1"/>
              <a:ext cx="1606869" cy="266577"/>
            </a:xfrm>
            <a:prstGeom prst="rect">
              <a:avLst/>
            </a:prstGeom>
            <a:solidFill>
              <a:srgbClr val="A6A6A6"/>
            </a:solidFill>
            <a:ln w="9525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/>
              <a:endParaRPr/>
            </a:p>
          </p:txBody>
        </p:sp>
        <p:sp>
          <p:nvSpPr>
            <p:cNvPr id="825" name="3B"/>
            <p:cNvSpPr txBox="1"/>
            <p:nvPr/>
          </p:nvSpPr>
          <p:spPr>
            <a:xfrm>
              <a:off x="-1" y="57087"/>
              <a:ext cx="1606869" cy="152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914400">
                <a:defRPr sz="1100">
                  <a:solidFill>
                    <a:srgbClr val="131618"/>
                  </a:solidFill>
                </a:defRPr>
              </a:lvl1pPr>
            </a:lstStyle>
            <a:p>
              <a:r>
                <a:t>3B</a:t>
              </a:r>
            </a:p>
          </p:txBody>
        </p:sp>
      </p:grpSp>
      <p:sp>
        <p:nvSpPr>
          <p:cNvPr id="827" name="Left Brace 29"/>
          <p:cNvSpPr/>
          <p:nvPr/>
        </p:nvSpPr>
        <p:spPr>
          <a:xfrm rot="16200000">
            <a:off x="3552401" y="4916802"/>
            <a:ext cx="287913" cy="1602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455"/>
                  <a:pt x="10800" y="21277"/>
                </a:cubicBezTo>
                <a:lnTo>
                  <a:pt x="10800" y="11439"/>
                </a:lnTo>
                <a:cubicBezTo>
                  <a:pt x="10800" y="11260"/>
                  <a:pt x="5965" y="11116"/>
                  <a:pt x="0" y="11116"/>
                </a:cubicBezTo>
                <a:cubicBezTo>
                  <a:pt x="5965" y="11116"/>
                  <a:pt x="10800" y="10971"/>
                  <a:pt x="10800" y="10792"/>
                </a:cubicBezTo>
                <a:lnTo>
                  <a:pt x="10800" y="323"/>
                </a:lnTo>
                <a:cubicBezTo>
                  <a:pt x="10800" y="145"/>
                  <a:pt x="15635" y="0"/>
                  <a:pt x="21600" y="0"/>
                </a:cubicBez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646464"/>
                </a:solidFill>
              </a:defRPr>
            </a:pPr>
            <a:endParaRPr/>
          </a:p>
        </p:txBody>
      </p:sp>
      <p:sp>
        <p:nvSpPr>
          <p:cNvPr id="828" name="Tekstfelt 1"/>
          <p:cNvSpPr txBox="1"/>
          <p:nvPr/>
        </p:nvSpPr>
        <p:spPr>
          <a:xfrm>
            <a:off x="5266344" y="2836786"/>
            <a:ext cx="1754006" cy="291203"/>
          </a:xfrm>
          <a:prstGeom prst="rect">
            <a:avLst/>
          </a:prstGeom>
          <a:solidFill>
            <a:srgbClr val="FCD5B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6000" tIns="36000" rIns="36000" bIns="36000">
            <a:spAutoFit/>
          </a:bodyPr>
          <a:lstStyle/>
          <a:p>
            <a:pPr defTabSz="914400">
              <a:defRPr sz="1400"/>
            </a:pPr>
            <a:r>
              <a:t>HR</a:t>
            </a:r>
            <a:r>
              <a:rPr baseline="-15000"/>
              <a:t>6DU</a:t>
            </a:r>
            <a:r>
              <a:t>: 0.79, p=0.489</a:t>
            </a:r>
          </a:p>
        </p:txBody>
      </p:sp>
      <p:sp>
        <p:nvSpPr>
          <p:cNvPr id="829" name="ZoneTexte 28"/>
          <p:cNvSpPr txBox="1"/>
          <p:nvPr/>
        </p:nvSpPr>
        <p:spPr>
          <a:xfrm>
            <a:off x="5266344" y="3678642"/>
            <a:ext cx="1811097" cy="310643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HR</a:t>
            </a:r>
            <a:r>
              <a:rPr baseline="-15000"/>
              <a:t>12DU</a:t>
            </a:r>
            <a:r>
              <a:t>: 0.49, p=0.076</a:t>
            </a:r>
          </a:p>
        </p:txBody>
      </p:sp>
      <p:grpSp>
        <p:nvGrpSpPr>
          <p:cNvPr id="832" name="Groupe"/>
          <p:cNvGrpSpPr/>
          <p:nvPr/>
        </p:nvGrpSpPr>
        <p:grpSpPr>
          <a:xfrm>
            <a:off x="7093182" y="2839042"/>
            <a:ext cx="561549" cy="1132565"/>
            <a:chOff x="0" y="0"/>
            <a:chExt cx="561547" cy="1132564"/>
          </a:xfrm>
        </p:grpSpPr>
        <p:sp>
          <p:nvSpPr>
            <p:cNvPr id="830" name="Flèche vers le bas 32"/>
            <p:cNvSpPr/>
            <p:nvPr/>
          </p:nvSpPr>
          <p:spPr>
            <a:xfrm rot="5400000">
              <a:off x="134292" y="-134293"/>
              <a:ext cx="292964" cy="561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966"/>
                  </a:moveTo>
                  <a:lnTo>
                    <a:pt x="5400" y="15966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5966"/>
                  </a:lnTo>
                  <a:lnTo>
                    <a:pt x="21600" y="15966"/>
                  </a:lnTo>
                  <a:lnTo>
                    <a:pt x="108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831" name="Flèche vers le bas 33"/>
            <p:cNvSpPr/>
            <p:nvPr/>
          </p:nvSpPr>
          <p:spPr>
            <a:xfrm rot="5400000">
              <a:off x="134292" y="705308"/>
              <a:ext cx="292964" cy="561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966"/>
                  </a:moveTo>
                  <a:lnTo>
                    <a:pt x="5400" y="15966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5966"/>
                  </a:lnTo>
                  <a:lnTo>
                    <a:pt x="21600" y="15966"/>
                  </a:lnTo>
                  <a:lnTo>
                    <a:pt x="108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833" name="ZoneTexte 34"/>
          <p:cNvSpPr txBox="1"/>
          <p:nvPr/>
        </p:nvSpPr>
        <p:spPr>
          <a:xfrm>
            <a:off x="1522441" y="5906485"/>
            <a:ext cx="983033" cy="397420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↘ corticoïdes</a:t>
            </a:r>
          </a:p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inhalés 50%</a:t>
            </a:r>
          </a:p>
        </p:txBody>
      </p:sp>
      <p:sp>
        <p:nvSpPr>
          <p:cNvPr id="834" name="ZoneTexte 35"/>
          <p:cNvSpPr txBox="1"/>
          <p:nvPr/>
        </p:nvSpPr>
        <p:spPr>
          <a:xfrm>
            <a:off x="3240618" y="5897607"/>
            <a:ext cx="983033" cy="397420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↘ corticoïdes</a:t>
            </a:r>
          </a:p>
          <a:p>
            <a: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inhalés 100%</a:t>
            </a:r>
          </a:p>
        </p:txBody>
      </p:sp>
      <p:sp>
        <p:nvSpPr>
          <p:cNvPr id="835" name="ZoneTexte 18"/>
          <p:cNvSpPr txBox="1"/>
          <p:nvPr/>
        </p:nvSpPr>
        <p:spPr>
          <a:xfrm>
            <a:off x="415886" y="1758040"/>
            <a:ext cx="2124001" cy="624841"/>
          </a:xfrm>
          <a:prstGeom prst="rect">
            <a:avLst/>
          </a:prstGeom>
          <a:solidFill>
            <a:schemeClr val="accent6"/>
          </a:solidFill>
          <a:ln w="25400">
            <a:solidFill>
              <a:srgbClr val="B46D33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1ère exacerbation sévère</a:t>
            </a:r>
          </a:p>
        </p:txBody>
      </p:sp>
      <p:sp>
        <p:nvSpPr>
          <p:cNvPr id="836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Virchow JC et al. JAMA 2016:1715</a:t>
            </a:r>
          </a:p>
        </p:txBody>
      </p:sp>
      <p:grpSp>
        <p:nvGrpSpPr>
          <p:cNvPr id="839" name="Pladsholder til tekst 2"/>
          <p:cNvGrpSpPr/>
          <p:nvPr/>
        </p:nvGrpSpPr>
        <p:grpSpPr>
          <a:xfrm>
            <a:off x="6312024" y="896919"/>
            <a:ext cx="2396971" cy="1445897"/>
            <a:chOff x="0" y="0"/>
            <a:chExt cx="2396969" cy="1445896"/>
          </a:xfrm>
        </p:grpSpPr>
        <p:sp>
          <p:nvSpPr>
            <p:cNvPr id="837" name="Rectangle"/>
            <p:cNvSpPr/>
            <p:nvPr/>
          </p:nvSpPr>
          <p:spPr>
            <a:xfrm>
              <a:off x="0" y="-1"/>
              <a:ext cx="2396970" cy="1445898"/>
            </a:xfrm>
            <a:prstGeom prst="rect">
              <a:avLst/>
            </a:prstGeom>
            <a:solidFill>
              <a:srgbClr val="EBEBE5">
                <a:alpha val="5019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600"/>
              </a:pPr>
              <a:endParaRPr/>
            </a:p>
          </p:txBody>
        </p:sp>
        <p:sp>
          <p:nvSpPr>
            <p:cNvPr id="838" name="n = 834…"/>
            <p:cNvSpPr txBox="1"/>
            <p:nvPr/>
          </p:nvSpPr>
          <p:spPr>
            <a:xfrm>
              <a:off x="0" y="-1"/>
              <a:ext cx="2396970" cy="1424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n = 834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48% femmes 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33 ans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Polysensibilisés 66%</a:t>
              </a:r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CSI : 588 µg/j budésonide</a:t>
              </a:r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ACQ : 1,23</a:t>
              </a:r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VEMS moyen : 92,67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" grpId="1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Straight Connector 10"/>
          <p:cNvSpPr/>
          <p:nvPr/>
        </p:nvSpPr>
        <p:spPr>
          <a:xfrm flipH="1" flipV="1">
            <a:off x="446276" y="3510303"/>
            <a:ext cx="2122687" cy="4410"/>
          </a:xfrm>
          <a:prstGeom prst="line">
            <a:avLst/>
          </a:prstGeom>
          <a:solidFill>
            <a:srgbClr val="EEECE1"/>
          </a:solidFill>
          <a:ln w="57150">
            <a:solidFill>
              <a:srgbClr val="E265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42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ITA sublinguale et épargne cortisonique</a:t>
            </a:r>
          </a:p>
        </p:txBody>
      </p:sp>
      <p:sp>
        <p:nvSpPr>
          <p:cNvPr id="843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44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45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Mosbech et al. JACI 2014:568</a:t>
            </a:r>
          </a:p>
        </p:txBody>
      </p:sp>
      <p:grpSp>
        <p:nvGrpSpPr>
          <p:cNvPr id="848" name="Ellipse 26"/>
          <p:cNvGrpSpPr/>
          <p:nvPr/>
        </p:nvGrpSpPr>
        <p:grpSpPr>
          <a:xfrm>
            <a:off x="4599887" y="3190694"/>
            <a:ext cx="1260645" cy="648035"/>
            <a:chOff x="0" y="0"/>
            <a:chExt cx="1260643" cy="648033"/>
          </a:xfrm>
        </p:grpSpPr>
        <p:sp>
          <p:nvSpPr>
            <p:cNvPr id="846" name="Ovale"/>
            <p:cNvSpPr/>
            <p:nvPr/>
          </p:nvSpPr>
          <p:spPr>
            <a:xfrm>
              <a:off x="0" y="0"/>
              <a:ext cx="1260644" cy="648034"/>
            </a:xfrm>
            <a:prstGeom prst="ellipse">
              <a:avLst/>
            </a:prstGeom>
            <a:gradFill flip="none" rotWithShape="1">
              <a:gsLst>
                <a:gs pos="0">
                  <a:srgbClr val="3F80CE"/>
                </a:gs>
                <a:gs pos="100000">
                  <a:schemeClr val="accent1">
                    <a:hueOff val="357503"/>
                    <a:satOff val="54545"/>
                    <a:lumOff val="29273"/>
                  </a:schemeClr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7" name="-42%…"/>
            <p:cNvSpPr txBox="1"/>
            <p:nvPr/>
          </p:nvSpPr>
          <p:spPr>
            <a:xfrm>
              <a:off x="184616" y="61056"/>
              <a:ext cx="891412" cy="5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 defTabSz="914400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-42% </a:t>
              </a:r>
            </a:p>
            <a:p>
              <a:pPr algn="ctr" defTabSz="914400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(81µg)</a:t>
              </a:r>
            </a:p>
          </p:txBody>
        </p:sp>
      </p:grpSp>
      <p:sp>
        <p:nvSpPr>
          <p:cNvPr id="849" name="Line 2"/>
          <p:cNvSpPr/>
          <p:nvPr/>
        </p:nvSpPr>
        <p:spPr>
          <a:xfrm>
            <a:off x="629660" y="4753428"/>
            <a:ext cx="7777165" cy="1190"/>
          </a:xfrm>
          <a:prstGeom prst="line">
            <a:avLst/>
          </a:prstGeom>
          <a:ln w="28575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0" name="Line 13"/>
          <p:cNvSpPr/>
          <p:nvPr/>
        </p:nvSpPr>
        <p:spPr>
          <a:xfrm>
            <a:off x="2575934" y="4591501"/>
            <a:ext cx="1" cy="160735"/>
          </a:xfrm>
          <a:prstGeom prst="line">
            <a:avLst/>
          </a:prstGeom>
          <a:ln w="28575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1" name="Line 17"/>
          <p:cNvSpPr/>
          <p:nvPr/>
        </p:nvSpPr>
        <p:spPr>
          <a:xfrm>
            <a:off x="1853720" y="4597722"/>
            <a:ext cx="1" cy="160735"/>
          </a:xfrm>
          <a:prstGeom prst="line">
            <a:avLst/>
          </a:prstGeom>
          <a:ln w="28575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2" name="Line 22"/>
          <p:cNvSpPr/>
          <p:nvPr/>
        </p:nvSpPr>
        <p:spPr>
          <a:xfrm>
            <a:off x="7701608" y="4591501"/>
            <a:ext cx="1" cy="160735"/>
          </a:xfrm>
          <a:prstGeom prst="line">
            <a:avLst/>
          </a:prstGeom>
          <a:ln w="28575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3" name="Line 23"/>
          <p:cNvSpPr/>
          <p:nvPr/>
        </p:nvSpPr>
        <p:spPr>
          <a:xfrm>
            <a:off x="8409996" y="4591501"/>
            <a:ext cx="1" cy="160735"/>
          </a:xfrm>
          <a:prstGeom prst="line">
            <a:avLst/>
          </a:prstGeom>
          <a:ln w="28575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4" name="Text Box 26"/>
          <p:cNvSpPr txBox="1"/>
          <p:nvPr/>
        </p:nvSpPr>
        <p:spPr>
          <a:xfrm>
            <a:off x="823286" y="4342903"/>
            <a:ext cx="93162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914400">
              <a:defRPr sz="1600" b="1"/>
            </a:lvl1pPr>
          </a:lstStyle>
          <a:p>
            <a:r>
              <a:t>3-8 sem.</a:t>
            </a:r>
          </a:p>
        </p:txBody>
      </p:sp>
      <p:sp>
        <p:nvSpPr>
          <p:cNvPr id="855" name="Text Box 27"/>
          <p:cNvSpPr txBox="1"/>
          <p:nvPr/>
        </p:nvSpPr>
        <p:spPr>
          <a:xfrm>
            <a:off x="1853719" y="4342660"/>
            <a:ext cx="86508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600" b="1"/>
            </a:lvl1pPr>
          </a:lstStyle>
          <a:p>
            <a:r>
              <a:t>4 sem.</a:t>
            </a:r>
          </a:p>
        </p:txBody>
      </p:sp>
      <p:sp>
        <p:nvSpPr>
          <p:cNvPr id="856" name="Text Box 28"/>
          <p:cNvSpPr txBox="1"/>
          <p:nvPr/>
        </p:nvSpPr>
        <p:spPr>
          <a:xfrm>
            <a:off x="4323772" y="4342660"/>
            <a:ext cx="85701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914400">
              <a:defRPr sz="1600" b="1"/>
            </a:lvl1pPr>
          </a:lstStyle>
          <a:p>
            <a:r>
              <a:t>40 sem.</a:t>
            </a:r>
          </a:p>
        </p:txBody>
      </p:sp>
      <p:sp>
        <p:nvSpPr>
          <p:cNvPr id="857" name="Text Box 29"/>
          <p:cNvSpPr txBox="1"/>
          <p:nvPr/>
        </p:nvSpPr>
        <p:spPr>
          <a:xfrm>
            <a:off x="6744710" y="4342660"/>
            <a:ext cx="73795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914400">
              <a:defRPr sz="1600" b="1"/>
            </a:lvl1pPr>
          </a:lstStyle>
          <a:p>
            <a:r>
              <a:t>8 sem.</a:t>
            </a:r>
          </a:p>
        </p:txBody>
      </p:sp>
      <p:sp>
        <p:nvSpPr>
          <p:cNvPr id="858" name="Text Box 30"/>
          <p:cNvSpPr txBox="1"/>
          <p:nvPr/>
        </p:nvSpPr>
        <p:spPr>
          <a:xfrm>
            <a:off x="7619424" y="4342660"/>
            <a:ext cx="93104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600" b="1"/>
            </a:lvl1pPr>
          </a:lstStyle>
          <a:p>
            <a:r>
              <a:t>4 sem.</a:t>
            </a:r>
          </a:p>
        </p:txBody>
      </p:sp>
      <p:sp>
        <p:nvSpPr>
          <p:cNvPr id="859" name="Line 15"/>
          <p:cNvSpPr/>
          <p:nvPr/>
        </p:nvSpPr>
        <p:spPr>
          <a:xfrm>
            <a:off x="629660" y="4593883"/>
            <a:ext cx="1" cy="160735"/>
          </a:xfrm>
          <a:prstGeom prst="line">
            <a:avLst/>
          </a:prstGeom>
          <a:ln w="28575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60" name="Line 53"/>
          <p:cNvSpPr/>
          <p:nvPr/>
        </p:nvSpPr>
        <p:spPr>
          <a:xfrm>
            <a:off x="6460546" y="4593883"/>
            <a:ext cx="1" cy="160735"/>
          </a:xfrm>
          <a:prstGeom prst="line">
            <a:avLst/>
          </a:prstGeom>
          <a:ln w="28575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863" name="Group 54"/>
          <p:cNvGrpSpPr/>
          <p:nvPr/>
        </p:nvGrpSpPr>
        <p:grpSpPr>
          <a:xfrm>
            <a:off x="2568963" y="2769515"/>
            <a:ext cx="5758508" cy="307341"/>
            <a:chOff x="0" y="0"/>
            <a:chExt cx="5758507" cy="307340"/>
          </a:xfrm>
        </p:grpSpPr>
        <p:sp>
          <p:nvSpPr>
            <p:cNvPr id="861" name="Rectangle 42"/>
            <p:cNvSpPr/>
            <p:nvPr/>
          </p:nvSpPr>
          <p:spPr>
            <a:xfrm>
              <a:off x="0" y="34583"/>
              <a:ext cx="5758508" cy="240451"/>
            </a:xfrm>
            <a:prstGeom prst="rect">
              <a:avLst/>
            </a:prstGeom>
            <a:solidFill>
              <a:srgbClr val="E2650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862" name="Text Box 9"/>
            <p:cNvSpPr txBox="1"/>
            <p:nvPr/>
          </p:nvSpPr>
          <p:spPr>
            <a:xfrm>
              <a:off x="2129688" y="0"/>
              <a:ext cx="975344" cy="307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6 SQ-HDM</a:t>
              </a:r>
            </a:p>
          </p:txBody>
        </p:sp>
      </p:grpSp>
      <p:grpSp>
        <p:nvGrpSpPr>
          <p:cNvPr id="866" name="Group 53"/>
          <p:cNvGrpSpPr/>
          <p:nvPr/>
        </p:nvGrpSpPr>
        <p:grpSpPr>
          <a:xfrm>
            <a:off x="2568963" y="3924415"/>
            <a:ext cx="5758508" cy="307341"/>
            <a:chOff x="0" y="0"/>
            <a:chExt cx="5758507" cy="307340"/>
          </a:xfrm>
        </p:grpSpPr>
        <p:sp>
          <p:nvSpPr>
            <p:cNvPr id="864" name="Rectangle 45"/>
            <p:cNvSpPr/>
            <p:nvPr/>
          </p:nvSpPr>
          <p:spPr>
            <a:xfrm>
              <a:off x="0" y="57990"/>
              <a:ext cx="5758508" cy="240450"/>
            </a:xfrm>
            <a:prstGeom prst="rect">
              <a:avLst/>
            </a:prstGeom>
            <a:solidFill>
              <a:srgbClr val="F8B44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865" name="Text Box 10"/>
            <p:cNvSpPr txBox="1"/>
            <p:nvPr/>
          </p:nvSpPr>
          <p:spPr>
            <a:xfrm>
              <a:off x="2175860" y="0"/>
              <a:ext cx="822547" cy="307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Placebo</a:t>
              </a:r>
            </a:p>
          </p:txBody>
        </p:sp>
      </p:grpSp>
      <p:grpSp>
        <p:nvGrpSpPr>
          <p:cNvPr id="869" name="Group 52"/>
          <p:cNvGrpSpPr/>
          <p:nvPr/>
        </p:nvGrpSpPr>
        <p:grpSpPr>
          <a:xfrm>
            <a:off x="2568963" y="3566902"/>
            <a:ext cx="5758508" cy="307341"/>
            <a:chOff x="0" y="0"/>
            <a:chExt cx="5758507" cy="307340"/>
          </a:xfrm>
        </p:grpSpPr>
        <p:sp>
          <p:nvSpPr>
            <p:cNvPr id="867" name="Rectangle 48"/>
            <p:cNvSpPr/>
            <p:nvPr/>
          </p:nvSpPr>
          <p:spPr>
            <a:xfrm>
              <a:off x="0" y="17292"/>
              <a:ext cx="5758508" cy="240451"/>
            </a:xfrm>
            <a:prstGeom prst="rect">
              <a:avLst/>
            </a:prstGeom>
            <a:solidFill>
              <a:srgbClr val="E2650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868" name="Text Box 12"/>
            <p:cNvSpPr txBox="1"/>
            <p:nvPr/>
          </p:nvSpPr>
          <p:spPr>
            <a:xfrm>
              <a:off x="2135683" y="0"/>
              <a:ext cx="975343" cy="307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1 SQ-HDM</a:t>
              </a:r>
            </a:p>
          </p:txBody>
        </p:sp>
      </p:grpSp>
      <p:grpSp>
        <p:nvGrpSpPr>
          <p:cNvPr id="872" name="Group 51"/>
          <p:cNvGrpSpPr/>
          <p:nvPr/>
        </p:nvGrpSpPr>
        <p:grpSpPr>
          <a:xfrm>
            <a:off x="2568963" y="3169191"/>
            <a:ext cx="5758508" cy="307341"/>
            <a:chOff x="0" y="0"/>
            <a:chExt cx="5758507" cy="307340"/>
          </a:xfrm>
        </p:grpSpPr>
        <p:sp>
          <p:nvSpPr>
            <p:cNvPr id="870" name="Rectangle 51"/>
            <p:cNvSpPr/>
            <p:nvPr/>
          </p:nvSpPr>
          <p:spPr>
            <a:xfrm>
              <a:off x="0" y="32202"/>
              <a:ext cx="5758508" cy="240451"/>
            </a:xfrm>
            <a:prstGeom prst="rect">
              <a:avLst/>
            </a:prstGeom>
            <a:solidFill>
              <a:srgbClr val="E2650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871" name="Text Box 11"/>
            <p:cNvSpPr txBox="1"/>
            <p:nvPr/>
          </p:nvSpPr>
          <p:spPr>
            <a:xfrm>
              <a:off x="2136302" y="0"/>
              <a:ext cx="975344" cy="307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3 SQ-HDM</a:t>
              </a:r>
            </a:p>
          </p:txBody>
        </p:sp>
      </p:grpSp>
      <p:sp>
        <p:nvSpPr>
          <p:cNvPr id="873" name="Straight Connector 4"/>
          <p:cNvSpPr/>
          <p:nvPr/>
        </p:nvSpPr>
        <p:spPr>
          <a:xfrm flipH="1">
            <a:off x="2575934" y="2804100"/>
            <a:ext cx="1" cy="1412101"/>
          </a:xfrm>
          <a:prstGeom prst="line">
            <a:avLst/>
          </a:prstGeom>
          <a:solidFill>
            <a:srgbClr val="EEECE1"/>
          </a:solidFill>
          <a:ln w="57150">
            <a:solidFill>
              <a:srgbClr val="E265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74" name="Text Box 14"/>
          <p:cNvSpPr txBox="1"/>
          <p:nvPr/>
        </p:nvSpPr>
        <p:spPr>
          <a:xfrm rot="16200000">
            <a:off x="1394961" y="3418879"/>
            <a:ext cx="1644851" cy="203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914400">
              <a:defRPr sz="1400" b="1"/>
            </a:lvl1pPr>
          </a:lstStyle>
          <a:p>
            <a:r>
              <a:t>Randomisation</a:t>
            </a:r>
          </a:p>
        </p:txBody>
      </p:sp>
      <p:sp>
        <p:nvSpPr>
          <p:cNvPr id="875" name="Connecteur droit 57"/>
          <p:cNvSpPr/>
          <p:nvPr/>
        </p:nvSpPr>
        <p:spPr>
          <a:xfrm>
            <a:off x="619760" y="4928580"/>
            <a:ext cx="1210534" cy="251460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76" name="Connecteur droit 58"/>
          <p:cNvSpPr/>
          <p:nvPr/>
        </p:nvSpPr>
        <p:spPr>
          <a:xfrm>
            <a:off x="1853720" y="5180040"/>
            <a:ext cx="4603493" cy="1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77" name="Connecteur droit 59"/>
          <p:cNvSpPr/>
          <p:nvPr/>
        </p:nvSpPr>
        <p:spPr>
          <a:xfrm>
            <a:off x="6460547" y="5179657"/>
            <a:ext cx="1230573" cy="241684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78" name="Connecteur droit 60"/>
          <p:cNvSpPr/>
          <p:nvPr/>
        </p:nvSpPr>
        <p:spPr>
          <a:xfrm>
            <a:off x="7701608" y="5423475"/>
            <a:ext cx="729276" cy="1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79" name="Connecteur droit 61"/>
          <p:cNvSpPr/>
          <p:nvPr/>
        </p:nvSpPr>
        <p:spPr>
          <a:xfrm>
            <a:off x="629919" y="4857460"/>
            <a:ext cx="1" cy="167641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80" name="Connecteur droit 62"/>
          <p:cNvSpPr/>
          <p:nvPr/>
        </p:nvSpPr>
        <p:spPr>
          <a:xfrm>
            <a:off x="1853720" y="5096220"/>
            <a:ext cx="1" cy="167641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81" name="Connecteur droit 63"/>
          <p:cNvSpPr/>
          <p:nvPr/>
        </p:nvSpPr>
        <p:spPr>
          <a:xfrm>
            <a:off x="2575933" y="5096220"/>
            <a:ext cx="1" cy="167641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82" name="Connecteur droit 64"/>
          <p:cNvSpPr/>
          <p:nvPr/>
        </p:nvSpPr>
        <p:spPr>
          <a:xfrm>
            <a:off x="6460547" y="5096220"/>
            <a:ext cx="1" cy="167641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83" name="Connecteur droit 65"/>
          <p:cNvSpPr/>
          <p:nvPr/>
        </p:nvSpPr>
        <p:spPr>
          <a:xfrm>
            <a:off x="7701609" y="5338726"/>
            <a:ext cx="1" cy="167641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84" name="Connecteur droit 66"/>
          <p:cNvSpPr/>
          <p:nvPr/>
        </p:nvSpPr>
        <p:spPr>
          <a:xfrm>
            <a:off x="8430884" y="5322067"/>
            <a:ext cx="1" cy="167641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grpSp>
        <p:nvGrpSpPr>
          <p:cNvPr id="888" name="Groupe 74"/>
          <p:cNvGrpSpPr/>
          <p:nvPr/>
        </p:nvGrpSpPr>
        <p:grpSpPr>
          <a:xfrm>
            <a:off x="405765" y="776265"/>
            <a:ext cx="2133250" cy="1026167"/>
            <a:chOff x="0" y="0"/>
            <a:chExt cx="2133248" cy="1026166"/>
          </a:xfrm>
        </p:grpSpPr>
        <p:sp>
          <p:nvSpPr>
            <p:cNvPr id="885" name="Text Placeholder 2"/>
            <p:cNvSpPr/>
            <p:nvPr/>
          </p:nvSpPr>
          <p:spPr>
            <a:xfrm>
              <a:off x="-1" y="120655"/>
              <a:ext cx="2133250" cy="769442"/>
            </a:xfrm>
            <a:prstGeom prst="rect">
              <a:avLst/>
            </a:prstGeom>
            <a:solidFill>
              <a:srgbClr val="EBEBE5"/>
            </a:solidFill>
            <a:ln w="9525" cap="flat">
              <a:solidFill>
                <a:srgbClr val="EEECE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300"/>
                </a:spcBef>
                <a:defRPr sz="2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pic>
          <p:nvPicPr>
            <p:cNvPr id="886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003589" y="0"/>
              <a:ext cx="1030748" cy="1026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87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8779" y="91356"/>
              <a:ext cx="934811" cy="9348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891" name="Pladsholder til tekst 2"/>
          <p:cNvGrpSpPr/>
          <p:nvPr/>
        </p:nvGrpSpPr>
        <p:grpSpPr>
          <a:xfrm>
            <a:off x="6312024" y="896918"/>
            <a:ext cx="2396970" cy="1234441"/>
            <a:chOff x="0" y="0"/>
            <a:chExt cx="2396969" cy="1234439"/>
          </a:xfrm>
        </p:grpSpPr>
        <p:sp>
          <p:nvSpPr>
            <p:cNvPr id="889" name="Rectangle"/>
            <p:cNvSpPr/>
            <p:nvPr/>
          </p:nvSpPr>
          <p:spPr>
            <a:xfrm>
              <a:off x="0" y="0"/>
              <a:ext cx="2396970" cy="1172025"/>
            </a:xfrm>
            <a:prstGeom prst="rect">
              <a:avLst/>
            </a:prstGeom>
            <a:solidFill>
              <a:srgbClr val="EBEBE5">
                <a:alpha val="5019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600"/>
              </a:pPr>
              <a:endParaRPr/>
            </a:p>
          </p:txBody>
        </p:sp>
        <p:sp>
          <p:nvSpPr>
            <p:cNvPr id="890" name="- n = 604…"/>
            <p:cNvSpPr txBox="1"/>
            <p:nvPr/>
          </p:nvSpPr>
          <p:spPr>
            <a:xfrm>
              <a:off x="0" y="0"/>
              <a:ext cx="2396970" cy="1234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n = 604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Age = 34.7 ans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Budésonide = 615 µg/j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ACQ = 1.18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AQLQ = 5.61</a:t>
              </a:r>
              <a:endParaRPr sz="1600"/>
            </a:p>
            <a:p>
              <a:pPr defTabSz="914400"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- VEMS &lt; 70%</a:t>
              </a:r>
            </a:p>
          </p:txBody>
        </p:sp>
      </p:grpSp>
      <p:sp>
        <p:nvSpPr>
          <p:cNvPr id="892" name="ZoneTexte 71"/>
          <p:cNvSpPr txBox="1"/>
          <p:nvPr/>
        </p:nvSpPr>
        <p:spPr>
          <a:xfrm>
            <a:off x="519057" y="5638958"/>
            <a:ext cx="1334590" cy="524890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↘ corticoïdes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inhalés</a:t>
            </a:r>
          </a:p>
        </p:txBody>
      </p:sp>
      <p:sp>
        <p:nvSpPr>
          <p:cNvPr id="893" name="ZoneTexte 81"/>
          <p:cNvSpPr txBox="1"/>
          <p:nvPr/>
        </p:nvSpPr>
        <p:spPr>
          <a:xfrm>
            <a:off x="6368036" y="5638958"/>
            <a:ext cx="1334590" cy="524890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↘ corticoïdes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inhalés</a:t>
            </a:r>
          </a:p>
        </p:txBody>
      </p:sp>
      <p:sp>
        <p:nvSpPr>
          <p:cNvPr id="894" name="Rectangle 85"/>
          <p:cNvSpPr txBox="1"/>
          <p:nvPr/>
        </p:nvSpPr>
        <p:spPr>
          <a:xfrm>
            <a:off x="546943" y="3225228"/>
            <a:ext cx="608906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914400">
              <a:defRPr sz="1600" b="1"/>
            </a:lvl1pPr>
          </a:lstStyle>
          <a:p>
            <a:r>
              <a:t>n=604</a:t>
            </a:r>
          </a:p>
        </p:txBody>
      </p:sp>
      <p:grpSp>
        <p:nvGrpSpPr>
          <p:cNvPr id="897" name="Groupe"/>
          <p:cNvGrpSpPr/>
          <p:nvPr/>
        </p:nvGrpSpPr>
        <p:grpSpPr>
          <a:xfrm>
            <a:off x="2485765" y="5159607"/>
            <a:ext cx="5215844" cy="313611"/>
            <a:chOff x="0" y="0"/>
            <a:chExt cx="5215843" cy="313610"/>
          </a:xfrm>
        </p:grpSpPr>
        <p:sp>
          <p:nvSpPr>
            <p:cNvPr id="895" name="Connecteur droit 9"/>
            <p:cNvSpPr/>
            <p:nvPr/>
          </p:nvSpPr>
          <p:spPr>
            <a:xfrm flipH="1" flipV="1">
              <a:off x="83197" y="287960"/>
              <a:ext cx="5132647" cy="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6" name="Flèche double"/>
            <p:cNvSpPr/>
            <p:nvPr/>
          </p:nvSpPr>
          <p:spPr>
            <a:xfrm rot="16200000">
              <a:off x="-60287" y="60286"/>
              <a:ext cx="313611" cy="193038"/>
            </a:xfrm>
            <a:prstGeom prst="leftRightArrow">
              <a:avLst>
                <a:gd name="adj1" fmla="val 28299"/>
                <a:gd name="adj2" fmla="val 52901"/>
              </a:avLst>
            </a:prstGeom>
            <a:gradFill flip="none" rotWithShape="1">
              <a:gsLst>
                <a:gs pos="0">
                  <a:srgbClr val="FF953E"/>
                </a:gs>
                <a:gs pos="100000">
                  <a:schemeClr val="accent6">
                    <a:hueOff val="-456778"/>
                    <a:satOff val="8290"/>
                    <a:lumOff val="24503"/>
                  </a:schemeClr>
                </a:gs>
              </a:gsLst>
              <a:lin ang="16200000" scaled="0"/>
            </a:gradFill>
            <a:ln w="9525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00" name="Ellipse 119"/>
          <p:cNvGrpSpPr/>
          <p:nvPr/>
        </p:nvGrpSpPr>
        <p:grpSpPr>
          <a:xfrm>
            <a:off x="6308330" y="3180234"/>
            <a:ext cx="1530653" cy="648035"/>
            <a:chOff x="0" y="0"/>
            <a:chExt cx="1530652" cy="648033"/>
          </a:xfrm>
        </p:grpSpPr>
        <p:sp>
          <p:nvSpPr>
            <p:cNvPr id="898" name="Ovale"/>
            <p:cNvSpPr/>
            <p:nvPr/>
          </p:nvSpPr>
          <p:spPr>
            <a:xfrm>
              <a:off x="-1" y="0"/>
              <a:ext cx="1530654" cy="648034"/>
            </a:xfrm>
            <a:prstGeom prst="ellipse">
              <a:avLst/>
            </a:prstGeom>
            <a:gradFill flip="none" rotWithShape="1">
              <a:gsLst>
                <a:gs pos="0">
                  <a:srgbClr val="3F80CE"/>
                </a:gs>
                <a:gs pos="100000">
                  <a:schemeClr val="accent1">
                    <a:hueOff val="357503"/>
                    <a:satOff val="54545"/>
                    <a:lumOff val="29273"/>
                  </a:schemeClr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 sz="16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99" name="45%…"/>
            <p:cNvSpPr txBox="1"/>
            <p:nvPr/>
          </p:nvSpPr>
          <p:spPr>
            <a:xfrm>
              <a:off x="224158" y="98740"/>
              <a:ext cx="1082336" cy="450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 defTabSz="914400">
                <a:defRPr sz="16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45% </a:t>
              </a:r>
            </a:p>
            <a:p>
              <a:pPr algn="ctr" defTabSz="914400">
                <a:defRPr sz="16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Arrêt CSI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6" dur="500" fill="hold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0" dur="500" fill="hold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" grpId="4" animBg="1" advAuto="0"/>
      <p:bldP spid="869" grpId="2" animBg="1" advAuto="0"/>
      <p:bldP spid="872" grpId="1" animBg="1" advAuto="0"/>
      <p:bldP spid="897" grpId="3" animBg="1" advAuto="0"/>
      <p:bldP spid="900" grpId="5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Rectangle 44"/>
          <p:cNvSpPr/>
          <p:nvPr/>
        </p:nvSpPr>
        <p:spPr>
          <a:xfrm>
            <a:off x="6704028" y="4042316"/>
            <a:ext cx="1161451" cy="848208"/>
          </a:xfrm>
          <a:prstGeom prst="rect">
            <a:avLst/>
          </a:prstGeom>
          <a:solidFill>
            <a:srgbClr val="E46C0A"/>
          </a:solidFill>
          <a:ln>
            <a:solidFill>
              <a:srgbClr val="F6924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903" name="Rectangle 43"/>
          <p:cNvSpPr/>
          <p:nvPr/>
        </p:nvSpPr>
        <p:spPr>
          <a:xfrm>
            <a:off x="5268205" y="4042316"/>
            <a:ext cx="1161451" cy="832474"/>
          </a:xfrm>
          <a:prstGeom prst="rect">
            <a:avLst/>
          </a:prstGeom>
          <a:solidFill>
            <a:schemeClr val="accent6"/>
          </a:solidFill>
          <a:ln>
            <a:solidFill>
              <a:srgbClr val="F6924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904" name="Rectangle 42"/>
          <p:cNvSpPr/>
          <p:nvPr/>
        </p:nvSpPr>
        <p:spPr>
          <a:xfrm>
            <a:off x="3801335" y="4042316"/>
            <a:ext cx="1161451" cy="816740"/>
          </a:xfrm>
          <a:prstGeom prst="rect">
            <a:avLst/>
          </a:prstGeom>
          <a:solidFill>
            <a:srgbClr val="FAC090"/>
          </a:solidFill>
          <a:ln>
            <a:solidFill>
              <a:srgbClr val="F6924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905" name="Rectangle 41"/>
          <p:cNvSpPr/>
          <p:nvPr/>
        </p:nvSpPr>
        <p:spPr>
          <a:xfrm>
            <a:off x="2364397" y="4042317"/>
            <a:ext cx="1161451" cy="815309"/>
          </a:xfrm>
          <a:prstGeom prst="rect">
            <a:avLst/>
          </a:prstGeom>
          <a:solidFill>
            <a:srgbClr val="FCD5B5"/>
          </a:solidFill>
          <a:ln>
            <a:solidFill>
              <a:srgbClr val="F6924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906" name="Rectangle 40"/>
          <p:cNvSpPr/>
          <p:nvPr/>
        </p:nvSpPr>
        <p:spPr>
          <a:xfrm>
            <a:off x="891745" y="4042316"/>
            <a:ext cx="1161451" cy="816740"/>
          </a:xfrm>
          <a:prstGeom prst="rect">
            <a:avLst/>
          </a:prstGeom>
          <a:solidFill>
            <a:srgbClr val="FCD5B5"/>
          </a:solidFill>
          <a:ln>
            <a:solidFill>
              <a:srgbClr val="F6924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907" name="Rectangle 37"/>
          <p:cNvSpPr/>
          <p:nvPr/>
        </p:nvSpPr>
        <p:spPr>
          <a:xfrm>
            <a:off x="3801335" y="2157234"/>
            <a:ext cx="1161451" cy="1438183"/>
          </a:xfrm>
          <a:prstGeom prst="rect">
            <a:avLst/>
          </a:prstGeom>
          <a:solidFill>
            <a:srgbClr val="FAC090"/>
          </a:solidFill>
          <a:ln>
            <a:solidFill>
              <a:srgbClr val="F6924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8" name="Rectangle 38"/>
          <p:cNvSpPr/>
          <p:nvPr/>
        </p:nvSpPr>
        <p:spPr>
          <a:xfrm>
            <a:off x="5268205" y="1584514"/>
            <a:ext cx="1161451" cy="2010903"/>
          </a:xfrm>
          <a:prstGeom prst="rect">
            <a:avLst/>
          </a:prstGeom>
          <a:solidFill>
            <a:schemeClr val="accent6"/>
          </a:solidFill>
          <a:ln>
            <a:solidFill>
              <a:srgbClr val="F6924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909" name="Rectangle 39"/>
          <p:cNvSpPr/>
          <p:nvPr/>
        </p:nvSpPr>
        <p:spPr>
          <a:xfrm>
            <a:off x="6704028" y="1281197"/>
            <a:ext cx="1161451" cy="2314220"/>
          </a:xfrm>
          <a:prstGeom prst="rect">
            <a:avLst/>
          </a:prstGeom>
          <a:solidFill>
            <a:srgbClr val="E46C0A"/>
          </a:solidFill>
          <a:ln>
            <a:solidFill>
              <a:srgbClr val="F6924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910" name="Rectangle 36"/>
          <p:cNvSpPr/>
          <p:nvPr/>
        </p:nvSpPr>
        <p:spPr>
          <a:xfrm>
            <a:off x="2364397" y="2438306"/>
            <a:ext cx="1161451" cy="1157111"/>
          </a:xfrm>
          <a:prstGeom prst="rect">
            <a:avLst/>
          </a:prstGeom>
          <a:solidFill>
            <a:srgbClr val="FCD5B5"/>
          </a:solidFill>
          <a:ln>
            <a:solidFill>
              <a:srgbClr val="F6924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911" name="Rectangle 22"/>
          <p:cNvSpPr/>
          <p:nvPr/>
        </p:nvSpPr>
        <p:spPr>
          <a:xfrm>
            <a:off x="891745" y="3016860"/>
            <a:ext cx="1161451" cy="578556"/>
          </a:xfrm>
          <a:prstGeom prst="rect">
            <a:avLst/>
          </a:prstGeom>
          <a:solidFill>
            <a:srgbClr val="FDEADA"/>
          </a:solidFill>
          <a:ln>
            <a:solidFill>
              <a:srgbClr val="F6924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912" name="Title Placeholder 3"/>
          <p:cNvSpPr txBox="1"/>
          <p:nvPr/>
        </p:nvSpPr>
        <p:spPr>
          <a:xfrm>
            <a:off x="365123" y="266235"/>
            <a:ext cx="8324159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ITA acariens et prévention des exacerbations</a:t>
            </a:r>
          </a:p>
        </p:txBody>
      </p:sp>
      <p:sp>
        <p:nvSpPr>
          <p:cNvPr id="913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14" name="Straight Connector 9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15" name="Text Placeholder 5"/>
          <p:cNvSpPr txBox="1"/>
          <p:nvPr/>
        </p:nvSpPr>
        <p:spPr>
          <a:xfrm>
            <a:off x="352634" y="6390313"/>
            <a:ext cx="844582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200" i="1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GINA 2017</a:t>
            </a:r>
          </a:p>
        </p:txBody>
      </p:sp>
      <p:grpSp>
        <p:nvGrpSpPr>
          <p:cNvPr id="918" name="Groupe 23"/>
          <p:cNvGrpSpPr/>
          <p:nvPr/>
        </p:nvGrpSpPr>
        <p:grpSpPr>
          <a:xfrm>
            <a:off x="941738" y="3099690"/>
            <a:ext cx="1061465" cy="1465869"/>
            <a:chOff x="0" y="0"/>
            <a:chExt cx="1061464" cy="1465868"/>
          </a:xfrm>
        </p:grpSpPr>
        <p:sp>
          <p:nvSpPr>
            <p:cNvPr id="916" name="ZoneTexte 2"/>
            <p:cNvSpPr txBox="1"/>
            <p:nvPr/>
          </p:nvSpPr>
          <p:spPr>
            <a:xfrm>
              <a:off x="128217" y="0"/>
              <a:ext cx="726354" cy="307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Palier 1</a:t>
              </a:r>
            </a:p>
          </p:txBody>
        </p:sp>
        <p:sp>
          <p:nvSpPr>
            <p:cNvPr id="917" name="ZoneTexte 17"/>
            <p:cNvSpPr txBox="1"/>
            <p:nvPr/>
          </p:nvSpPr>
          <p:spPr>
            <a:xfrm>
              <a:off x="-1" y="942628"/>
              <a:ext cx="1061466" cy="523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CSI </a:t>
              </a:r>
            </a:p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</a:t>
              </a:r>
            </a:p>
          </p:txBody>
        </p:sp>
      </p:grpSp>
      <p:grpSp>
        <p:nvGrpSpPr>
          <p:cNvPr id="922" name="Groupe 24"/>
          <p:cNvGrpSpPr/>
          <p:nvPr/>
        </p:nvGrpSpPr>
        <p:grpSpPr>
          <a:xfrm>
            <a:off x="2414390" y="2522620"/>
            <a:ext cx="1061466" cy="1827039"/>
            <a:chOff x="0" y="0"/>
            <a:chExt cx="1061464" cy="1827038"/>
          </a:xfrm>
        </p:grpSpPr>
        <p:sp>
          <p:nvSpPr>
            <p:cNvPr id="919" name="ZoneTexte 9"/>
            <p:cNvSpPr txBox="1"/>
            <p:nvPr/>
          </p:nvSpPr>
          <p:spPr>
            <a:xfrm>
              <a:off x="167556" y="0"/>
              <a:ext cx="726354" cy="307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Palier 2</a:t>
              </a:r>
            </a:p>
          </p:txBody>
        </p:sp>
        <p:sp>
          <p:nvSpPr>
            <p:cNvPr id="920" name="ZoneTexte 14"/>
            <p:cNvSpPr txBox="1"/>
            <p:nvPr/>
          </p:nvSpPr>
          <p:spPr>
            <a:xfrm>
              <a:off x="-1" y="347972"/>
              <a:ext cx="1061466" cy="523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CSI </a:t>
              </a:r>
            </a:p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</a:t>
              </a:r>
            </a:p>
          </p:txBody>
        </p:sp>
        <p:sp>
          <p:nvSpPr>
            <p:cNvPr id="921" name="ZoneTexte 18"/>
            <p:cNvSpPr txBox="1"/>
            <p:nvPr/>
          </p:nvSpPr>
          <p:spPr>
            <a:xfrm>
              <a:off x="206406" y="1519698"/>
              <a:ext cx="648654" cy="307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Anti-LT</a:t>
              </a:r>
            </a:p>
          </p:txBody>
        </p:sp>
      </p:grpSp>
      <p:grpSp>
        <p:nvGrpSpPr>
          <p:cNvPr id="926" name="Groupe 25"/>
          <p:cNvGrpSpPr/>
          <p:nvPr/>
        </p:nvGrpSpPr>
        <p:grpSpPr>
          <a:xfrm>
            <a:off x="3850220" y="2238524"/>
            <a:ext cx="1063682" cy="2542934"/>
            <a:chOff x="0" y="0"/>
            <a:chExt cx="1063680" cy="2542933"/>
          </a:xfrm>
        </p:grpSpPr>
        <p:sp>
          <p:nvSpPr>
            <p:cNvPr id="923" name="ZoneTexte 10"/>
            <p:cNvSpPr txBox="1"/>
            <p:nvPr/>
          </p:nvSpPr>
          <p:spPr>
            <a:xfrm>
              <a:off x="172323" y="0"/>
              <a:ext cx="726354" cy="307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Palier 3</a:t>
              </a:r>
            </a:p>
          </p:txBody>
        </p:sp>
        <p:sp>
          <p:nvSpPr>
            <p:cNvPr id="924" name="ZoneTexte 4"/>
            <p:cNvSpPr txBox="1"/>
            <p:nvPr/>
          </p:nvSpPr>
          <p:spPr>
            <a:xfrm>
              <a:off x="0" y="632069"/>
              <a:ext cx="1061465" cy="523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LABA/CSI</a:t>
              </a:r>
            </a:p>
            <a:p>
              <a:pPr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</a:t>
              </a:r>
            </a:p>
          </p:txBody>
        </p:sp>
        <p:sp>
          <p:nvSpPr>
            <p:cNvPr id="925" name="ZoneTexte 19"/>
            <p:cNvSpPr txBox="1"/>
            <p:nvPr/>
          </p:nvSpPr>
          <p:spPr>
            <a:xfrm>
              <a:off x="85993" y="1803793"/>
              <a:ext cx="977688" cy="739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CSI</a:t>
              </a:r>
            </a:p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</a:t>
              </a:r>
            </a:p>
            <a:p>
              <a:pPr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forte dose</a:t>
              </a:r>
            </a:p>
          </p:txBody>
        </p:sp>
      </p:grpSp>
      <p:grpSp>
        <p:nvGrpSpPr>
          <p:cNvPr id="930" name="Groupe 27"/>
          <p:cNvGrpSpPr/>
          <p:nvPr/>
        </p:nvGrpSpPr>
        <p:grpSpPr>
          <a:xfrm>
            <a:off x="6670702" y="1368480"/>
            <a:ext cx="1228103" cy="3197078"/>
            <a:chOff x="0" y="0"/>
            <a:chExt cx="1228101" cy="3197077"/>
          </a:xfrm>
        </p:grpSpPr>
        <p:sp>
          <p:nvSpPr>
            <p:cNvPr id="927" name="ZoneTexte 13"/>
            <p:cNvSpPr txBox="1"/>
            <p:nvPr/>
          </p:nvSpPr>
          <p:spPr>
            <a:xfrm>
              <a:off x="284532" y="0"/>
              <a:ext cx="726355" cy="307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Palier 5</a:t>
              </a:r>
            </a:p>
          </p:txBody>
        </p:sp>
        <p:sp>
          <p:nvSpPr>
            <p:cNvPr id="928" name="ZoneTexte 16"/>
            <p:cNvSpPr txBox="1"/>
            <p:nvPr/>
          </p:nvSpPr>
          <p:spPr>
            <a:xfrm>
              <a:off x="0" y="1502112"/>
              <a:ext cx="1204135" cy="510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Biothérapie</a:t>
              </a:r>
            </a:p>
            <a:p>
              <a:pPr>
                <a:defRPr sz="1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thermoplastie</a:t>
              </a:r>
            </a:p>
          </p:txBody>
        </p:sp>
        <p:sp>
          <p:nvSpPr>
            <p:cNvPr id="929" name="ZoneTexte 20"/>
            <p:cNvSpPr txBox="1"/>
            <p:nvPr/>
          </p:nvSpPr>
          <p:spPr>
            <a:xfrm>
              <a:off x="104997" y="2673837"/>
              <a:ext cx="1123105" cy="523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Ajouter CO</a:t>
              </a:r>
            </a:p>
            <a:p>
              <a:pPr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</a:t>
              </a:r>
            </a:p>
          </p:txBody>
        </p:sp>
      </p:grpSp>
      <p:grpSp>
        <p:nvGrpSpPr>
          <p:cNvPr id="934" name="Groupe 26"/>
          <p:cNvGrpSpPr/>
          <p:nvPr/>
        </p:nvGrpSpPr>
        <p:grpSpPr>
          <a:xfrm>
            <a:off x="5337951" y="1661454"/>
            <a:ext cx="1021960" cy="2904104"/>
            <a:chOff x="0" y="0"/>
            <a:chExt cx="1021959" cy="2904103"/>
          </a:xfrm>
        </p:grpSpPr>
        <p:sp>
          <p:nvSpPr>
            <p:cNvPr id="931" name="ZoneTexte 12"/>
            <p:cNvSpPr txBox="1"/>
            <p:nvPr/>
          </p:nvSpPr>
          <p:spPr>
            <a:xfrm>
              <a:off x="130644" y="0"/>
              <a:ext cx="726355" cy="307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Palier 4</a:t>
              </a:r>
            </a:p>
          </p:txBody>
        </p:sp>
        <p:sp>
          <p:nvSpPr>
            <p:cNvPr id="932" name="ZoneTexte 15"/>
            <p:cNvSpPr txBox="1"/>
            <p:nvPr/>
          </p:nvSpPr>
          <p:spPr>
            <a:xfrm>
              <a:off x="0" y="1101416"/>
              <a:ext cx="977687" cy="739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LABA/CSI</a:t>
              </a:r>
            </a:p>
            <a:p>
              <a:pPr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</a:t>
              </a:r>
            </a:p>
            <a:p>
              <a:pPr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forte dose</a:t>
              </a:r>
            </a:p>
          </p:txBody>
        </p:sp>
        <p:sp>
          <p:nvSpPr>
            <p:cNvPr id="933" name="ZoneTexte 21"/>
            <p:cNvSpPr txBox="1"/>
            <p:nvPr/>
          </p:nvSpPr>
          <p:spPr>
            <a:xfrm>
              <a:off x="44359" y="2380863"/>
              <a:ext cx="977601" cy="523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Ajouter </a:t>
              </a:r>
            </a:p>
            <a:p>
              <a:pPr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</a:t>
              </a:r>
            </a:p>
          </p:txBody>
        </p:sp>
      </p:grpSp>
      <p:sp>
        <p:nvSpPr>
          <p:cNvPr id="935" name="Ellipse 47"/>
          <p:cNvSpPr/>
          <p:nvPr/>
        </p:nvSpPr>
        <p:spPr>
          <a:xfrm>
            <a:off x="3797368" y="4042316"/>
            <a:ext cx="1169386" cy="815309"/>
          </a:xfrm>
          <a:prstGeom prst="ellipse">
            <a:avLst/>
          </a:prstGeom>
          <a:ln w="1905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41" name="Groupe 82"/>
          <p:cNvGrpSpPr/>
          <p:nvPr/>
        </p:nvGrpSpPr>
        <p:grpSpPr>
          <a:xfrm>
            <a:off x="2939235" y="3590823"/>
            <a:ext cx="1442827" cy="451495"/>
            <a:chOff x="0" y="0"/>
            <a:chExt cx="1442825" cy="451493"/>
          </a:xfrm>
        </p:grpSpPr>
        <p:grpSp>
          <p:nvGrpSpPr>
            <p:cNvPr id="939" name="Groupe 62"/>
            <p:cNvGrpSpPr/>
            <p:nvPr/>
          </p:nvGrpSpPr>
          <p:grpSpPr>
            <a:xfrm>
              <a:off x="191572" y="0"/>
              <a:ext cx="1129660" cy="433951"/>
              <a:chOff x="0" y="0"/>
              <a:chExt cx="1129659" cy="433950"/>
            </a:xfrm>
          </p:grpSpPr>
          <p:sp>
            <p:nvSpPr>
              <p:cNvPr id="936" name="Text Placeholder 2"/>
              <p:cNvSpPr/>
              <p:nvPr/>
            </p:nvSpPr>
            <p:spPr>
              <a:xfrm>
                <a:off x="-1" y="51023"/>
                <a:ext cx="1129661" cy="325386"/>
              </a:xfrm>
              <a:prstGeom prst="rect">
                <a:avLst/>
              </a:prstGeom>
              <a:solidFill>
                <a:srgbClr val="EBEBE5"/>
              </a:solidFill>
              <a:ln w="9525" cap="flat">
                <a:solidFill>
                  <a:srgbClr val="EEECE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spcBef>
                    <a:spcPts val="300"/>
                  </a:spcBef>
                  <a:defRPr sz="20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pic>
            <p:nvPicPr>
              <p:cNvPr id="937" name="Picture 2" descr="Picture 2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531449" y="0"/>
                <a:ext cx="545832" cy="43395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38" name="Picture 2" descr="Picture 2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6421" y="38633"/>
                <a:ext cx="495029" cy="3953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940" name="Connecteur en arc 70"/>
            <p:cNvSpPr/>
            <p:nvPr/>
          </p:nvSpPr>
          <p:spPr>
            <a:xfrm rot="5400000" flipH="1">
              <a:off x="497962" y="-493370"/>
              <a:ext cx="446901" cy="144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09" y="0"/>
                    <a:pt x="2219" y="5400"/>
                    <a:pt x="2219" y="10800"/>
                  </a:cubicBezTo>
                  <a:cubicBezTo>
                    <a:pt x="2219" y="16200"/>
                    <a:pt x="11909" y="21600"/>
                    <a:pt x="21600" y="21600"/>
                  </a:cubicBez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949" name="Groupe"/>
          <p:cNvGrpSpPr/>
          <p:nvPr/>
        </p:nvGrpSpPr>
        <p:grpSpPr>
          <a:xfrm>
            <a:off x="2911830" y="4857624"/>
            <a:ext cx="4964920" cy="1232404"/>
            <a:chOff x="0" y="0"/>
            <a:chExt cx="4964919" cy="1232402"/>
          </a:xfrm>
        </p:grpSpPr>
        <p:grpSp>
          <p:nvGrpSpPr>
            <p:cNvPr id="945" name="Groupe 52"/>
            <p:cNvGrpSpPr/>
            <p:nvPr/>
          </p:nvGrpSpPr>
          <p:grpSpPr>
            <a:xfrm>
              <a:off x="2386493" y="129623"/>
              <a:ext cx="1129660" cy="433952"/>
              <a:chOff x="0" y="0"/>
              <a:chExt cx="1129658" cy="433950"/>
            </a:xfrm>
          </p:grpSpPr>
          <p:sp>
            <p:nvSpPr>
              <p:cNvPr id="942" name="Text Placeholder 2"/>
              <p:cNvSpPr/>
              <p:nvPr/>
            </p:nvSpPr>
            <p:spPr>
              <a:xfrm>
                <a:off x="0" y="51023"/>
                <a:ext cx="1129659" cy="325386"/>
              </a:xfrm>
              <a:prstGeom prst="rect">
                <a:avLst/>
              </a:prstGeom>
              <a:solidFill>
                <a:srgbClr val="EBEBE5"/>
              </a:solidFill>
              <a:ln w="9525" cap="flat">
                <a:solidFill>
                  <a:srgbClr val="EEECE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spcBef>
                    <a:spcPts val="300"/>
                  </a:spcBef>
                  <a:defRPr sz="20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pic>
            <p:nvPicPr>
              <p:cNvPr id="943" name="Picture 2" descr="Picture 2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531449" y="0"/>
                <a:ext cx="545832" cy="43395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44" name="Picture 2" descr="Picture 2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6421" y="38633"/>
                <a:ext cx="495029" cy="3953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948" name="Groupe 83"/>
            <p:cNvGrpSpPr/>
            <p:nvPr/>
          </p:nvGrpSpPr>
          <p:grpSpPr>
            <a:xfrm>
              <a:off x="0" y="-1"/>
              <a:ext cx="4964920" cy="1232404"/>
              <a:chOff x="0" y="0"/>
              <a:chExt cx="4964919" cy="1232402"/>
            </a:xfrm>
          </p:grpSpPr>
          <p:sp>
            <p:nvSpPr>
              <p:cNvPr id="946" name="ZoneTexte 1"/>
              <p:cNvSpPr txBox="1"/>
              <p:nvPr/>
            </p:nvSpPr>
            <p:spPr>
              <a:xfrm>
                <a:off x="0" y="750437"/>
                <a:ext cx="4964920" cy="481966"/>
              </a:xfrm>
              <a:prstGeom prst="rect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sz="1200" i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sous-groupe de patients à  risque d’exacerbation chez des patients ayant des symptômes d’asthme partiellement contrôlés </a:t>
                </a:r>
              </a:p>
            </p:txBody>
          </p:sp>
          <p:sp>
            <p:nvSpPr>
              <p:cNvPr id="947" name="Connecteur en arc 75"/>
              <p:cNvSpPr/>
              <p:nvPr/>
            </p:nvSpPr>
            <p:spPr>
              <a:xfrm rot="16200000" flipH="1">
                <a:off x="1601127" y="-130897"/>
                <a:ext cx="750437" cy="10122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5400" y="0"/>
                      <a:pt x="10800" y="5400"/>
                      <a:pt x="10800" y="10800"/>
                    </a:cubicBezTo>
                    <a:cubicBezTo>
                      <a:pt x="10800" y="16200"/>
                      <a:pt x="16200" y="21600"/>
                      <a:pt x="21600" y="21600"/>
                    </a:cubicBezTo>
                  </a:path>
                </a:pathLst>
              </a:custGeom>
              <a:noFill/>
              <a:ln w="1905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5" grpId="1" animBg="1" advAuto="0"/>
      <p:bldP spid="941" grpId="2" animBg="1" advAuto="0"/>
      <p:bldP spid="949" grpId="3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En conclusion dans les asthmes légers</a:t>
            </a:r>
          </a:p>
        </p:txBody>
      </p:sp>
      <p:sp>
        <p:nvSpPr>
          <p:cNvPr id="952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3" name="Rectangle 2"/>
          <p:cNvSpPr txBox="1"/>
          <p:nvPr/>
        </p:nvSpPr>
        <p:spPr>
          <a:xfrm>
            <a:off x="431295" y="1490979"/>
            <a:ext cx="8302935" cy="313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8600" indent="-228600" defTabSz="584200">
              <a:spcBef>
                <a:spcPts val="600"/>
              </a:spcBef>
              <a:buSzPct val="100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Garder un traitement de fond par corticoïdes inhalés pour prévenir le risque d’exacerbation</a:t>
            </a:r>
          </a:p>
          <a:p>
            <a:pPr defTabSz="584200">
              <a:spcBef>
                <a:spcPts val="600"/>
              </a:spcBef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marL="228600" indent="-228600" defTabSz="584200">
              <a:spcBef>
                <a:spcPts val="600"/>
              </a:spcBef>
              <a:buSzPct val="100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Possibilité d’introduire un anti-leucotriène pour diminuer la dose de CSI</a:t>
            </a:r>
          </a:p>
          <a:p>
            <a:pPr defTabSz="584200">
              <a:spcBef>
                <a:spcPts val="600"/>
              </a:spcBef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marL="228600" indent="-228600" defTabSz="584200">
              <a:spcBef>
                <a:spcPts val="600"/>
              </a:spcBef>
              <a:buSzPct val="100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Possibilité de faire une ITA acariens chez les patients avec allergie acariens pour diminuer le risque d’exacerbation chez des patients partiellement contrôlés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Flowchart: Manual Input 7"/>
          <p:cNvSpPr/>
          <p:nvPr/>
        </p:nvSpPr>
        <p:spPr>
          <a:xfrm>
            <a:off x="4045446" y="1551096"/>
            <a:ext cx="4152484" cy="3714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23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7230"/>
                </a:lnTo>
                <a:close/>
              </a:path>
            </a:pathLst>
          </a:custGeom>
          <a:gradFill>
            <a:gsLst>
              <a:gs pos="0">
                <a:srgbClr val="FFFC6E"/>
              </a:gs>
              <a:gs pos="100000">
                <a:srgbClr val="EEEBCD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56" name="TextBox 8"/>
          <p:cNvSpPr txBox="1"/>
          <p:nvPr/>
        </p:nvSpPr>
        <p:spPr>
          <a:xfrm>
            <a:off x="280914" y="2990559"/>
            <a:ext cx="1189514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1</a:t>
            </a:r>
          </a:p>
        </p:txBody>
      </p:sp>
      <p:sp>
        <p:nvSpPr>
          <p:cNvPr id="957" name="TextBox 9"/>
          <p:cNvSpPr txBox="1"/>
          <p:nvPr/>
        </p:nvSpPr>
        <p:spPr>
          <a:xfrm>
            <a:off x="2081125" y="2990559"/>
            <a:ext cx="1530208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2</a:t>
            </a:r>
          </a:p>
        </p:txBody>
      </p:sp>
      <p:sp>
        <p:nvSpPr>
          <p:cNvPr id="958" name="Straight Connector 13"/>
          <p:cNvSpPr/>
          <p:nvPr/>
        </p:nvSpPr>
        <p:spPr>
          <a:xfrm>
            <a:off x="6734240" y="1988738"/>
            <a:ext cx="1" cy="3290932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59" name="Straight Connector 14"/>
          <p:cNvSpPr/>
          <p:nvPr/>
        </p:nvSpPr>
        <p:spPr>
          <a:xfrm flipH="1">
            <a:off x="5438840" y="2407276"/>
            <a:ext cx="1" cy="4060827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60" name="Straight Connector 15"/>
          <p:cNvSpPr/>
          <p:nvPr/>
        </p:nvSpPr>
        <p:spPr>
          <a:xfrm flipH="1">
            <a:off x="4066177" y="2890632"/>
            <a:ext cx="1" cy="354583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61" name="TextBox 18"/>
          <p:cNvSpPr txBox="1"/>
          <p:nvPr/>
        </p:nvSpPr>
        <p:spPr>
          <a:xfrm>
            <a:off x="1692340" y="3569437"/>
            <a:ext cx="2307778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Faible dose de CSI</a:t>
            </a:r>
          </a:p>
        </p:txBody>
      </p:sp>
      <p:sp>
        <p:nvSpPr>
          <p:cNvPr id="962" name="Straight Connector 22"/>
          <p:cNvSpPr/>
          <p:nvPr/>
        </p:nvSpPr>
        <p:spPr>
          <a:xfrm>
            <a:off x="268007" y="5279669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63" name="TextBox 23"/>
          <p:cNvSpPr txBox="1"/>
          <p:nvPr/>
        </p:nvSpPr>
        <p:spPr>
          <a:xfrm>
            <a:off x="386699" y="4602713"/>
            <a:ext cx="1189514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Dose faible de CSI</a:t>
            </a:r>
          </a:p>
        </p:txBody>
      </p:sp>
      <p:sp>
        <p:nvSpPr>
          <p:cNvPr id="964" name="TextBox 24"/>
          <p:cNvSpPr txBox="1"/>
          <p:nvPr/>
        </p:nvSpPr>
        <p:spPr>
          <a:xfrm>
            <a:off x="1706206" y="4548068"/>
            <a:ext cx="2333509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Antileucotriène</a:t>
            </a:r>
          </a:p>
        </p:txBody>
      </p:sp>
      <p:grpSp>
        <p:nvGrpSpPr>
          <p:cNvPr id="968" name="Groupe"/>
          <p:cNvGrpSpPr/>
          <p:nvPr/>
        </p:nvGrpSpPr>
        <p:grpSpPr>
          <a:xfrm>
            <a:off x="4113240" y="2965158"/>
            <a:ext cx="1245051" cy="2216217"/>
            <a:chOff x="0" y="0"/>
            <a:chExt cx="1245050" cy="2216216"/>
          </a:xfrm>
        </p:grpSpPr>
        <p:sp>
          <p:nvSpPr>
            <p:cNvPr id="965" name="TextBox 10"/>
            <p:cNvSpPr txBox="1"/>
            <p:nvPr/>
          </p:nvSpPr>
          <p:spPr>
            <a:xfrm>
              <a:off x="0" y="-1"/>
              <a:ext cx="123676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3</a:t>
              </a:r>
            </a:p>
          </p:txBody>
        </p:sp>
        <p:sp>
          <p:nvSpPr>
            <p:cNvPr id="966" name="TextBox 17"/>
            <p:cNvSpPr txBox="1"/>
            <p:nvPr/>
          </p:nvSpPr>
          <p:spPr>
            <a:xfrm>
              <a:off x="16888" y="404039"/>
              <a:ext cx="1202982" cy="739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 de CSI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+ ß2-LDA</a:t>
              </a:r>
            </a:p>
          </p:txBody>
        </p:sp>
        <p:sp>
          <p:nvSpPr>
            <p:cNvPr id="967" name="TextBox 25"/>
            <p:cNvSpPr txBox="1"/>
            <p:nvPr/>
          </p:nvSpPr>
          <p:spPr>
            <a:xfrm>
              <a:off x="30200" y="1362776"/>
              <a:ext cx="1214851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Moyenne/forte dose CSI**</a:t>
              </a:r>
            </a:p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Faible dose CSI + antileucotriène </a:t>
              </a:r>
            </a:p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(ou + theo*)</a:t>
              </a:r>
            </a:p>
          </p:txBody>
        </p:sp>
      </p:grpSp>
      <p:grpSp>
        <p:nvGrpSpPr>
          <p:cNvPr id="972" name="Groupe"/>
          <p:cNvGrpSpPr/>
          <p:nvPr/>
        </p:nvGrpSpPr>
        <p:grpSpPr>
          <a:xfrm>
            <a:off x="5494720" y="2467025"/>
            <a:ext cx="1215765" cy="2677237"/>
            <a:chOff x="0" y="0"/>
            <a:chExt cx="1215764" cy="2677235"/>
          </a:xfrm>
        </p:grpSpPr>
        <p:sp>
          <p:nvSpPr>
            <p:cNvPr id="969" name="TextBox 11"/>
            <p:cNvSpPr txBox="1"/>
            <p:nvPr/>
          </p:nvSpPr>
          <p:spPr>
            <a:xfrm>
              <a:off x="51623" y="-1"/>
              <a:ext cx="111252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4</a:t>
              </a:r>
            </a:p>
          </p:txBody>
        </p:sp>
        <p:sp>
          <p:nvSpPr>
            <p:cNvPr id="970" name="TextBox 16"/>
            <p:cNvSpPr txBox="1"/>
            <p:nvPr/>
          </p:nvSpPr>
          <p:spPr>
            <a:xfrm>
              <a:off x="68512" y="505508"/>
              <a:ext cx="1078741" cy="1170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Moyenne ou Forte dose de CSI +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ß2-LDA</a:t>
              </a:r>
            </a:p>
          </p:txBody>
        </p:sp>
        <p:sp>
          <p:nvSpPr>
            <p:cNvPr id="971" name="TextBox 26"/>
            <p:cNvSpPr txBox="1"/>
            <p:nvPr/>
          </p:nvSpPr>
          <p:spPr>
            <a:xfrm>
              <a:off x="0" y="1823795"/>
              <a:ext cx="1215765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Tiotropium*</a:t>
              </a:r>
              <a:r>
                <a:rPr baseline="29800"/>
                <a:t>$</a:t>
              </a:r>
              <a:r>
                <a:t> ou forte dose CSI* + antileucotriène (ou + theophylline*)</a:t>
              </a:r>
            </a:p>
          </p:txBody>
        </p:sp>
      </p:grpSp>
      <p:sp>
        <p:nvSpPr>
          <p:cNvPr id="973" name="Straight Connector 32"/>
          <p:cNvSpPr/>
          <p:nvPr/>
        </p:nvSpPr>
        <p:spPr>
          <a:xfrm flipH="1">
            <a:off x="1576212" y="2872995"/>
            <a:ext cx="1" cy="3545831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74" name="Straight Connector 46"/>
          <p:cNvSpPr/>
          <p:nvPr/>
        </p:nvSpPr>
        <p:spPr>
          <a:xfrm>
            <a:off x="292863" y="4213633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978" name="Groupe"/>
          <p:cNvGrpSpPr/>
          <p:nvPr/>
        </p:nvGrpSpPr>
        <p:grpSpPr>
          <a:xfrm>
            <a:off x="6774880" y="1973569"/>
            <a:ext cx="1434107" cy="2996754"/>
            <a:chOff x="0" y="0"/>
            <a:chExt cx="1434106" cy="2996753"/>
          </a:xfrm>
        </p:grpSpPr>
        <p:sp>
          <p:nvSpPr>
            <p:cNvPr id="975" name="TextBox 27"/>
            <p:cNvSpPr txBox="1"/>
            <p:nvPr/>
          </p:nvSpPr>
          <p:spPr>
            <a:xfrm>
              <a:off x="0" y="2600513"/>
              <a:ext cx="143410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000" i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Ajout corticoïde oral faible dose</a:t>
              </a:r>
            </a:p>
          </p:txBody>
        </p:sp>
        <p:sp>
          <p:nvSpPr>
            <p:cNvPr id="976" name="TextBox 30"/>
            <p:cNvSpPr txBox="1"/>
            <p:nvPr/>
          </p:nvSpPr>
          <p:spPr>
            <a:xfrm>
              <a:off x="59332" y="474955"/>
              <a:ext cx="1356138" cy="1735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000" tIns="36000" rIns="36000" bIns="36000" numCol="1" anchor="t">
              <a:spAutoFit/>
            </a:bodyPr>
            <a:lstStyle/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Référer pour un traitement additionnel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par exemple</a:t>
              </a:r>
            </a:p>
            <a:p>
              <a:pPr algn="ctr" defTabSz="914400">
                <a:defRPr sz="10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Tiotropium</a:t>
              </a:r>
              <a:endParaRPr baseline="30000"/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Anti-IgE</a:t>
              </a:r>
            </a:p>
            <a:p>
              <a:pPr algn="ctr" defTabSz="914400"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Anti-IL5</a:t>
              </a:r>
            </a:p>
          </p:txBody>
        </p:sp>
        <p:sp>
          <p:nvSpPr>
            <p:cNvPr id="977" name="TextBox 11"/>
            <p:cNvSpPr txBox="1"/>
            <p:nvPr/>
          </p:nvSpPr>
          <p:spPr>
            <a:xfrm>
              <a:off x="181142" y="-1"/>
              <a:ext cx="1112520" cy="304166"/>
            </a:xfrm>
            <a:prstGeom prst="rect">
              <a:avLst/>
            </a:prstGeom>
            <a:solidFill>
              <a:srgbClr val="DE6A10"/>
            </a:soli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10750">
                <a:defRPr sz="13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PALIER 5</a:t>
              </a:r>
            </a:p>
          </p:txBody>
        </p:sp>
      </p:grpSp>
      <p:grpSp>
        <p:nvGrpSpPr>
          <p:cNvPr id="981" name="Groupe"/>
          <p:cNvGrpSpPr/>
          <p:nvPr/>
        </p:nvGrpSpPr>
        <p:grpSpPr>
          <a:xfrm>
            <a:off x="2225673" y="5416492"/>
            <a:ext cx="1167988" cy="1054595"/>
            <a:chOff x="15775" y="109034"/>
            <a:chExt cx="1167987" cy="1054593"/>
          </a:xfrm>
        </p:grpSpPr>
        <p:sp>
          <p:nvSpPr>
            <p:cNvPr id="979" name="Rectangle aux angles arrondis"/>
            <p:cNvSpPr/>
            <p:nvPr/>
          </p:nvSpPr>
          <p:spPr>
            <a:xfrm>
              <a:off x="15775" y="130224"/>
              <a:ext cx="1167989" cy="996390"/>
            </a:xfrm>
            <a:prstGeom prst="roundRect">
              <a:avLst>
                <a:gd name="adj" fmla="val 19159"/>
              </a:avLst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980" name="70%"/>
            <p:cNvSpPr txBox="1"/>
            <p:nvPr/>
          </p:nvSpPr>
          <p:spPr>
            <a:xfrm>
              <a:off x="68056" y="109034"/>
              <a:ext cx="1083171" cy="1054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10750">
                <a:defRPr sz="32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70%</a:t>
              </a:r>
            </a:p>
          </p:txBody>
        </p:sp>
      </p:grpSp>
      <p:sp>
        <p:nvSpPr>
          <p:cNvPr id="982" name="Bateman AJRCCM 2004"/>
          <p:cNvSpPr txBox="1"/>
          <p:nvPr/>
        </p:nvSpPr>
        <p:spPr>
          <a:xfrm>
            <a:off x="7260166" y="6578025"/>
            <a:ext cx="1875195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Bateman AJRCCM 2004</a:t>
            </a:r>
          </a:p>
        </p:txBody>
      </p:sp>
      <p:grpSp>
        <p:nvGrpSpPr>
          <p:cNvPr id="986" name="Groupe"/>
          <p:cNvGrpSpPr/>
          <p:nvPr/>
        </p:nvGrpSpPr>
        <p:grpSpPr>
          <a:xfrm>
            <a:off x="3476695" y="5394359"/>
            <a:ext cx="1875196" cy="1098860"/>
            <a:chOff x="0" y="113610"/>
            <a:chExt cx="1875194" cy="1098858"/>
          </a:xfrm>
        </p:grpSpPr>
        <p:sp>
          <p:nvSpPr>
            <p:cNvPr id="983" name="Rectangle aux angles arrondis"/>
            <p:cNvSpPr/>
            <p:nvPr/>
          </p:nvSpPr>
          <p:spPr>
            <a:xfrm>
              <a:off x="679183" y="139005"/>
              <a:ext cx="1191972" cy="1008434"/>
            </a:xfrm>
            <a:prstGeom prst="roundRect">
              <a:avLst>
                <a:gd name="adj" fmla="val 19725"/>
              </a:avLst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984" name="80%"/>
            <p:cNvSpPr txBox="1"/>
            <p:nvPr/>
          </p:nvSpPr>
          <p:spPr>
            <a:xfrm>
              <a:off x="699852" y="113610"/>
              <a:ext cx="1175343" cy="10988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10750">
                <a:defRPr sz="32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80%</a:t>
              </a:r>
            </a:p>
          </p:txBody>
        </p:sp>
        <p:sp>
          <p:nvSpPr>
            <p:cNvPr id="985" name="Flèche"/>
            <p:cNvSpPr/>
            <p:nvPr/>
          </p:nvSpPr>
          <p:spPr>
            <a:xfrm>
              <a:off x="0" y="333640"/>
              <a:ext cx="642284" cy="604767"/>
            </a:xfrm>
            <a:prstGeom prst="rightArrow">
              <a:avLst>
                <a:gd name="adj1" fmla="val 35974"/>
                <a:gd name="adj2" fmla="val 53872"/>
              </a:avLst>
            </a:prstGeom>
            <a:gradFill flip="none" rotWithShape="1">
              <a:gsLst>
                <a:gs pos="0">
                  <a:srgbClr val="CE2100"/>
                </a:gs>
                <a:gs pos="100000">
                  <a:srgbClr val="FFA3A1"/>
                </a:gs>
              </a:gsLst>
              <a:lin ang="16200000" scaled="0"/>
            </a:gradFill>
            <a:ln w="9525" cap="flat">
              <a:solidFill>
                <a:srgbClr val="C82101"/>
              </a:solidFill>
              <a:prstDash val="solid"/>
              <a:round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987" name="Rectangle aux angles arrondis"/>
          <p:cNvSpPr/>
          <p:nvPr/>
        </p:nvSpPr>
        <p:spPr>
          <a:xfrm>
            <a:off x="5785576" y="5516333"/>
            <a:ext cx="2150170" cy="834011"/>
          </a:xfrm>
          <a:prstGeom prst="roundRect">
            <a:avLst>
              <a:gd name="adj" fmla="val 22841"/>
            </a:avLst>
          </a:prstGeom>
          <a:solidFill>
            <a:srgbClr val="C82506"/>
          </a:solidFill>
          <a:ln w="25400"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algn="ctr" defTabSz="410750">
              <a:defRPr sz="25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988" name="Asthme difficile"/>
          <p:cNvSpPr txBox="1"/>
          <p:nvPr/>
        </p:nvSpPr>
        <p:spPr>
          <a:xfrm>
            <a:off x="5824768" y="5382126"/>
            <a:ext cx="2071787" cy="105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10750">
              <a:defRPr sz="20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difficile</a:t>
            </a:r>
          </a:p>
        </p:txBody>
      </p:sp>
      <p:sp>
        <p:nvSpPr>
          <p:cNvPr id="989" name="Ligne"/>
          <p:cNvSpPr/>
          <p:nvPr/>
        </p:nvSpPr>
        <p:spPr>
          <a:xfrm flipV="1">
            <a:off x="5457255" y="1592236"/>
            <a:ext cx="1" cy="4962062"/>
          </a:xfrm>
          <a:prstGeom prst="line">
            <a:avLst/>
          </a:prstGeom>
          <a:ln w="50800">
            <a:solidFill>
              <a:srgbClr val="C82506"/>
            </a:solidFill>
            <a:custDash>
              <a:ds d="200000" sp="200000"/>
            </a:custDash>
            <a:miter lim="400000"/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990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sévère</a:t>
            </a:r>
          </a:p>
        </p:txBody>
      </p:sp>
      <p:sp>
        <p:nvSpPr>
          <p:cNvPr id="991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" name="images.png" descr="image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7550" y="3430244"/>
            <a:ext cx="1595421" cy="1408511"/>
          </a:xfrm>
          <a:prstGeom prst="rect">
            <a:avLst/>
          </a:prstGeom>
          <a:ln w="12700">
            <a:miter lim="400000"/>
          </a:ln>
        </p:spPr>
      </p:pic>
      <p:sp>
        <p:nvSpPr>
          <p:cNvPr id="994" name="Identifie un asthme d’évolution anormale"/>
          <p:cNvSpPr txBox="1">
            <a:spLocks noGrp="1"/>
          </p:cNvSpPr>
          <p:nvPr>
            <p:ph type="body" sz="quarter" idx="1"/>
          </p:nvPr>
        </p:nvSpPr>
        <p:spPr>
          <a:xfrm>
            <a:off x="2624335" y="3094982"/>
            <a:ext cx="5218313" cy="566735"/>
          </a:xfrm>
          <a:prstGeom prst="rect">
            <a:avLst/>
          </a:prstGeom>
        </p:spPr>
        <p:txBody>
          <a:bodyPr lIns="45719" tIns="45719" rIns="45719" bIns="45719"/>
          <a:lstStyle>
            <a:lvl1pPr defTabSz="914400">
              <a:spcBef>
                <a:spcPts val="2000"/>
              </a:spcBef>
              <a:buClr>
                <a:srgbClr val="404040"/>
              </a:buClr>
              <a:buFont typeface="Arial"/>
              <a:defRPr sz="20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Identifie un asthme d’évolution anormale</a:t>
            </a:r>
          </a:p>
        </p:txBody>
      </p:sp>
      <p:grpSp>
        <p:nvGrpSpPr>
          <p:cNvPr id="997" name="Groupe"/>
          <p:cNvGrpSpPr/>
          <p:nvPr/>
        </p:nvGrpSpPr>
        <p:grpSpPr>
          <a:xfrm>
            <a:off x="2784871" y="3822700"/>
            <a:ext cx="4897241" cy="2015779"/>
            <a:chOff x="0" y="0"/>
            <a:chExt cx="4897239" cy="2015778"/>
          </a:xfrm>
        </p:grpSpPr>
        <p:sp>
          <p:nvSpPr>
            <p:cNvPr id="995" name="Provoque une démarche diagnostique et éducationnelle"/>
            <p:cNvSpPr txBox="1"/>
            <p:nvPr/>
          </p:nvSpPr>
          <p:spPr>
            <a:xfrm>
              <a:off x="0" y="1295400"/>
              <a:ext cx="4897240" cy="7203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/>
            </a:bodyPr>
            <a:lstStyle>
              <a:lvl1pPr algn="ctr" defTabSz="914400">
                <a:spcBef>
                  <a:spcPts val="2000"/>
                </a:spcBef>
                <a:buClr>
                  <a:srgbClr val="404040"/>
                </a:buClr>
                <a:buFont typeface="Arial"/>
                <a:defRPr sz="2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Provoque une démarche diagnostique et éducationnelle</a:t>
              </a:r>
            </a:p>
          </p:txBody>
        </p:sp>
        <p:sp>
          <p:nvSpPr>
            <p:cNvPr id="996" name="Flèche"/>
            <p:cNvSpPr/>
            <p:nvPr/>
          </p:nvSpPr>
          <p:spPr>
            <a:xfrm rot="5400000">
              <a:off x="1929631" y="174153"/>
              <a:ext cx="1037978" cy="689671"/>
            </a:xfrm>
            <a:prstGeom prst="rightArrow">
              <a:avLst>
                <a:gd name="adj1" fmla="val 25359"/>
                <a:gd name="adj2" fmla="val 68887"/>
              </a:avLst>
            </a:prstGeom>
            <a:gradFill flip="none" rotWithShape="1">
              <a:gsLst>
                <a:gs pos="0">
                  <a:srgbClr val="CE2100"/>
                </a:gs>
                <a:gs pos="100000">
                  <a:srgbClr val="FFA3A1"/>
                </a:gs>
              </a:gsLst>
              <a:lin ang="16200000" scaled="0"/>
            </a:gradFill>
            <a:ln w="9525" cap="flat">
              <a:solidFill>
                <a:srgbClr val="C8210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0">
                <a:defRPr sz="25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998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999" name="Asthme non contrôlé par une forte dose de corticoïdes inhalés associé à un 2ème traitement de fond"/>
          <p:cNvSpPr txBox="1"/>
          <p:nvPr/>
        </p:nvSpPr>
        <p:spPr>
          <a:xfrm>
            <a:off x="554235" y="1583682"/>
            <a:ext cx="7370566" cy="733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defTabSz="914400">
              <a:spcBef>
                <a:spcPts val="2000"/>
              </a:spcBef>
              <a:buClr>
                <a:srgbClr val="404040"/>
              </a:buClr>
              <a:buFont typeface="Arial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non contrôlé par une forte dose de corticoïdes inhalés associé à un 2ème traitement de fond</a:t>
            </a:r>
          </a:p>
        </p:txBody>
      </p:sp>
      <p:sp>
        <p:nvSpPr>
          <p:cNvPr id="1000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difficile</a:t>
            </a:r>
          </a:p>
        </p:txBody>
      </p:sp>
      <p:sp>
        <p:nvSpPr>
          <p:cNvPr id="1001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" grpId="1" animBg="1" advAuto="0"/>
      <p:bldP spid="994" grpId="2" animBg="1" advAuto="0"/>
      <p:bldP spid="997" grpId="3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grpSp>
        <p:nvGrpSpPr>
          <p:cNvPr id="1011" name="Groupe 14"/>
          <p:cNvGrpSpPr/>
          <p:nvPr/>
        </p:nvGrpSpPr>
        <p:grpSpPr>
          <a:xfrm>
            <a:off x="1741711" y="1821091"/>
            <a:ext cx="5105404" cy="1134379"/>
            <a:chOff x="0" y="0"/>
            <a:chExt cx="5105402" cy="1134377"/>
          </a:xfrm>
        </p:grpSpPr>
        <p:sp>
          <p:nvSpPr>
            <p:cNvPr id="1004" name="Flèche droite 3"/>
            <p:cNvSpPr/>
            <p:nvPr/>
          </p:nvSpPr>
          <p:spPr>
            <a:xfrm>
              <a:off x="-1" y="194287"/>
              <a:ext cx="5105404" cy="940092"/>
            </a:xfrm>
            <a:prstGeom prst="rightArrow">
              <a:avLst>
                <a:gd name="adj1" fmla="val 84765"/>
                <a:gd name="adj2" fmla="val 19246"/>
              </a:avLst>
            </a:pr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 sz="16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05" name="ZoneTexte 4"/>
            <p:cNvSpPr txBox="1"/>
            <p:nvPr/>
          </p:nvSpPr>
          <p:spPr>
            <a:xfrm>
              <a:off x="5445" y="437389"/>
              <a:ext cx="1181099" cy="492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defTabSz="914400">
                <a:defRPr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Diagnostics</a:t>
              </a:r>
            </a:p>
            <a:p>
              <a:pPr defTabSz="914400">
                <a:defRPr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Différentiels </a:t>
              </a:r>
            </a:p>
          </p:txBody>
        </p:sp>
        <p:sp>
          <p:nvSpPr>
            <p:cNvPr id="1006" name="ZoneTexte 5"/>
            <p:cNvSpPr txBox="1"/>
            <p:nvPr/>
          </p:nvSpPr>
          <p:spPr>
            <a:xfrm>
              <a:off x="1566049" y="538988"/>
              <a:ext cx="1744931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914400">
                <a:defRPr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Observance</a:t>
              </a:r>
            </a:p>
          </p:txBody>
        </p:sp>
        <p:sp>
          <p:nvSpPr>
            <p:cNvPr id="1007" name="ZoneTexte 6"/>
            <p:cNvSpPr txBox="1"/>
            <p:nvPr/>
          </p:nvSpPr>
          <p:spPr>
            <a:xfrm>
              <a:off x="3603287" y="538988"/>
              <a:ext cx="1250031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defTabSz="914400">
                <a:defRPr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Comorbidités</a:t>
              </a:r>
            </a:p>
          </p:txBody>
        </p:sp>
        <p:sp>
          <p:nvSpPr>
            <p:cNvPr id="1008" name="ZoneTexte 8"/>
            <p:cNvSpPr txBox="1"/>
            <p:nvPr/>
          </p:nvSpPr>
          <p:spPr>
            <a:xfrm>
              <a:off x="26913" y="0"/>
              <a:ext cx="538918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400" i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Jours</a:t>
              </a:r>
            </a:p>
          </p:txBody>
        </p:sp>
        <p:sp>
          <p:nvSpPr>
            <p:cNvPr id="1009" name="ZoneTexte 9"/>
            <p:cNvSpPr txBox="1"/>
            <p:nvPr/>
          </p:nvSpPr>
          <p:spPr>
            <a:xfrm>
              <a:off x="1970272" y="0"/>
              <a:ext cx="894778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400" i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Semaines</a:t>
              </a:r>
            </a:p>
          </p:txBody>
        </p:sp>
        <p:sp>
          <p:nvSpPr>
            <p:cNvPr id="1010" name="ZoneTexte 10"/>
            <p:cNvSpPr txBox="1"/>
            <p:nvPr/>
          </p:nvSpPr>
          <p:spPr>
            <a:xfrm>
              <a:off x="4103917" y="0"/>
              <a:ext cx="479535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400" i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Mois</a:t>
              </a:r>
            </a:p>
          </p:txBody>
        </p:sp>
      </p:grpSp>
      <p:grpSp>
        <p:nvGrpSpPr>
          <p:cNvPr id="1014" name="Ellipse 13"/>
          <p:cNvGrpSpPr/>
          <p:nvPr/>
        </p:nvGrpSpPr>
        <p:grpSpPr>
          <a:xfrm>
            <a:off x="283028" y="1836507"/>
            <a:ext cx="1371601" cy="1371601"/>
            <a:chOff x="0" y="0"/>
            <a:chExt cx="1371600" cy="1371600"/>
          </a:xfrm>
        </p:grpSpPr>
        <p:sp>
          <p:nvSpPr>
            <p:cNvPr id="1012" name="Cercle"/>
            <p:cNvSpPr/>
            <p:nvPr/>
          </p:nvSpPr>
          <p:spPr>
            <a:xfrm>
              <a:off x="0" y="0"/>
              <a:ext cx="1371600" cy="1371600"/>
            </a:xfrm>
            <a:prstGeom prst="ellipse">
              <a:avLst/>
            </a:prstGeom>
            <a:solidFill>
              <a:srgbClr val="0460A9"/>
            </a:solidFill>
            <a:ln w="12700" cap="sq">
              <a:solidFill>
                <a:srgbClr val="03467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 sz="1100"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13" name="ASTHME DIFFICILE…"/>
            <p:cNvSpPr txBox="1"/>
            <p:nvPr/>
          </p:nvSpPr>
          <p:spPr>
            <a:xfrm>
              <a:off x="200865" y="144085"/>
              <a:ext cx="969870" cy="1083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/>
            <a:p>
              <a:pPr algn="ctr" defTabSz="914400">
                <a:defRPr sz="1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ASTHME DIFFICILE</a:t>
              </a:r>
            </a:p>
            <a:p>
              <a:pPr algn="ctr" defTabSz="914400">
                <a:defRPr sz="1100"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non contrôlé malgré un traitement optimal</a:t>
              </a:r>
            </a:p>
          </p:txBody>
        </p:sp>
      </p:grpSp>
      <p:grpSp>
        <p:nvGrpSpPr>
          <p:cNvPr id="1017" name="Ellipse 13"/>
          <p:cNvGrpSpPr/>
          <p:nvPr/>
        </p:nvGrpSpPr>
        <p:grpSpPr>
          <a:xfrm>
            <a:off x="6912429" y="1836507"/>
            <a:ext cx="1371601" cy="1371601"/>
            <a:chOff x="0" y="0"/>
            <a:chExt cx="1371600" cy="1371600"/>
          </a:xfrm>
        </p:grpSpPr>
        <p:sp>
          <p:nvSpPr>
            <p:cNvPr id="1015" name="Cercle"/>
            <p:cNvSpPr/>
            <p:nvPr/>
          </p:nvSpPr>
          <p:spPr>
            <a:xfrm>
              <a:off x="0" y="0"/>
              <a:ext cx="1371600" cy="1371600"/>
            </a:xfrm>
            <a:prstGeom prst="ellipse">
              <a:avLst/>
            </a:prstGeom>
            <a:solidFill>
              <a:srgbClr val="E74A21"/>
            </a:solidFill>
            <a:ln w="12700" cap="sq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16" name="ASTHME SÉVÈRE"/>
            <p:cNvSpPr txBox="1"/>
            <p:nvPr/>
          </p:nvSpPr>
          <p:spPr>
            <a:xfrm>
              <a:off x="200865" y="424523"/>
              <a:ext cx="969870" cy="522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>
              <a:lvl1pPr algn="ctr" defTabSz="914400">
                <a:defRPr sz="16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ASTHME SÉVÈRE</a:t>
              </a:r>
            </a:p>
          </p:txBody>
        </p:sp>
      </p:grpSp>
      <p:sp>
        <p:nvSpPr>
          <p:cNvPr id="1018" name="Optimiser l’adhérence au traitement…"/>
          <p:cNvSpPr txBox="1"/>
          <p:nvPr/>
        </p:nvSpPr>
        <p:spPr>
          <a:xfrm>
            <a:off x="1668090" y="3061214"/>
            <a:ext cx="5040388" cy="744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buFont typeface="Wingdings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Optimiser l’adhérence au traitement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  <a:buFont typeface="Wingdings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Programme d’éducation thérapeutique</a:t>
            </a:r>
          </a:p>
        </p:txBody>
      </p:sp>
      <p:sp>
        <p:nvSpPr>
          <p:cNvPr id="1019" name="Prendre en charge les comorbidités et pathologies associées"/>
          <p:cNvSpPr txBox="1"/>
          <p:nvPr/>
        </p:nvSpPr>
        <p:spPr>
          <a:xfrm>
            <a:off x="1668090" y="3812117"/>
            <a:ext cx="5131673" cy="1082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914400">
              <a:lnSpc>
                <a:spcPct val="90000"/>
              </a:lnSpc>
              <a:spcBef>
                <a:spcPts val="1000"/>
              </a:spcBef>
              <a:buFont typeface="Wingdings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Prendre en charge les comorbidités et pathologies associées</a:t>
            </a:r>
          </a:p>
        </p:txBody>
      </p:sp>
      <p:sp>
        <p:nvSpPr>
          <p:cNvPr id="1020" name="Contrôler l’environnement…"/>
          <p:cNvSpPr txBox="1"/>
          <p:nvPr/>
        </p:nvSpPr>
        <p:spPr>
          <a:xfrm>
            <a:off x="1668090" y="4615180"/>
            <a:ext cx="5883871" cy="1082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buFont typeface="Wingdings"/>
              <a:defRPr sz="2000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b="1"/>
              <a:t>Contrôler l’environnement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  <a:buFont typeface="Wingdings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Conseiller Médical en Environnement  Intérieur</a:t>
            </a:r>
          </a:p>
        </p:txBody>
      </p:sp>
      <p:sp>
        <p:nvSpPr>
          <p:cNvPr id="1021" name="Suivi régulier pendant au moins 6 mois par un médecin spécialisé dans la prise en charge des asthmes sévères"/>
          <p:cNvSpPr txBox="1"/>
          <p:nvPr/>
        </p:nvSpPr>
        <p:spPr>
          <a:xfrm>
            <a:off x="1668090" y="5354320"/>
            <a:ext cx="6017467" cy="1356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buFont typeface="Wingdings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b="1">
                <a:solidFill>
                  <a:srgbClr val="0365C0"/>
                </a:solidFill>
              </a:rPr>
              <a:t>Suivi régulier pendant au moins 6 mois</a:t>
            </a:r>
            <a:r>
              <a:t> par un médecin spécialisé dans la prise en charge des asthmes sévères</a:t>
            </a:r>
          </a:p>
        </p:txBody>
      </p:sp>
      <p:sp>
        <p:nvSpPr>
          <p:cNvPr id="1022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Optimiser la prise en charge</a:t>
            </a:r>
          </a:p>
        </p:txBody>
      </p:sp>
      <p:sp>
        <p:nvSpPr>
          <p:cNvPr id="1023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7" grpId="5" animBg="1" advAuto="0"/>
      <p:bldP spid="1018" grpId="1" animBg="1" advAuto="0"/>
      <p:bldP spid="1019" grpId="2" animBg="1" advAuto="0"/>
      <p:bldP spid="1020" grpId="3" animBg="1" advAuto="0"/>
      <p:bldP spid="1021" grpId="4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50"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026" name="Etude hollandaise…"/>
          <p:cNvSpPr txBox="1">
            <a:spLocks noGrp="1"/>
          </p:cNvSpPr>
          <p:nvPr>
            <p:ph type="body" idx="1"/>
          </p:nvPr>
        </p:nvSpPr>
        <p:spPr>
          <a:xfrm>
            <a:off x="900111" y="2133600"/>
            <a:ext cx="7345365" cy="3931922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342899" indent="-342899" algn="l" defTabSz="914400">
              <a:buClr>
                <a:srgbClr val="404040"/>
              </a:buClr>
              <a:buSzPct val="100000"/>
              <a:buFont typeface="Arial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Etude hollandaise</a:t>
            </a:r>
          </a:p>
          <a:p>
            <a:pPr marL="579437" lvl="1" indent="-228600" algn="l" defTabSz="914400">
              <a:buClr>
                <a:srgbClr val="B0BCC1"/>
              </a:buClr>
              <a:buSzPct val="100000"/>
              <a:buFont typeface="Arial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Asthme difficile 17%</a:t>
            </a:r>
          </a:p>
          <a:p>
            <a:pPr marL="579437" lvl="1" indent="-228600" algn="l" defTabSz="914400">
              <a:buClr>
                <a:srgbClr val="B0BCC1"/>
              </a:buClr>
              <a:buSzPct val="100000"/>
              <a:buFont typeface="Arial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Asthme sévère réfractaire : 3,6% [3 – 4,1] des asthmatiques</a:t>
            </a:r>
          </a:p>
        </p:txBody>
      </p:sp>
      <p:sp>
        <p:nvSpPr>
          <p:cNvPr id="1027" name="Hekking  J Allergy Clin Immunol 2015"/>
          <p:cNvSpPr txBox="1"/>
          <p:nvPr/>
        </p:nvSpPr>
        <p:spPr>
          <a:xfrm>
            <a:off x="6269566" y="6531792"/>
            <a:ext cx="276786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Hekking  J Allergy Clin Immunol 2015</a:t>
            </a:r>
          </a:p>
        </p:txBody>
      </p:sp>
      <p:grpSp>
        <p:nvGrpSpPr>
          <p:cNvPr id="1035" name="Groupe 14"/>
          <p:cNvGrpSpPr/>
          <p:nvPr/>
        </p:nvGrpSpPr>
        <p:grpSpPr>
          <a:xfrm>
            <a:off x="2030182" y="3853091"/>
            <a:ext cx="5105403" cy="1134379"/>
            <a:chOff x="0" y="0"/>
            <a:chExt cx="5105402" cy="1134377"/>
          </a:xfrm>
        </p:grpSpPr>
        <p:sp>
          <p:nvSpPr>
            <p:cNvPr id="1028" name="Flèche droite 3"/>
            <p:cNvSpPr/>
            <p:nvPr/>
          </p:nvSpPr>
          <p:spPr>
            <a:xfrm>
              <a:off x="-1" y="194287"/>
              <a:ext cx="5105404" cy="940092"/>
            </a:xfrm>
            <a:prstGeom prst="rightArrow">
              <a:avLst>
                <a:gd name="adj1" fmla="val 84765"/>
                <a:gd name="adj2" fmla="val 19246"/>
              </a:avLst>
            </a:pr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 sz="16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29" name="ZoneTexte 4"/>
            <p:cNvSpPr txBox="1"/>
            <p:nvPr/>
          </p:nvSpPr>
          <p:spPr>
            <a:xfrm>
              <a:off x="5445" y="437389"/>
              <a:ext cx="1181099" cy="492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defTabSz="914400">
                <a:defRPr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Diagnostics</a:t>
              </a:r>
            </a:p>
            <a:p>
              <a:pPr defTabSz="914400">
                <a:defRPr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Différentiels </a:t>
              </a:r>
            </a:p>
          </p:txBody>
        </p:sp>
        <p:sp>
          <p:nvSpPr>
            <p:cNvPr id="1030" name="ZoneTexte 5"/>
            <p:cNvSpPr txBox="1"/>
            <p:nvPr/>
          </p:nvSpPr>
          <p:spPr>
            <a:xfrm>
              <a:off x="1566049" y="538988"/>
              <a:ext cx="1744931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914400">
                <a:defRPr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Observance</a:t>
              </a:r>
            </a:p>
          </p:txBody>
        </p:sp>
        <p:sp>
          <p:nvSpPr>
            <p:cNvPr id="1031" name="ZoneTexte 6"/>
            <p:cNvSpPr txBox="1"/>
            <p:nvPr/>
          </p:nvSpPr>
          <p:spPr>
            <a:xfrm>
              <a:off x="3603287" y="538988"/>
              <a:ext cx="1250031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defTabSz="914400">
                <a:defRPr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Comorbidités</a:t>
              </a:r>
            </a:p>
          </p:txBody>
        </p:sp>
        <p:sp>
          <p:nvSpPr>
            <p:cNvPr id="1032" name="ZoneTexte 8"/>
            <p:cNvSpPr txBox="1"/>
            <p:nvPr/>
          </p:nvSpPr>
          <p:spPr>
            <a:xfrm>
              <a:off x="26913" y="0"/>
              <a:ext cx="538918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400" i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Jours</a:t>
              </a:r>
            </a:p>
          </p:txBody>
        </p:sp>
        <p:sp>
          <p:nvSpPr>
            <p:cNvPr id="1033" name="ZoneTexte 9"/>
            <p:cNvSpPr txBox="1"/>
            <p:nvPr/>
          </p:nvSpPr>
          <p:spPr>
            <a:xfrm>
              <a:off x="1970272" y="0"/>
              <a:ext cx="894778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400" i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Semaines</a:t>
              </a:r>
            </a:p>
          </p:txBody>
        </p:sp>
        <p:sp>
          <p:nvSpPr>
            <p:cNvPr id="1034" name="ZoneTexte 10"/>
            <p:cNvSpPr txBox="1"/>
            <p:nvPr/>
          </p:nvSpPr>
          <p:spPr>
            <a:xfrm>
              <a:off x="4103917" y="0"/>
              <a:ext cx="479535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1400" i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Mois</a:t>
              </a:r>
            </a:p>
          </p:txBody>
        </p:sp>
      </p:grpSp>
      <p:grpSp>
        <p:nvGrpSpPr>
          <p:cNvPr id="1038" name="Ellipse 13"/>
          <p:cNvGrpSpPr/>
          <p:nvPr/>
        </p:nvGrpSpPr>
        <p:grpSpPr>
          <a:xfrm>
            <a:off x="571499" y="3868508"/>
            <a:ext cx="1371601" cy="1371601"/>
            <a:chOff x="0" y="0"/>
            <a:chExt cx="1371600" cy="1371600"/>
          </a:xfrm>
        </p:grpSpPr>
        <p:sp>
          <p:nvSpPr>
            <p:cNvPr id="1036" name="Cercle"/>
            <p:cNvSpPr/>
            <p:nvPr/>
          </p:nvSpPr>
          <p:spPr>
            <a:xfrm>
              <a:off x="0" y="0"/>
              <a:ext cx="1371600" cy="1371600"/>
            </a:xfrm>
            <a:prstGeom prst="ellipse">
              <a:avLst/>
            </a:prstGeom>
            <a:solidFill>
              <a:srgbClr val="0460A9"/>
            </a:solidFill>
            <a:ln w="12700" cap="sq">
              <a:solidFill>
                <a:srgbClr val="03467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 sz="1100"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37" name="ASTHME DIFFICILE…"/>
            <p:cNvSpPr txBox="1"/>
            <p:nvPr/>
          </p:nvSpPr>
          <p:spPr>
            <a:xfrm>
              <a:off x="200865" y="144085"/>
              <a:ext cx="969870" cy="1083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/>
            <a:p>
              <a:pPr algn="ctr" defTabSz="914400">
                <a:defRPr sz="1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ASTHME DIFFICILE</a:t>
              </a:r>
            </a:p>
            <a:p>
              <a:pPr algn="ctr" defTabSz="914400">
                <a:defRPr sz="1100"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non contrôlé malgré un traitement optimal</a:t>
              </a:r>
            </a:p>
          </p:txBody>
        </p:sp>
      </p:grpSp>
      <p:grpSp>
        <p:nvGrpSpPr>
          <p:cNvPr id="1041" name="Ellipse 13"/>
          <p:cNvGrpSpPr/>
          <p:nvPr/>
        </p:nvGrpSpPr>
        <p:grpSpPr>
          <a:xfrm>
            <a:off x="7200900" y="3868508"/>
            <a:ext cx="1371600" cy="1371601"/>
            <a:chOff x="0" y="0"/>
            <a:chExt cx="1371600" cy="1371600"/>
          </a:xfrm>
        </p:grpSpPr>
        <p:sp>
          <p:nvSpPr>
            <p:cNvPr id="1039" name="Cercle"/>
            <p:cNvSpPr/>
            <p:nvPr/>
          </p:nvSpPr>
          <p:spPr>
            <a:xfrm>
              <a:off x="0" y="0"/>
              <a:ext cx="1371600" cy="1371600"/>
            </a:xfrm>
            <a:prstGeom prst="ellipse">
              <a:avLst/>
            </a:prstGeom>
            <a:solidFill>
              <a:srgbClr val="E74A21"/>
            </a:solidFill>
            <a:ln w="12700" cap="sq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40" name="ASTHME SÉVÈRE"/>
            <p:cNvSpPr txBox="1"/>
            <p:nvPr/>
          </p:nvSpPr>
          <p:spPr>
            <a:xfrm>
              <a:off x="200865" y="424523"/>
              <a:ext cx="969870" cy="522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>
              <a:lvl1pPr algn="ctr" defTabSz="914400">
                <a:defRPr sz="16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ASTHME SÉVÈRE</a:t>
              </a:r>
            </a:p>
          </p:txBody>
        </p:sp>
      </p:grpSp>
      <p:sp>
        <p:nvSpPr>
          <p:cNvPr id="1042" name="17%"/>
          <p:cNvSpPr txBox="1"/>
          <p:nvPr/>
        </p:nvSpPr>
        <p:spPr>
          <a:xfrm>
            <a:off x="753367" y="5509092"/>
            <a:ext cx="1007865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spcBef>
                <a:spcPts val="2000"/>
              </a:spcBef>
              <a:buClr>
                <a:srgbClr val="404040"/>
              </a:buClr>
              <a:buFont typeface="Arial"/>
              <a:defRPr sz="32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17%</a:t>
            </a:r>
          </a:p>
        </p:txBody>
      </p:sp>
      <p:sp>
        <p:nvSpPr>
          <p:cNvPr id="1043" name="5%"/>
          <p:cNvSpPr txBox="1"/>
          <p:nvPr/>
        </p:nvSpPr>
        <p:spPr>
          <a:xfrm>
            <a:off x="7484367" y="5318592"/>
            <a:ext cx="780258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spcBef>
                <a:spcPts val="2000"/>
              </a:spcBef>
              <a:buClr>
                <a:srgbClr val="404040"/>
              </a:buClr>
              <a:buFont typeface="Arial"/>
              <a:defRPr sz="32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5%</a:t>
            </a:r>
          </a:p>
        </p:txBody>
      </p:sp>
      <p:sp>
        <p:nvSpPr>
          <p:cNvPr id="1044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Optimiser la prise en charge</a:t>
            </a:r>
          </a:p>
        </p:txBody>
      </p:sp>
      <p:sp>
        <p:nvSpPr>
          <p:cNvPr id="1045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Flowchart: Manual Input 7"/>
          <p:cNvSpPr/>
          <p:nvPr/>
        </p:nvSpPr>
        <p:spPr>
          <a:xfrm>
            <a:off x="6734240" y="362059"/>
            <a:ext cx="1434107" cy="4731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23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7230"/>
                </a:lnTo>
                <a:close/>
              </a:path>
            </a:pathLst>
          </a:custGeom>
          <a:gradFill>
            <a:gsLst>
              <a:gs pos="0">
                <a:srgbClr val="FFFC6E"/>
              </a:gs>
              <a:gs pos="100000">
                <a:srgbClr val="EEEBCD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48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49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GINA 2018</a:t>
            </a:r>
          </a:p>
        </p:txBody>
      </p:sp>
      <p:sp>
        <p:nvSpPr>
          <p:cNvPr id="1050" name="TextBox 8"/>
          <p:cNvSpPr txBox="1"/>
          <p:nvPr/>
        </p:nvSpPr>
        <p:spPr>
          <a:xfrm>
            <a:off x="280914" y="2990559"/>
            <a:ext cx="1189514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1</a:t>
            </a:r>
          </a:p>
        </p:txBody>
      </p:sp>
      <p:sp>
        <p:nvSpPr>
          <p:cNvPr id="1051" name="TextBox 9"/>
          <p:cNvSpPr txBox="1"/>
          <p:nvPr/>
        </p:nvSpPr>
        <p:spPr>
          <a:xfrm>
            <a:off x="2081125" y="2990559"/>
            <a:ext cx="1530208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2</a:t>
            </a:r>
          </a:p>
        </p:txBody>
      </p:sp>
      <p:sp>
        <p:nvSpPr>
          <p:cNvPr id="1052" name="Straight Connector 13"/>
          <p:cNvSpPr/>
          <p:nvPr/>
        </p:nvSpPr>
        <p:spPr>
          <a:xfrm>
            <a:off x="6734240" y="1988738"/>
            <a:ext cx="1" cy="3929462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53" name="Straight Connector 14"/>
          <p:cNvSpPr/>
          <p:nvPr/>
        </p:nvSpPr>
        <p:spPr>
          <a:xfrm flipH="1">
            <a:off x="5438840" y="2407276"/>
            <a:ext cx="1" cy="3510925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54" name="Straight Connector 15"/>
          <p:cNvSpPr/>
          <p:nvPr/>
        </p:nvSpPr>
        <p:spPr>
          <a:xfrm flipH="1">
            <a:off x="4066177" y="2890632"/>
            <a:ext cx="1" cy="3025699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55" name="TextBox 18"/>
          <p:cNvSpPr txBox="1"/>
          <p:nvPr/>
        </p:nvSpPr>
        <p:spPr>
          <a:xfrm>
            <a:off x="1692340" y="3569437"/>
            <a:ext cx="2307778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Faible dose de CSI</a:t>
            </a:r>
          </a:p>
        </p:txBody>
      </p:sp>
      <p:sp>
        <p:nvSpPr>
          <p:cNvPr id="1056" name="TextBox 23"/>
          <p:cNvSpPr txBox="1"/>
          <p:nvPr/>
        </p:nvSpPr>
        <p:spPr>
          <a:xfrm>
            <a:off x="386699" y="5415513"/>
            <a:ext cx="1189514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Dose faible de CSI</a:t>
            </a:r>
          </a:p>
        </p:txBody>
      </p:sp>
      <p:sp>
        <p:nvSpPr>
          <p:cNvPr id="1057" name="TextBox 24"/>
          <p:cNvSpPr txBox="1"/>
          <p:nvPr/>
        </p:nvSpPr>
        <p:spPr>
          <a:xfrm>
            <a:off x="1706206" y="5360868"/>
            <a:ext cx="2333509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Antileucotriène</a:t>
            </a:r>
          </a:p>
          <a:p>
            <a: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Dose faible de théophylline*</a:t>
            </a:r>
          </a:p>
        </p:txBody>
      </p:sp>
      <p:sp>
        <p:nvSpPr>
          <p:cNvPr id="1058" name="TextBox 10"/>
          <p:cNvSpPr txBox="1"/>
          <p:nvPr/>
        </p:nvSpPr>
        <p:spPr>
          <a:xfrm>
            <a:off x="4113240" y="2965159"/>
            <a:ext cx="1236760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3</a:t>
            </a:r>
          </a:p>
        </p:txBody>
      </p:sp>
      <p:sp>
        <p:nvSpPr>
          <p:cNvPr id="1059" name="TextBox 17"/>
          <p:cNvSpPr txBox="1"/>
          <p:nvPr/>
        </p:nvSpPr>
        <p:spPr>
          <a:xfrm>
            <a:off x="4130128" y="3369198"/>
            <a:ext cx="1202982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Faible dose de CSI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+ ß2-LDA</a:t>
            </a:r>
          </a:p>
        </p:txBody>
      </p:sp>
      <p:sp>
        <p:nvSpPr>
          <p:cNvPr id="1060" name="TextBox 25"/>
          <p:cNvSpPr txBox="1"/>
          <p:nvPr/>
        </p:nvSpPr>
        <p:spPr>
          <a:xfrm>
            <a:off x="4143440" y="5140735"/>
            <a:ext cx="1214851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Moyenne/forte dose CSI**</a:t>
            </a:r>
          </a:p>
          <a:p>
            <a: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Faible dose CSI + antileucotriène </a:t>
            </a:r>
          </a:p>
          <a:p>
            <a: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(ou + theo*)</a:t>
            </a:r>
          </a:p>
        </p:txBody>
      </p:sp>
      <p:sp>
        <p:nvSpPr>
          <p:cNvPr id="1061" name="TextBox 11"/>
          <p:cNvSpPr txBox="1"/>
          <p:nvPr/>
        </p:nvSpPr>
        <p:spPr>
          <a:xfrm>
            <a:off x="5546343" y="2467026"/>
            <a:ext cx="1112520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4</a:t>
            </a:r>
          </a:p>
        </p:txBody>
      </p:sp>
      <p:sp>
        <p:nvSpPr>
          <p:cNvPr id="1062" name="TextBox 16"/>
          <p:cNvSpPr txBox="1"/>
          <p:nvPr/>
        </p:nvSpPr>
        <p:spPr>
          <a:xfrm>
            <a:off x="5563232" y="2972534"/>
            <a:ext cx="1078741" cy="1170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Moyenne ou Forte dose de CSI +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ß2-LDA</a:t>
            </a:r>
          </a:p>
        </p:txBody>
      </p:sp>
      <p:sp>
        <p:nvSpPr>
          <p:cNvPr id="1063" name="TextBox 26"/>
          <p:cNvSpPr txBox="1"/>
          <p:nvPr/>
        </p:nvSpPr>
        <p:spPr>
          <a:xfrm>
            <a:off x="5494720" y="5103621"/>
            <a:ext cx="1215765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Tiotropium*</a:t>
            </a:r>
            <a:r>
              <a:rPr baseline="29800"/>
              <a:t>$</a:t>
            </a:r>
            <a:r>
              <a:t> ou forte dose CSI* + antileucotriène (ou + theophylline*)</a:t>
            </a:r>
          </a:p>
        </p:txBody>
      </p:sp>
      <p:sp>
        <p:nvSpPr>
          <p:cNvPr id="1064" name="Straight Connector 32"/>
          <p:cNvSpPr/>
          <p:nvPr/>
        </p:nvSpPr>
        <p:spPr>
          <a:xfrm flipH="1">
            <a:off x="1576212" y="2872995"/>
            <a:ext cx="1" cy="3048273"/>
          </a:xfrm>
          <a:prstGeom prst="line">
            <a:avLst/>
          </a:prstGeom>
          <a:ln w="12700" cap="sq">
            <a:solidFill>
              <a:srgbClr val="333333"/>
            </a:solidFill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65" name="Straight Connector 46"/>
          <p:cNvSpPr/>
          <p:nvPr/>
        </p:nvSpPr>
        <p:spPr>
          <a:xfrm>
            <a:off x="292863" y="5102633"/>
            <a:ext cx="7837834" cy="1"/>
          </a:xfrm>
          <a:prstGeom prst="line">
            <a:avLst/>
          </a:prstGeom>
          <a:solidFill>
            <a:srgbClr val="FFC000"/>
          </a:solidFill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pPr defTabSz="914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66" name="TextBox 27"/>
          <p:cNvSpPr txBox="1"/>
          <p:nvPr/>
        </p:nvSpPr>
        <p:spPr>
          <a:xfrm>
            <a:off x="6774880" y="5386882"/>
            <a:ext cx="1434107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defRPr sz="10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Ajout corticoïde oral faible dose</a:t>
            </a:r>
          </a:p>
        </p:txBody>
      </p:sp>
      <p:sp>
        <p:nvSpPr>
          <p:cNvPr id="1067" name="TextBox 30"/>
          <p:cNvSpPr txBox="1"/>
          <p:nvPr/>
        </p:nvSpPr>
        <p:spPr>
          <a:xfrm>
            <a:off x="6834213" y="2448524"/>
            <a:ext cx="1356138" cy="259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6000" tIns="36000" rIns="36000" bIns="36000">
            <a:spAutoFit/>
          </a:bodyPr>
          <a:lstStyle/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Référer pour un traitement additionnel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par exemple</a:t>
            </a:r>
          </a:p>
          <a:p>
            <a:pPr algn="ctr" defTabSz="914400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Anti-IgE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Anti-IL5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Thermoplastie bronchique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Tiotropium Macrolides</a:t>
            </a:r>
          </a:p>
          <a:p>
            <a:pPr algn="ctr" defTabSz="914400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…</a:t>
            </a:r>
          </a:p>
        </p:txBody>
      </p:sp>
      <p:sp>
        <p:nvSpPr>
          <p:cNvPr id="1068" name="TextBox 11"/>
          <p:cNvSpPr txBox="1"/>
          <p:nvPr/>
        </p:nvSpPr>
        <p:spPr>
          <a:xfrm>
            <a:off x="6956022" y="1973569"/>
            <a:ext cx="1112520" cy="304166"/>
          </a:xfrm>
          <a:prstGeom prst="rect">
            <a:avLst/>
          </a:prstGeom>
          <a:solidFill>
            <a:srgbClr val="DE6A10"/>
          </a:solidFill>
          <a:ln>
            <a:solidFill>
              <a:srgbClr val="C82101"/>
            </a:solidFill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410750">
              <a:defRPr sz="13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PALIER 5</a:t>
            </a:r>
          </a:p>
        </p:txBody>
      </p:sp>
      <p:sp>
        <p:nvSpPr>
          <p:cNvPr id="1069" name="Rectangle"/>
          <p:cNvSpPr/>
          <p:nvPr/>
        </p:nvSpPr>
        <p:spPr>
          <a:xfrm>
            <a:off x="6768005" y="266700"/>
            <a:ext cx="1391977" cy="127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70" name="Traitement de palier 5"/>
          <p:cNvSpPr txBox="1"/>
          <p:nvPr/>
        </p:nvSpPr>
        <p:spPr>
          <a:xfrm>
            <a:off x="319450" y="1186337"/>
            <a:ext cx="3120391" cy="3962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defRPr sz="2000" b="1">
                <a:solidFill>
                  <a:srgbClr val="144FC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Traitement de palier 5</a:t>
            </a:r>
          </a:p>
        </p:txBody>
      </p:sp>
      <p:sp>
        <p:nvSpPr>
          <p:cNvPr id="1071" name="Rectangle aux angles arrondis"/>
          <p:cNvSpPr/>
          <p:nvPr/>
        </p:nvSpPr>
        <p:spPr>
          <a:xfrm>
            <a:off x="5422433" y="1361056"/>
            <a:ext cx="2749081" cy="4803299"/>
          </a:xfrm>
          <a:prstGeom prst="roundRect">
            <a:avLst>
              <a:gd name="adj" fmla="val 13274"/>
            </a:avLst>
          </a:prstGeom>
          <a:ln w="38100">
            <a:solidFill>
              <a:srgbClr val="B82F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72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sévère</a:t>
            </a:r>
          </a:p>
        </p:txBody>
      </p:sp>
      <p:sp>
        <p:nvSpPr>
          <p:cNvPr id="1073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76" name="Asthme non contrôlé malgré un traitement de fond par corticoïdes inhalés à fortes doses associé à un autre traitement de fond et/ou nécessitant des corticoïdes oraux plus de 50% de l’année.…"/>
          <p:cNvSpPr txBox="1"/>
          <p:nvPr/>
        </p:nvSpPr>
        <p:spPr>
          <a:xfrm>
            <a:off x="526375" y="1824417"/>
            <a:ext cx="7585739" cy="252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 defTabSz="449580">
              <a:defRPr sz="20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Asthme non contrôlé malgré un traitement de fond par corticoïdes inhalés à fortes doses associé à un autre traitement de fond et/ou nécessitant des corticoïdes oraux plus de 50% de l’année.</a:t>
            </a:r>
          </a:p>
          <a:p>
            <a:pPr algn="just" defTabSz="449580">
              <a:defRPr sz="20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algn="just" defTabSz="449580">
              <a:defRPr sz="20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Asthme dont le traitement corticoïde inhalé à forte dose associé au 2</a:t>
            </a:r>
            <a:r>
              <a:rPr baseline="31999"/>
              <a:t>e</a:t>
            </a:r>
            <a:r>
              <a:t> contrôleur (+/- corticoïdes oraux) ne peut être diminué sans induire une perte de contrôle de la maladie.</a:t>
            </a:r>
          </a:p>
        </p:txBody>
      </p:sp>
      <p:sp>
        <p:nvSpPr>
          <p:cNvPr id="1077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Asthme sévère - définition</a:t>
            </a:r>
          </a:p>
        </p:txBody>
      </p:sp>
      <p:sp>
        <p:nvSpPr>
          <p:cNvPr id="1078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7485" y="1230227"/>
            <a:ext cx="6609030" cy="5409206"/>
          </a:xfrm>
          <a:prstGeom prst="rect">
            <a:avLst/>
          </a:prstGeom>
          <a:ln w="12700">
            <a:miter lim="400000"/>
          </a:ln>
        </p:spPr>
      </p:pic>
      <p:sp>
        <p:nvSpPr>
          <p:cNvPr id="1081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Corticothérapie orale</a:t>
            </a:r>
          </a:p>
        </p:txBody>
      </p:sp>
      <p:sp>
        <p:nvSpPr>
          <p:cNvPr id="1082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85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Lambrecht  BN et al. Nature Immunology 2015</a:t>
            </a:r>
          </a:p>
        </p:txBody>
      </p:sp>
      <p:pic>
        <p:nvPicPr>
          <p:cNvPr id="108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077" y="389773"/>
            <a:ext cx="7371846" cy="58244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89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Adapté de Lambrecht  BN et al. Nature Immunology 2015</a:t>
            </a:r>
          </a:p>
        </p:txBody>
      </p:sp>
      <p:pic>
        <p:nvPicPr>
          <p:cNvPr id="109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077" y="389773"/>
            <a:ext cx="7371846" cy="5824454"/>
          </a:xfrm>
          <a:prstGeom prst="rect">
            <a:avLst/>
          </a:prstGeom>
          <a:ln w="12700">
            <a:miter lim="400000"/>
          </a:ln>
        </p:spPr>
      </p:pic>
      <p:sp>
        <p:nvSpPr>
          <p:cNvPr id="1091" name="Rectangle aux angles arrondis"/>
          <p:cNvSpPr/>
          <p:nvPr/>
        </p:nvSpPr>
        <p:spPr>
          <a:xfrm>
            <a:off x="857646" y="3302000"/>
            <a:ext cx="923430" cy="1189038"/>
          </a:xfrm>
          <a:prstGeom prst="roundRect">
            <a:avLst>
              <a:gd name="adj" fmla="val 19314"/>
            </a:avLst>
          </a:prstGeom>
          <a:solidFill>
            <a:srgbClr val="0383FB">
              <a:alpha val="16596"/>
            </a:srgbClr>
          </a:solidFill>
          <a:ln w="25400">
            <a:solidFill>
              <a:srgbClr val="0365C0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92" name="Rectangle aux angles arrondis"/>
          <p:cNvSpPr/>
          <p:nvPr/>
        </p:nvSpPr>
        <p:spPr>
          <a:xfrm>
            <a:off x="1583134" y="1907826"/>
            <a:ext cx="603449" cy="387053"/>
          </a:xfrm>
          <a:prstGeom prst="roundRect">
            <a:avLst>
              <a:gd name="adj" fmla="val 46080"/>
            </a:avLst>
          </a:prstGeom>
          <a:solidFill>
            <a:srgbClr val="0383FB">
              <a:alpha val="16596"/>
            </a:srgbClr>
          </a:solidFill>
          <a:ln w="25400">
            <a:solidFill>
              <a:srgbClr val="0365C0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93" name="Anti IgE"/>
          <p:cNvSpPr txBox="1"/>
          <p:nvPr/>
        </p:nvSpPr>
        <p:spPr>
          <a:xfrm>
            <a:off x="244177" y="1898152"/>
            <a:ext cx="107374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2265C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IgE</a:t>
            </a:r>
          </a:p>
        </p:txBody>
      </p:sp>
      <p:sp>
        <p:nvSpPr>
          <p:cNvPr id="1094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Shape 124"/>
          <p:cNvSpPr txBox="1"/>
          <p:nvPr/>
        </p:nvSpPr>
        <p:spPr>
          <a:xfrm>
            <a:off x="539561" y="537172"/>
            <a:ext cx="7038072" cy="503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6" tIns="35716" rIns="35716" bIns="35716" anchor="ctr">
            <a:spAutoFit/>
          </a:bodyPr>
          <a:lstStyle>
            <a:lvl1pPr defTabSz="410749">
              <a:defRPr sz="28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Traitements de palier 5</a:t>
            </a:r>
          </a:p>
        </p:txBody>
      </p:sp>
      <p:sp>
        <p:nvSpPr>
          <p:cNvPr id="1097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98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Adapté de Lambrecht  BN et al. Nature Immunology 2015</a:t>
            </a:r>
          </a:p>
        </p:txBody>
      </p:sp>
      <p:pic>
        <p:nvPicPr>
          <p:cNvPr id="109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077" y="389773"/>
            <a:ext cx="7371846" cy="5824454"/>
          </a:xfrm>
          <a:prstGeom prst="rect">
            <a:avLst/>
          </a:prstGeom>
          <a:ln w="12700">
            <a:miter lim="400000"/>
          </a:ln>
        </p:spPr>
      </p:pic>
      <p:sp>
        <p:nvSpPr>
          <p:cNvPr id="1100" name="Rectangle aux angles arrondis"/>
          <p:cNvSpPr/>
          <p:nvPr/>
        </p:nvSpPr>
        <p:spPr>
          <a:xfrm>
            <a:off x="857646" y="3302000"/>
            <a:ext cx="923430" cy="1189038"/>
          </a:xfrm>
          <a:prstGeom prst="roundRect">
            <a:avLst>
              <a:gd name="adj" fmla="val 19314"/>
            </a:avLst>
          </a:prstGeom>
          <a:solidFill>
            <a:srgbClr val="0383FB">
              <a:alpha val="16596"/>
            </a:srgbClr>
          </a:solidFill>
          <a:ln w="25400">
            <a:solidFill>
              <a:srgbClr val="0365C0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01" name="Rectangle aux angles arrondis"/>
          <p:cNvSpPr/>
          <p:nvPr/>
        </p:nvSpPr>
        <p:spPr>
          <a:xfrm>
            <a:off x="1583134" y="1907826"/>
            <a:ext cx="603449" cy="387053"/>
          </a:xfrm>
          <a:prstGeom prst="roundRect">
            <a:avLst>
              <a:gd name="adj" fmla="val 46080"/>
            </a:avLst>
          </a:prstGeom>
          <a:solidFill>
            <a:srgbClr val="0383FB">
              <a:alpha val="16596"/>
            </a:srgbClr>
          </a:solidFill>
          <a:ln w="25400">
            <a:solidFill>
              <a:srgbClr val="0365C0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02" name="Anti IgE"/>
          <p:cNvSpPr txBox="1"/>
          <p:nvPr/>
        </p:nvSpPr>
        <p:spPr>
          <a:xfrm>
            <a:off x="244177" y="1898152"/>
            <a:ext cx="107374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2265C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IgE</a:t>
            </a:r>
          </a:p>
        </p:txBody>
      </p:sp>
      <p:sp>
        <p:nvSpPr>
          <p:cNvPr id="1103" name="Anti IL5"/>
          <p:cNvSpPr txBox="1"/>
          <p:nvPr/>
        </p:nvSpPr>
        <p:spPr>
          <a:xfrm>
            <a:off x="4011104" y="3693318"/>
            <a:ext cx="1045592" cy="406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F3BF49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IL5</a:t>
            </a:r>
          </a:p>
        </p:txBody>
      </p:sp>
      <p:sp>
        <p:nvSpPr>
          <p:cNvPr id="1104" name="Figure"/>
          <p:cNvSpPr/>
          <p:nvPr/>
        </p:nvSpPr>
        <p:spPr>
          <a:xfrm>
            <a:off x="3415704" y="4038599"/>
            <a:ext cx="2153991" cy="118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97" extrusionOk="0">
                <a:moveTo>
                  <a:pt x="1747" y="0"/>
                </a:moveTo>
                <a:cubicBezTo>
                  <a:pt x="1244" y="0"/>
                  <a:pt x="991" y="-2"/>
                  <a:pt x="722" y="166"/>
                </a:cubicBezTo>
                <a:cubicBezTo>
                  <a:pt x="426" y="379"/>
                  <a:pt x="191" y="843"/>
                  <a:pt x="84" y="1428"/>
                </a:cubicBezTo>
                <a:cubicBezTo>
                  <a:pt x="-2" y="1962"/>
                  <a:pt x="0" y="2463"/>
                  <a:pt x="0" y="3453"/>
                </a:cubicBezTo>
                <a:lnTo>
                  <a:pt x="0" y="9869"/>
                </a:lnTo>
                <a:cubicBezTo>
                  <a:pt x="0" y="10874"/>
                  <a:pt x="-2" y="11382"/>
                  <a:pt x="84" y="11916"/>
                </a:cubicBezTo>
                <a:cubicBezTo>
                  <a:pt x="191" y="12501"/>
                  <a:pt x="426" y="12958"/>
                  <a:pt x="722" y="13170"/>
                </a:cubicBezTo>
                <a:cubicBezTo>
                  <a:pt x="992" y="13340"/>
                  <a:pt x="1246" y="13343"/>
                  <a:pt x="1747" y="13343"/>
                </a:cubicBezTo>
                <a:lnTo>
                  <a:pt x="6025" y="13343"/>
                </a:lnTo>
                <a:cubicBezTo>
                  <a:pt x="5973" y="13458"/>
                  <a:pt x="5925" y="13584"/>
                  <a:pt x="5898" y="13733"/>
                </a:cubicBezTo>
                <a:cubicBezTo>
                  <a:pt x="5849" y="14038"/>
                  <a:pt x="5850" y="14326"/>
                  <a:pt x="5850" y="14893"/>
                </a:cubicBezTo>
                <a:lnTo>
                  <a:pt x="5850" y="19607"/>
                </a:lnTo>
                <a:cubicBezTo>
                  <a:pt x="5850" y="20183"/>
                  <a:pt x="5849" y="20470"/>
                  <a:pt x="5898" y="20775"/>
                </a:cubicBezTo>
                <a:cubicBezTo>
                  <a:pt x="5959" y="21110"/>
                  <a:pt x="6093" y="21374"/>
                  <a:pt x="6262" y="21496"/>
                </a:cubicBezTo>
                <a:cubicBezTo>
                  <a:pt x="6417" y="21593"/>
                  <a:pt x="6563" y="21597"/>
                  <a:pt x="6850" y="21597"/>
                </a:cubicBezTo>
                <a:lnTo>
                  <a:pt x="14743" y="21597"/>
                </a:lnTo>
                <a:cubicBezTo>
                  <a:pt x="15034" y="21597"/>
                  <a:pt x="15179" y="21593"/>
                  <a:pt x="15334" y="21496"/>
                </a:cubicBezTo>
                <a:cubicBezTo>
                  <a:pt x="15503" y="21374"/>
                  <a:pt x="15637" y="21110"/>
                  <a:pt x="15698" y="20775"/>
                </a:cubicBezTo>
                <a:cubicBezTo>
                  <a:pt x="15747" y="20470"/>
                  <a:pt x="15749" y="20182"/>
                  <a:pt x="15749" y="19615"/>
                </a:cubicBezTo>
                <a:lnTo>
                  <a:pt x="15749" y="14900"/>
                </a:lnTo>
                <a:cubicBezTo>
                  <a:pt x="15749" y="14325"/>
                  <a:pt x="15747" y="14038"/>
                  <a:pt x="15698" y="13733"/>
                </a:cubicBezTo>
                <a:cubicBezTo>
                  <a:pt x="15671" y="13584"/>
                  <a:pt x="15623" y="13458"/>
                  <a:pt x="15571" y="13343"/>
                </a:cubicBezTo>
                <a:lnTo>
                  <a:pt x="19842" y="13343"/>
                </a:lnTo>
                <a:cubicBezTo>
                  <a:pt x="20351" y="13343"/>
                  <a:pt x="20604" y="13340"/>
                  <a:pt x="20874" y="13170"/>
                </a:cubicBezTo>
                <a:cubicBezTo>
                  <a:pt x="21170" y="12958"/>
                  <a:pt x="21405" y="12501"/>
                  <a:pt x="21512" y="11916"/>
                </a:cubicBezTo>
                <a:cubicBezTo>
                  <a:pt x="21598" y="11382"/>
                  <a:pt x="21596" y="10881"/>
                  <a:pt x="21596" y="9890"/>
                </a:cubicBezTo>
                <a:lnTo>
                  <a:pt x="21596" y="3468"/>
                </a:lnTo>
                <a:cubicBezTo>
                  <a:pt x="21596" y="2462"/>
                  <a:pt x="21598" y="1962"/>
                  <a:pt x="21512" y="1428"/>
                </a:cubicBezTo>
                <a:cubicBezTo>
                  <a:pt x="21405" y="843"/>
                  <a:pt x="21170" y="379"/>
                  <a:pt x="20874" y="166"/>
                </a:cubicBezTo>
                <a:cubicBezTo>
                  <a:pt x="20604" y="-3"/>
                  <a:pt x="20350" y="0"/>
                  <a:pt x="19849" y="0"/>
                </a:cubicBezTo>
                <a:lnTo>
                  <a:pt x="1754" y="0"/>
                </a:lnTo>
                <a:lnTo>
                  <a:pt x="1747" y="0"/>
                </a:lnTo>
                <a:close/>
              </a:path>
            </a:pathLst>
          </a:custGeom>
          <a:solidFill>
            <a:srgbClr val="EEE914">
              <a:alpha val="22656"/>
            </a:srgbClr>
          </a:solidFill>
          <a:ln w="25400">
            <a:solidFill>
              <a:srgbClr val="F3BF49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05" name="Shape 124"/>
          <p:cNvSpPr txBox="1"/>
          <p:nvPr/>
        </p:nvSpPr>
        <p:spPr>
          <a:xfrm>
            <a:off x="539561" y="537172"/>
            <a:ext cx="7038072" cy="503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6" tIns="35716" rIns="35716" bIns="35716" anchor="ctr">
            <a:spAutoFit/>
          </a:bodyPr>
          <a:lstStyle>
            <a:lvl1pPr defTabSz="410749">
              <a:defRPr sz="28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Traitements de palier 5</a:t>
            </a:r>
          </a:p>
        </p:txBody>
      </p:sp>
      <p:sp>
        <p:nvSpPr>
          <p:cNvPr id="1106" name="Shape 124"/>
          <p:cNvSpPr txBox="1"/>
          <p:nvPr/>
        </p:nvSpPr>
        <p:spPr>
          <a:xfrm>
            <a:off x="539561" y="368996"/>
            <a:ext cx="7038072" cy="503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6" tIns="35716" rIns="35716" bIns="35716" anchor="ctr">
            <a:spAutoFit/>
          </a:bodyPr>
          <a:lstStyle>
            <a:lvl1pPr defTabSz="410749">
              <a:defRPr sz="28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Les biothérapies - mécanisme d’action</a:t>
            </a:r>
          </a:p>
        </p:txBody>
      </p:sp>
      <p:sp>
        <p:nvSpPr>
          <p:cNvPr id="1107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10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Adapté de Lambrecht  BN et al. Nature Immunology 2015</a:t>
            </a:r>
          </a:p>
        </p:txBody>
      </p:sp>
      <p:pic>
        <p:nvPicPr>
          <p:cNvPr id="11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077" y="389773"/>
            <a:ext cx="7371846" cy="5824454"/>
          </a:xfrm>
          <a:prstGeom prst="rect">
            <a:avLst/>
          </a:prstGeom>
          <a:ln w="12700">
            <a:miter lim="400000"/>
          </a:ln>
        </p:spPr>
      </p:pic>
      <p:sp>
        <p:nvSpPr>
          <p:cNvPr id="1112" name="Rectangle aux angles arrondis"/>
          <p:cNvSpPr/>
          <p:nvPr/>
        </p:nvSpPr>
        <p:spPr>
          <a:xfrm>
            <a:off x="1921619" y="3998418"/>
            <a:ext cx="913557" cy="769055"/>
          </a:xfrm>
          <a:prstGeom prst="roundRect">
            <a:avLst>
              <a:gd name="adj" fmla="val 19908"/>
            </a:avLst>
          </a:prstGeom>
          <a:solidFill>
            <a:srgbClr val="01EA4D">
              <a:alpha val="14493"/>
            </a:srgbClr>
          </a:solidFill>
          <a:ln w="25400">
            <a:solidFill>
              <a:srgbClr val="6CA758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13" name="Rectangle aux angles arrondis"/>
          <p:cNvSpPr/>
          <p:nvPr/>
        </p:nvSpPr>
        <p:spPr>
          <a:xfrm>
            <a:off x="3564086" y="2639518"/>
            <a:ext cx="1787972" cy="769055"/>
          </a:xfrm>
          <a:prstGeom prst="roundRect">
            <a:avLst>
              <a:gd name="adj" fmla="val 19908"/>
            </a:avLst>
          </a:prstGeom>
          <a:solidFill>
            <a:srgbClr val="01EA4D">
              <a:alpha val="14493"/>
            </a:srgbClr>
          </a:solidFill>
          <a:ln w="25400">
            <a:solidFill>
              <a:srgbClr val="6CA758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14" name="Rectangle aux angles arrondis"/>
          <p:cNvSpPr/>
          <p:nvPr/>
        </p:nvSpPr>
        <p:spPr>
          <a:xfrm rot="2040000">
            <a:off x="2990418" y="4702568"/>
            <a:ext cx="603450" cy="303961"/>
          </a:xfrm>
          <a:prstGeom prst="roundRect">
            <a:avLst>
              <a:gd name="adj" fmla="val 44913"/>
            </a:avLst>
          </a:prstGeom>
          <a:solidFill>
            <a:srgbClr val="01EA4D">
              <a:alpha val="14493"/>
            </a:srgbClr>
          </a:solidFill>
          <a:ln w="25400">
            <a:solidFill>
              <a:srgbClr val="6CA758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15" name="Rectangle aux angles arrondis"/>
          <p:cNvSpPr/>
          <p:nvPr/>
        </p:nvSpPr>
        <p:spPr>
          <a:xfrm rot="19260000">
            <a:off x="5352618" y="4775112"/>
            <a:ext cx="603450" cy="303961"/>
          </a:xfrm>
          <a:prstGeom prst="roundRect">
            <a:avLst>
              <a:gd name="adj" fmla="val 44913"/>
            </a:avLst>
          </a:prstGeom>
          <a:solidFill>
            <a:srgbClr val="01EA4D">
              <a:alpha val="14493"/>
            </a:srgbClr>
          </a:solidFill>
          <a:ln w="25400">
            <a:solidFill>
              <a:srgbClr val="6CA758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16" name="Anti IL4R"/>
          <p:cNvSpPr txBox="1"/>
          <p:nvPr/>
        </p:nvSpPr>
        <p:spPr>
          <a:xfrm>
            <a:off x="3890888" y="2064681"/>
            <a:ext cx="1229023" cy="406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6CA75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IL4R</a:t>
            </a:r>
          </a:p>
        </p:txBody>
      </p:sp>
      <p:sp>
        <p:nvSpPr>
          <p:cNvPr id="1117" name="Anti IL4R"/>
          <p:cNvSpPr txBox="1"/>
          <p:nvPr/>
        </p:nvSpPr>
        <p:spPr>
          <a:xfrm>
            <a:off x="1763886" y="5273358"/>
            <a:ext cx="122902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6CA75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IL4R</a:t>
            </a:r>
          </a:p>
        </p:txBody>
      </p:sp>
      <p:sp>
        <p:nvSpPr>
          <p:cNvPr id="1118" name="Rectangle aux angles arrondis"/>
          <p:cNvSpPr/>
          <p:nvPr/>
        </p:nvSpPr>
        <p:spPr>
          <a:xfrm>
            <a:off x="857646" y="3302000"/>
            <a:ext cx="923430" cy="1189038"/>
          </a:xfrm>
          <a:prstGeom prst="roundRect">
            <a:avLst>
              <a:gd name="adj" fmla="val 19314"/>
            </a:avLst>
          </a:prstGeom>
          <a:solidFill>
            <a:srgbClr val="0383FB">
              <a:alpha val="16596"/>
            </a:srgbClr>
          </a:solidFill>
          <a:ln w="25400">
            <a:solidFill>
              <a:srgbClr val="0365C0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19" name="Rectangle aux angles arrondis"/>
          <p:cNvSpPr/>
          <p:nvPr/>
        </p:nvSpPr>
        <p:spPr>
          <a:xfrm>
            <a:off x="1583134" y="1907826"/>
            <a:ext cx="603449" cy="387053"/>
          </a:xfrm>
          <a:prstGeom prst="roundRect">
            <a:avLst>
              <a:gd name="adj" fmla="val 46080"/>
            </a:avLst>
          </a:prstGeom>
          <a:solidFill>
            <a:srgbClr val="0383FB">
              <a:alpha val="16596"/>
            </a:srgbClr>
          </a:solidFill>
          <a:ln w="25400">
            <a:solidFill>
              <a:srgbClr val="0365C0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20" name="Anti IgE"/>
          <p:cNvSpPr txBox="1"/>
          <p:nvPr/>
        </p:nvSpPr>
        <p:spPr>
          <a:xfrm>
            <a:off x="244177" y="1898152"/>
            <a:ext cx="107374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2265C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IgE</a:t>
            </a:r>
          </a:p>
        </p:txBody>
      </p:sp>
      <p:sp>
        <p:nvSpPr>
          <p:cNvPr id="1121" name="Anti IL5"/>
          <p:cNvSpPr txBox="1"/>
          <p:nvPr/>
        </p:nvSpPr>
        <p:spPr>
          <a:xfrm>
            <a:off x="4011104" y="3693318"/>
            <a:ext cx="1045592" cy="406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F3BF49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IL5</a:t>
            </a:r>
          </a:p>
        </p:txBody>
      </p:sp>
      <p:sp>
        <p:nvSpPr>
          <p:cNvPr id="1122" name="Figure"/>
          <p:cNvSpPr/>
          <p:nvPr/>
        </p:nvSpPr>
        <p:spPr>
          <a:xfrm>
            <a:off x="3415704" y="4038599"/>
            <a:ext cx="2153991" cy="118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97" extrusionOk="0">
                <a:moveTo>
                  <a:pt x="1747" y="0"/>
                </a:moveTo>
                <a:cubicBezTo>
                  <a:pt x="1244" y="0"/>
                  <a:pt x="991" y="-2"/>
                  <a:pt x="722" y="166"/>
                </a:cubicBezTo>
                <a:cubicBezTo>
                  <a:pt x="426" y="379"/>
                  <a:pt x="191" y="843"/>
                  <a:pt x="84" y="1428"/>
                </a:cubicBezTo>
                <a:cubicBezTo>
                  <a:pt x="-2" y="1962"/>
                  <a:pt x="0" y="2463"/>
                  <a:pt x="0" y="3453"/>
                </a:cubicBezTo>
                <a:lnTo>
                  <a:pt x="0" y="9869"/>
                </a:lnTo>
                <a:cubicBezTo>
                  <a:pt x="0" y="10874"/>
                  <a:pt x="-2" y="11382"/>
                  <a:pt x="84" y="11916"/>
                </a:cubicBezTo>
                <a:cubicBezTo>
                  <a:pt x="191" y="12501"/>
                  <a:pt x="426" y="12958"/>
                  <a:pt x="722" y="13170"/>
                </a:cubicBezTo>
                <a:cubicBezTo>
                  <a:pt x="992" y="13340"/>
                  <a:pt x="1246" y="13343"/>
                  <a:pt x="1747" y="13343"/>
                </a:cubicBezTo>
                <a:lnTo>
                  <a:pt x="6025" y="13343"/>
                </a:lnTo>
                <a:cubicBezTo>
                  <a:pt x="5973" y="13458"/>
                  <a:pt x="5925" y="13584"/>
                  <a:pt x="5898" y="13733"/>
                </a:cubicBezTo>
                <a:cubicBezTo>
                  <a:pt x="5849" y="14038"/>
                  <a:pt x="5850" y="14326"/>
                  <a:pt x="5850" y="14893"/>
                </a:cubicBezTo>
                <a:lnTo>
                  <a:pt x="5850" y="19607"/>
                </a:lnTo>
                <a:cubicBezTo>
                  <a:pt x="5850" y="20183"/>
                  <a:pt x="5849" y="20470"/>
                  <a:pt x="5898" y="20775"/>
                </a:cubicBezTo>
                <a:cubicBezTo>
                  <a:pt x="5959" y="21110"/>
                  <a:pt x="6093" y="21374"/>
                  <a:pt x="6262" y="21496"/>
                </a:cubicBezTo>
                <a:cubicBezTo>
                  <a:pt x="6417" y="21593"/>
                  <a:pt x="6563" y="21597"/>
                  <a:pt x="6850" y="21597"/>
                </a:cubicBezTo>
                <a:lnTo>
                  <a:pt x="14743" y="21597"/>
                </a:lnTo>
                <a:cubicBezTo>
                  <a:pt x="15034" y="21597"/>
                  <a:pt x="15179" y="21593"/>
                  <a:pt x="15334" y="21496"/>
                </a:cubicBezTo>
                <a:cubicBezTo>
                  <a:pt x="15503" y="21374"/>
                  <a:pt x="15637" y="21110"/>
                  <a:pt x="15698" y="20775"/>
                </a:cubicBezTo>
                <a:cubicBezTo>
                  <a:pt x="15747" y="20470"/>
                  <a:pt x="15749" y="20182"/>
                  <a:pt x="15749" y="19615"/>
                </a:cubicBezTo>
                <a:lnTo>
                  <a:pt x="15749" y="14900"/>
                </a:lnTo>
                <a:cubicBezTo>
                  <a:pt x="15749" y="14325"/>
                  <a:pt x="15747" y="14038"/>
                  <a:pt x="15698" y="13733"/>
                </a:cubicBezTo>
                <a:cubicBezTo>
                  <a:pt x="15671" y="13584"/>
                  <a:pt x="15623" y="13458"/>
                  <a:pt x="15571" y="13343"/>
                </a:cubicBezTo>
                <a:lnTo>
                  <a:pt x="19842" y="13343"/>
                </a:lnTo>
                <a:cubicBezTo>
                  <a:pt x="20351" y="13343"/>
                  <a:pt x="20604" y="13340"/>
                  <a:pt x="20874" y="13170"/>
                </a:cubicBezTo>
                <a:cubicBezTo>
                  <a:pt x="21170" y="12958"/>
                  <a:pt x="21405" y="12501"/>
                  <a:pt x="21512" y="11916"/>
                </a:cubicBezTo>
                <a:cubicBezTo>
                  <a:pt x="21598" y="11382"/>
                  <a:pt x="21596" y="10881"/>
                  <a:pt x="21596" y="9890"/>
                </a:cubicBezTo>
                <a:lnTo>
                  <a:pt x="21596" y="3468"/>
                </a:lnTo>
                <a:cubicBezTo>
                  <a:pt x="21596" y="2462"/>
                  <a:pt x="21598" y="1962"/>
                  <a:pt x="21512" y="1428"/>
                </a:cubicBezTo>
                <a:cubicBezTo>
                  <a:pt x="21405" y="843"/>
                  <a:pt x="21170" y="379"/>
                  <a:pt x="20874" y="166"/>
                </a:cubicBezTo>
                <a:cubicBezTo>
                  <a:pt x="20604" y="-3"/>
                  <a:pt x="20350" y="0"/>
                  <a:pt x="19849" y="0"/>
                </a:cubicBezTo>
                <a:lnTo>
                  <a:pt x="1754" y="0"/>
                </a:lnTo>
                <a:lnTo>
                  <a:pt x="1747" y="0"/>
                </a:lnTo>
                <a:close/>
              </a:path>
            </a:pathLst>
          </a:custGeom>
          <a:solidFill>
            <a:srgbClr val="EEE914">
              <a:alpha val="22656"/>
            </a:srgbClr>
          </a:solidFill>
          <a:ln w="25400">
            <a:solidFill>
              <a:srgbClr val="F3BF49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23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26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Flood-Page P et al. Am J Respir Crit Care Med 2007;176:1062-1071</a:t>
            </a:r>
          </a:p>
        </p:txBody>
      </p:sp>
      <p:sp>
        <p:nvSpPr>
          <p:cNvPr id="1127" name="Les biothérapies ne sont pas efficaces chez tous les asthmatiques"/>
          <p:cNvSpPr txBox="1"/>
          <p:nvPr/>
        </p:nvSpPr>
        <p:spPr>
          <a:xfrm>
            <a:off x="491492" y="1397000"/>
            <a:ext cx="772939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228600" indent="-228600" defTabSz="410749">
              <a:buSzPct val="100000"/>
              <a:buChar char="‣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Les biothérapies ne sont pas efficaces chez tous les asthmatiques</a:t>
            </a:r>
          </a:p>
        </p:txBody>
      </p:sp>
      <p:pic>
        <p:nvPicPr>
          <p:cNvPr id="1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0430" y="2599512"/>
            <a:ext cx="7719865" cy="134648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129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 dans l’asthme sévère</a:t>
            </a:r>
          </a:p>
        </p:txBody>
      </p:sp>
      <p:sp>
        <p:nvSpPr>
          <p:cNvPr id="1130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33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Flood-Page P et al. Am J Respir Crit Care Med 2007;176:1062-1071</a:t>
            </a:r>
          </a:p>
        </p:txBody>
      </p:sp>
      <p:pic>
        <p:nvPicPr>
          <p:cNvPr id="113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0430" y="2599512"/>
            <a:ext cx="7719865" cy="1346489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1141" name="Groupe"/>
          <p:cNvGrpSpPr/>
          <p:nvPr/>
        </p:nvGrpSpPr>
        <p:grpSpPr>
          <a:xfrm>
            <a:off x="838286" y="4388170"/>
            <a:ext cx="7408035" cy="1105952"/>
            <a:chOff x="0" y="0"/>
            <a:chExt cx="7408033" cy="1105951"/>
          </a:xfrm>
        </p:grpSpPr>
        <p:pic>
          <p:nvPicPr>
            <p:cNvPr id="1135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b="52310"/>
            <a:stretch>
              <a:fillRect/>
            </a:stretch>
          </p:blipFill>
          <p:spPr>
            <a:xfrm>
              <a:off x="0" y="0"/>
              <a:ext cx="7340600" cy="9327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37" name="Ligne"/>
            <p:cNvSpPr/>
            <p:nvPr/>
          </p:nvSpPr>
          <p:spPr>
            <a:xfrm>
              <a:off x="3924213" y="361629"/>
              <a:ext cx="3242521" cy="1"/>
            </a:xfrm>
            <a:prstGeom prst="line">
              <a:avLst/>
            </a:prstGeom>
            <a:noFill/>
            <a:ln>
              <a:noFil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410749">
                <a:defRPr sz="25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1139" name="Ligne"/>
            <p:cNvSpPr/>
            <p:nvPr/>
          </p:nvSpPr>
          <p:spPr>
            <a:xfrm>
              <a:off x="50713" y="628329"/>
              <a:ext cx="2030649" cy="1"/>
            </a:xfrm>
            <a:prstGeom prst="line">
              <a:avLst/>
            </a:prstGeom>
            <a:noFill/>
            <a:ln>
              <a:noFil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410749">
                <a:defRPr sz="25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1140" name="Rectangle"/>
            <p:cNvSpPr/>
            <p:nvPr/>
          </p:nvSpPr>
          <p:spPr>
            <a:xfrm>
              <a:off x="4089313" y="628118"/>
              <a:ext cx="3318721" cy="477834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49">
                <a:defRPr sz="25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sp>
        <p:nvSpPr>
          <p:cNvPr id="1142" name="Les biothérapies ne sont pas efficaces chez tous les asthmatiques"/>
          <p:cNvSpPr txBox="1"/>
          <p:nvPr/>
        </p:nvSpPr>
        <p:spPr>
          <a:xfrm>
            <a:off x="491492" y="1397000"/>
            <a:ext cx="772939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228600" indent="-228600" defTabSz="410749">
              <a:buSzPct val="100000"/>
              <a:buChar char="‣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Les biothérapies ne sont pas efficaces chez tous les asthmatiques</a:t>
            </a:r>
          </a:p>
        </p:txBody>
      </p:sp>
      <p:sp>
        <p:nvSpPr>
          <p:cNvPr id="1143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 dans l’asthme sévère</a:t>
            </a:r>
          </a:p>
        </p:txBody>
      </p:sp>
      <p:sp>
        <p:nvSpPr>
          <p:cNvPr id="1144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47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Flood-Page P et al. Am J Respir Crit Care Med 2007;176:1062-1071</a:t>
            </a:r>
          </a:p>
        </p:txBody>
      </p:sp>
      <p:pic>
        <p:nvPicPr>
          <p:cNvPr id="114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0430" y="2599512"/>
            <a:ext cx="7719865" cy="1346489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1155" name="Groupe"/>
          <p:cNvGrpSpPr/>
          <p:nvPr/>
        </p:nvGrpSpPr>
        <p:grpSpPr>
          <a:xfrm>
            <a:off x="838286" y="4388170"/>
            <a:ext cx="7408035" cy="1105952"/>
            <a:chOff x="0" y="0"/>
            <a:chExt cx="7408033" cy="1105951"/>
          </a:xfrm>
        </p:grpSpPr>
        <p:pic>
          <p:nvPicPr>
            <p:cNvPr id="1149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b="52310"/>
            <a:stretch>
              <a:fillRect/>
            </a:stretch>
          </p:blipFill>
          <p:spPr>
            <a:xfrm>
              <a:off x="0" y="0"/>
              <a:ext cx="7340600" cy="9327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51" name="Ligne"/>
            <p:cNvSpPr/>
            <p:nvPr/>
          </p:nvSpPr>
          <p:spPr>
            <a:xfrm>
              <a:off x="3924213" y="361629"/>
              <a:ext cx="3242521" cy="1"/>
            </a:xfrm>
            <a:prstGeom prst="line">
              <a:avLst/>
            </a:prstGeom>
            <a:noFill/>
            <a:ln>
              <a:noFil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410749">
                <a:defRPr sz="25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1153" name="Ligne"/>
            <p:cNvSpPr/>
            <p:nvPr/>
          </p:nvSpPr>
          <p:spPr>
            <a:xfrm>
              <a:off x="50713" y="628329"/>
              <a:ext cx="2030649" cy="1"/>
            </a:xfrm>
            <a:prstGeom prst="line">
              <a:avLst/>
            </a:prstGeom>
            <a:noFill/>
            <a:ln>
              <a:noFil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410749">
                <a:defRPr sz="25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1154" name="Rectangle"/>
            <p:cNvSpPr/>
            <p:nvPr/>
          </p:nvSpPr>
          <p:spPr>
            <a:xfrm>
              <a:off x="4089313" y="628118"/>
              <a:ext cx="3318721" cy="477834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49">
                <a:defRPr sz="25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sp>
        <p:nvSpPr>
          <p:cNvPr id="1156" name="L’asthme est une maladie hétérogène"/>
          <p:cNvSpPr txBox="1"/>
          <p:nvPr/>
        </p:nvSpPr>
        <p:spPr>
          <a:xfrm>
            <a:off x="2575779" y="5726573"/>
            <a:ext cx="488012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10749">
              <a:defRPr sz="2000" b="1">
                <a:solidFill>
                  <a:srgbClr val="C8250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L’asthme est une maladie hétérogène</a:t>
            </a:r>
          </a:p>
        </p:txBody>
      </p:sp>
      <p:sp>
        <p:nvSpPr>
          <p:cNvPr id="1157" name="Flèche"/>
          <p:cNvSpPr/>
          <p:nvPr/>
        </p:nvSpPr>
        <p:spPr>
          <a:xfrm rot="10860000" flipH="1">
            <a:off x="1783729" y="5723816"/>
            <a:ext cx="715906" cy="411060"/>
          </a:xfrm>
          <a:prstGeom prst="rightArrow">
            <a:avLst>
              <a:gd name="adj1" fmla="val 30637"/>
              <a:gd name="adj2" fmla="val 81120"/>
            </a:avLst>
          </a:prstGeom>
          <a:solidFill>
            <a:srgbClr val="C82506"/>
          </a:solidFill>
          <a:ln>
            <a:solidFill>
              <a:srgbClr val="A01E05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solidFill>
                  <a:srgbClr val="C82506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58" name="Les biothérapies ne sont pas efficaces chez tous les asthmatiques"/>
          <p:cNvSpPr txBox="1"/>
          <p:nvPr/>
        </p:nvSpPr>
        <p:spPr>
          <a:xfrm>
            <a:off x="491492" y="1397000"/>
            <a:ext cx="772939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228600" indent="-228600" defTabSz="410749">
              <a:buSzPct val="100000"/>
              <a:buChar char="‣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Les biothérapies ne sont pas efficaces chez tous les asthmatiques</a:t>
            </a:r>
          </a:p>
        </p:txBody>
      </p:sp>
      <p:sp>
        <p:nvSpPr>
          <p:cNvPr id="1159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 dans l’asthme sévère</a:t>
            </a:r>
          </a:p>
        </p:txBody>
      </p:sp>
      <p:sp>
        <p:nvSpPr>
          <p:cNvPr id="1160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63" name="ZoneTexte 6"/>
          <p:cNvSpPr txBox="1"/>
          <p:nvPr/>
        </p:nvSpPr>
        <p:spPr>
          <a:xfrm>
            <a:off x="321822" y="6458311"/>
            <a:ext cx="8782903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Haldar P et al. Am J Respir Crit Care Med. 2008;178:218-224.</a:t>
            </a:r>
          </a:p>
        </p:txBody>
      </p:sp>
      <p:grpSp>
        <p:nvGrpSpPr>
          <p:cNvPr id="1205" name="Grouper"/>
          <p:cNvGrpSpPr/>
          <p:nvPr/>
        </p:nvGrpSpPr>
        <p:grpSpPr>
          <a:xfrm>
            <a:off x="5478095" y="2464794"/>
            <a:ext cx="1550309" cy="1567128"/>
            <a:chOff x="-4" y="0"/>
            <a:chExt cx="1550307" cy="1567126"/>
          </a:xfrm>
        </p:grpSpPr>
        <p:grpSp>
          <p:nvGrpSpPr>
            <p:cNvPr id="1170" name="Grouper"/>
            <p:cNvGrpSpPr/>
            <p:nvPr/>
          </p:nvGrpSpPr>
          <p:grpSpPr>
            <a:xfrm>
              <a:off x="-5" y="0"/>
              <a:ext cx="505123" cy="1015186"/>
              <a:chOff x="-4" y="0"/>
              <a:chExt cx="505122" cy="1015185"/>
            </a:xfrm>
          </p:grpSpPr>
          <p:sp>
            <p:nvSpPr>
              <p:cNvPr id="1164" name="Rectangle aux angles arrondis"/>
              <p:cNvSpPr/>
              <p:nvPr/>
            </p:nvSpPr>
            <p:spPr>
              <a:xfrm>
                <a:off x="142284" y="195672"/>
                <a:ext cx="236999" cy="354990"/>
              </a:xfrm>
              <a:prstGeom prst="roundRect">
                <a:avLst>
                  <a:gd name="adj" fmla="val 3042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65" name="Rectangle aux angles arrondis"/>
              <p:cNvSpPr/>
              <p:nvPr/>
            </p:nvSpPr>
            <p:spPr>
              <a:xfrm rot="20940000">
                <a:off x="316781" y="472023"/>
                <a:ext cx="83415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66" name="Rectangle aux angles arrondis"/>
              <p:cNvSpPr/>
              <p:nvPr/>
            </p:nvSpPr>
            <p:spPr>
              <a:xfrm rot="600000">
                <a:off x="121150" y="469959"/>
                <a:ext cx="83415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67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68" name="Figure"/>
              <p:cNvSpPr/>
              <p:nvPr/>
            </p:nvSpPr>
            <p:spPr>
              <a:xfrm rot="20220000" flipH="1">
                <a:off x="331493" y="196742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69" name="Ovale"/>
              <p:cNvSpPr/>
              <p:nvPr/>
            </p:nvSpPr>
            <p:spPr>
              <a:xfrm>
                <a:off x="176062" y="0"/>
                <a:ext cx="169443" cy="201428"/>
              </a:xfrm>
              <a:prstGeom prst="ellipse">
                <a:avLst/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177" name="Grouper"/>
            <p:cNvGrpSpPr/>
            <p:nvPr/>
          </p:nvGrpSpPr>
          <p:grpSpPr>
            <a:xfrm>
              <a:off x="522586" y="2837"/>
              <a:ext cx="505124" cy="1015187"/>
              <a:chOff x="-4" y="0"/>
              <a:chExt cx="505123" cy="1015186"/>
            </a:xfrm>
          </p:grpSpPr>
          <p:sp>
            <p:nvSpPr>
              <p:cNvPr id="1171" name="Rectangle aux angles arrondis"/>
              <p:cNvSpPr/>
              <p:nvPr/>
            </p:nvSpPr>
            <p:spPr>
              <a:xfrm>
                <a:off x="142284" y="195672"/>
                <a:ext cx="237000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72" name="Rectangle aux angles arrondis"/>
              <p:cNvSpPr/>
              <p:nvPr/>
            </p:nvSpPr>
            <p:spPr>
              <a:xfrm rot="20940000">
                <a:off x="316781" y="472023"/>
                <a:ext cx="83416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73" name="Rectangle aux angles arrondis"/>
              <p:cNvSpPr/>
              <p:nvPr/>
            </p:nvSpPr>
            <p:spPr>
              <a:xfrm rot="600000">
                <a:off x="121150" y="469959"/>
                <a:ext cx="83416" cy="54016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74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75" name="Figure"/>
              <p:cNvSpPr/>
              <p:nvPr/>
            </p:nvSpPr>
            <p:spPr>
              <a:xfrm rot="20220000" flipH="1">
                <a:off x="331493" y="196742"/>
                <a:ext cx="103711" cy="378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76" name="Ovale"/>
              <p:cNvSpPr/>
              <p:nvPr/>
            </p:nvSpPr>
            <p:spPr>
              <a:xfrm>
                <a:off x="176062" y="0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184" name="Grouper"/>
            <p:cNvGrpSpPr/>
            <p:nvPr/>
          </p:nvGrpSpPr>
          <p:grpSpPr>
            <a:xfrm>
              <a:off x="248244" y="234827"/>
              <a:ext cx="505123" cy="1015186"/>
              <a:chOff x="-4" y="0"/>
              <a:chExt cx="505122" cy="1015185"/>
            </a:xfrm>
          </p:grpSpPr>
          <p:sp>
            <p:nvSpPr>
              <p:cNvPr id="1178" name="Rectangle aux angles arrondis"/>
              <p:cNvSpPr/>
              <p:nvPr/>
            </p:nvSpPr>
            <p:spPr>
              <a:xfrm>
                <a:off x="142284" y="195672"/>
                <a:ext cx="236999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79" name="Rectangle aux angles arrondis"/>
              <p:cNvSpPr/>
              <p:nvPr/>
            </p:nvSpPr>
            <p:spPr>
              <a:xfrm rot="20940000">
                <a:off x="316781" y="472023"/>
                <a:ext cx="83415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80" name="Rectangle aux angles arrondis"/>
              <p:cNvSpPr/>
              <p:nvPr/>
            </p:nvSpPr>
            <p:spPr>
              <a:xfrm rot="600000">
                <a:off x="121150" y="469959"/>
                <a:ext cx="83415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81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82" name="Figure"/>
              <p:cNvSpPr/>
              <p:nvPr/>
            </p:nvSpPr>
            <p:spPr>
              <a:xfrm rot="20220000" flipH="1">
                <a:off x="331493" y="196742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83" name="Ovale"/>
              <p:cNvSpPr/>
              <p:nvPr/>
            </p:nvSpPr>
            <p:spPr>
              <a:xfrm>
                <a:off x="176062" y="0"/>
                <a:ext cx="169443" cy="201428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191" name="Grouper"/>
            <p:cNvGrpSpPr/>
            <p:nvPr/>
          </p:nvGrpSpPr>
          <p:grpSpPr>
            <a:xfrm>
              <a:off x="1045179" y="0"/>
              <a:ext cx="505124" cy="1015186"/>
              <a:chOff x="-4" y="0"/>
              <a:chExt cx="505122" cy="1015185"/>
            </a:xfrm>
          </p:grpSpPr>
          <p:sp>
            <p:nvSpPr>
              <p:cNvPr id="1185" name="Rectangle aux angles arrondis"/>
              <p:cNvSpPr/>
              <p:nvPr/>
            </p:nvSpPr>
            <p:spPr>
              <a:xfrm>
                <a:off x="142283" y="195672"/>
                <a:ext cx="237001" cy="354990"/>
              </a:xfrm>
              <a:prstGeom prst="roundRect">
                <a:avLst>
                  <a:gd name="adj" fmla="val 30420"/>
                </a:avLst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86" name="Rectangle aux angles arrondis"/>
              <p:cNvSpPr/>
              <p:nvPr/>
            </p:nvSpPr>
            <p:spPr>
              <a:xfrm rot="20940000">
                <a:off x="316781" y="472023"/>
                <a:ext cx="83416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87" name="Rectangle aux angles arrondis"/>
              <p:cNvSpPr/>
              <p:nvPr/>
            </p:nvSpPr>
            <p:spPr>
              <a:xfrm rot="600000">
                <a:off x="121150" y="469959"/>
                <a:ext cx="83416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88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89" name="Figure"/>
              <p:cNvSpPr/>
              <p:nvPr/>
            </p:nvSpPr>
            <p:spPr>
              <a:xfrm rot="20220000" flipH="1">
                <a:off x="331493" y="196742"/>
                <a:ext cx="103711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90" name="Ovale"/>
              <p:cNvSpPr/>
              <p:nvPr/>
            </p:nvSpPr>
            <p:spPr>
              <a:xfrm>
                <a:off x="176062" y="0"/>
                <a:ext cx="169443" cy="20142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198" name="Grouper"/>
            <p:cNvGrpSpPr/>
            <p:nvPr/>
          </p:nvGrpSpPr>
          <p:grpSpPr>
            <a:xfrm>
              <a:off x="762942" y="234827"/>
              <a:ext cx="505124" cy="1015186"/>
              <a:chOff x="-4" y="0"/>
              <a:chExt cx="505122" cy="1015185"/>
            </a:xfrm>
          </p:grpSpPr>
          <p:sp>
            <p:nvSpPr>
              <p:cNvPr id="1192" name="Rectangle aux angles arrondis"/>
              <p:cNvSpPr/>
              <p:nvPr/>
            </p:nvSpPr>
            <p:spPr>
              <a:xfrm>
                <a:off x="142283" y="195672"/>
                <a:ext cx="237001" cy="354990"/>
              </a:xfrm>
              <a:prstGeom prst="roundRect">
                <a:avLst>
                  <a:gd name="adj" fmla="val 30420"/>
                </a:avLst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93" name="Rectangle aux angles arrondis"/>
              <p:cNvSpPr/>
              <p:nvPr/>
            </p:nvSpPr>
            <p:spPr>
              <a:xfrm rot="20940000">
                <a:off x="316781" y="472023"/>
                <a:ext cx="83416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94" name="Rectangle aux angles arrondis"/>
              <p:cNvSpPr/>
              <p:nvPr/>
            </p:nvSpPr>
            <p:spPr>
              <a:xfrm rot="600000">
                <a:off x="121150" y="469959"/>
                <a:ext cx="83416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95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96" name="Figure"/>
              <p:cNvSpPr/>
              <p:nvPr/>
            </p:nvSpPr>
            <p:spPr>
              <a:xfrm rot="20220000" flipH="1">
                <a:off x="331493" y="196742"/>
                <a:ext cx="103711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97" name="Ovale"/>
              <p:cNvSpPr/>
              <p:nvPr/>
            </p:nvSpPr>
            <p:spPr>
              <a:xfrm>
                <a:off x="176062" y="0"/>
                <a:ext cx="169443" cy="201428"/>
              </a:xfrm>
              <a:prstGeom prst="ellipse">
                <a:avLst/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199" name="Rectangle aux angles arrondis"/>
            <p:cNvSpPr/>
            <p:nvPr/>
          </p:nvSpPr>
          <p:spPr>
            <a:xfrm>
              <a:off x="652674" y="747615"/>
              <a:ext cx="236999" cy="354990"/>
            </a:xfrm>
            <a:prstGeom prst="roundRect">
              <a:avLst>
                <a:gd name="adj" fmla="val 30420"/>
              </a:avLst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00" name="Rectangle aux angles arrondis"/>
            <p:cNvSpPr/>
            <p:nvPr/>
          </p:nvSpPr>
          <p:spPr>
            <a:xfrm rot="20940000">
              <a:off x="827172" y="1023966"/>
              <a:ext cx="83415" cy="54016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01" name="Rectangle aux angles arrondis"/>
            <p:cNvSpPr/>
            <p:nvPr/>
          </p:nvSpPr>
          <p:spPr>
            <a:xfrm rot="600000">
              <a:off x="631540" y="1021901"/>
              <a:ext cx="83415" cy="5401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02" name="Figure"/>
            <p:cNvSpPr/>
            <p:nvPr/>
          </p:nvSpPr>
          <p:spPr>
            <a:xfrm rot="1560000">
              <a:off x="588202" y="749554"/>
              <a:ext cx="103710" cy="378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3" h="21195" extrusionOk="0">
                  <a:moveTo>
                    <a:pt x="3408" y="4562"/>
                  </a:moveTo>
                  <a:cubicBezTo>
                    <a:pt x="5586" y="6982"/>
                    <a:pt x="6899" y="9489"/>
                    <a:pt x="5825" y="11966"/>
                  </a:cubicBezTo>
                  <a:cubicBezTo>
                    <a:pt x="4876" y="14155"/>
                    <a:pt x="2170" y="16214"/>
                    <a:pt x="465" y="18384"/>
                  </a:cubicBezTo>
                  <a:cubicBezTo>
                    <a:pt x="-352" y="19425"/>
                    <a:pt x="-377" y="20557"/>
                    <a:pt x="2769" y="21024"/>
                  </a:cubicBezTo>
                  <a:cubicBezTo>
                    <a:pt x="6267" y="21544"/>
                    <a:pt x="10175" y="20806"/>
                    <a:pt x="12583" y="19817"/>
                  </a:cubicBezTo>
                  <a:cubicBezTo>
                    <a:pt x="18123" y="17544"/>
                    <a:pt x="19948" y="14614"/>
                    <a:pt x="20562" y="11768"/>
                  </a:cubicBezTo>
                  <a:cubicBezTo>
                    <a:pt x="21223" y="8702"/>
                    <a:pt x="20391" y="5606"/>
                    <a:pt x="17230" y="2677"/>
                  </a:cubicBezTo>
                  <a:cubicBezTo>
                    <a:pt x="15931" y="1474"/>
                    <a:pt x="13804" y="254"/>
                    <a:pt x="9730" y="30"/>
                  </a:cubicBezTo>
                  <a:cubicBezTo>
                    <a:pt x="8162" y="-56"/>
                    <a:pt x="6540" y="45"/>
                    <a:pt x="5235" y="318"/>
                  </a:cubicBezTo>
                  <a:cubicBezTo>
                    <a:pt x="985" y="1205"/>
                    <a:pt x="1997" y="2994"/>
                    <a:pt x="3408" y="456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03" name="Figure"/>
            <p:cNvSpPr/>
            <p:nvPr/>
          </p:nvSpPr>
          <p:spPr>
            <a:xfrm rot="20220000" flipH="1">
              <a:off x="841883" y="748685"/>
              <a:ext cx="103710" cy="378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3" h="21195" extrusionOk="0">
                  <a:moveTo>
                    <a:pt x="3408" y="4562"/>
                  </a:moveTo>
                  <a:cubicBezTo>
                    <a:pt x="5586" y="6982"/>
                    <a:pt x="6899" y="9489"/>
                    <a:pt x="5825" y="11966"/>
                  </a:cubicBezTo>
                  <a:cubicBezTo>
                    <a:pt x="4876" y="14155"/>
                    <a:pt x="2170" y="16214"/>
                    <a:pt x="465" y="18384"/>
                  </a:cubicBezTo>
                  <a:cubicBezTo>
                    <a:pt x="-352" y="19425"/>
                    <a:pt x="-377" y="20557"/>
                    <a:pt x="2769" y="21024"/>
                  </a:cubicBezTo>
                  <a:cubicBezTo>
                    <a:pt x="6267" y="21544"/>
                    <a:pt x="10175" y="20806"/>
                    <a:pt x="12583" y="19817"/>
                  </a:cubicBezTo>
                  <a:cubicBezTo>
                    <a:pt x="18123" y="17544"/>
                    <a:pt x="19948" y="14614"/>
                    <a:pt x="20562" y="11768"/>
                  </a:cubicBezTo>
                  <a:cubicBezTo>
                    <a:pt x="21223" y="8702"/>
                    <a:pt x="20391" y="5606"/>
                    <a:pt x="17230" y="2677"/>
                  </a:cubicBezTo>
                  <a:cubicBezTo>
                    <a:pt x="15931" y="1474"/>
                    <a:pt x="13804" y="254"/>
                    <a:pt x="9730" y="30"/>
                  </a:cubicBezTo>
                  <a:cubicBezTo>
                    <a:pt x="8162" y="-56"/>
                    <a:pt x="6540" y="45"/>
                    <a:pt x="5235" y="318"/>
                  </a:cubicBezTo>
                  <a:cubicBezTo>
                    <a:pt x="985" y="1205"/>
                    <a:pt x="1997" y="2994"/>
                    <a:pt x="3408" y="456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04" name="Ovale"/>
            <p:cNvSpPr/>
            <p:nvPr/>
          </p:nvSpPr>
          <p:spPr>
            <a:xfrm>
              <a:off x="686452" y="551942"/>
              <a:ext cx="169443" cy="2014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1246" name="Grouper"/>
          <p:cNvGrpSpPr/>
          <p:nvPr/>
        </p:nvGrpSpPr>
        <p:grpSpPr>
          <a:xfrm>
            <a:off x="1693495" y="2478747"/>
            <a:ext cx="1531259" cy="1539223"/>
            <a:chOff x="-5" y="0"/>
            <a:chExt cx="1531257" cy="1539221"/>
          </a:xfrm>
        </p:grpSpPr>
        <p:grpSp>
          <p:nvGrpSpPr>
            <p:cNvPr id="1224" name="Grouper"/>
            <p:cNvGrpSpPr/>
            <p:nvPr/>
          </p:nvGrpSpPr>
          <p:grpSpPr>
            <a:xfrm>
              <a:off x="-6" y="-1"/>
              <a:ext cx="1027716" cy="1250015"/>
              <a:chOff x="-5" y="0"/>
              <a:chExt cx="1027714" cy="1250013"/>
            </a:xfrm>
          </p:grpSpPr>
          <p:sp>
            <p:nvSpPr>
              <p:cNvPr id="1206" name="Rectangle aux angles arrondis"/>
              <p:cNvSpPr/>
              <p:nvPr/>
            </p:nvSpPr>
            <p:spPr>
              <a:xfrm>
                <a:off x="142284" y="195672"/>
                <a:ext cx="236998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07" name="Rectangle aux angles arrondis"/>
              <p:cNvSpPr/>
              <p:nvPr/>
            </p:nvSpPr>
            <p:spPr>
              <a:xfrm rot="20940000">
                <a:off x="316780" y="472022"/>
                <a:ext cx="83415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08" name="Rectangle aux angles arrondis"/>
              <p:cNvSpPr/>
              <p:nvPr/>
            </p:nvSpPr>
            <p:spPr>
              <a:xfrm rot="600000">
                <a:off x="121150" y="469959"/>
                <a:ext cx="83415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09" name="Figure"/>
              <p:cNvSpPr/>
              <p:nvPr/>
            </p:nvSpPr>
            <p:spPr>
              <a:xfrm rot="1560000">
                <a:off x="77811" y="197610"/>
                <a:ext cx="103709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0" name="Figure"/>
              <p:cNvSpPr/>
              <p:nvPr/>
            </p:nvSpPr>
            <p:spPr>
              <a:xfrm rot="20220000" flipH="1">
                <a:off x="331492" y="196742"/>
                <a:ext cx="103710" cy="3789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1" name="Ovale"/>
              <p:cNvSpPr/>
              <p:nvPr/>
            </p:nvSpPr>
            <p:spPr>
              <a:xfrm>
                <a:off x="176062" y="-1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2" name="Rectangle aux angles arrondis"/>
              <p:cNvSpPr/>
              <p:nvPr/>
            </p:nvSpPr>
            <p:spPr>
              <a:xfrm>
                <a:off x="664877" y="198510"/>
                <a:ext cx="236999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3" name="Rectangle aux angles arrondis"/>
              <p:cNvSpPr/>
              <p:nvPr/>
            </p:nvSpPr>
            <p:spPr>
              <a:xfrm rot="20940000">
                <a:off x="839373" y="474860"/>
                <a:ext cx="83416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4" name="Rectangle aux angles arrondis"/>
              <p:cNvSpPr/>
              <p:nvPr/>
            </p:nvSpPr>
            <p:spPr>
              <a:xfrm rot="600000">
                <a:off x="643743" y="472797"/>
                <a:ext cx="83415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5" name="Figure"/>
              <p:cNvSpPr/>
              <p:nvPr/>
            </p:nvSpPr>
            <p:spPr>
              <a:xfrm rot="1560000">
                <a:off x="600404" y="200448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6" name="Figure"/>
              <p:cNvSpPr/>
              <p:nvPr/>
            </p:nvSpPr>
            <p:spPr>
              <a:xfrm rot="20220000" flipH="1">
                <a:off x="854085" y="199580"/>
                <a:ext cx="103711" cy="3789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7" name="Ovale"/>
              <p:cNvSpPr/>
              <p:nvPr/>
            </p:nvSpPr>
            <p:spPr>
              <a:xfrm>
                <a:off x="698655" y="2836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8" name="Rectangle aux angles arrondis"/>
              <p:cNvSpPr/>
              <p:nvPr/>
            </p:nvSpPr>
            <p:spPr>
              <a:xfrm>
                <a:off x="390533" y="430500"/>
                <a:ext cx="236999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9" name="Rectangle aux angles arrondis"/>
              <p:cNvSpPr/>
              <p:nvPr/>
            </p:nvSpPr>
            <p:spPr>
              <a:xfrm rot="20940000">
                <a:off x="565030" y="706851"/>
                <a:ext cx="83415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0" name="Rectangle aux angles arrondis"/>
              <p:cNvSpPr/>
              <p:nvPr/>
            </p:nvSpPr>
            <p:spPr>
              <a:xfrm rot="600000">
                <a:off x="369399" y="704787"/>
                <a:ext cx="83416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1" name="Figure"/>
              <p:cNvSpPr/>
              <p:nvPr/>
            </p:nvSpPr>
            <p:spPr>
              <a:xfrm rot="1560000">
                <a:off x="326060" y="432439"/>
                <a:ext cx="103710" cy="3789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2" name="Figure"/>
              <p:cNvSpPr/>
              <p:nvPr/>
            </p:nvSpPr>
            <p:spPr>
              <a:xfrm rot="20220000" flipH="1">
                <a:off x="579742" y="431571"/>
                <a:ext cx="103710" cy="3789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3" name="Ovale"/>
              <p:cNvSpPr/>
              <p:nvPr/>
            </p:nvSpPr>
            <p:spPr>
              <a:xfrm>
                <a:off x="424311" y="234828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231" name="Grouper"/>
            <p:cNvGrpSpPr/>
            <p:nvPr/>
          </p:nvGrpSpPr>
          <p:grpSpPr>
            <a:xfrm>
              <a:off x="1026129" y="15537"/>
              <a:ext cx="505124" cy="1015187"/>
              <a:chOff x="-4" y="0"/>
              <a:chExt cx="505123" cy="1015186"/>
            </a:xfrm>
          </p:grpSpPr>
          <p:sp>
            <p:nvSpPr>
              <p:cNvPr id="1225" name="Rectangle aux angles arrondis"/>
              <p:cNvSpPr/>
              <p:nvPr/>
            </p:nvSpPr>
            <p:spPr>
              <a:xfrm>
                <a:off x="142284" y="195672"/>
                <a:ext cx="237000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6" name="Rectangle aux angles arrondis"/>
              <p:cNvSpPr/>
              <p:nvPr/>
            </p:nvSpPr>
            <p:spPr>
              <a:xfrm rot="20940000">
                <a:off x="316781" y="472023"/>
                <a:ext cx="83416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7" name="Rectangle aux angles arrondis"/>
              <p:cNvSpPr/>
              <p:nvPr/>
            </p:nvSpPr>
            <p:spPr>
              <a:xfrm rot="600000">
                <a:off x="121150" y="469959"/>
                <a:ext cx="83416" cy="54016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8" name="Figure"/>
              <p:cNvSpPr/>
              <p:nvPr/>
            </p:nvSpPr>
            <p:spPr>
              <a:xfrm rot="1560000">
                <a:off x="77811" y="197610"/>
                <a:ext cx="103710" cy="378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9" name="Figure"/>
              <p:cNvSpPr/>
              <p:nvPr/>
            </p:nvSpPr>
            <p:spPr>
              <a:xfrm rot="20220000" flipH="1">
                <a:off x="331493" y="196742"/>
                <a:ext cx="103711" cy="378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30" name="Ovale"/>
              <p:cNvSpPr/>
              <p:nvPr/>
            </p:nvSpPr>
            <p:spPr>
              <a:xfrm>
                <a:off x="176062" y="0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238" name="Grouper"/>
            <p:cNvGrpSpPr/>
            <p:nvPr/>
          </p:nvGrpSpPr>
          <p:grpSpPr>
            <a:xfrm>
              <a:off x="743892" y="236284"/>
              <a:ext cx="505124" cy="1015186"/>
              <a:chOff x="-4" y="0"/>
              <a:chExt cx="505122" cy="1015185"/>
            </a:xfrm>
          </p:grpSpPr>
          <p:sp>
            <p:nvSpPr>
              <p:cNvPr id="1232" name="Rectangle aux angles arrondis"/>
              <p:cNvSpPr/>
              <p:nvPr/>
            </p:nvSpPr>
            <p:spPr>
              <a:xfrm>
                <a:off x="142284" y="195672"/>
                <a:ext cx="237000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33" name="Rectangle aux angles arrondis"/>
              <p:cNvSpPr/>
              <p:nvPr/>
            </p:nvSpPr>
            <p:spPr>
              <a:xfrm rot="20940000">
                <a:off x="316781" y="472023"/>
                <a:ext cx="83416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34" name="Rectangle aux angles arrondis"/>
              <p:cNvSpPr/>
              <p:nvPr/>
            </p:nvSpPr>
            <p:spPr>
              <a:xfrm rot="600000">
                <a:off x="121150" y="469959"/>
                <a:ext cx="83416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35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36" name="Figure"/>
              <p:cNvSpPr/>
              <p:nvPr/>
            </p:nvSpPr>
            <p:spPr>
              <a:xfrm rot="20220000" flipH="1">
                <a:off x="331493" y="196742"/>
                <a:ext cx="103711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37" name="Ovale"/>
              <p:cNvSpPr/>
              <p:nvPr/>
            </p:nvSpPr>
            <p:spPr>
              <a:xfrm>
                <a:off x="176062" y="-1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245" name="Grouper"/>
            <p:cNvGrpSpPr/>
            <p:nvPr/>
          </p:nvGrpSpPr>
          <p:grpSpPr>
            <a:xfrm>
              <a:off x="512262" y="524035"/>
              <a:ext cx="505124" cy="1015187"/>
              <a:chOff x="-4" y="0"/>
              <a:chExt cx="505123" cy="1015186"/>
            </a:xfrm>
          </p:grpSpPr>
          <p:sp>
            <p:nvSpPr>
              <p:cNvPr id="1239" name="Rectangle aux angles arrondis"/>
              <p:cNvSpPr/>
              <p:nvPr/>
            </p:nvSpPr>
            <p:spPr>
              <a:xfrm>
                <a:off x="142284" y="195672"/>
                <a:ext cx="237000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40" name="Rectangle aux angles arrondis"/>
              <p:cNvSpPr/>
              <p:nvPr/>
            </p:nvSpPr>
            <p:spPr>
              <a:xfrm rot="20940000">
                <a:off x="316781" y="472023"/>
                <a:ext cx="83416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41" name="Rectangle aux angles arrondis"/>
              <p:cNvSpPr/>
              <p:nvPr/>
            </p:nvSpPr>
            <p:spPr>
              <a:xfrm rot="600000">
                <a:off x="121150" y="469959"/>
                <a:ext cx="83416" cy="54016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42" name="Figure"/>
              <p:cNvSpPr/>
              <p:nvPr/>
            </p:nvSpPr>
            <p:spPr>
              <a:xfrm rot="1560000">
                <a:off x="77811" y="197610"/>
                <a:ext cx="103710" cy="378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43" name="Figure"/>
              <p:cNvSpPr/>
              <p:nvPr/>
            </p:nvSpPr>
            <p:spPr>
              <a:xfrm rot="20220000" flipH="1">
                <a:off x="331493" y="196742"/>
                <a:ext cx="103711" cy="378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44" name="Ovale"/>
              <p:cNvSpPr/>
              <p:nvPr/>
            </p:nvSpPr>
            <p:spPr>
              <a:xfrm>
                <a:off x="176062" y="0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1247" name="Flèche"/>
          <p:cNvSpPr/>
          <p:nvPr/>
        </p:nvSpPr>
        <p:spPr>
          <a:xfrm rot="10860000" flipH="1">
            <a:off x="3994021" y="3042401"/>
            <a:ext cx="715906" cy="411060"/>
          </a:xfrm>
          <a:prstGeom prst="rightArrow">
            <a:avLst>
              <a:gd name="adj1" fmla="val 30637"/>
              <a:gd name="adj2" fmla="val 81120"/>
            </a:avLst>
          </a:prstGeom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solidFill>
                  <a:srgbClr val="C82506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248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 dans l’asthme sévère</a:t>
            </a:r>
          </a:p>
        </p:txBody>
      </p:sp>
      <p:sp>
        <p:nvSpPr>
          <p:cNvPr id="1249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50" name="Les biothérapies ne sont pas efficaces chez tous les asthmatiques…"/>
          <p:cNvSpPr txBox="1"/>
          <p:nvPr/>
        </p:nvSpPr>
        <p:spPr>
          <a:xfrm>
            <a:off x="491492" y="1397000"/>
            <a:ext cx="7729390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28600" indent="-228600" defTabSz="410749">
              <a:buSzPct val="100000"/>
              <a:buChar char="‣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Les biothérapies ne sont pas efficaces chez tous les asthmatiques </a:t>
            </a:r>
          </a:p>
          <a:p>
            <a:pPr defTabSz="410749">
              <a:defRPr sz="2000" b="1">
                <a:solidFill>
                  <a:srgbClr val="B82F2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➧ il faut phénotyper les patients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253" name="ZoneTexte 6"/>
          <p:cNvSpPr txBox="1"/>
          <p:nvPr/>
        </p:nvSpPr>
        <p:spPr>
          <a:xfrm>
            <a:off x="321822" y="6458311"/>
            <a:ext cx="8782903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Haldar P et al. Am J Respir Crit Care Med. 2008;178:218-224.</a:t>
            </a:r>
          </a:p>
        </p:txBody>
      </p:sp>
      <p:sp>
        <p:nvSpPr>
          <p:cNvPr id="1254" name="Les biothérapies ne sont pas efficaces chez tous les asthmatiques…"/>
          <p:cNvSpPr txBox="1"/>
          <p:nvPr/>
        </p:nvSpPr>
        <p:spPr>
          <a:xfrm>
            <a:off x="491492" y="1397000"/>
            <a:ext cx="7729390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28600" indent="-228600" defTabSz="410749">
              <a:buSzPct val="100000"/>
              <a:buChar char="‣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Les biothérapies ne sont pas efficaces chez tous les asthmatiques </a:t>
            </a:r>
          </a:p>
          <a:p>
            <a:pPr defTabSz="410749">
              <a:defRPr sz="2000" b="1">
                <a:solidFill>
                  <a:srgbClr val="B82F2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➧ il faut phénotyper les patients</a:t>
            </a:r>
          </a:p>
        </p:txBody>
      </p:sp>
      <p:grpSp>
        <p:nvGrpSpPr>
          <p:cNvPr id="1296" name="Grouper"/>
          <p:cNvGrpSpPr/>
          <p:nvPr/>
        </p:nvGrpSpPr>
        <p:grpSpPr>
          <a:xfrm>
            <a:off x="5478095" y="2464794"/>
            <a:ext cx="1550309" cy="1567128"/>
            <a:chOff x="-4" y="0"/>
            <a:chExt cx="1550307" cy="1567126"/>
          </a:xfrm>
        </p:grpSpPr>
        <p:grpSp>
          <p:nvGrpSpPr>
            <p:cNvPr id="1261" name="Grouper"/>
            <p:cNvGrpSpPr/>
            <p:nvPr/>
          </p:nvGrpSpPr>
          <p:grpSpPr>
            <a:xfrm>
              <a:off x="-5" y="0"/>
              <a:ext cx="505123" cy="1015186"/>
              <a:chOff x="-4" y="0"/>
              <a:chExt cx="505122" cy="1015185"/>
            </a:xfrm>
          </p:grpSpPr>
          <p:sp>
            <p:nvSpPr>
              <p:cNvPr id="1255" name="Rectangle aux angles arrondis"/>
              <p:cNvSpPr/>
              <p:nvPr/>
            </p:nvSpPr>
            <p:spPr>
              <a:xfrm>
                <a:off x="142284" y="195672"/>
                <a:ext cx="236999" cy="354990"/>
              </a:xfrm>
              <a:prstGeom prst="roundRect">
                <a:avLst>
                  <a:gd name="adj" fmla="val 3042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56" name="Rectangle aux angles arrondis"/>
              <p:cNvSpPr/>
              <p:nvPr/>
            </p:nvSpPr>
            <p:spPr>
              <a:xfrm rot="20940000">
                <a:off x="316781" y="472023"/>
                <a:ext cx="83415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57" name="Rectangle aux angles arrondis"/>
              <p:cNvSpPr/>
              <p:nvPr/>
            </p:nvSpPr>
            <p:spPr>
              <a:xfrm rot="600000">
                <a:off x="121150" y="469959"/>
                <a:ext cx="83415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58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59" name="Figure"/>
              <p:cNvSpPr/>
              <p:nvPr/>
            </p:nvSpPr>
            <p:spPr>
              <a:xfrm rot="20220000" flipH="1">
                <a:off x="331493" y="196742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60" name="Ovale"/>
              <p:cNvSpPr/>
              <p:nvPr/>
            </p:nvSpPr>
            <p:spPr>
              <a:xfrm>
                <a:off x="176062" y="0"/>
                <a:ext cx="169443" cy="201428"/>
              </a:xfrm>
              <a:prstGeom prst="ellipse">
                <a:avLst/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268" name="Grouper"/>
            <p:cNvGrpSpPr/>
            <p:nvPr/>
          </p:nvGrpSpPr>
          <p:grpSpPr>
            <a:xfrm>
              <a:off x="522586" y="2837"/>
              <a:ext cx="505124" cy="1015187"/>
              <a:chOff x="-4" y="0"/>
              <a:chExt cx="505123" cy="1015186"/>
            </a:xfrm>
          </p:grpSpPr>
          <p:sp>
            <p:nvSpPr>
              <p:cNvPr id="1262" name="Rectangle aux angles arrondis"/>
              <p:cNvSpPr/>
              <p:nvPr/>
            </p:nvSpPr>
            <p:spPr>
              <a:xfrm>
                <a:off x="142284" y="195672"/>
                <a:ext cx="237000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63" name="Rectangle aux angles arrondis"/>
              <p:cNvSpPr/>
              <p:nvPr/>
            </p:nvSpPr>
            <p:spPr>
              <a:xfrm rot="20940000">
                <a:off x="316781" y="472023"/>
                <a:ext cx="83416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64" name="Rectangle aux angles arrondis"/>
              <p:cNvSpPr/>
              <p:nvPr/>
            </p:nvSpPr>
            <p:spPr>
              <a:xfrm rot="600000">
                <a:off x="121150" y="469959"/>
                <a:ext cx="83416" cy="54016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65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66" name="Figure"/>
              <p:cNvSpPr/>
              <p:nvPr/>
            </p:nvSpPr>
            <p:spPr>
              <a:xfrm rot="20220000" flipH="1">
                <a:off x="331493" y="196742"/>
                <a:ext cx="103711" cy="378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67" name="Ovale"/>
              <p:cNvSpPr/>
              <p:nvPr/>
            </p:nvSpPr>
            <p:spPr>
              <a:xfrm>
                <a:off x="176062" y="0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275" name="Grouper"/>
            <p:cNvGrpSpPr/>
            <p:nvPr/>
          </p:nvGrpSpPr>
          <p:grpSpPr>
            <a:xfrm>
              <a:off x="248244" y="234827"/>
              <a:ext cx="505123" cy="1015186"/>
              <a:chOff x="-4" y="0"/>
              <a:chExt cx="505122" cy="1015185"/>
            </a:xfrm>
          </p:grpSpPr>
          <p:sp>
            <p:nvSpPr>
              <p:cNvPr id="1269" name="Rectangle aux angles arrondis"/>
              <p:cNvSpPr/>
              <p:nvPr/>
            </p:nvSpPr>
            <p:spPr>
              <a:xfrm>
                <a:off x="142284" y="195672"/>
                <a:ext cx="236999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70" name="Rectangle aux angles arrondis"/>
              <p:cNvSpPr/>
              <p:nvPr/>
            </p:nvSpPr>
            <p:spPr>
              <a:xfrm rot="20940000">
                <a:off x="316781" y="472023"/>
                <a:ext cx="83415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71" name="Rectangle aux angles arrondis"/>
              <p:cNvSpPr/>
              <p:nvPr/>
            </p:nvSpPr>
            <p:spPr>
              <a:xfrm rot="600000">
                <a:off x="121150" y="469959"/>
                <a:ext cx="83415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72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73" name="Figure"/>
              <p:cNvSpPr/>
              <p:nvPr/>
            </p:nvSpPr>
            <p:spPr>
              <a:xfrm rot="20220000" flipH="1">
                <a:off x="331493" y="196742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74" name="Ovale"/>
              <p:cNvSpPr/>
              <p:nvPr/>
            </p:nvSpPr>
            <p:spPr>
              <a:xfrm>
                <a:off x="176062" y="0"/>
                <a:ext cx="169443" cy="201428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282" name="Grouper"/>
            <p:cNvGrpSpPr/>
            <p:nvPr/>
          </p:nvGrpSpPr>
          <p:grpSpPr>
            <a:xfrm>
              <a:off x="1045179" y="0"/>
              <a:ext cx="505124" cy="1015186"/>
              <a:chOff x="-4" y="0"/>
              <a:chExt cx="505122" cy="1015185"/>
            </a:xfrm>
          </p:grpSpPr>
          <p:sp>
            <p:nvSpPr>
              <p:cNvPr id="1276" name="Rectangle aux angles arrondis"/>
              <p:cNvSpPr/>
              <p:nvPr/>
            </p:nvSpPr>
            <p:spPr>
              <a:xfrm>
                <a:off x="142283" y="195672"/>
                <a:ext cx="237001" cy="354990"/>
              </a:xfrm>
              <a:prstGeom prst="roundRect">
                <a:avLst>
                  <a:gd name="adj" fmla="val 30420"/>
                </a:avLst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77" name="Rectangle aux angles arrondis"/>
              <p:cNvSpPr/>
              <p:nvPr/>
            </p:nvSpPr>
            <p:spPr>
              <a:xfrm rot="20940000">
                <a:off x="316781" y="472023"/>
                <a:ext cx="83416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78" name="Rectangle aux angles arrondis"/>
              <p:cNvSpPr/>
              <p:nvPr/>
            </p:nvSpPr>
            <p:spPr>
              <a:xfrm rot="600000">
                <a:off x="121150" y="469959"/>
                <a:ext cx="83416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79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80" name="Figure"/>
              <p:cNvSpPr/>
              <p:nvPr/>
            </p:nvSpPr>
            <p:spPr>
              <a:xfrm rot="20220000" flipH="1">
                <a:off x="331493" y="196742"/>
                <a:ext cx="103711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81" name="Ovale"/>
              <p:cNvSpPr/>
              <p:nvPr/>
            </p:nvSpPr>
            <p:spPr>
              <a:xfrm>
                <a:off x="176062" y="0"/>
                <a:ext cx="169443" cy="20142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hueOff val="-206663"/>
                      <a:satOff val="29896"/>
                      <a:lumOff val="29240"/>
                    </a:schemeClr>
                  </a:gs>
                  <a:gs pos="35000">
                    <a:srgbClr val="D8C9EE"/>
                  </a:gs>
                  <a:gs pos="100000">
                    <a:schemeClr val="accent4">
                      <a:hueOff val="-242556"/>
                      <a:satOff val="32941"/>
                      <a:lumOff val="43328"/>
                    </a:schemeClr>
                  </a:gs>
                </a:gsLst>
                <a:lin ang="16200000" scaled="0"/>
              </a:gradFill>
              <a:ln w="9525" cap="flat">
                <a:solidFill>
                  <a:srgbClr val="7D60A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289" name="Grouper"/>
            <p:cNvGrpSpPr/>
            <p:nvPr/>
          </p:nvGrpSpPr>
          <p:grpSpPr>
            <a:xfrm>
              <a:off x="762942" y="234827"/>
              <a:ext cx="505124" cy="1015186"/>
              <a:chOff x="-4" y="0"/>
              <a:chExt cx="505122" cy="1015185"/>
            </a:xfrm>
          </p:grpSpPr>
          <p:sp>
            <p:nvSpPr>
              <p:cNvPr id="1283" name="Rectangle aux angles arrondis"/>
              <p:cNvSpPr/>
              <p:nvPr/>
            </p:nvSpPr>
            <p:spPr>
              <a:xfrm>
                <a:off x="142283" y="195672"/>
                <a:ext cx="237001" cy="354990"/>
              </a:xfrm>
              <a:prstGeom prst="roundRect">
                <a:avLst>
                  <a:gd name="adj" fmla="val 30420"/>
                </a:avLst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84" name="Rectangle aux angles arrondis"/>
              <p:cNvSpPr/>
              <p:nvPr/>
            </p:nvSpPr>
            <p:spPr>
              <a:xfrm rot="20940000">
                <a:off x="316781" y="472023"/>
                <a:ext cx="83416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85" name="Rectangle aux angles arrondis"/>
              <p:cNvSpPr/>
              <p:nvPr/>
            </p:nvSpPr>
            <p:spPr>
              <a:xfrm rot="600000">
                <a:off x="121150" y="469959"/>
                <a:ext cx="83416" cy="5401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86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87" name="Figure"/>
              <p:cNvSpPr/>
              <p:nvPr/>
            </p:nvSpPr>
            <p:spPr>
              <a:xfrm rot="20220000" flipH="1">
                <a:off x="331493" y="196742"/>
                <a:ext cx="103711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88" name="Ovale"/>
              <p:cNvSpPr/>
              <p:nvPr/>
            </p:nvSpPr>
            <p:spPr>
              <a:xfrm>
                <a:off x="176062" y="0"/>
                <a:ext cx="169443" cy="201428"/>
              </a:xfrm>
              <a:prstGeom prst="ellipse">
                <a:avLst/>
              </a:prstGeom>
              <a:gradFill flip="none" rotWithShape="1">
                <a:gsLst>
                  <a:gs pos="0">
                    <a:srgbClr val="39B7D8"/>
                  </a:gs>
                  <a:gs pos="100000">
                    <a:schemeClr val="accent5">
                      <a:hueOff val="249502"/>
                      <a:satOff val="48101"/>
                      <a:lumOff val="28891"/>
                    </a:schemeClr>
                  </a:gs>
                </a:gsLst>
                <a:lin ang="16200000" scaled="0"/>
              </a:gradFill>
              <a:ln w="9525" cap="flat">
                <a:solidFill>
                  <a:srgbClr val="46AAC4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290" name="Rectangle aux angles arrondis"/>
            <p:cNvSpPr/>
            <p:nvPr/>
          </p:nvSpPr>
          <p:spPr>
            <a:xfrm>
              <a:off x="652674" y="747615"/>
              <a:ext cx="236999" cy="354990"/>
            </a:xfrm>
            <a:prstGeom prst="roundRect">
              <a:avLst>
                <a:gd name="adj" fmla="val 30420"/>
              </a:avLst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91" name="Rectangle aux angles arrondis"/>
            <p:cNvSpPr/>
            <p:nvPr/>
          </p:nvSpPr>
          <p:spPr>
            <a:xfrm rot="20940000">
              <a:off x="827172" y="1023966"/>
              <a:ext cx="83415" cy="54016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92" name="Rectangle aux angles arrondis"/>
            <p:cNvSpPr/>
            <p:nvPr/>
          </p:nvSpPr>
          <p:spPr>
            <a:xfrm rot="600000">
              <a:off x="631540" y="1021901"/>
              <a:ext cx="83415" cy="5401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93" name="Figure"/>
            <p:cNvSpPr/>
            <p:nvPr/>
          </p:nvSpPr>
          <p:spPr>
            <a:xfrm rot="1560000">
              <a:off x="588202" y="749554"/>
              <a:ext cx="103710" cy="378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3" h="21195" extrusionOk="0">
                  <a:moveTo>
                    <a:pt x="3408" y="4562"/>
                  </a:moveTo>
                  <a:cubicBezTo>
                    <a:pt x="5586" y="6982"/>
                    <a:pt x="6899" y="9489"/>
                    <a:pt x="5825" y="11966"/>
                  </a:cubicBezTo>
                  <a:cubicBezTo>
                    <a:pt x="4876" y="14155"/>
                    <a:pt x="2170" y="16214"/>
                    <a:pt x="465" y="18384"/>
                  </a:cubicBezTo>
                  <a:cubicBezTo>
                    <a:pt x="-352" y="19425"/>
                    <a:pt x="-377" y="20557"/>
                    <a:pt x="2769" y="21024"/>
                  </a:cubicBezTo>
                  <a:cubicBezTo>
                    <a:pt x="6267" y="21544"/>
                    <a:pt x="10175" y="20806"/>
                    <a:pt x="12583" y="19817"/>
                  </a:cubicBezTo>
                  <a:cubicBezTo>
                    <a:pt x="18123" y="17544"/>
                    <a:pt x="19948" y="14614"/>
                    <a:pt x="20562" y="11768"/>
                  </a:cubicBezTo>
                  <a:cubicBezTo>
                    <a:pt x="21223" y="8702"/>
                    <a:pt x="20391" y="5606"/>
                    <a:pt x="17230" y="2677"/>
                  </a:cubicBezTo>
                  <a:cubicBezTo>
                    <a:pt x="15931" y="1474"/>
                    <a:pt x="13804" y="254"/>
                    <a:pt x="9730" y="30"/>
                  </a:cubicBezTo>
                  <a:cubicBezTo>
                    <a:pt x="8162" y="-56"/>
                    <a:pt x="6540" y="45"/>
                    <a:pt x="5235" y="318"/>
                  </a:cubicBezTo>
                  <a:cubicBezTo>
                    <a:pt x="985" y="1205"/>
                    <a:pt x="1997" y="2994"/>
                    <a:pt x="3408" y="456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94" name="Figure"/>
            <p:cNvSpPr/>
            <p:nvPr/>
          </p:nvSpPr>
          <p:spPr>
            <a:xfrm rot="20220000" flipH="1">
              <a:off x="841883" y="748685"/>
              <a:ext cx="103710" cy="378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3" h="21195" extrusionOk="0">
                  <a:moveTo>
                    <a:pt x="3408" y="4562"/>
                  </a:moveTo>
                  <a:cubicBezTo>
                    <a:pt x="5586" y="6982"/>
                    <a:pt x="6899" y="9489"/>
                    <a:pt x="5825" y="11966"/>
                  </a:cubicBezTo>
                  <a:cubicBezTo>
                    <a:pt x="4876" y="14155"/>
                    <a:pt x="2170" y="16214"/>
                    <a:pt x="465" y="18384"/>
                  </a:cubicBezTo>
                  <a:cubicBezTo>
                    <a:pt x="-352" y="19425"/>
                    <a:pt x="-377" y="20557"/>
                    <a:pt x="2769" y="21024"/>
                  </a:cubicBezTo>
                  <a:cubicBezTo>
                    <a:pt x="6267" y="21544"/>
                    <a:pt x="10175" y="20806"/>
                    <a:pt x="12583" y="19817"/>
                  </a:cubicBezTo>
                  <a:cubicBezTo>
                    <a:pt x="18123" y="17544"/>
                    <a:pt x="19948" y="14614"/>
                    <a:pt x="20562" y="11768"/>
                  </a:cubicBezTo>
                  <a:cubicBezTo>
                    <a:pt x="21223" y="8702"/>
                    <a:pt x="20391" y="5606"/>
                    <a:pt x="17230" y="2677"/>
                  </a:cubicBezTo>
                  <a:cubicBezTo>
                    <a:pt x="15931" y="1474"/>
                    <a:pt x="13804" y="254"/>
                    <a:pt x="9730" y="30"/>
                  </a:cubicBezTo>
                  <a:cubicBezTo>
                    <a:pt x="8162" y="-56"/>
                    <a:pt x="6540" y="45"/>
                    <a:pt x="5235" y="318"/>
                  </a:cubicBezTo>
                  <a:cubicBezTo>
                    <a:pt x="985" y="1205"/>
                    <a:pt x="1997" y="2994"/>
                    <a:pt x="3408" y="456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95" name="Ovale"/>
            <p:cNvSpPr/>
            <p:nvPr/>
          </p:nvSpPr>
          <p:spPr>
            <a:xfrm>
              <a:off x="686452" y="551942"/>
              <a:ext cx="169443" cy="2014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1337" name="Grouper"/>
          <p:cNvGrpSpPr/>
          <p:nvPr/>
        </p:nvGrpSpPr>
        <p:grpSpPr>
          <a:xfrm>
            <a:off x="1693495" y="2478747"/>
            <a:ext cx="1531259" cy="1539223"/>
            <a:chOff x="-5" y="0"/>
            <a:chExt cx="1531257" cy="1539221"/>
          </a:xfrm>
        </p:grpSpPr>
        <p:grpSp>
          <p:nvGrpSpPr>
            <p:cNvPr id="1315" name="Grouper"/>
            <p:cNvGrpSpPr/>
            <p:nvPr/>
          </p:nvGrpSpPr>
          <p:grpSpPr>
            <a:xfrm>
              <a:off x="-6" y="-1"/>
              <a:ext cx="1027716" cy="1250015"/>
              <a:chOff x="-5" y="0"/>
              <a:chExt cx="1027714" cy="1250013"/>
            </a:xfrm>
          </p:grpSpPr>
          <p:sp>
            <p:nvSpPr>
              <p:cNvPr id="1297" name="Rectangle aux angles arrondis"/>
              <p:cNvSpPr/>
              <p:nvPr/>
            </p:nvSpPr>
            <p:spPr>
              <a:xfrm>
                <a:off x="142284" y="195672"/>
                <a:ext cx="236998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98" name="Rectangle aux angles arrondis"/>
              <p:cNvSpPr/>
              <p:nvPr/>
            </p:nvSpPr>
            <p:spPr>
              <a:xfrm rot="20940000">
                <a:off x="316780" y="472022"/>
                <a:ext cx="83415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99" name="Rectangle aux angles arrondis"/>
              <p:cNvSpPr/>
              <p:nvPr/>
            </p:nvSpPr>
            <p:spPr>
              <a:xfrm rot="600000">
                <a:off x="121150" y="469959"/>
                <a:ext cx="83415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0" name="Figure"/>
              <p:cNvSpPr/>
              <p:nvPr/>
            </p:nvSpPr>
            <p:spPr>
              <a:xfrm rot="1560000">
                <a:off x="77811" y="197610"/>
                <a:ext cx="103709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1" name="Figure"/>
              <p:cNvSpPr/>
              <p:nvPr/>
            </p:nvSpPr>
            <p:spPr>
              <a:xfrm rot="20220000" flipH="1">
                <a:off x="331492" y="196742"/>
                <a:ext cx="103710" cy="3789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2" name="Ovale"/>
              <p:cNvSpPr/>
              <p:nvPr/>
            </p:nvSpPr>
            <p:spPr>
              <a:xfrm>
                <a:off x="176062" y="-1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3" name="Rectangle aux angles arrondis"/>
              <p:cNvSpPr/>
              <p:nvPr/>
            </p:nvSpPr>
            <p:spPr>
              <a:xfrm>
                <a:off x="664877" y="198510"/>
                <a:ext cx="236999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4" name="Rectangle aux angles arrondis"/>
              <p:cNvSpPr/>
              <p:nvPr/>
            </p:nvSpPr>
            <p:spPr>
              <a:xfrm rot="20940000">
                <a:off x="839373" y="474860"/>
                <a:ext cx="83416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5" name="Rectangle aux angles arrondis"/>
              <p:cNvSpPr/>
              <p:nvPr/>
            </p:nvSpPr>
            <p:spPr>
              <a:xfrm rot="600000">
                <a:off x="643743" y="472797"/>
                <a:ext cx="83415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6" name="Figure"/>
              <p:cNvSpPr/>
              <p:nvPr/>
            </p:nvSpPr>
            <p:spPr>
              <a:xfrm rot="1560000">
                <a:off x="600404" y="200448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7" name="Figure"/>
              <p:cNvSpPr/>
              <p:nvPr/>
            </p:nvSpPr>
            <p:spPr>
              <a:xfrm rot="20220000" flipH="1">
                <a:off x="854085" y="199580"/>
                <a:ext cx="103711" cy="3789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8" name="Ovale"/>
              <p:cNvSpPr/>
              <p:nvPr/>
            </p:nvSpPr>
            <p:spPr>
              <a:xfrm>
                <a:off x="698655" y="2836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9" name="Rectangle aux angles arrondis"/>
              <p:cNvSpPr/>
              <p:nvPr/>
            </p:nvSpPr>
            <p:spPr>
              <a:xfrm>
                <a:off x="390533" y="430500"/>
                <a:ext cx="236999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10" name="Rectangle aux angles arrondis"/>
              <p:cNvSpPr/>
              <p:nvPr/>
            </p:nvSpPr>
            <p:spPr>
              <a:xfrm rot="20940000">
                <a:off x="565030" y="706851"/>
                <a:ext cx="83415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11" name="Rectangle aux angles arrondis"/>
              <p:cNvSpPr/>
              <p:nvPr/>
            </p:nvSpPr>
            <p:spPr>
              <a:xfrm rot="600000">
                <a:off x="369399" y="704787"/>
                <a:ext cx="83416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12" name="Figure"/>
              <p:cNvSpPr/>
              <p:nvPr/>
            </p:nvSpPr>
            <p:spPr>
              <a:xfrm rot="1560000">
                <a:off x="326060" y="432439"/>
                <a:ext cx="103710" cy="3789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13" name="Figure"/>
              <p:cNvSpPr/>
              <p:nvPr/>
            </p:nvSpPr>
            <p:spPr>
              <a:xfrm rot="20220000" flipH="1">
                <a:off x="579742" y="431571"/>
                <a:ext cx="103710" cy="3789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14" name="Ovale"/>
              <p:cNvSpPr/>
              <p:nvPr/>
            </p:nvSpPr>
            <p:spPr>
              <a:xfrm>
                <a:off x="424311" y="234828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322" name="Grouper"/>
            <p:cNvGrpSpPr/>
            <p:nvPr/>
          </p:nvGrpSpPr>
          <p:grpSpPr>
            <a:xfrm>
              <a:off x="1026129" y="15537"/>
              <a:ext cx="505124" cy="1015187"/>
              <a:chOff x="-4" y="0"/>
              <a:chExt cx="505123" cy="1015186"/>
            </a:xfrm>
          </p:grpSpPr>
          <p:sp>
            <p:nvSpPr>
              <p:cNvPr id="1316" name="Rectangle aux angles arrondis"/>
              <p:cNvSpPr/>
              <p:nvPr/>
            </p:nvSpPr>
            <p:spPr>
              <a:xfrm>
                <a:off x="142284" y="195672"/>
                <a:ext cx="237000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17" name="Rectangle aux angles arrondis"/>
              <p:cNvSpPr/>
              <p:nvPr/>
            </p:nvSpPr>
            <p:spPr>
              <a:xfrm rot="20940000">
                <a:off x="316781" y="472023"/>
                <a:ext cx="83416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18" name="Rectangle aux angles arrondis"/>
              <p:cNvSpPr/>
              <p:nvPr/>
            </p:nvSpPr>
            <p:spPr>
              <a:xfrm rot="600000">
                <a:off x="121150" y="469959"/>
                <a:ext cx="83416" cy="54016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19" name="Figure"/>
              <p:cNvSpPr/>
              <p:nvPr/>
            </p:nvSpPr>
            <p:spPr>
              <a:xfrm rot="1560000">
                <a:off x="77811" y="197610"/>
                <a:ext cx="103710" cy="378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20" name="Figure"/>
              <p:cNvSpPr/>
              <p:nvPr/>
            </p:nvSpPr>
            <p:spPr>
              <a:xfrm rot="20220000" flipH="1">
                <a:off x="331493" y="196742"/>
                <a:ext cx="103711" cy="378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21" name="Ovale"/>
              <p:cNvSpPr/>
              <p:nvPr/>
            </p:nvSpPr>
            <p:spPr>
              <a:xfrm>
                <a:off x="176062" y="0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329" name="Grouper"/>
            <p:cNvGrpSpPr/>
            <p:nvPr/>
          </p:nvGrpSpPr>
          <p:grpSpPr>
            <a:xfrm>
              <a:off x="743892" y="236284"/>
              <a:ext cx="505124" cy="1015186"/>
              <a:chOff x="-4" y="0"/>
              <a:chExt cx="505122" cy="1015185"/>
            </a:xfrm>
          </p:grpSpPr>
          <p:sp>
            <p:nvSpPr>
              <p:cNvPr id="1323" name="Rectangle aux angles arrondis"/>
              <p:cNvSpPr/>
              <p:nvPr/>
            </p:nvSpPr>
            <p:spPr>
              <a:xfrm>
                <a:off x="142284" y="195672"/>
                <a:ext cx="237000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24" name="Rectangle aux angles arrondis"/>
              <p:cNvSpPr/>
              <p:nvPr/>
            </p:nvSpPr>
            <p:spPr>
              <a:xfrm rot="20940000">
                <a:off x="316781" y="472023"/>
                <a:ext cx="83416" cy="54016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25" name="Rectangle aux angles arrondis"/>
              <p:cNvSpPr/>
              <p:nvPr/>
            </p:nvSpPr>
            <p:spPr>
              <a:xfrm rot="600000">
                <a:off x="121150" y="469959"/>
                <a:ext cx="83416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26" name="Figure"/>
              <p:cNvSpPr/>
              <p:nvPr/>
            </p:nvSpPr>
            <p:spPr>
              <a:xfrm rot="1560000">
                <a:off x="77811" y="197610"/>
                <a:ext cx="103710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27" name="Figure"/>
              <p:cNvSpPr/>
              <p:nvPr/>
            </p:nvSpPr>
            <p:spPr>
              <a:xfrm rot="20220000" flipH="1">
                <a:off x="331493" y="196742"/>
                <a:ext cx="103711" cy="37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28" name="Ovale"/>
              <p:cNvSpPr/>
              <p:nvPr/>
            </p:nvSpPr>
            <p:spPr>
              <a:xfrm>
                <a:off x="176062" y="-1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336" name="Grouper"/>
            <p:cNvGrpSpPr/>
            <p:nvPr/>
          </p:nvGrpSpPr>
          <p:grpSpPr>
            <a:xfrm>
              <a:off x="512262" y="524035"/>
              <a:ext cx="505124" cy="1015187"/>
              <a:chOff x="-4" y="0"/>
              <a:chExt cx="505123" cy="1015186"/>
            </a:xfrm>
          </p:grpSpPr>
          <p:sp>
            <p:nvSpPr>
              <p:cNvPr id="1330" name="Rectangle aux angles arrondis"/>
              <p:cNvSpPr/>
              <p:nvPr/>
            </p:nvSpPr>
            <p:spPr>
              <a:xfrm>
                <a:off x="142284" y="195672"/>
                <a:ext cx="237000" cy="354990"/>
              </a:xfrm>
              <a:prstGeom prst="roundRect">
                <a:avLst>
                  <a:gd name="adj" fmla="val 3042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31" name="Rectangle aux angles arrondis"/>
              <p:cNvSpPr/>
              <p:nvPr/>
            </p:nvSpPr>
            <p:spPr>
              <a:xfrm rot="20940000">
                <a:off x="316781" y="472023"/>
                <a:ext cx="83416" cy="54016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32" name="Rectangle aux angles arrondis"/>
              <p:cNvSpPr/>
              <p:nvPr/>
            </p:nvSpPr>
            <p:spPr>
              <a:xfrm rot="600000">
                <a:off x="121150" y="469959"/>
                <a:ext cx="83416" cy="54016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33" name="Figure"/>
              <p:cNvSpPr/>
              <p:nvPr/>
            </p:nvSpPr>
            <p:spPr>
              <a:xfrm rot="1560000">
                <a:off x="77811" y="197610"/>
                <a:ext cx="103710" cy="378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34" name="Figure"/>
              <p:cNvSpPr/>
              <p:nvPr/>
            </p:nvSpPr>
            <p:spPr>
              <a:xfrm rot="20220000" flipH="1">
                <a:off x="331493" y="196742"/>
                <a:ext cx="103711" cy="378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3" h="21195" extrusionOk="0">
                    <a:moveTo>
                      <a:pt x="3408" y="4562"/>
                    </a:moveTo>
                    <a:cubicBezTo>
                      <a:pt x="5586" y="6982"/>
                      <a:pt x="6899" y="9489"/>
                      <a:pt x="5825" y="11966"/>
                    </a:cubicBezTo>
                    <a:cubicBezTo>
                      <a:pt x="4876" y="14155"/>
                      <a:pt x="2170" y="16214"/>
                      <a:pt x="465" y="18384"/>
                    </a:cubicBezTo>
                    <a:cubicBezTo>
                      <a:pt x="-352" y="19425"/>
                      <a:pt x="-377" y="20557"/>
                      <a:pt x="2769" y="21024"/>
                    </a:cubicBezTo>
                    <a:cubicBezTo>
                      <a:pt x="6267" y="21544"/>
                      <a:pt x="10175" y="20806"/>
                      <a:pt x="12583" y="19817"/>
                    </a:cubicBezTo>
                    <a:cubicBezTo>
                      <a:pt x="18123" y="17544"/>
                      <a:pt x="19948" y="14614"/>
                      <a:pt x="20562" y="11768"/>
                    </a:cubicBezTo>
                    <a:cubicBezTo>
                      <a:pt x="21223" y="8702"/>
                      <a:pt x="20391" y="5606"/>
                      <a:pt x="17230" y="2677"/>
                    </a:cubicBezTo>
                    <a:cubicBezTo>
                      <a:pt x="15931" y="1474"/>
                      <a:pt x="13804" y="254"/>
                      <a:pt x="9730" y="30"/>
                    </a:cubicBezTo>
                    <a:cubicBezTo>
                      <a:pt x="8162" y="-56"/>
                      <a:pt x="6540" y="45"/>
                      <a:pt x="5235" y="318"/>
                    </a:cubicBezTo>
                    <a:cubicBezTo>
                      <a:pt x="985" y="1205"/>
                      <a:pt x="1997" y="2994"/>
                      <a:pt x="3408" y="45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35" name="Ovale"/>
              <p:cNvSpPr/>
              <p:nvPr/>
            </p:nvSpPr>
            <p:spPr>
              <a:xfrm>
                <a:off x="176062" y="0"/>
                <a:ext cx="169443" cy="20142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8C3A38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1338" name="Flèche"/>
          <p:cNvSpPr/>
          <p:nvPr/>
        </p:nvSpPr>
        <p:spPr>
          <a:xfrm rot="10860000" flipH="1">
            <a:off x="3994021" y="3042401"/>
            <a:ext cx="715906" cy="411060"/>
          </a:xfrm>
          <a:prstGeom prst="rightArrow">
            <a:avLst>
              <a:gd name="adj1" fmla="val 30637"/>
              <a:gd name="adj2" fmla="val 81120"/>
            </a:avLst>
          </a:prstGeom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solidFill>
                  <a:srgbClr val="C82506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39" name="Biomarqueurs ?"/>
          <p:cNvSpPr txBox="1"/>
          <p:nvPr/>
        </p:nvSpPr>
        <p:spPr>
          <a:xfrm>
            <a:off x="5379237" y="5033174"/>
            <a:ext cx="182422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Biomarqueurs ?</a:t>
            </a:r>
          </a:p>
        </p:txBody>
      </p:sp>
      <p:sp>
        <p:nvSpPr>
          <p:cNvPr id="1340" name="Flèche"/>
          <p:cNvSpPr/>
          <p:nvPr/>
        </p:nvSpPr>
        <p:spPr>
          <a:xfrm rot="5400000">
            <a:off x="5960440" y="4395398"/>
            <a:ext cx="585619" cy="401300"/>
          </a:xfrm>
          <a:prstGeom prst="rightArrow">
            <a:avLst>
              <a:gd name="adj1" fmla="val 30637"/>
              <a:gd name="adj2" fmla="val 67971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41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 dans l’asthme sévère</a:t>
            </a:r>
          </a:p>
        </p:txBody>
      </p:sp>
      <p:sp>
        <p:nvSpPr>
          <p:cNvPr id="1342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45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Flood-Page P et al. Am J Respir Crit Care Med 2007;176:1062-1071</a:t>
            </a:r>
          </a:p>
        </p:txBody>
      </p:sp>
      <p:sp>
        <p:nvSpPr>
          <p:cNvPr id="1346" name="Les biothérapies ne sont pas efficaces sur toutes les caractéristiques de l’asthme"/>
          <p:cNvSpPr txBox="1"/>
          <p:nvPr/>
        </p:nvSpPr>
        <p:spPr>
          <a:xfrm>
            <a:off x="491492" y="1397000"/>
            <a:ext cx="772939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228600" indent="-228600" defTabSz="410749">
              <a:buSzPct val="100000"/>
              <a:buChar char="‣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Les biothérapies ne sont pas efficaces sur toutes les caractéristiques de l’asthme</a:t>
            </a:r>
          </a:p>
        </p:txBody>
      </p:sp>
      <p:pic>
        <p:nvPicPr>
          <p:cNvPr id="13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6255" y="2252363"/>
            <a:ext cx="7719864" cy="134648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348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 dans l’asthme sévère</a:t>
            </a:r>
          </a:p>
        </p:txBody>
      </p:sp>
      <p:sp>
        <p:nvSpPr>
          <p:cNvPr id="1349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3" name="Groupe"/>
          <p:cNvGrpSpPr/>
          <p:nvPr/>
        </p:nvGrpSpPr>
        <p:grpSpPr>
          <a:xfrm>
            <a:off x="450056" y="2271353"/>
            <a:ext cx="7602972" cy="4145012"/>
            <a:chOff x="0" y="0"/>
            <a:chExt cx="7602971" cy="4145010"/>
          </a:xfrm>
        </p:grpSpPr>
        <p:pic>
          <p:nvPicPr>
            <p:cNvPr id="1351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rcRect t="11734" b="18808"/>
            <a:stretch>
              <a:fillRect/>
            </a:stretch>
          </p:blipFill>
          <p:spPr>
            <a:xfrm>
              <a:off x="65857" y="0"/>
              <a:ext cx="6628348" cy="33866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52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rcRect t="82824"/>
            <a:stretch>
              <a:fillRect/>
            </a:stretch>
          </p:blipFill>
          <p:spPr>
            <a:xfrm>
              <a:off x="0" y="3184444"/>
              <a:ext cx="7602972" cy="9605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54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55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Flood-Page P et al. Am J Respir Crit Care Med 2007;176:1062-1071</a:t>
            </a:r>
          </a:p>
        </p:txBody>
      </p:sp>
      <p:sp>
        <p:nvSpPr>
          <p:cNvPr id="1356" name="Les biothérapies ne sont pas efficaces sur toutes les caractéristiques de l’asthme"/>
          <p:cNvSpPr txBox="1"/>
          <p:nvPr/>
        </p:nvSpPr>
        <p:spPr>
          <a:xfrm>
            <a:off x="491492" y="1397000"/>
            <a:ext cx="772939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228600" indent="-228600" defTabSz="410749">
              <a:buSzPct val="100000"/>
              <a:buChar char="‣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Les biothérapies ne sont pas efficaces sur toutes les caractéristiques de l’asthme</a:t>
            </a:r>
          </a:p>
        </p:txBody>
      </p:sp>
      <p:sp>
        <p:nvSpPr>
          <p:cNvPr id="1357" name="Mepolizumab 750 mg"/>
          <p:cNvSpPr txBox="1"/>
          <p:nvPr/>
        </p:nvSpPr>
        <p:spPr>
          <a:xfrm>
            <a:off x="6702375" y="2806699"/>
            <a:ext cx="224165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Mepolizumab 750 mg</a:t>
            </a:r>
          </a:p>
        </p:txBody>
      </p:sp>
      <p:sp>
        <p:nvSpPr>
          <p:cNvPr id="1358" name="Mepolizumab 250 mg"/>
          <p:cNvSpPr txBox="1"/>
          <p:nvPr/>
        </p:nvSpPr>
        <p:spPr>
          <a:xfrm>
            <a:off x="6702375" y="3251199"/>
            <a:ext cx="224165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Mepolizumab 250 mg</a:t>
            </a:r>
          </a:p>
        </p:txBody>
      </p:sp>
      <p:sp>
        <p:nvSpPr>
          <p:cNvPr id="1359" name="Placebo"/>
          <p:cNvSpPr txBox="1"/>
          <p:nvPr/>
        </p:nvSpPr>
        <p:spPr>
          <a:xfrm>
            <a:off x="6744394" y="3982732"/>
            <a:ext cx="94922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Placebo</a:t>
            </a:r>
          </a:p>
        </p:txBody>
      </p:sp>
      <p:sp>
        <p:nvSpPr>
          <p:cNvPr id="1360" name="DEP matinal (L/min)"/>
          <p:cNvSpPr txBox="1"/>
          <p:nvPr/>
        </p:nvSpPr>
        <p:spPr>
          <a:xfrm rot="16200000">
            <a:off x="-596922" y="3648991"/>
            <a:ext cx="2387644" cy="355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10749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DEP matinal (L/min)</a:t>
            </a:r>
          </a:p>
        </p:txBody>
      </p:sp>
      <p:sp>
        <p:nvSpPr>
          <p:cNvPr id="1361" name="Semaines"/>
          <p:cNvSpPr txBox="1"/>
          <p:nvPr/>
        </p:nvSpPr>
        <p:spPr>
          <a:xfrm>
            <a:off x="3988544" y="5887732"/>
            <a:ext cx="1065312" cy="355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Semaines</a:t>
            </a:r>
          </a:p>
        </p:txBody>
      </p:sp>
      <p:sp>
        <p:nvSpPr>
          <p:cNvPr id="1362" name="Rectangle"/>
          <p:cNvSpPr/>
          <p:nvPr/>
        </p:nvSpPr>
        <p:spPr>
          <a:xfrm>
            <a:off x="4078273" y="4783753"/>
            <a:ext cx="2031604" cy="685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63" name="Ovale"/>
          <p:cNvSpPr/>
          <p:nvPr/>
        </p:nvSpPr>
        <p:spPr>
          <a:xfrm>
            <a:off x="419000" y="2409825"/>
            <a:ext cx="355800" cy="2733067"/>
          </a:xfrm>
          <a:prstGeom prst="ellipse">
            <a:avLst/>
          </a:prstGeom>
          <a:solidFill>
            <a:srgbClr val="C82506">
              <a:alpha val="12810"/>
            </a:srgbClr>
          </a:solidFill>
          <a:ln w="25400">
            <a:solidFill>
              <a:srgbClr val="C82506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364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 dans l’asthme sévère</a:t>
            </a:r>
          </a:p>
        </p:txBody>
      </p:sp>
      <p:sp>
        <p:nvSpPr>
          <p:cNvPr id="1365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3" grpId="1" animBg="1" advAuto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68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Flood-Page P et al. Am J Respir Crit Care Med 2007;176:1062-1071</a:t>
            </a:r>
          </a:p>
        </p:txBody>
      </p:sp>
      <p:pic>
        <p:nvPicPr>
          <p:cNvPr id="13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6250" y="2499935"/>
            <a:ext cx="8320286" cy="3746661"/>
          </a:xfrm>
          <a:prstGeom prst="rect">
            <a:avLst/>
          </a:prstGeom>
          <a:ln w="12700">
            <a:miter lim="400000"/>
          </a:ln>
        </p:spPr>
      </p:pic>
      <p:sp>
        <p:nvSpPr>
          <p:cNvPr id="1370" name="Les biothérapies ne sont pas efficaces sur toutes les caractéristiques de l’asthme"/>
          <p:cNvSpPr txBox="1"/>
          <p:nvPr/>
        </p:nvSpPr>
        <p:spPr>
          <a:xfrm>
            <a:off x="491492" y="1397000"/>
            <a:ext cx="772939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228600" indent="-228600" defTabSz="410749">
              <a:buSzPct val="100000"/>
              <a:buChar char="‣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Les biothérapies ne sont pas efficaces sur toutes les caractéristiques de l’asthme</a:t>
            </a:r>
          </a:p>
        </p:txBody>
      </p:sp>
      <p:sp>
        <p:nvSpPr>
          <p:cNvPr id="1371" name="% des sujets traités présentant une exacerbation"/>
          <p:cNvSpPr txBox="1"/>
          <p:nvPr/>
        </p:nvSpPr>
        <p:spPr>
          <a:xfrm rot="16200000">
            <a:off x="-889055" y="3898655"/>
            <a:ext cx="2997310" cy="609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10749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% des sujets traités présentant une exacerbation</a:t>
            </a:r>
          </a:p>
        </p:txBody>
      </p:sp>
      <p:sp>
        <p:nvSpPr>
          <p:cNvPr id="1372" name="Groupe / période"/>
          <p:cNvSpPr txBox="1"/>
          <p:nvPr/>
        </p:nvSpPr>
        <p:spPr>
          <a:xfrm>
            <a:off x="3701553" y="5887732"/>
            <a:ext cx="2598987" cy="355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10749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Groupe / période</a:t>
            </a:r>
          </a:p>
        </p:txBody>
      </p:sp>
      <p:sp>
        <p:nvSpPr>
          <p:cNvPr id="1373" name="sévère…"/>
          <p:cNvSpPr txBox="1"/>
          <p:nvPr/>
        </p:nvSpPr>
        <p:spPr>
          <a:xfrm>
            <a:off x="7895828" y="2899669"/>
            <a:ext cx="1026766" cy="863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10749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sévère</a:t>
            </a:r>
          </a:p>
          <a:p>
            <a:pPr defTabSz="410749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modérée</a:t>
            </a:r>
          </a:p>
          <a:p>
            <a:pPr defTabSz="410749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légère</a:t>
            </a:r>
          </a:p>
        </p:txBody>
      </p:sp>
      <p:sp>
        <p:nvSpPr>
          <p:cNvPr id="1374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 dans l’asthme sévère</a:t>
            </a:r>
          </a:p>
        </p:txBody>
      </p:sp>
      <p:sp>
        <p:nvSpPr>
          <p:cNvPr id="1375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grpSp>
        <p:nvGrpSpPr>
          <p:cNvPr id="1380" name="Groupe 12"/>
          <p:cNvGrpSpPr/>
          <p:nvPr/>
        </p:nvGrpSpPr>
        <p:grpSpPr>
          <a:xfrm>
            <a:off x="1100212" y="2968954"/>
            <a:ext cx="1509205" cy="1429307"/>
            <a:chOff x="0" y="0"/>
            <a:chExt cx="1509204" cy="1429305"/>
          </a:xfrm>
        </p:grpSpPr>
        <p:sp>
          <p:nvSpPr>
            <p:cNvPr id="1378" name="Ellipse 13"/>
            <p:cNvSpPr/>
            <p:nvPr/>
          </p:nvSpPr>
          <p:spPr>
            <a:xfrm>
              <a:off x="-1" y="0"/>
              <a:ext cx="1509206" cy="1429306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379" name="ZoneTexte 14"/>
            <p:cNvSpPr txBox="1"/>
            <p:nvPr/>
          </p:nvSpPr>
          <p:spPr>
            <a:xfrm>
              <a:off x="127460" y="545374"/>
              <a:ext cx="1254284" cy="345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Symptômes</a:t>
              </a:r>
            </a:p>
          </p:txBody>
        </p:sp>
      </p:grpSp>
      <p:grpSp>
        <p:nvGrpSpPr>
          <p:cNvPr id="1383" name="Groupe 17"/>
          <p:cNvGrpSpPr/>
          <p:nvPr/>
        </p:nvGrpSpPr>
        <p:grpSpPr>
          <a:xfrm>
            <a:off x="3808595" y="2968954"/>
            <a:ext cx="1526811" cy="1429307"/>
            <a:chOff x="0" y="0"/>
            <a:chExt cx="1526810" cy="1429305"/>
          </a:xfrm>
        </p:grpSpPr>
        <p:sp>
          <p:nvSpPr>
            <p:cNvPr id="1381" name="Ellipse 18"/>
            <p:cNvSpPr/>
            <p:nvPr/>
          </p:nvSpPr>
          <p:spPr>
            <a:xfrm>
              <a:off x="0" y="0"/>
              <a:ext cx="1526811" cy="1429306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382" name="ZoneTexte 19"/>
            <p:cNvSpPr txBox="1"/>
            <p:nvPr/>
          </p:nvSpPr>
          <p:spPr>
            <a:xfrm>
              <a:off x="12289" y="545374"/>
              <a:ext cx="1502232" cy="345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Exacerbations</a:t>
              </a:r>
            </a:p>
          </p:txBody>
        </p:sp>
      </p:grpSp>
      <p:grpSp>
        <p:nvGrpSpPr>
          <p:cNvPr id="1386" name="Groupe 30"/>
          <p:cNvGrpSpPr/>
          <p:nvPr/>
        </p:nvGrpSpPr>
        <p:grpSpPr>
          <a:xfrm>
            <a:off x="6542023" y="2968954"/>
            <a:ext cx="1526811" cy="1429307"/>
            <a:chOff x="0" y="0"/>
            <a:chExt cx="1526810" cy="1429305"/>
          </a:xfrm>
        </p:grpSpPr>
        <p:sp>
          <p:nvSpPr>
            <p:cNvPr id="1384" name="Ellipse 31"/>
            <p:cNvSpPr/>
            <p:nvPr/>
          </p:nvSpPr>
          <p:spPr>
            <a:xfrm>
              <a:off x="-1" y="0"/>
              <a:ext cx="1526812" cy="1429306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hueOff val="-456778"/>
                    <a:satOff val="8290"/>
                    <a:lumOff val="24503"/>
                  </a:schemeClr>
                </a:gs>
                <a:gs pos="35000">
                  <a:srgbClr val="FFDECF"/>
                </a:gs>
                <a:gs pos="100000">
                  <a:schemeClr val="accent6">
                    <a:hueOff val="-556026"/>
                    <a:satOff val="8290"/>
                    <a:lumOff val="34267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385" name="ZoneTexte 32"/>
            <p:cNvSpPr txBox="1"/>
            <p:nvPr/>
          </p:nvSpPr>
          <p:spPr>
            <a:xfrm>
              <a:off x="105803" y="422264"/>
              <a:ext cx="1315205" cy="59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Epargne </a:t>
              </a:r>
            </a:p>
            <a:p>
              <a:pPr algn="ctr"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cortisonique</a:t>
              </a:r>
            </a:p>
          </p:txBody>
        </p:sp>
      </p:grpSp>
      <p:sp>
        <p:nvSpPr>
          <p:cNvPr id="1387" name="Les biothérapies ne sont pas efficaces sur toutes les caractéristiques de l’asthme…"/>
          <p:cNvSpPr txBox="1"/>
          <p:nvPr/>
        </p:nvSpPr>
        <p:spPr>
          <a:xfrm>
            <a:off x="491492" y="1397000"/>
            <a:ext cx="7729390" cy="132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28600" indent="-228600" defTabSz="410749">
              <a:buSzPct val="100000"/>
              <a:buChar char="‣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Les biothérapies ne sont pas efficaces sur toutes les caractéristiques de l’asthme</a:t>
            </a:r>
          </a:p>
          <a:p>
            <a:pPr defTabSz="410749">
              <a:defRPr sz="2000" b="1">
                <a:solidFill>
                  <a:srgbClr val="B82F2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➧ il faut donc considérer d’autres critères de jugement que le VEMS</a:t>
            </a:r>
          </a:p>
        </p:txBody>
      </p:sp>
      <p:sp>
        <p:nvSpPr>
          <p:cNvPr id="1388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 dans l’asthme sévère</a:t>
            </a:r>
          </a:p>
        </p:txBody>
      </p:sp>
      <p:sp>
        <p:nvSpPr>
          <p:cNvPr id="1389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grpSp>
        <p:nvGrpSpPr>
          <p:cNvPr id="1398" name="Groupe"/>
          <p:cNvGrpSpPr/>
          <p:nvPr/>
        </p:nvGrpSpPr>
        <p:grpSpPr>
          <a:xfrm>
            <a:off x="822534" y="2968954"/>
            <a:ext cx="2063308" cy="2862899"/>
            <a:chOff x="0" y="0"/>
            <a:chExt cx="2063307" cy="2862898"/>
          </a:xfrm>
        </p:grpSpPr>
        <p:grpSp>
          <p:nvGrpSpPr>
            <p:cNvPr id="1394" name="Groupe 12"/>
            <p:cNvGrpSpPr/>
            <p:nvPr/>
          </p:nvGrpSpPr>
          <p:grpSpPr>
            <a:xfrm>
              <a:off x="277677" y="0"/>
              <a:ext cx="1509205" cy="1429306"/>
              <a:chOff x="0" y="0"/>
              <a:chExt cx="1509204" cy="1429305"/>
            </a:xfrm>
          </p:grpSpPr>
          <p:sp>
            <p:nvSpPr>
              <p:cNvPr id="1392" name="Ellipse 13"/>
              <p:cNvSpPr/>
              <p:nvPr/>
            </p:nvSpPr>
            <p:spPr>
              <a:xfrm>
                <a:off x="-1" y="0"/>
                <a:ext cx="1509206" cy="142930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hueOff val="-456778"/>
                      <a:satOff val="8290"/>
                      <a:lumOff val="24503"/>
                    </a:schemeClr>
                  </a:gs>
                  <a:gs pos="35000">
                    <a:srgbClr val="FFDECF"/>
                  </a:gs>
                  <a:gs pos="100000">
                    <a:schemeClr val="accent6">
                      <a:hueOff val="-556026"/>
                      <a:satOff val="8290"/>
                      <a:lumOff val="34267"/>
                    </a:schemeClr>
                  </a:gs>
                </a:gsLst>
                <a:lin ang="16200000" scaled="0"/>
              </a:gradFill>
              <a:ln w="9525" cap="flat">
                <a:solidFill>
                  <a:srgbClr val="F6924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393" name="ZoneTexte 14"/>
              <p:cNvSpPr txBox="1"/>
              <p:nvPr/>
            </p:nvSpPr>
            <p:spPr>
              <a:xfrm>
                <a:off x="127460" y="545374"/>
                <a:ext cx="1254284" cy="345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sz="16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Symptômes</a:t>
                </a:r>
              </a:p>
            </p:txBody>
          </p:sp>
        </p:grpSp>
        <p:grpSp>
          <p:nvGrpSpPr>
            <p:cNvPr id="1397" name="Groupe 1"/>
            <p:cNvGrpSpPr/>
            <p:nvPr/>
          </p:nvGrpSpPr>
          <p:grpSpPr>
            <a:xfrm>
              <a:off x="0" y="1500658"/>
              <a:ext cx="2063308" cy="1362241"/>
              <a:chOff x="0" y="0"/>
              <a:chExt cx="2063307" cy="1362239"/>
            </a:xfrm>
          </p:grpSpPr>
          <p:sp>
            <p:nvSpPr>
              <p:cNvPr id="1395" name="ZoneTexte 15"/>
              <p:cNvSpPr txBox="1"/>
              <p:nvPr/>
            </p:nvSpPr>
            <p:spPr>
              <a:xfrm>
                <a:off x="-1" y="838999"/>
                <a:ext cx="2063309" cy="523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Scores contrôle</a:t>
                </a:r>
              </a:p>
              <a:p>
                <a:pPr algn="ctr"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Traitement secours</a:t>
                </a:r>
              </a:p>
            </p:txBody>
          </p:sp>
          <p:sp>
            <p:nvSpPr>
              <p:cNvPr id="1396" name="Flèche droite 16"/>
              <p:cNvSpPr/>
              <p:nvPr/>
            </p:nvSpPr>
            <p:spPr>
              <a:xfrm rot="5400000">
                <a:off x="787678" y="2286"/>
                <a:ext cx="489204" cy="484633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F69240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1405" name="Groupe"/>
          <p:cNvGrpSpPr/>
          <p:nvPr/>
        </p:nvGrpSpPr>
        <p:grpSpPr>
          <a:xfrm>
            <a:off x="3472055" y="2968954"/>
            <a:ext cx="2199889" cy="2863355"/>
            <a:chOff x="0" y="0"/>
            <a:chExt cx="2199888" cy="2863354"/>
          </a:xfrm>
        </p:grpSpPr>
        <p:grpSp>
          <p:nvGrpSpPr>
            <p:cNvPr id="1401" name="Groupe 17"/>
            <p:cNvGrpSpPr/>
            <p:nvPr/>
          </p:nvGrpSpPr>
          <p:grpSpPr>
            <a:xfrm>
              <a:off x="336539" y="0"/>
              <a:ext cx="1526811" cy="1429306"/>
              <a:chOff x="0" y="0"/>
              <a:chExt cx="1526810" cy="1429305"/>
            </a:xfrm>
          </p:grpSpPr>
          <p:sp>
            <p:nvSpPr>
              <p:cNvPr id="1399" name="Ellipse 18"/>
              <p:cNvSpPr/>
              <p:nvPr/>
            </p:nvSpPr>
            <p:spPr>
              <a:xfrm>
                <a:off x="0" y="0"/>
                <a:ext cx="1526811" cy="142930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hueOff val="-456778"/>
                      <a:satOff val="8290"/>
                      <a:lumOff val="24503"/>
                    </a:schemeClr>
                  </a:gs>
                  <a:gs pos="35000">
                    <a:srgbClr val="FFDECF"/>
                  </a:gs>
                  <a:gs pos="100000">
                    <a:schemeClr val="accent6">
                      <a:hueOff val="-556026"/>
                      <a:satOff val="8290"/>
                      <a:lumOff val="34267"/>
                    </a:schemeClr>
                  </a:gs>
                </a:gsLst>
                <a:lin ang="16200000" scaled="0"/>
              </a:gradFill>
              <a:ln w="9525" cap="flat">
                <a:solidFill>
                  <a:srgbClr val="F6924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400" name="ZoneTexte 19"/>
              <p:cNvSpPr txBox="1"/>
              <p:nvPr/>
            </p:nvSpPr>
            <p:spPr>
              <a:xfrm>
                <a:off x="12289" y="545374"/>
                <a:ext cx="1502232" cy="345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sz="16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Exacerbations</a:t>
                </a:r>
              </a:p>
            </p:txBody>
          </p:sp>
        </p:grpSp>
        <p:grpSp>
          <p:nvGrpSpPr>
            <p:cNvPr id="1404" name="Groupe 2"/>
            <p:cNvGrpSpPr/>
            <p:nvPr/>
          </p:nvGrpSpPr>
          <p:grpSpPr>
            <a:xfrm>
              <a:off x="0" y="1500658"/>
              <a:ext cx="2199889" cy="1362697"/>
              <a:chOff x="0" y="0"/>
              <a:chExt cx="2199888" cy="1362695"/>
            </a:xfrm>
          </p:grpSpPr>
          <p:sp>
            <p:nvSpPr>
              <p:cNvPr id="1402" name="ZoneTexte 20"/>
              <p:cNvSpPr txBox="1"/>
              <p:nvPr/>
            </p:nvSpPr>
            <p:spPr>
              <a:xfrm>
                <a:off x="-1" y="623555"/>
                <a:ext cx="2199890" cy="739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algn="ctr"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Nombre cumulé</a:t>
                </a:r>
              </a:p>
              <a:p>
                <a:pPr algn="ctr"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Moyenne annuelle</a:t>
                </a:r>
              </a:p>
              <a:p>
                <a:pPr algn="ctr"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Temps 1</a:t>
                </a:r>
                <a:r>
                  <a:rPr baseline="30000"/>
                  <a:t>ère</a:t>
                </a:r>
                <a:r>
                  <a:t> exacerbation</a:t>
                </a:r>
              </a:p>
            </p:txBody>
          </p:sp>
          <p:sp>
            <p:nvSpPr>
              <p:cNvPr id="1403" name="Flèche droite 21"/>
              <p:cNvSpPr/>
              <p:nvPr/>
            </p:nvSpPr>
            <p:spPr>
              <a:xfrm rot="5400000">
                <a:off x="855342" y="2285"/>
                <a:ext cx="489205" cy="484633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F69240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1412" name="Groupe"/>
          <p:cNvGrpSpPr/>
          <p:nvPr/>
        </p:nvGrpSpPr>
        <p:grpSpPr>
          <a:xfrm>
            <a:off x="6404902" y="2968954"/>
            <a:ext cx="1801055" cy="2862899"/>
            <a:chOff x="0" y="0"/>
            <a:chExt cx="1801053" cy="2862898"/>
          </a:xfrm>
        </p:grpSpPr>
        <p:grpSp>
          <p:nvGrpSpPr>
            <p:cNvPr id="1408" name="Groupe 30"/>
            <p:cNvGrpSpPr/>
            <p:nvPr/>
          </p:nvGrpSpPr>
          <p:grpSpPr>
            <a:xfrm>
              <a:off x="137121" y="0"/>
              <a:ext cx="1526811" cy="1429306"/>
              <a:chOff x="0" y="0"/>
              <a:chExt cx="1526810" cy="1429305"/>
            </a:xfrm>
          </p:grpSpPr>
          <p:sp>
            <p:nvSpPr>
              <p:cNvPr id="1406" name="Ellipse 31"/>
              <p:cNvSpPr/>
              <p:nvPr/>
            </p:nvSpPr>
            <p:spPr>
              <a:xfrm>
                <a:off x="-1" y="0"/>
                <a:ext cx="1526812" cy="142930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hueOff val="-456778"/>
                      <a:satOff val="8290"/>
                      <a:lumOff val="24503"/>
                    </a:schemeClr>
                  </a:gs>
                  <a:gs pos="35000">
                    <a:srgbClr val="FFDECF"/>
                  </a:gs>
                  <a:gs pos="100000">
                    <a:schemeClr val="accent6">
                      <a:hueOff val="-556026"/>
                      <a:satOff val="8290"/>
                      <a:lumOff val="34267"/>
                    </a:schemeClr>
                  </a:gs>
                </a:gsLst>
                <a:lin ang="16200000" scaled="0"/>
              </a:gradFill>
              <a:ln w="9525" cap="flat">
                <a:solidFill>
                  <a:srgbClr val="F69240"/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407" name="ZoneTexte 32"/>
              <p:cNvSpPr txBox="1"/>
              <p:nvPr/>
            </p:nvSpPr>
            <p:spPr>
              <a:xfrm>
                <a:off x="105803" y="422264"/>
                <a:ext cx="1315205" cy="599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algn="ctr">
                  <a:defRPr sz="16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Epargne </a:t>
                </a:r>
              </a:p>
              <a:p>
                <a:pPr algn="ctr">
                  <a:defRPr sz="1600" b="1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cortisonique</a:t>
                </a:r>
              </a:p>
            </p:txBody>
          </p:sp>
        </p:grpSp>
        <p:grpSp>
          <p:nvGrpSpPr>
            <p:cNvPr id="1411" name="Groupe 6"/>
            <p:cNvGrpSpPr/>
            <p:nvPr/>
          </p:nvGrpSpPr>
          <p:grpSpPr>
            <a:xfrm>
              <a:off x="0" y="1500658"/>
              <a:ext cx="1801054" cy="1362241"/>
              <a:chOff x="0" y="0"/>
              <a:chExt cx="1801053" cy="1362239"/>
            </a:xfrm>
          </p:grpSpPr>
          <p:sp>
            <p:nvSpPr>
              <p:cNvPr id="1409" name="ZoneTexte 33"/>
              <p:cNvSpPr txBox="1"/>
              <p:nvPr/>
            </p:nvSpPr>
            <p:spPr>
              <a:xfrm>
                <a:off x="-1" y="838999"/>
                <a:ext cx="1801055" cy="523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algn="ctr"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Réduction de dose</a:t>
                </a:r>
              </a:p>
              <a:p>
                <a:pPr algn="ctr">
                  <a:defRPr sz="1400"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r>
                  <a:t>Dose minimale</a:t>
                </a:r>
              </a:p>
            </p:txBody>
          </p:sp>
          <p:sp>
            <p:nvSpPr>
              <p:cNvPr id="1410" name="Flèche droite 34"/>
              <p:cNvSpPr/>
              <p:nvPr/>
            </p:nvSpPr>
            <p:spPr>
              <a:xfrm rot="5400000">
                <a:off x="655923" y="2285"/>
                <a:ext cx="489205" cy="484633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gradFill flip="none" rotWithShape="1">
                <a:gsLst>
                  <a:gs pos="0">
                    <a:srgbClr val="FF953E"/>
                  </a:gs>
                  <a:gs pos="100000">
                    <a:schemeClr val="accent6">
                      <a:hueOff val="-456778"/>
                      <a:satOff val="8290"/>
                      <a:lumOff val="24503"/>
                    </a:schemeClr>
                  </a:gs>
                </a:gsLst>
                <a:lin ang="16200000" scaled="0"/>
              </a:gradFill>
              <a:ln w="9525" cap="flat">
                <a:solidFill>
                  <a:srgbClr val="F69240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1413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Biothérapies dans l’asthme sévère</a:t>
            </a:r>
          </a:p>
        </p:txBody>
      </p:sp>
      <p:sp>
        <p:nvSpPr>
          <p:cNvPr id="1414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15" name="Les biothérapies ne sont pas efficaces sur toutes les caractéristiques de l’asthme…"/>
          <p:cNvSpPr txBox="1"/>
          <p:nvPr/>
        </p:nvSpPr>
        <p:spPr>
          <a:xfrm>
            <a:off x="491492" y="1397000"/>
            <a:ext cx="7729390" cy="132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28600" indent="-228600" defTabSz="410749">
              <a:buSzPct val="100000"/>
              <a:buChar char="‣"/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Les biothérapies ne sont pas efficaces sur toutes les caractéristiques de l’asthme</a:t>
            </a:r>
          </a:p>
          <a:p>
            <a:pPr defTabSz="410749">
              <a:defRPr sz="2000" b="1">
                <a:solidFill>
                  <a:srgbClr val="B82F2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➧ il faut donc considérer d’autres critères de jugement que le VEMS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18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Adapté de Lambrecht  BN et al. Nature Immunology 2015</a:t>
            </a:r>
          </a:p>
        </p:txBody>
      </p:sp>
      <p:pic>
        <p:nvPicPr>
          <p:cNvPr id="141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077" y="389773"/>
            <a:ext cx="7371846" cy="5824454"/>
          </a:xfrm>
          <a:prstGeom prst="rect">
            <a:avLst/>
          </a:prstGeom>
          <a:ln w="12700">
            <a:miter lim="400000"/>
          </a:ln>
        </p:spPr>
      </p:pic>
      <p:sp>
        <p:nvSpPr>
          <p:cNvPr id="1420" name="Anti IL5"/>
          <p:cNvSpPr txBox="1"/>
          <p:nvPr/>
        </p:nvSpPr>
        <p:spPr>
          <a:xfrm>
            <a:off x="4011104" y="3693318"/>
            <a:ext cx="1045592" cy="406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F3BF49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IL5</a:t>
            </a:r>
          </a:p>
        </p:txBody>
      </p:sp>
      <p:sp>
        <p:nvSpPr>
          <p:cNvPr id="1421" name="Figure"/>
          <p:cNvSpPr/>
          <p:nvPr/>
        </p:nvSpPr>
        <p:spPr>
          <a:xfrm>
            <a:off x="3415704" y="4038599"/>
            <a:ext cx="2153991" cy="118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97" extrusionOk="0">
                <a:moveTo>
                  <a:pt x="1747" y="0"/>
                </a:moveTo>
                <a:cubicBezTo>
                  <a:pt x="1244" y="0"/>
                  <a:pt x="991" y="-2"/>
                  <a:pt x="722" y="166"/>
                </a:cubicBezTo>
                <a:cubicBezTo>
                  <a:pt x="426" y="379"/>
                  <a:pt x="191" y="843"/>
                  <a:pt x="84" y="1428"/>
                </a:cubicBezTo>
                <a:cubicBezTo>
                  <a:pt x="-2" y="1962"/>
                  <a:pt x="0" y="2463"/>
                  <a:pt x="0" y="3453"/>
                </a:cubicBezTo>
                <a:lnTo>
                  <a:pt x="0" y="9869"/>
                </a:lnTo>
                <a:cubicBezTo>
                  <a:pt x="0" y="10874"/>
                  <a:pt x="-2" y="11382"/>
                  <a:pt x="84" y="11916"/>
                </a:cubicBezTo>
                <a:cubicBezTo>
                  <a:pt x="191" y="12501"/>
                  <a:pt x="426" y="12958"/>
                  <a:pt x="722" y="13170"/>
                </a:cubicBezTo>
                <a:cubicBezTo>
                  <a:pt x="992" y="13340"/>
                  <a:pt x="1246" y="13343"/>
                  <a:pt x="1747" y="13343"/>
                </a:cubicBezTo>
                <a:lnTo>
                  <a:pt x="6025" y="13343"/>
                </a:lnTo>
                <a:cubicBezTo>
                  <a:pt x="5973" y="13458"/>
                  <a:pt x="5925" y="13584"/>
                  <a:pt x="5898" y="13733"/>
                </a:cubicBezTo>
                <a:cubicBezTo>
                  <a:pt x="5849" y="14038"/>
                  <a:pt x="5850" y="14326"/>
                  <a:pt x="5850" y="14893"/>
                </a:cubicBezTo>
                <a:lnTo>
                  <a:pt x="5850" y="19607"/>
                </a:lnTo>
                <a:cubicBezTo>
                  <a:pt x="5850" y="20183"/>
                  <a:pt x="5849" y="20470"/>
                  <a:pt x="5898" y="20775"/>
                </a:cubicBezTo>
                <a:cubicBezTo>
                  <a:pt x="5959" y="21110"/>
                  <a:pt x="6093" y="21374"/>
                  <a:pt x="6262" y="21496"/>
                </a:cubicBezTo>
                <a:cubicBezTo>
                  <a:pt x="6417" y="21593"/>
                  <a:pt x="6563" y="21597"/>
                  <a:pt x="6850" y="21597"/>
                </a:cubicBezTo>
                <a:lnTo>
                  <a:pt x="14743" y="21597"/>
                </a:lnTo>
                <a:cubicBezTo>
                  <a:pt x="15034" y="21597"/>
                  <a:pt x="15179" y="21593"/>
                  <a:pt x="15334" y="21496"/>
                </a:cubicBezTo>
                <a:cubicBezTo>
                  <a:pt x="15503" y="21374"/>
                  <a:pt x="15637" y="21110"/>
                  <a:pt x="15698" y="20775"/>
                </a:cubicBezTo>
                <a:cubicBezTo>
                  <a:pt x="15747" y="20470"/>
                  <a:pt x="15749" y="20182"/>
                  <a:pt x="15749" y="19615"/>
                </a:cubicBezTo>
                <a:lnTo>
                  <a:pt x="15749" y="14900"/>
                </a:lnTo>
                <a:cubicBezTo>
                  <a:pt x="15749" y="14325"/>
                  <a:pt x="15747" y="14038"/>
                  <a:pt x="15698" y="13733"/>
                </a:cubicBezTo>
                <a:cubicBezTo>
                  <a:pt x="15671" y="13584"/>
                  <a:pt x="15623" y="13458"/>
                  <a:pt x="15571" y="13343"/>
                </a:cubicBezTo>
                <a:lnTo>
                  <a:pt x="19842" y="13343"/>
                </a:lnTo>
                <a:cubicBezTo>
                  <a:pt x="20351" y="13343"/>
                  <a:pt x="20604" y="13340"/>
                  <a:pt x="20874" y="13170"/>
                </a:cubicBezTo>
                <a:cubicBezTo>
                  <a:pt x="21170" y="12958"/>
                  <a:pt x="21405" y="12501"/>
                  <a:pt x="21512" y="11916"/>
                </a:cubicBezTo>
                <a:cubicBezTo>
                  <a:pt x="21598" y="11382"/>
                  <a:pt x="21596" y="10881"/>
                  <a:pt x="21596" y="9890"/>
                </a:cubicBezTo>
                <a:lnTo>
                  <a:pt x="21596" y="3468"/>
                </a:lnTo>
                <a:cubicBezTo>
                  <a:pt x="21596" y="2462"/>
                  <a:pt x="21598" y="1962"/>
                  <a:pt x="21512" y="1428"/>
                </a:cubicBezTo>
                <a:cubicBezTo>
                  <a:pt x="21405" y="843"/>
                  <a:pt x="21170" y="379"/>
                  <a:pt x="20874" y="166"/>
                </a:cubicBezTo>
                <a:cubicBezTo>
                  <a:pt x="20604" y="-3"/>
                  <a:pt x="20350" y="0"/>
                  <a:pt x="19849" y="0"/>
                </a:cubicBezTo>
                <a:lnTo>
                  <a:pt x="1754" y="0"/>
                </a:lnTo>
                <a:lnTo>
                  <a:pt x="1747" y="0"/>
                </a:lnTo>
                <a:close/>
              </a:path>
            </a:pathLst>
          </a:custGeom>
          <a:solidFill>
            <a:srgbClr val="EEE914">
              <a:alpha val="22656"/>
            </a:srgbClr>
          </a:solidFill>
          <a:ln w="25400">
            <a:solidFill>
              <a:srgbClr val="F3BF49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22" name="Eosinophiles"/>
          <p:cNvSpPr txBox="1"/>
          <p:nvPr/>
        </p:nvSpPr>
        <p:spPr>
          <a:xfrm>
            <a:off x="6658210" y="4607718"/>
            <a:ext cx="1694980" cy="406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F3BF49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Eosinophiles</a:t>
            </a:r>
          </a:p>
        </p:txBody>
      </p:sp>
      <p:sp>
        <p:nvSpPr>
          <p:cNvPr id="1423" name="Flèche"/>
          <p:cNvSpPr/>
          <p:nvPr/>
        </p:nvSpPr>
        <p:spPr>
          <a:xfrm rot="10860000" flipH="1">
            <a:off x="5936614" y="4604961"/>
            <a:ext cx="715906" cy="411060"/>
          </a:xfrm>
          <a:prstGeom prst="rightArrow">
            <a:avLst>
              <a:gd name="adj1" fmla="val 30637"/>
              <a:gd name="adj2" fmla="val 81120"/>
            </a:avLst>
          </a:prstGeom>
          <a:solidFill>
            <a:srgbClr val="DCBD2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24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Anti-IL5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27" name="Biomarqueur = Augmentation des éosinophiles sanguins"/>
          <p:cNvSpPr txBox="1"/>
          <p:nvPr/>
        </p:nvSpPr>
        <p:spPr>
          <a:xfrm>
            <a:off x="491492" y="1397000"/>
            <a:ext cx="772939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Biomarqueur = Augmentation des éosinophiles sanguins</a:t>
            </a:r>
          </a:p>
        </p:txBody>
      </p:sp>
      <p:pic>
        <p:nvPicPr>
          <p:cNvPr id="142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t="10943"/>
          <a:stretch>
            <a:fillRect/>
          </a:stretch>
        </p:blipFill>
        <p:spPr>
          <a:xfrm>
            <a:off x="513033" y="2803410"/>
            <a:ext cx="8206599" cy="2449619"/>
          </a:xfrm>
          <a:prstGeom prst="rect">
            <a:avLst/>
          </a:prstGeom>
          <a:ln w="12700">
            <a:miter lim="400000"/>
          </a:ln>
        </p:spPr>
      </p:pic>
      <p:sp>
        <p:nvSpPr>
          <p:cNvPr id="1429" name="éosinophiles sanguin…"/>
          <p:cNvSpPr txBox="1"/>
          <p:nvPr/>
        </p:nvSpPr>
        <p:spPr>
          <a:xfrm rot="16200000">
            <a:off x="-412272" y="3619240"/>
            <a:ext cx="2134601" cy="5232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éosinophiles sanguin </a:t>
            </a:r>
          </a:p>
          <a:p>
            <a:pPr algn="ctr">
              <a:defRPr sz="14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(taux moyen/baseline) </a:t>
            </a:r>
          </a:p>
        </p:txBody>
      </p:sp>
      <p:sp>
        <p:nvSpPr>
          <p:cNvPr id="1430" name="éosinophiles expectoration…"/>
          <p:cNvSpPr txBox="1"/>
          <p:nvPr/>
        </p:nvSpPr>
        <p:spPr>
          <a:xfrm rot="16200000">
            <a:off x="3525255" y="3619240"/>
            <a:ext cx="2539947" cy="5232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éosinophiles expectoration </a:t>
            </a:r>
          </a:p>
          <a:p>
            <a:pPr algn="ctr">
              <a:defRPr sz="14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(taux moyen/baseline) </a:t>
            </a:r>
          </a:p>
        </p:txBody>
      </p:sp>
      <p:sp>
        <p:nvSpPr>
          <p:cNvPr id="1431" name="Temps (semaines)"/>
          <p:cNvSpPr txBox="1"/>
          <p:nvPr/>
        </p:nvSpPr>
        <p:spPr>
          <a:xfrm>
            <a:off x="3189369" y="5079736"/>
            <a:ext cx="1408320" cy="2819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Temps (semaines)</a:t>
            </a:r>
          </a:p>
        </p:txBody>
      </p:sp>
      <p:sp>
        <p:nvSpPr>
          <p:cNvPr id="1432" name="Temps (semaines)"/>
          <p:cNvSpPr txBox="1"/>
          <p:nvPr/>
        </p:nvSpPr>
        <p:spPr>
          <a:xfrm>
            <a:off x="7329569" y="5079736"/>
            <a:ext cx="1408320" cy="2819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Temps (semaines)</a:t>
            </a:r>
          </a:p>
        </p:txBody>
      </p:sp>
      <p:sp>
        <p:nvSpPr>
          <p:cNvPr id="1433" name="placebo/mepolizumab 75 mg/ 250 mg / 750 mg"/>
          <p:cNvSpPr txBox="1"/>
          <p:nvPr/>
        </p:nvSpPr>
        <p:spPr>
          <a:xfrm>
            <a:off x="4981247" y="2417070"/>
            <a:ext cx="3666563" cy="28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placebo/mepolizumab 75 mg/ 250 mg / 750 mg</a:t>
            </a:r>
          </a:p>
        </p:txBody>
      </p:sp>
      <p:sp>
        <p:nvSpPr>
          <p:cNvPr id="1434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Pavord ID et al. Lancet 2012</a:t>
            </a:r>
          </a:p>
        </p:txBody>
      </p:sp>
      <p:sp>
        <p:nvSpPr>
          <p:cNvPr id="1435" name="Eosinophiles sanguins"/>
          <p:cNvSpPr txBox="1"/>
          <p:nvPr/>
        </p:nvSpPr>
        <p:spPr>
          <a:xfrm>
            <a:off x="1306475" y="5636150"/>
            <a:ext cx="298317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410749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Eosinophiles sanguins</a:t>
            </a:r>
          </a:p>
        </p:txBody>
      </p:sp>
      <p:sp>
        <p:nvSpPr>
          <p:cNvPr id="1436" name="Eosinophiles expectorations"/>
          <p:cNvSpPr txBox="1"/>
          <p:nvPr/>
        </p:nvSpPr>
        <p:spPr>
          <a:xfrm>
            <a:off x="5428567" y="5652417"/>
            <a:ext cx="314921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410749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Eosinophiles expectorations</a:t>
            </a:r>
          </a:p>
        </p:txBody>
      </p:sp>
      <p:sp>
        <p:nvSpPr>
          <p:cNvPr id="1437" name="placebo/mepolizumab 75 mg/ 250 mg / 750 mg"/>
          <p:cNvSpPr txBox="1"/>
          <p:nvPr/>
        </p:nvSpPr>
        <p:spPr>
          <a:xfrm>
            <a:off x="828347" y="2417070"/>
            <a:ext cx="3666563" cy="28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placebo/mepolizumab 75 mg/ 250 mg / 750 mg</a:t>
            </a:r>
          </a:p>
        </p:txBody>
      </p:sp>
      <p:sp>
        <p:nvSpPr>
          <p:cNvPr id="1438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Anti-IL5 - phénotype</a:t>
            </a:r>
          </a:p>
        </p:txBody>
      </p:sp>
      <p:sp>
        <p:nvSpPr>
          <p:cNvPr id="1439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42" name="Objectif thérapeutique = taux d’exacerbations sévères"/>
          <p:cNvSpPr txBox="1"/>
          <p:nvPr/>
        </p:nvSpPr>
        <p:spPr>
          <a:xfrm>
            <a:off x="491492" y="1397000"/>
            <a:ext cx="772939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Objectif thérapeutique = taux d’exacerbations sévères</a:t>
            </a:r>
          </a:p>
        </p:txBody>
      </p:sp>
      <p:sp>
        <p:nvSpPr>
          <p:cNvPr id="1443" name="ZoneTexte 6"/>
          <p:cNvSpPr txBox="1"/>
          <p:nvPr/>
        </p:nvSpPr>
        <p:spPr>
          <a:xfrm>
            <a:off x="321822" y="6382111"/>
            <a:ext cx="8782903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Ortega H et al. NEJM 2014 </a:t>
            </a:r>
          </a:p>
          <a:p>
            <a: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Bel E et al. NEJM 2014</a:t>
            </a:r>
          </a:p>
        </p:txBody>
      </p:sp>
      <p:pic>
        <p:nvPicPr>
          <p:cNvPr id="1444" name="Image 2" descr="Image 2"/>
          <p:cNvPicPr>
            <a:picLocks noChangeAspect="1"/>
          </p:cNvPicPr>
          <p:nvPr/>
        </p:nvPicPr>
        <p:blipFill>
          <a:blip r:embed="rId2">
            <a:extLst/>
          </a:blip>
          <a:srcRect b="7663"/>
          <a:stretch>
            <a:fillRect/>
          </a:stretch>
        </p:blipFill>
        <p:spPr>
          <a:xfrm>
            <a:off x="536715" y="2273362"/>
            <a:ext cx="3921582" cy="2391572"/>
          </a:xfrm>
          <a:prstGeom prst="rect">
            <a:avLst/>
          </a:prstGeom>
          <a:ln w="12700">
            <a:miter lim="400000"/>
          </a:ln>
        </p:spPr>
      </p:pic>
      <p:sp>
        <p:nvSpPr>
          <p:cNvPr id="1445" name="ZoneTexte 10"/>
          <p:cNvSpPr txBox="1"/>
          <p:nvPr/>
        </p:nvSpPr>
        <p:spPr>
          <a:xfrm>
            <a:off x="1184928" y="4695056"/>
            <a:ext cx="3203999" cy="862966"/>
          </a:xfrm>
          <a:prstGeom prst="rect">
            <a:avLst/>
          </a:prstGeom>
          <a:solidFill>
            <a:srgbClr val="FFFFFF"/>
          </a:solidFill>
          <a:ln>
            <a:solidFill>
              <a:srgbClr val="E46C0A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>
                <a:solidFill>
                  <a:srgbClr val="E5680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Mepolizumab 100 mg SC/mois</a:t>
            </a:r>
          </a:p>
          <a:p>
            <a:pPr>
              <a:defRPr sz="1600">
                <a:solidFill>
                  <a:srgbClr val="E5680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</a:t>
            </a:r>
            <a:r>
              <a:t>Exacerbations 53%    </a:t>
            </a:r>
          </a:p>
          <a:p>
            <a:pPr>
              <a:defRPr sz="1600">
                <a:solidFill>
                  <a:srgbClr val="E5680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</a:t>
            </a:r>
            <a:r>
              <a:t>Exacerbations sévères 61%</a:t>
            </a:r>
          </a:p>
        </p:txBody>
      </p:sp>
      <p:pic>
        <p:nvPicPr>
          <p:cNvPr id="1446" name="Image 28" descr="Image 28"/>
          <p:cNvPicPr>
            <a:picLocks noChangeAspect="1"/>
          </p:cNvPicPr>
          <p:nvPr/>
        </p:nvPicPr>
        <p:blipFill>
          <a:blip r:embed="rId3">
            <a:extLst/>
          </a:blip>
          <a:srcRect t="6888" b="8791"/>
          <a:stretch>
            <a:fillRect/>
          </a:stretch>
        </p:blipFill>
        <p:spPr>
          <a:xfrm>
            <a:off x="4680310" y="2369851"/>
            <a:ext cx="3694288" cy="2293672"/>
          </a:xfrm>
          <a:prstGeom prst="rect">
            <a:avLst/>
          </a:prstGeom>
          <a:ln w="12700">
            <a:miter lim="400000"/>
          </a:ln>
        </p:spPr>
      </p:pic>
      <p:sp>
        <p:nvSpPr>
          <p:cNvPr id="1447" name="ZoneTexte 29"/>
          <p:cNvSpPr txBox="1"/>
          <p:nvPr/>
        </p:nvSpPr>
        <p:spPr>
          <a:xfrm>
            <a:off x="5309797" y="4695056"/>
            <a:ext cx="3203999" cy="608966"/>
          </a:xfrm>
          <a:prstGeom prst="rect">
            <a:avLst/>
          </a:prstGeom>
          <a:solidFill>
            <a:srgbClr val="FFFFFF"/>
          </a:solidFill>
          <a:ln>
            <a:solidFill>
              <a:srgbClr val="E46C0A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>
                <a:solidFill>
                  <a:srgbClr val="E46C0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Mepolizumab 100 mg SC/mois</a:t>
            </a:r>
          </a:p>
          <a:p>
            <a:pPr>
              <a:defRPr sz="1600">
                <a:solidFill>
                  <a:srgbClr val="E46C0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</a:t>
            </a:r>
            <a:r>
              <a:t>Exacerbations 32%</a:t>
            </a:r>
          </a:p>
        </p:txBody>
      </p:sp>
      <p:sp>
        <p:nvSpPr>
          <p:cNvPr id="1448" name="ZoneTexte 22"/>
          <p:cNvSpPr txBox="1"/>
          <p:nvPr/>
        </p:nvSpPr>
        <p:spPr>
          <a:xfrm>
            <a:off x="6032612" y="5637410"/>
            <a:ext cx="1828576" cy="662941"/>
          </a:xfrm>
          <a:prstGeom prst="rect">
            <a:avLst/>
          </a:prstGeom>
          <a:solidFill>
            <a:srgbClr val="EDEE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Eosinophiles ≥150/µl au screening ou ≥300/µl  l’année antérieure </a:t>
            </a:r>
          </a:p>
        </p:txBody>
      </p:sp>
      <p:sp>
        <p:nvSpPr>
          <p:cNvPr id="1449" name="ZoneTexte 22"/>
          <p:cNvSpPr txBox="1"/>
          <p:nvPr/>
        </p:nvSpPr>
        <p:spPr>
          <a:xfrm>
            <a:off x="1872640" y="5637410"/>
            <a:ext cx="1828576" cy="662941"/>
          </a:xfrm>
          <a:prstGeom prst="rect">
            <a:avLst/>
          </a:prstGeom>
          <a:solidFill>
            <a:srgbClr val="EDEE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Eosinophiles ≥150/µl au screening ou ≥300/µl  l’année antérieure </a:t>
            </a:r>
          </a:p>
        </p:txBody>
      </p:sp>
      <p:sp>
        <p:nvSpPr>
          <p:cNvPr id="1450" name="ZoneTexte 2"/>
          <p:cNvSpPr txBox="1"/>
          <p:nvPr/>
        </p:nvSpPr>
        <p:spPr>
          <a:xfrm rot="16200000">
            <a:off x="-549042" y="3216902"/>
            <a:ext cx="1989595" cy="599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Nombre cumulatif </a:t>
            </a:r>
          </a:p>
          <a:p>
            <a: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d’exacerbations</a:t>
            </a:r>
          </a:p>
        </p:txBody>
      </p:sp>
      <p:sp>
        <p:nvSpPr>
          <p:cNvPr id="1451" name="ZoneTexte 2"/>
          <p:cNvSpPr txBox="1"/>
          <p:nvPr/>
        </p:nvSpPr>
        <p:spPr>
          <a:xfrm rot="16200000">
            <a:off x="3845476" y="3156050"/>
            <a:ext cx="1989595" cy="599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Nombre cumulatif </a:t>
            </a:r>
          </a:p>
          <a:p>
            <a: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d’exacerbations</a:t>
            </a:r>
          </a:p>
        </p:txBody>
      </p:sp>
      <p:sp>
        <p:nvSpPr>
          <p:cNvPr id="1452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Anti-IL5 - phénotype</a:t>
            </a:r>
          </a:p>
        </p:txBody>
      </p:sp>
      <p:sp>
        <p:nvSpPr>
          <p:cNvPr id="1453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56" name="ZoneTexte 6"/>
          <p:cNvSpPr txBox="1"/>
          <p:nvPr/>
        </p:nvSpPr>
        <p:spPr>
          <a:xfrm>
            <a:off x="321822" y="63821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Castro M et al. Lancet Respir Med. 2015:355</a:t>
            </a:r>
          </a:p>
        </p:txBody>
      </p:sp>
      <p:pic>
        <p:nvPicPr>
          <p:cNvPr id="145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b="4539"/>
          <a:stretch>
            <a:fillRect/>
          </a:stretch>
        </p:blipFill>
        <p:spPr>
          <a:xfrm>
            <a:off x="469986" y="2076188"/>
            <a:ext cx="6178517" cy="3262974"/>
          </a:xfrm>
          <a:prstGeom prst="rect">
            <a:avLst/>
          </a:prstGeom>
          <a:ln w="12700">
            <a:miter lim="400000"/>
          </a:ln>
        </p:spPr>
      </p:pic>
      <p:sp>
        <p:nvSpPr>
          <p:cNvPr id="1458" name="ZoneTexte 12"/>
          <p:cNvSpPr txBox="1"/>
          <p:nvPr/>
        </p:nvSpPr>
        <p:spPr>
          <a:xfrm>
            <a:off x="7098551" y="2133300"/>
            <a:ext cx="1828576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/>
            </a:pPr>
            <a:r>
              <a:t>Eosinophiles ≥ 400/µl  au screening</a:t>
            </a:r>
          </a:p>
        </p:txBody>
      </p:sp>
      <p:sp>
        <p:nvSpPr>
          <p:cNvPr id="1459" name="ZoneTexte 29"/>
          <p:cNvSpPr txBox="1"/>
          <p:nvPr/>
        </p:nvSpPr>
        <p:spPr>
          <a:xfrm>
            <a:off x="2632905" y="5425653"/>
            <a:ext cx="3878190" cy="862966"/>
          </a:xfrm>
          <a:prstGeom prst="rect">
            <a:avLst/>
          </a:prstGeom>
          <a:solidFill>
            <a:srgbClr val="FFFFFF"/>
          </a:solidFill>
          <a:ln>
            <a:solidFill>
              <a:srgbClr val="E46C0A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>
                <a:solidFill>
                  <a:srgbClr val="DE6A1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Reslizumab 3mg/kg/mois</a:t>
            </a:r>
          </a:p>
          <a:p>
            <a:pPr>
              <a:defRPr sz="1600">
                <a:solidFill>
                  <a:srgbClr val="DE6A1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	 </a:t>
            </a:r>
            <a:r>
              <a:t>Exacerbations 54%</a:t>
            </a:r>
          </a:p>
          <a:p>
            <a:pPr>
              <a:defRPr sz="1600">
                <a:solidFill>
                  <a:srgbClr val="DE6A1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	 </a:t>
            </a:r>
            <a:r>
              <a:t>Exacerbations avec admission 34%</a:t>
            </a:r>
          </a:p>
        </p:txBody>
      </p:sp>
      <p:sp>
        <p:nvSpPr>
          <p:cNvPr id="1460" name="Objectif thérapeutique = taux d’exacerbations sévères"/>
          <p:cNvSpPr txBox="1"/>
          <p:nvPr/>
        </p:nvSpPr>
        <p:spPr>
          <a:xfrm>
            <a:off x="491492" y="1397000"/>
            <a:ext cx="772939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Objectif thérapeutique = taux d’exacerbations sévères</a:t>
            </a:r>
          </a:p>
        </p:txBody>
      </p:sp>
      <p:sp>
        <p:nvSpPr>
          <p:cNvPr id="1461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Anti-IL5 - phénotype</a:t>
            </a:r>
          </a:p>
        </p:txBody>
      </p:sp>
      <p:sp>
        <p:nvSpPr>
          <p:cNvPr id="1462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65" name="ZoneTexte 6"/>
          <p:cNvSpPr txBox="1"/>
          <p:nvPr/>
        </p:nvSpPr>
        <p:spPr>
          <a:xfrm>
            <a:off x="321822" y="63821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                                     FitzGerald JM. Lancet 2016:2128; Bleecker ER. Lancet 2016:2115</a:t>
            </a:r>
          </a:p>
        </p:txBody>
      </p:sp>
      <p:pic>
        <p:nvPicPr>
          <p:cNvPr id="1466" name="Image 11" descr="Image 11"/>
          <p:cNvPicPr>
            <a:picLocks noChangeAspect="1"/>
          </p:cNvPicPr>
          <p:nvPr/>
        </p:nvPicPr>
        <p:blipFill>
          <a:blip r:embed="rId2">
            <a:extLst/>
          </a:blip>
          <a:srcRect t="8465"/>
          <a:stretch>
            <a:fillRect/>
          </a:stretch>
        </p:blipFill>
        <p:spPr>
          <a:xfrm>
            <a:off x="149381" y="2911392"/>
            <a:ext cx="4149239" cy="3112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7" name="Image 13" descr="Image 13"/>
          <p:cNvPicPr>
            <a:picLocks noChangeAspect="1"/>
          </p:cNvPicPr>
          <p:nvPr/>
        </p:nvPicPr>
        <p:blipFill>
          <a:blip r:embed="rId3">
            <a:extLst/>
          </a:blip>
          <a:srcRect t="8465"/>
          <a:stretch>
            <a:fillRect/>
          </a:stretch>
        </p:blipFill>
        <p:spPr>
          <a:xfrm>
            <a:off x="4444269" y="2894459"/>
            <a:ext cx="4219750" cy="3112830"/>
          </a:xfrm>
          <a:prstGeom prst="rect">
            <a:avLst/>
          </a:prstGeom>
          <a:ln w="12700">
            <a:miter lim="400000"/>
          </a:ln>
        </p:spPr>
      </p:pic>
      <p:sp>
        <p:nvSpPr>
          <p:cNvPr id="1468" name="ZoneTexte 2"/>
          <p:cNvSpPr txBox="1"/>
          <p:nvPr/>
        </p:nvSpPr>
        <p:spPr>
          <a:xfrm rot="16200000">
            <a:off x="-726990" y="4151310"/>
            <a:ext cx="2193092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RR exacerbation / an</a:t>
            </a:r>
          </a:p>
        </p:txBody>
      </p:sp>
      <p:sp>
        <p:nvSpPr>
          <p:cNvPr id="1469" name="ZoneTexte 15"/>
          <p:cNvSpPr txBox="1"/>
          <p:nvPr/>
        </p:nvSpPr>
        <p:spPr>
          <a:xfrm rot="16200000">
            <a:off x="3554309" y="4151310"/>
            <a:ext cx="2193092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RR exacerbation / an</a:t>
            </a:r>
          </a:p>
        </p:txBody>
      </p:sp>
      <p:sp>
        <p:nvSpPr>
          <p:cNvPr id="1470" name="ZoneTexte 4"/>
          <p:cNvSpPr txBox="1"/>
          <p:nvPr/>
        </p:nvSpPr>
        <p:spPr>
          <a:xfrm>
            <a:off x="967312" y="5437509"/>
            <a:ext cx="883926" cy="5232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Placebo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n=248</a:t>
            </a:r>
          </a:p>
        </p:txBody>
      </p:sp>
      <p:sp>
        <p:nvSpPr>
          <p:cNvPr id="1471" name="ZoneTexte 16"/>
          <p:cNvSpPr txBox="1"/>
          <p:nvPr/>
        </p:nvSpPr>
        <p:spPr>
          <a:xfrm>
            <a:off x="1857929" y="5437509"/>
            <a:ext cx="1318703" cy="7391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Benralizumab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30 mg Q4W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n=241</a:t>
            </a:r>
          </a:p>
        </p:txBody>
      </p:sp>
      <p:sp>
        <p:nvSpPr>
          <p:cNvPr id="1472" name="ZoneTexte 17"/>
          <p:cNvSpPr txBox="1"/>
          <p:nvPr/>
        </p:nvSpPr>
        <p:spPr>
          <a:xfrm>
            <a:off x="3146365" y="5437509"/>
            <a:ext cx="1318702" cy="7391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Benralizumab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30 mg Q8W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n=239</a:t>
            </a:r>
          </a:p>
        </p:txBody>
      </p:sp>
      <p:sp>
        <p:nvSpPr>
          <p:cNvPr id="1473" name="ZoneTexte 18"/>
          <p:cNvSpPr txBox="1"/>
          <p:nvPr/>
        </p:nvSpPr>
        <p:spPr>
          <a:xfrm>
            <a:off x="5198750" y="5501001"/>
            <a:ext cx="883926" cy="5232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Placebo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n=267</a:t>
            </a:r>
          </a:p>
        </p:txBody>
      </p:sp>
      <p:sp>
        <p:nvSpPr>
          <p:cNvPr id="1474" name="ZoneTexte 19"/>
          <p:cNvSpPr txBox="1"/>
          <p:nvPr/>
        </p:nvSpPr>
        <p:spPr>
          <a:xfrm>
            <a:off x="6089367" y="5492899"/>
            <a:ext cx="1318703" cy="7391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Benralizumab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30 mg Q4W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n=275</a:t>
            </a:r>
          </a:p>
        </p:txBody>
      </p:sp>
      <p:sp>
        <p:nvSpPr>
          <p:cNvPr id="1475" name="ZoneTexte 20"/>
          <p:cNvSpPr txBox="1"/>
          <p:nvPr/>
        </p:nvSpPr>
        <p:spPr>
          <a:xfrm>
            <a:off x="7387364" y="5492899"/>
            <a:ext cx="1318702" cy="7391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Benralizumab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30 mg Q8W</a:t>
            </a:r>
          </a:p>
          <a:p>
            <a: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n=267</a:t>
            </a:r>
          </a:p>
        </p:txBody>
      </p:sp>
      <p:sp>
        <p:nvSpPr>
          <p:cNvPr id="1476" name="ZoneTexte 21"/>
          <p:cNvSpPr txBox="1"/>
          <p:nvPr/>
        </p:nvSpPr>
        <p:spPr>
          <a:xfrm>
            <a:off x="1645435" y="2770131"/>
            <a:ext cx="2752389" cy="3073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Réduction relative au placebo</a:t>
            </a:r>
          </a:p>
        </p:txBody>
      </p:sp>
      <p:sp>
        <p:nvSpPr>
          <p:cNvPr id="1477" name="ZoneTexte 22"/>
          <p:cNvSpPr txBox="1"/>
          <p:nvPr/>
        </p:nvSpPr>
        <p:spPr>
          <a:xfrm>
            <a:off x="5748694" y="2770131"/>
            <a:ext cx="2752389" cy="3073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Réduction relative au placebo</a:t>
            </a:r>
          </a:p>
        </p:txBody>
      </p:sp>
      <p:sp>
        <p:nvSpPr>
          <p:cNvPr id="1478" name="ZoneTexte 23"/>
          <p:cNvSpPr txBox="1"/>
          <p:nvPr/>
        </p:nvSpPr>
        <p:spPr>
          <a:xfrm>
            <a:off x="2265112" y="3043697"/>
            <a:ext cx="498027" cy="3073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-36%</a:t>
            </a:r>
          </a:p>
        </p:txBody>
      </p:sp>
      <p:sp>
        <p:nvSpPr>
          <p:cNvPr id="1479" name="ZoneTexte 24"/>
          <p:cNvSpPr txBox="1"/>
          <p:nvPr/>
        </p:nvSpPr>
        <p:spPr>
          <a:xfrm>
            <a:off x="3365779" y="3043697"/>
            <a:ext cx="498027" cy="3073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-28%</a:t>
            </a:r>
          </a:p>
        </p:txBody>
      </p:sp>
      <p:sp>
        <p:nvSpPr>
          <p:cNvPr id="1480" name="ZoneTexte 25"/>
          <p:cNvSpPr txBox="1"/>
          <p:nvPr/>
        </p:nvSpPr>
        <p:spPr>
          <a:xfrm>
            <a:off x="6583643" y="3108266"/>
            <a:ext cx="498027" cy="3073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-45%</a:t>
            </a:r>
          </a:p>
        </p:txBody>
      </p:sp>
      <p:sp>
        <p:nvSpPr>
          <p:cNvPr id="1481" name="ZoneTexte 26"/>
          <p:cNvSpPr txBox="1"/>
          <p:nvPr/>
        </p:nvSpPr>
        <p:spPr>
          <a:xfrm>
            <a:off x="7684310" y="3108266"/>
            <a:ext cx="498027" cy="3073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-51%</a:t>
            </a:r>
          </a:p>
        </p:txBody>
      </p:sp>
      <p:sp>
        <p:nvSpPr>
          <p:cNvPr id="1482" name="Rectangle 31"/>
          <p:cNvSpPr txBox="1"/>
          <p:nvPr/>
        </p:nvSpPr>
        <p:spPr>
          <a:xfrm>
            <a:off x="1676414" y="2261059"/>
            <a:ext cx="99085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CALIMA</a:t>
            </a:r>
          </a:p>
        </p:txBody>
      </p:sp>
      <p:sp>
        <p:nvSpPr>
          <p:cNvPr id="1483" name="Rectangle 32"/>
          <p:cNvSpPr txBox="1"/>
          <p:nvPr/>
        </p:nvSpPr>
        <p:spPr>
          <a:xfrm>
            <a:off x="5928686" y="2261059"/>
            <a:ext cx="116007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SIROCCO</a:t>
            </a:r>
          </a:p>
        </p:txBody>
      </p:sp>
      <p:sp>
        <p:nvSpPr>
          <p:cNvPr id="1484" name="ZoneTexte 28"/>
          <p:cNvSpPr txBox="1"/>
          <p:nvPr/>
        </p:nvSpPr>
        <p:spPr>
          <a:xfrm>
            <a:off x="7166043" y="1946337"/>
            <a:ext cx="1828576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/>
            </a:pPr>
            <a:r>
              <a:t>Randomisation 2/1 sur les éosinophiles (≥300/μl vs &lt;300/μl)</a:t>
            </a:r>
          </a:p>
        </p:txBody>
      </p:sp>
      <p:sp>
        <p:nvSpPr>
          <p:cNvPr id="1485" name="Objectif thérapeutique = taux d’exacerbations sévères"/>
          <p:cNvSpPr txBox="1"/>
          <p:nvPr/>
        </p:nvSpPr>
        <p:spPr>
          <a:xfrm>
            <a:off x="491492" y="1397000"/>
            <a:ext cx="772939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Objectif thérapeutique = taux d’exacerbations sévères</a:t>
            </a:r>
          </a:p>
        </p:txBody>
      </p:sp>
      <p:sp>
        <p:nvSpPr>
          <p:cNvPr id="1486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Anti-IL5 - objectif thérapeutique</a:t>
            </a:r>
          </a:p>
        </p:txBody>
      </p:sp>
      <p:sp>
        <p:nvSpPr>
          <p:cNvPr id="1487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90" name="Relation bio marqueur / efficacité"/>
          <p:cNvSpPr txBox="1"/>
          <p:nvPr/>
        </p:nvSpPr>
        <p:spPr>
          <a:xfrm>
            <a:off x="491492" y="1397000"/>
            <a:ext cx="772939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Relation bio marqueur / efficacité</a:t>
            </a:r>
          </a:p>
        </p:txBody>
      </p:sp>
      <p:sp>
        <p:nvSpPr>
          <p:cNvPr id="1491" name="ZoneTexte 6"/>
          <p:cNvSpPr txBox="1"/>
          <p:nvPr/>
        </p:nvSpPr>
        <p:spPr>
          <a:xfrm>
            <a:off x="321822" y="63948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Pavord ID et al. Lancet 2012</a:t>
            </a:r>
          </a:p>
        </p:txBody>
      </p:sp>
      <p:pic>
        <p:nvPicPr>
          <p:cNvPr id="149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9279" y="1925065"/>
            <a:ext cx="6756936" cy="4218033"/>
          </a:xfrm>
          <a:prstGeom prst="rect">
            <a:avLst/>
          </a:prstGeom>
          <a:ln w="12700">
            <a:miter lim="400000"/>
          </a:ln>
        </p:spPr>
      </p:pic>
      <p:sp>
        <p:nvSpPr>
          <p:cNvPr id="1493" name="ZoneTexte 1"/>
          <p:cNvSpPr txBox="1"/>
          <p:nvPr/>
        </p:nvSpPr>
        <p:spPr>
          <a:xfrm>
            <a:off x="7145753" y="2467000"/>
            <a:ext cx="1885614" cy="354966"/>
          </a:xfrm>
          <a:prstGeom prst="rect">
            <a:avLst/>
          </a:prstGeom>
          <a:ln>
            <a:solidFill>
              <a:srgbClr val="CA120E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CA120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&gt; 4 exacerbations</a:t>
            </a:r>
          </a:p>
        </p:txBody>
      </p:sp>
      <p:sp>
        <p:nvSpPr>
          <p:cNvPr id="1494" name="ZoneTexte 10"/>
          <p:cNvSpPr txBox="1"/>
          <p:nvPr/>
        </p:nvSpPr>
        <p:spPr>
          <a:xfrm>
            <a:off x="7145753" y="3635399"/>
            <a:ext cx="1885614" cy="354966"/>
          </a:xfrm>
          <a:prstGeom prst="rect">
            <a:avLst/>
          </a:prstGeom>
          <a:ln>
            <a:solidFill>
              <a:srgbClr val="B3A2C7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B3A2C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&gt; 3 exacerbations</a:t>
            </a:r>
          </a:p>
        </p:txBody>
      </p:sp>
      <p:sp>
        <p:nvSpPr>
          <p:cNvPr id="1495" name="ZoneTexte 12"/>
          <p:cNvSpPr txBox="1"/>
          <p:nvPr/>
        </p:nvSpPr>
        <p:spPr>
          <a:xfrm>
            <a:off x="7145753" y="4346588"/>
            <a:ext cx="1885614" cy="354966"/>
          </a:xfrm>
          <a:prstGeom prst="rect">
            <a:avLst/>
          </a:prstGeom>
          <a:ln>
            <a:solidFill>
              <a:srgbClr val="77933C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7793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&gt; 2 exacerbations</a:t>
            </a:r>
          </a:p>
        </p:txBody>
      </p:sp>
      <p:sp>
        <p:nvSpPr>
          <p:cNvPr id="1496" name="ZoneTexte 14"/>
          <p:cNvSpPr txBox="1"/>
          <p:nvPr/>
        </p:nvSpPr>
        <p:spPr>
          <a:xfrm rot="16200000">
            <a:off x="-1282435" y="3659295"/>
            <a:ext cx="3657603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Nombre d’exacerbations/an</a:t>
            </a:r>
          </a:p>
        </p:txBody>
      </p:sp>
      <p:sp>
        <p:nvSpPr>
          <p:cNvPr id="1497" name="ZoneTexte 15"/>
          <p:cNvSpPr txBox="1"/>
          <p:nvPr/>
        </p:nvSpPr>
        <p:spPr>
          <a:xfrm>
            <a:off x="2499960" y="5929736"/>
            <a:ext cx="3657603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Taux basal d’éosinophiles (10</a:t>
            </a:r>
            <a:r>
              <a:rPr baseline="30000"/>
              <a:t>9</a:t>
            </a:r>
            <a:r>
              <a:t>/L)</a:t>
            </a:r>
          </a:p>
        </p:txBody>
      </p:sp>
      <p:sp>
        <p:nvSpPr>
          <p:cNvPr id="1498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Anti-IL5 - objectif thérapeutique</a:t>
            </a:r>
          </a:p>
        </p:txBody>
      </p:sp>
      <p:sp>
        <p:nvSpPr>
          <p:cNvPr id="1499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02" name="ZoneTexte 6"/>
          <p:cNvSpPr txBox="1"/>
          <p:nvPr/>
        </p:nvSpPr>
        <p:spPr>
          <a:xfrm>
            <a:off x="321822" y="6394811"/>
            <a:ext cx="8782903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300"/>
              </a:spcBef>
              <a:defRPr sz="1200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Ortega H. NEJM 2014; Bel E. NEJM 2014; Bjermer L. Chest 2016:789; Castro M. Lancet Respir Med. 2015:355; FitzGerald JM. Lancet 2016:2128; Bleecker. Lancet 2016:2115; Données non enregistrées pour benralizumab</a:t>
            </a:r>
          </a:p>
        </p:txBody>
      </p:sp>
      <p:graphicFrame>
        <p:nvGraphicFramePr>
          <p:cNvPr id="1503" name="Table 359"/>
          <p:cNvGraphicFramePr/>
          <p:nvPr/>
        </p:nvGraphicFramePr>
        <p:xfrm>
          <a:off x="1371600" y="1890818"/>
          <a:ext cx="5850632" cy="396494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3352800"/>
                <a:gridCol w="2497832"/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60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Delta ACQ / placebo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64490">
                <a:tc>
                  <a:txBody>
                    <a:bodyPr/>
                    <a:lstStyle/>
                    <a:p>
                      <a:pPr algn="l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Mepolizumab 100mg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MENSA </a:t>
                      </a:r>
                      <a:r>
                        <a:rPr i="1">
                          <a:solidFill>
                            <a:srgbClr val="80808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ACQ5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- 0.44*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SIRIUS</a:t>
                      </a:r>
                      <a:r>
                        <a:rPr i="1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i="1">
                          <a:solidFill>
                            <a:srgbClr val="80808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ACQ5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-0.52*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Reslizumab 3mg/kg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BREATH </a:t>
                      </a:r>
                      <a:r>
                        <a:rPr i="1">
                          <a:solidFill>
                            <a:srgbClr val="80808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ACQ5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- 0.35*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2 études parallèles </a:t>
                      </a:r>
                      <a:r>
                        <a:rPr i="1">
                          <a:solidFill>
                            <a:srgbClr val="80808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ACQ7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-0,25*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Benralizumab 30mg Q8W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CALIMA </a:t>
                      </a:r>
                      <a:r>
                        <a:rPr i="1">
                          <a:solidFill>
                            <a:srgbClr val="80808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ACQ6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- 0.25*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64490">
                <a:tc>
                  <a:txBody>
                    <a:bodyPr/>
                    <a:lstStyle/>
                    <a:p>
                      <a:pPr algn="l">
                        <a:def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SIROCCO </a:t>
                      </a:r>
                      <a:r>
                        <a:rPr i="1">
                          <a:solidFill>
                            <a:srgbClr val="80808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ACQ6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- 0.29*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04" name="Shape 360"/>
          <p:cNvSpPr txBox="1"/>
          <p:nvPr/>
        </p:nvSpPr>
        <p:spPr>
          <a:xfrm>
            <a:off x="6331514" y="5911700"/>
            <a:ext cx="901201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 i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* p &lt; 0.05</a:t>
            </a:r>
          </a:p>
        </p:txBody>
      </p:sp>
      <p:sp>
        <p:nvSpPr>
          <p:cNvPr id="1505" name="Effet modéré sur les symptômes d’asthme"/>
          <p:cNvSpPr txBox="1"/>
          <p:nvPr/>
        </p:nvSpPr>
        <p:spPr>
          <a:xfrm>
            <a:off x="491492" y="1397000"/>
            <a:ext cx="772939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Effet modéré sur les symptômes d’asthme</a:t>
            </a:r>
          </a:p>
        </p:txBody>
      </p:sp>
      <p:sp>
        <p:nvSpPr>
          <p:cNvPr id="1506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Anti-IL5 - objectif thérapeutique</a:t>
            </a:r>
          </a:p>
        </p:txBody>
      </p:sp>
      <p:sp>
        <p:nvSpPr>
          <p:cNvPr id="1507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ZoneTexte 6"/>
          <p:cNvSpPr txBox="1"/>
          <p:nvPr/>
        </p:nvSpPr>
        <p:spPr>
          <a:xfrm>
            <a:off x="321822" y="6394811"/>
            <a:ext cx="8782903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300"/>
              </a:spcBef>
              <a:defRPr sz="1200">
                <a:solidFill>
                  <a:srgbClr val="726A6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Ortega H. NEJM 2014; Bel E. NEJM 2014; Bjermer L. Chest 2016:789; Castro M. Lancet Respir Med. 2015:355; FitzGerald JM. Lancet 2016:2128; Bleecker. Lancet 2016:2115; Données non enregistrées pour benralizumab</a:t>
            </a:r>
          </a:p>
        </p:txBody>
      </p:sp>
      <p:pic>
        <p:nvPicPr>
          <p:cNvPr id="1510" name="image14.png" descr="image14.png"/>
          <p:cNvPicPr>
            <a:picLocks noChangeAspect="1"/>
          </p:cNvPicPr>
          <p:nvPr/>
        </p:nvPicPr>
        <p:blipFill>
          <a:blip r:embed="rId2">
            <a:extLst/>
          </a:blip>
          <a:srcRect t="6746" b="5789"/>
          <a:stretch>
            <a:fillRect/>
          </a:stretch>
        </p:blipFill>
        <p:spPr>
          <a:xfrm>
            <a:off x="166366" y="1209134"/>
            <a:ext cx="3789289" cy="2542610"/>
          </a:xfrm>
          <a:prstGeom prst="rect">
            <a:avLst/>
          </a:prstGeom>
          <a:ln w="12700">
            <a:miter lim="400000"/>
          </a:ln>
        </p:spPr>
      </p:pic>
      <p:sp>
        <p:nvSpPr>
          <p:cNvPr id="1511" name="Shape 398"/>
          <p:cNvSpPr/>
          <p:nvPr/>
        </p:nvSpPr>
        <p:spPr>
          <a:xfrm rot="16200000">
            <a:off x="-490358" y="2083349"/>
            <a:ext cx="1554201" cy="3454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VEMS (%)</a:t>
            </a:r>
          </a:p>
        </p:txBody>
      </p:sp>
      <p:sp>
        <p:nvSpPr>
          <p:cNvPr id="1512" name="Shape 399"/>
          <p:cNvSpPr txBox="1"/>
          <p:nvPr/>
        </p:nvSpPr>
        <p:spPr>
          <a:xfrm>
            <a:off x="1285755" y="1057044"/>
            <a:ext cx="2641398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Mepolizumab (MENSA)</a:t>
            </a:r>
          </a:p>
        </p:txBody>
      </p:sp>
      <p:pic>
        <p:nvPicPr>
          <p:cNvPr id="1513" name="image15.png" descr="image15.png"/>
          <p:cNvPicPr>
            <a:picLocks noChangeAspect="1"/>
          </p:cNvPicPr>
          <p:nvPr/>
        </p:nvPicPr>
        <p:blipFill>
          <a:blip r:embed="rId3">
            <a:extLst/>
          </a:blip>
          <a:srcRect t="3852" b="14810"/>
          <a:stretch>
            <a:fillRect/>
          </a:stretch>
        </p:blipFill>
        <p:spPr>
          <a:xfrm>
            <a:off x="294133" y="4028440"/>
            <a:ext cx="3661522" cy="2350349"/>
          </a:xfrm>
          <a:prstGeom prst="rect">
            <a:avLst/>
          </a:prstGeom>
          <a:ln w="12700">
            <a:miter lim="400000"/>
          </a:ln>
        </p:spPr>
      </p:pic>
      <p:sp>
        <p:nvSpPr>
          <p:cNvPr id="1514" name="Shape 401"/>
          <p:cNvSpPr/>
          <p:nvPr/>
        </p:nvSpPr>
        <p:spPr>
          <a:xfrm rot="16200000">
            <a:off x="-909290" y="4985864"/>
            <a:ext cx="2441327" cy="3454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 Delta VEMS (L)</a:t>
            </a:r>
          </a:p>
        </p:txBody>
      </p:sp>
      <p:sp>
        <p:nvSpPr>
          <p:cNvPr id="1515" name="Shape 402"/>
          <p:cNvSpPr txBox="1"/>
          <p:nvPr/>
        </p:nvSpPr>
        <p:spPr>
          <a:xfrm>
            <a:off x="1626292" y="3732474"/>
            <a:ext cx="1352287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Reslizumab</a:t>
            </a:r>
          </a:p>
        </p:txBody>
      </p:sp>
      <p:pic>
        <p:nvPicPr>
          <p:cNvPr id="1516" name="image16.png" descr="image16.png"/>
          <p:cNvPicPr>
            <a:picLocks noChangeAspect="1"/>
          </p:cNvPicPr>
          <p:nvPr/>
        </p:nvPicPr>
        <p:blipFill>
          <a:blip r:embed="rId4">
            <a:extLst/>
          </a:blip>
          <a:srcRect l="10049" t="7873" b="19792"/>
          <a:stretch>
            <a:fillRect/>
          </a:stretch>
        </p:blipFill>
        <p:spPr>
          <a:xfrm>
            <a:off x="4114800" y="1245603"/>
            <a:ext cx="4442746" cy="2385590"/>
          </a:xfrm>
          <a:prstGeom prst="rect">
            <a:avLst/>
          </a:prstGeom>
          <a:ln w="12700">
            <a:miter lim="400000"/>
          </a:ln>
        </p:spPr>
      </p:pic>
      <p:sp>
        <p:nvSpPr>
          <p:cNvPr id="1517" name="Shape 404"/>
          <p:cNvSpPr/>
          <p:nvPr/>
        </p:nvSpPr>
        <p:spPr>
          <a:xfrm rot="16200000">
            <a:off x="3080195" y="2209234"/>
            <a:ext cx="2079180" cy="3454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 Delta VEMS (L)</a:t>
            </a:r>
          </a:p>
        </p:txBody>
      </p:sp>
      <p:sp>
        <p:nvSpPr>
          <p:cNvPr id="1518" name="Shape 405"/>
          <p:cNvSpPr txBox="1"/>
          <p:nvPr/>
        </p:nvSpPr>
        <p:spPr>
          <a:xfrm>
            <a:off x="5462444" y="1089012"/>
            <a:ext cx="2737280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Benralizumab (CALIMA)</a:t>
            </a:r>
          </a:p>
        </p:txBody>
      </p:sp>
      <p:sp>
        <p:nvSpPr>
          <p:cNvPr id="1519" name="Shape 406"/>
          <p:cNvSpPr txBox="1"/>
          <p:nvPr/>
        </p:nvSpPr>
        <p:spPr>
          <a:xfrm>
            <a:off x="2320588" y="3186009"/>
            <a:ext cx="1438594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solidFill>
                  <a:srgbClr val="558ED5"/>
                </a:solidFill>
              </a:defRPr>
            </a:lvl1pPr>
          </a:lstStyle>
          <a:p>
            <a:r>
              <a:t>+98 mL/placebo</a:t>
            </a:r>
          </a:p>
        </p:txBody>
      </p:sp>
      <p:sp>
        <p:nvSpPr>
          <p:cNvPr id="1520" name="Shape 407"/>
          <p:cNvSpPr txBox="1"/>
          <p:nvPr/>
        </p:nvSpPr>
        <p:spPr>
          <a:xfrm>
            <a:off x="2302598" y="6040046"/>
            <a:ext cx="1542773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solidFill>
                  <a:srgbClr val="558ED5"/>
                </a:solidFill>
              </a:defRPr>
            </a:lvl1pPr>
          </a:lstStyle>
          <a:p>
            <a:r>
              <a:t>+160 mL/placebo</a:t>
            </a:r>
          </a:p>
        </p:txBody>
      </p:sp>
      <p:sp>
        <p:nvSpPr>
          <p:cNvPr id="1521" name="Shape 408"/>
          <p:cNvSpPr txBox="1"/>
          <p:nvPr/>
        </p:nvSpPr>
        <p:spPr>
          <a:xfrm>
            <a:off x="7028381" y="2952013"/>
            <a:ext cx="1542773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solidFill>
                  <a:srgbClr val="558ED5"/>
                </a:solidFill>
              </a:defRPr>
            </a:lvl1pPr>
          </a:lstStyle>
          <a:p>
            <a:r>
              <a:t>+125 mL/placebo</a:t>
            </a:r>
          </a:p>
        </p:txBody>
      </p:sp>
      <p:pic>
        <p:nvPicPr>
          <p:cNvPr id="1522" name="image17.png" descr="image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038889" y="4014199"/>
            <a:ext cx="4462973" cy="2374940"/>
          </a:xfrm>
          <a:prstGeom prst="rect">
            <a:avLst/>
          </a:prstGeom>
          <a:ln w="12700">
            <a:miter lim="400000"/>
          </a:ln>
        </p:spPr>
      </p:pic>
      <p:sp>
        <p:nvSpPr>
          <p:cNvPr id="1523" name="Shape 410"/>
          <p:cNvSpPr/>
          <p:nvPr/>
        </p:nvSpPr>
        <p:spPr>
          <a:xfrm rot="16200000">
            <a:off x="3027158" y="4925319"/>
            <a:ext cx="2361798" cy="3454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 Delta VEMS (L)</a:t>
            </a:r>
          </a:p>
        </p:txBody>
      </p:sp>
      <p:sp>
        <p:nvSpPr>
          <p:cNvPr id="1524" name="Shape 411"/>
          <p:cNvSpPr txBox="1"/>
          <p:nvPr/>
        </p:nvSpPr>
        <p:spPr>
          <a:xfrm>
            <a:off x="6918628" y="5730092"/>
            <a:ext cx="1542773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solidFill>
                  <a:srgbClr val="558ED5"/>
                </a:solidFill>
              </a:defRPr>
            </a:lvl1pPr>
          </a:lstStyle>
          <a:p>
            <a:r>
              <a:t>+159 mL/placebo</a:t>
            </a:r>
          </a:p>
        </p:txBody>
      </p:sp>
      <p:sp>
        <p:nvSpPr>
          <p:cNvPr id="1525" name="Shape 412"/>
          <p:cNvSpPr txBox="1"/>
          <p:nvPr/>
        </p:nvSpPr>
        <p:spPr>
          <a:xfrm>
            <a:off x="5292526" y="3768226"/>
            <a:ext cx="2906498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Benralizumab (SIROCCO)</a:t>
            </a:r>
          </a:p>
        </p:txBody>
      </p:sp>
      <p:sp>
        <p:nvSpPr>
          <p:cNvPr id="1526" name="Shape 123"/>
          <p:cNvSpPr/>
          <p:nvPr/>
        </p:nvSpPr>
        <p:spPr>
          <a:xfrm>
            <a:off x="-5869" y="63940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27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Anti-IL5 - objectif thérapeutique</a:t>
            </a:r>
          </a:p>
        </p:txBody>
      </p:sp>
      <p:sp>
        <p:nvSpPr>
          <p:cNvPr id="1528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31" name="Epargne cortisonique"/>
          <p:cNvSpPr txBox="1"/>
          <p:nvPr/>
        </p:nvSpPr>
        <p:spPr>
          <a:xfrm>
            <a:off x="491492" y="1397000"/>
            <a:ext cx="772939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Epargne cortisonique</a:t>
            </a:r>
          </a:p>
        </p:txBody>
      </p:sp>
      <p:sp>
        <p:nvSpPr>
          <p:cNvPr id="1532" name="ZoneTexte 6"/>
          <p:cNvSpPr txBox="1"/>
          <p:nvPr/>
        </p:nvSpPr>
        <p:spPr>
          <a:xfrm>
            <a:off x="347222" y="6369411"/>
            <a:ext cx="8782903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Bel E et al. NEJM 2014</a:t>
            </a:r>
          </a:p>
          <a:p>
            <a: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Nair P et al. NEJM 2017 </a:t>
            </a:r>
          </a:p>
        </p:txBody>
      </p:sp>
      <p:sp>
        <p:nvSpPr>
          <p:cNvPr id="1533" name="Flèche"/>
          <p:cNvSpPr/>
          <p:nvPr/>
        </p:nvSpPr>
        <p:spPr>
          <a:xfrm rot="5400000">
            <a:off x="1283215" y="3731176"/>
            <a:ext cx="1125922" cy="891134"/>
          </a:xfrm>
          <a:prstGeom prst="rightArrow">
            <a:avLst>
              <a:gd name="adj1" fmla="val 52079"/>
              <a:gd name="adj2" fmla="val 39801"/>
            </a:avLst>
          </a:prstGeom>
          <a:solidFill>
            <a:srgbClr val="E68F4C"/>
          </a:solidFill>
          <a:ln w="25400">
            <a:solidFill>
              <a:srgbClr val="DE6A10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34" name="Flèche"/>
          <p:cNvSpPr/>
          <p:nvPr/>
        </p:nvSpPr>
        <p:spPr>
          <a:xfrm rot="5400000">
            <a:off x="4620327" y="3947820"/>
            <a:ext cx="1559210" cy="891134"/>
          </a:xfrm>
          <a:prstGeom prst="rightArrow">
            <a:avLst>
              <a:gd name="adj1" fmla="val 52079"/>
              <a:gd name="adj2" fmla="val 39801"/>
            </a:avLst>
          </a:prstGeom>
          <a:solidFill>
            <a:srgbClr val="E68F4C"/>
          </a:solidFill>
          <a:ln w="25400">
            <a:solidFill>
              <a:srgbClr val="DE6A1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535" name="Flèche"/>
          <p:cNvSpPr/>
          <p:nvPr/>
        </p:nvSpPr>
        <p:spPr>
          <a:xfrm rot="5400000">
            <a:off x="6510629" y="3566709"/>
            <a:ext cx="704094" cy="798238"/>
          </a:xfrm>
          <a:prstGeom prst="rightArrow">
            <a:avLst>
              <a:gd name="adj1" fmla="val 52079"/>
              <a:gd name="adj2" fmla="val 49829"/>
            </a:avLst>
          </a:prstGeom>
          <a:solidFill>
            <a:srgbClr val="A7A7A7"/>
          </a:solidFill>
          <a:ln w="25400">
            <a:solidFill>
              <a:srgbClr val="535353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536" name="Réduction médiane de la dose de corticoïdes"/>
          <p:cNvSpPr txBox="1"/>
          <p:nvPr/>
        </p:nvSpPr>
        <p:spPr>
          <a:xfrm>
            <a:off x="1140195" y="2308043"/>
            <a:ext cx="6263383" cy="381001"/>
          </a:xfrm>
          <a:prstGeom prst="rect">
            <a:avLst/>
          </a:prstGeom>
          <a:ln w="25400">
            <a:solidFill>
              <a:srgbClr val="535353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10749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Réduction médiane de la dose de corticoïdes</a:t>
            </a:r>
          </a:p>
        </p:txBody>
      </p:sp>
      <p:sp>
        <p:nvSpPr>
          <p:cNvPr id="1537" name="mepolizumab…"/>
          <p:cNvSpPr txBox="1"/>
          <p:nvPr/>
        </p:nvSpPr>
        <p:spPr>
          <a:xfrm>
            <a:off x="958327" y="2799575"/>
            <a:ext cx="1775698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10749">
              <a:defRPr sz="1600" b="1">
                <a:solidFill>
                  <a:srgbClr val="DE6A1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mepolizumab</a:t>
            </a:r>
          </a:p>
          <a:p>
            <a:pPr algn="ctr" defTabSz="410749">
              <a:defRPr sz="1600" b="1">
                <a:solidFill>
                  <a:srgbClr val="DE6A1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(n = 69)</a:t>
            </a:r>
          </a:p>
        </p:txBody>
      </p:sp>
      <p:sp>
        <p:nvSpPr>
          <p:cNvPr id="1538" name="50%"/>
          <p:cNvSpPr txBox="1"/>
          <p:nvPr/>
        </p:nvSpPr>
        <p:spPr>
          <a:xfrm>
            <a:off x="1556400" y="4210682"/>
            <a:ext cx="57955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10749">
              <a:def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50%</a:t>
            </a:r>
          </a:p>
        </p:txBody>
      </p:sp>
      <p:sp>
        <p:nvSpPr>
          <p:cNvPr id="1539" name="placebo…"/>
          <p:cNvSpPr txBox="1"/>
          <p:nvPr/>
        </p:nvSpPr>
        <p:spPr>
          <a:xfrm>
            <a:off x="2482327" y="2799575"/>
            <a:ext cx="1775698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10749">
              <a:defRPr sz="1600" b="1">
                <a:solidFill>
                  <a:srgbClr val="53535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placebo</a:t>
            </a:r>
          </a:p>
          <a:p>
            <a:pPr algn="ctr" defTabSz="410749">
              <a:defRPr sz="1600" b="1">
                <a:solidFill>
                  <a:srgbClr val="53535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(n = 66)</a:t>
            </a:r>
          </a:p>
        </p:txBody>
      </p:sp>
      <p:sp>
        <p:nvSpPr>
          <p:cNvPr id="1540" name="Rectangle"/>
          <p:cNvSpPr/>
          <p:nvPr/>
        </p:nvSpPr>
        <p:spPr>
          <a:xfrm>
            <a:off x="3093100" y="3613782"/>
            <a:ext cx="554151" cy="179648"/>
          </a:xfrm>
          <a:prstGeom prst="rect">
            <a:avLst/>
          </a:prstGeom>
          <a:solidFill>
            <a:srgbClr val="A7A7A7"/>
          </a:solidFill>
          <a:ln w="25400">
            <a:solidFill>
              <a:srgbClr val="535353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41" name="0%"/>
          <p:cNvSpPr txBox="1"/>
          <p:nvPr/>
        </p:nvSpPr>
        <p:spPr>
          <a:xfrm>
            <a:off x="3118500" y="3524882"/>
            <a:ext cx="57955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10749">
              <a:def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0%</a:t>
            </a:r>
          </a:p>
        </p:txBody>
      </p:sp>
      <p:sp>
        <p:nvSpPr>
          <p:cNvPr id="1542" name="benralizumab…"/>
          <p:cNvSpPr txBox="1"/>
          <p:nvPr/>
        </p:nvSpPr>
        <p:spPr>
          <a:xfrm>
            <a:off x="4512084" y="2799575"/>
            <a:ext cx="1775697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10749">
              <a:defRPr sz="1600" b="1">
                <a:solidFill>
                  <a:srgbClr val="DE6A1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benralizumab</a:t>
            </a:r>
          </a:p>
          <a:p>
            <a:pPr algn="ctr" defTabSz="410749">
              <a:defRPr sz="1600" b="1">
                <a:solidFill>
                  <a:srgbClr val="DE6A1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(n = 145)</a:t>
            </a:r>
          </a:p>
        </p:txBody>
      </p:sp>
      <p:sp>
        <p:nvSpPr>
          <p:cNvPr id="1543" name="placebo…"/>
          <p:cNvSpPr txBox="1"/>
          <p:nvPr/>
        </p:nvSpPr>
        <p:spPr>
          <a:xfrm>
            <a:off x="5974827" y="2799575"/>
            <a:ext cx="1775697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10749">
              <a:defRPr sz="1600" b="1">
                <a:solidFill>
                  <a:srgbClr val="53535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placebo</a:t>
            </a:r>
          </a:p>
          <a:p>
            <a:pPr algn="ctr" defTabSz="410749">
              <a:defRPr sz="1600" b="1">
                <a:solidFill>
                  <a:srgbClr val="53535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(n = 75)</a:t>
            </a:r>
          </a:p>
        </p:txBody>
      </p:sp>
      <p:sp>
        <p:nvSpPr>
          <p:cNvPr id="1544" name="75%"/>
          <p:cNvSpPr txBox="1"/>
          <p:nvPr/>
        </p:nvSpPr>
        <p:spPr>
          <a:xfrm>
            <a:off x="5110157" y="4617082"/>
            <a:ext cx="57955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10749">
              <a:def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75%</a:t>
            </a:r>
          </a:p>
        </p:txBody>
      </p:sp>
      <p:sp>
        <p:nvSpPr>
          <p:cNvPr id="1545" name="25%"/>
          <p:cNvSpPr txBox="1"/>
          <p:nvPr/>
        </p:nvSpPr>
        <p:spPr>
          <a:xfrm>
            <a:off x="6572901" y="3788028"/>
            <a:ext cx="57955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10749">
              <a:def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25%</a:t>
            </a:r>
          </a:p>
        </p:txBody>
      </p:sp>
      <p:sp>
        <p:nvSpPr>
          <p:cNvPr id="1546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Anti-IL5 - objectif thérapeutique</a:t>
            </a:r>
          </a:p>
        </p:txBody>
      </p:sp>
      <p:sp>
        <p:nvSpPr>
          <p:cNvPr id="1547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50" name="Prescrit par des médecins expérimentés dans le diagnostic et la prise en charge de l’asthme sévère à éosinophiles…"/>
          <p:cNvSpPr txBox="1"/>
          <p:nvPr/>
        </p:nvSpPr>
        <p:spPr>
          <a:xfrm>
            <a:off x="519442" y="1598930"/>
            <a:ext cx="7780783" cy="413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8600" indent="-228600">
              <a:buSzPct val="100000"/>
              <a:buChar char="‣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Prescrit par des médecins expérimentés dans le diagnostic et la prise en charge de l’asthme sévère à éosinophiles </a:t>
            </a:r>
          </a:p>
          <a:p>
            <a:pPr marL="228600" indent="-228600">
              <a:buSzPct val="100000"/>
              <a:buChar char="‣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marL="228600" indent="-228600">
              <a:buSzPct val="100000"/>
              <a:buChar char="‣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Adultes ayant un asthme réfractaire à éosinophiles (</a:t>
            </a:r>
            <a:r>
              <a:rPr b="1"/>
              <a:t>éosinophiles ≥ 300/mm3 dans les 12 derniers mois</a:t>
            </a:r>
            <a:r>
              <a:t>) </a:t>
            </a:r>
          </a:p>
          <a:p>
            <a:pPr marL="228600" indent="-228600">
              <a:buSzPct val="100000"/>
              <a:buChar char="‣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marL="228600" indent="-228600">
              <a:buSzPct val="100000"/>
              <a:buChar char="‣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ET au moins un des 2 critères suivants :</a:t>
            </a:r>
          </a:p>
          <a:p>
            <a:pPr marL="228600" indent="-228600">
              <a:buSzPct val="100000"/>
              <a:buChar char="‣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marL="685800" lvl="1" indent="-228600">
              <a:buSzPct val="100000"/>
              <a:buChar char="‣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b="1"/>
              <a:t>≥ 2 exacerbations d’asthme ayant nécessité un traitement par corticoïdes oral (≥ 3 jours chacun) dans les 12 derniers mois</a:t>
            </a:r>
            <a:r>
              <a:t> malgré un traitement de fond associant corticoïdes inhalés forte dose et un bronchodilatateur de longue durée d’action</a:t>
            </a:r>
          </a:p>
          <a:p>
            <a:pPr marL="685800" lvl="1" indent="-228600">
              <a:buSzPct val="100000"/>
              <a:buChar char="‣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marL="685800" lvl="1" indent="-228600">
              <a:buSzPct val="100000"/>
              <a:buChar char="‣"/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un traitement par corticothérapie orale pendant au moins 6 mois au cours des 12 derniers mois</a:t>
            </a:r>
          </a:p>
        </p:txBody>
      </p:sp>
      <p:sp>
        <p:nvSpPr>
          <p:cNvPr id="1551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Mepolizumab - AMM</a:t>
            </a:r>
          </a:p>
        </p:txBody>
      </p:sp>
      <p:sp>
        <p:nvSpPr>
          <p:cNvPr id="1552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55" name="Une injection sous-cutanée à 100 mg tous les mois"/>
          <p:cNvSpPr txBox="1"/>
          <p:nvPr/>
        </p:nvSpPr>
        <p:spPr>
          <a:xfrm>
            <a:off x="519442" y="1598930"/>
            <a:ext cx="778078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228600" indent="-228600">
              <a:buSzPct val="100000"/>
              <a:buChar char="‣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Une injection sous-cutanée à 100 mg tous les mois</a:t>
            </a:r>
          </a:p>
        </p:txBody>
      </p:sp>
      <p:pic>
        <p:nvPicPr>
          <p:cNvPr id="155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7202" y="2501600"/>
            <a:ext cx="4025901" cy="3365501"/>
          </a:xfrm>
          <a:prstGeom prst="rect">
            <a:avLst/>
          </a:prstGeom>
          <a:ln w="12700">
            <a:miter lim="400000"/>
          </a:ln>
        </p:spPr>
      </p:pic>
      <p:sp>
        <p:nvSpPr>
          <p:cNvPr id="1557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Mepolizumab - AMM</a:t>
            </a:r>
          </a:p>
        </p:txBody>
      </p:sp>
      <p:sp>
        <p:nvSpPr>
          <p:cNvPr id="1558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61" name="Ligne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62" name="Bonne tolérance…"/>
          <p:cNvSpPr txBox="1"/>
          <p:nvPr/>
        </p:nvSpPr>
        <p:spPr>
          <a:xfrm>
            <a:off x="365123" y="933450"/>
            <a:ext cx="8414248" cy="3909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400"/>
              </a:spcBef>
              <a:buSzPct val="100000"/>
              <a:buChar char="❖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Bonne tolérance</a:t>
            </a:r>
          </a:p>
          <a:p>
            <a:pPr marL="342900" indent="-342900">
              <a:spcBef>
                <a:spcPts val="400"/>
              </a:spcBef>
              <a:buSzPct val="100000"/>
              <a:buChar char="❖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marL="342900" indent="-342900">
              <a:spcBef>
                <a:spcPts val="400"/>
              </a:spcBef>
              <a:buSzPct val="100000"/>
              <a:buChar char="❖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Effets secondaires principaux </a:t>
            </a:r>
            <a:endParaRPr sz="3200"/>
          </a:p>
          <a:p>
            <a:pPr marL="742950" lvl="1" indent="-285750">
              <a:spcBef>
                <a:spcPts val="300"/>
              </a:spcBef>
              <a:buSzPct val="100000"/>
              <a:buChar char="❖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Céphalées</a:t>
            </a:r>
            <a:endParaRPr sz="2800"/>
          </a:p>
          <a:p>
            <a:pPr marL="742950" lvl="1" indent="-285750">
              <a:spcBef>
                <a:spcPts val="300"/>
              </a:spcBef>
              <a:buSzPct val="100000"/>
              <a:buChar char="❖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Nasopharyngite</a:t>
            </a:r>
            <a:endParaRPr sz="2800"/>
          </a:p>
          <a:p>
            <a:pPr marL="742950" lvl="1" indent="-285750">
              <a:spcBef>
                <a:spcPts val="300"/>
              </a:spcBef>
              <a:buSzPct val="100000"/>
              <a:buChar char="❖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Réaction locale liée à l’injection</a:t>
            </a:r>
            <a:endParaRPr sz="2800"/>
          </a:p>
          <a:p>
            <a:pPr marL="742950" lvl="1" indent="-285750">
              <a:spcBef>
                <a:spcPts val="300"/>
              </a:spcBef>
              <a:buSzPct val="100000"/>
              <a:buChar char="❖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Réaction d’hypersensibilité</a:t>
            </a:r>
          </a:p>
          <a:p>
            <a:pPr>
              <a:spcBef>
                <a:spcPts val="300"/>
              </a:spcBef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marL="342900" indent="-342900">
              <a:spcBef>
                <a:spcPts val="400"/>
              </a:spcBef>
              <a:buSzPct val="100000"/>
              <a:buChar char="❖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Immunisation</a:t>
            </a:r>
          </a:p>
          <a:p>
            <a:pPr marL="800100" lvl="1" indent="-342900">
              <a:spcBef>
                <a:spcPts val="400"/>
              </a:spcBef>
              <a:buSzPct val="100000"/>
              <a:buChar char="❖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Mepolizumab : 5% </a:t>
            </a:r>
          </a:p>
          <a:p>
            <a:pPr marL="731519" lvl="1" indent="-274319">
              <a:spcBef>
                <a:spcPts val="600"/>
              </a:spcBef>
              <a:buSzPct val="100000"/>
              <a:buChar char="❖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Reslizumab : 2,5-11%</a:t>
            </a:r>
          </a:p>
          <a:p>
            <a:pPr marL="731519" lvl="1" indent="-274319">
              <a:spcBef>
                <a:spcPts val="600"/>
              </a:spcBef>
              <a:buSzPct val="100000"/>
              <a:buChar char="❖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Benralizumab : 15%</a:t>
            </a:r>
          </a:p>
        </p:txBody>
      </p:sp>
      <p:sp>
        <p:nvSpPr>
          <p:cNvPr id="1563" name="Lugogo N. Clin Ther 2016: 2058 ; Ortega H. NEJM 2014:1198; Bjermer L. Chest 2016:789; Castro M. Lancet Respir Med. 2015:355; FitzGerald JM. Lancet 2016:2128; Bleecker. Lancet 2016:2115"/>
          <p:cNvSpPr txBox="1"/>
          <p:nvPr/>
        </p:nvSpPr>
        <p:spPr>
          <a:xfrm>
            <a:off x="352634" y="6314113"/>
            <a:ext cx="844582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400" i="1">
                <a:solidFill>
                  <a:srgbClr val="726A65"/>
                </a:solidFill>
              </a:defRPr>
            </a:lvl1pPr>
          </a:lstStyle>
          <a:p>
            <a:r>
              <a:t>Lugogo N. Clin Ther 2016: 2058 ; Ortega H. NEJM 2014:1198; Bjermer L. Chest 2016:789; Castro M. Lancet Respir Med. 2015:355; FitzGerald JM. Lancet 2016:2128; Bleecker. Lancet 2016:2115</a:t>
            </a:r>
          </a:p>
        </p:txBody>
      </p:sp>
      <p:sp>
        <p:nvSpPr>
          <p:cNvPr id="1564" name="Title Placeholder 3"/>
          <p:cNvSpPr txBox="1"/>
          <p:nvPr/>
        </p:nvSpPr>
        <p:spPr>
          <a:xfrm>
            <a:off x="365123" y="266235"/>
            <a:ext cx="8504558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Tolérance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Rectangle"/>
          <p:cNvSpPr/>
          <p:nvPr/>
        </p:nvSpPr>
        <p:spPr>
          <a:xfrm>
            <a:off x="352158" y="916645"/>
            <a:ext cx="8389936" cy="749596"/>
          </a:xfrm>
          <a:prstGeom prst="rect">
            <a:avLst/>
          </a:prstGeom>
          <a:solidFill>
            <a:srgbClr val="FCD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7" name="Evolution à l’arrêt des anti-IL5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Evolution à l’arrêt des anti-IL5</a:t>
            </a:r>
          </a:p>
        </p:txBody>
      </p:sp>
      <p:sp>
        <p:nvSpPr>
          <p:cNvPr id="1568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69" name="Mepolizumab 750 mg/mois IV (n=29) versus placebo (n=31)…"/>
          <p:cNvSpPr txBox="1"/>
          <p:nvPr/>
        </p:nvSpPr>
        <p:spPr>
          <a:xfrm>
            <a:off x="365123" y="933450"/>
            <a:ext cx="8414248" cy="670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400"/>
              </a:spcBef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Mepolizumab 750 mg/mois IV (n=29) versus placebo (n=31) </a:t>
            </a:r>
            <a:endParaRPr sz="3200"/>
          </a:p>
          <a:p>
            <a:pPr>
              <a:spcBef>
                <a:spcPts val="400"/>
              </a:spcBef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Suivi tous les 3 mois pendant 12 mois (n=56)</a:t>
            </a:r>
          </a:p>
        </p:txBody>
      </p:sp>
      <p:sp>
        <p:nvSpPr>
          <p:cNvPr id="1570" name="Ligne"/>
          <p:cNvSpPr/>
          <p:nvPr/>
        </p:nvSpPr>
        <p:spPr>
          <a:xfrm>
            <a:off x="374649" y="6323288"/>
            <a:ext cx="8416227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71" name="Haldar P. JACI 2014:921"/>
          <p:cNvSpPr txBox="1"/>
          <p:nvPr/>
        </p:nvSpPr>
        <p:spPr>
          <a:xfrm>
            <a:off x="352634" y="6377613"/>
            <a:ext cx="844582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r">
              <a:spcBef>
                <a:spcPts val="300"/>
              </a:spcBef>
              <a:defRPr sz="1400" i="1">
                <a:solidFill>
                  <a:srgbClr val="726A65"/>
                </a:solidFill>
              </a:defRPr>
            </a:lvl1pPr>
          </a:lstStyle>
          <a:p>
            <a:r>
              <a:t>Haldar P. JACI 2014:921</a:t>
            </a:r>
          </a:p>
        </p:txBody>
      </p:sp>
      <p:pic>
        <p:nvPicPr>
          <p:cNvPr id="1572" name="image23.png" descr="image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536" y="1776999"/>
            <a:ext cx="5097426" cy="37505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3" name="image24.png" descr="image24.png"/>
          <p:cNvPicPr>
            <a:picLocks noChangeAspect="1"/>
          </p:cNvPicPr>
          <p:nvPr/>
        </p:nvPicPr>
        <p:blipFill>
          <a:blip r:embed="rId3">
            <a:extLst/>
          </a:blip>
          <a:srcRect r="9660" b="29564"/>
          <a:stretch>
            <a:fillRect/>
          </a:stretch>
        </p:blipFill>
        <p:spPr>
          <a:xfrm>
            <a:off x="4252147" y="1810856"/>
            <a:ext cx="4546309" cy="3319944"/>
          </a:xfrm>
          <a:prstGeom prst="rect">
            <a:avLst/>
          </a:prstGeom>
          <a:ln w="12700">
            <a:miter lim="400000"/>
          </a:ln>
        </p:spPr>
      </p:pic>
      <p:sp>
        <p:nvSpPr>
          <p:cNvPr id="1574" name="Taux d’éosinophiles (/109/L)"/>
          <p:cNvSpPr txBox="1"/>
          <p:nvPr/>
        </p:nvSpPr>
        <p:spPr>
          <a:xfrm rot="16200000">
            <a:off x="-1009237" y="3323450"/>
            <a:ext cx="2781327" cy="599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Taux d’éosinophiles (/10</a:t>
            </a:r>
            <a:r>
              <a:rPr baseline="30000"/>
              <a:t>9</a:t>
            </a:r>
            <a:r>
              <a:t>/L)</a:t>
            </a:r>
          </a:p>
        </p:txBody>
      </p:sp>
      <p:grpSp>
        <p:nvGrpSpPr>
          <p:cNvPr id="1577" name="Groupe"/>
          <p:cNvGrpSpPr/>
          <p:nvPr/>
        </p:nvGrpSpPr>
        <p:grpSpPr>
          <a:xfrm>
            <a:off x="1330960" y="4844079"/>
            <a:ext cx="792481" cy="294641"/>
            <a:chOff x="0" y="0"/>
            <a:chExt cx="792480" cy="294640"/>
          </a:xfrm>
        </p:grpSpPr>
        <p:sp>
          <p:nvSpPr>
            <p:cNvPr id="1575" name="Rectangle"/>
            <p:cNvSpPr/>
            <p:nvPr/>
          </p:nvSpPr>
          <p:spPr>
            <a:xfrm>
              <a:off x="0" y="7918"/>
              <a:ext cx="792481" cy="278803"/>
            </a:xfrm>
            <a:prstGeom prst="rect">
              <a:avLst/>
            </a:prstGeom>
            <a:solidFill>
              <a:srgbClr val="CC0904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6" name="Anti-IL5"/>
            <p:cNvSpPr txBox="1"/>
            <p:nvPr/>
          </p:nvSpPr>
          <p:spPr>
            <a:xfrm>
              <a:off x="0" y="0"/>
              <a:ext cx="792481" cy="2946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400" b="1">
                  <a:solidFill>
                    <a:srgbClr val="FFFFFF"/>
                  </a:solidFill>
                </a:defRPr>
              </a:lvl1pPr>
            </a:lstStyle>
            <a:p>
              <a:r>
                <a:t>Anti-IL5</a:t>
              </a:r>
            </a:p>
          </p:txBody>
        </p:sp>
      </p:grpSp>
      <p:sp>
        <p:nvSpPr>
          <p:cNvPr id="1578" name="Exacerbations/trimestre"/>
          <p:cNvSpPr txBox="1"/>
          <p:nvPr/>
        </p:nvSpPr>
        <p:spPr>
          <a:xfrm rot="16200000">
            <a:off x="3096459" y="3407063"/>
            <a:ext cx="2762744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Exacerbations/trimestre</a:t>
            </a:r>
          </a:p>
        </p:txBody>
      </p:sp>
      <p:grpSp>
        <p:nvGrpSpPr>
          <p:cNvPr id="1581" name="Groupe"/>
          <p:cNvGrpSpPr/>
          <p:nvPr/>
        </p:nvGrpSpPr>
        <p:grpSpPr>
          <a:xfrm>
            <a:off x="5215080" y="4720494"/>
            <a:ext cx="809800" cy="294641"/>
            <a:chOff x="0" y="0"/>
            <a:chExt cx="809799" cy="294640"/>
          </a:xfrm>
        </p:grpSpPr>
        <p:sp>
          <p:nvSpPr>
            <p:cNvPr id="1579" name="Rectangle"/>
            <p:cNvSpPr/>
            <p:nvPr/>
          </p:nvSpPr>
          <p:spPr>
            <a:xfrm>
              <a:off x="0" y="1301"/>
              <a:ext cx="809800" cy="292038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0" name="Anti-IL5"/>
            <p:cNvSpPr txBox="1"/>
            <p:nvPr/>
          </p:nvSpPr>
          <p:spPr>
            <a:xfrm>
              <a:off x="0" y="-1"/>
              <a:ext cx="809800" cy="294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400" b="1">
                  <a:solidFill>
                    <a:srgbClr val="FFFFFF"/>
                  </a:solidFill>
                </a:defRPr>
              </a:lvl1pPr>
            </a:lstStyle>
            <a:p>
              <a:r>
                <a:t>Anti-IL5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84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Adapté de Lambrecht  BN et al. Nature Immunology 2015</a:t>
            </a:r>
          </a:p>
        </p:txBody>
      </p:sp>
      <p:pic>
        <p:nvPicPr>
          <p:cNvPr id="15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077" y="389773"/>
            <a:ext cx="7371846" cy="5824454"/>
          </a:xfrm>
          <a:prstGeom prst="rect">
            <a:avLst/>
          </a:prstGeom>
          <a:ln w="12700">
            <a:miter lim="400000"/>
          </a:ln>
        </p:spPr>
      </p:pic>
      <p:sp>
        <p:nvSpPr>
          <p:cNvPr id="1586" name="Rectangle aux angles arrondis"/>
          <p:cNvSpPr/>
          <p:nvPr/>
        </p:nvSpPr>
        <p:spPr>
          <a:xfrm>
            <a:off x="857646" y="3302000"/>
            <a:ext cx="923430" cy="1189038"/>
          </a:xfrm>
          <a:prstGeom prst="roundRect">
            <a:avLst>
              <a:gd name="adj" fmla="val 19314"/>
            </a:avLst>
          </a:prstGeom>
          <a:solidFill>
            <a:srgbClr val="0383FB">
              <a:alpha val="16596"/>
            </a:srgbClr>
          </a:solidFill>
          <a:ln w="25400">
            <a:solidFill>
              <a:srgbClr val="0365C0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87" name="Rectangle aux angles arrondis"/>
          <p:cNvSpPr/>
          <p:nvPr/>
        </p:nvSpPr>
        <p:spPr>
          <a:xfrm>
            <a:off x="1583134" y="1907826"/>
            <a:ext cx="603449" cy="387053"/>
          </a:xfrm>
          <a:prstGeom prst="roundRect">
            <a:avLst>
              <a:gd name="adj" fmla="val 46080"/>
            </a:avLst>
          </a:prstGeom>
          <a:solidFill>
            <a:srgbClr val="0383FB">
              <a:alpha val="16596"/>
            </a:srgbClr>
          </a:solidFill>
          <a:ln w="25400">
            <a:solidFill>
              <a:srgbClr val="0365C0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88" name="Anti IgE"/>
          <p:cNvSpPr txBox="1"/>
          <p:nvPr/>
        </p:nvSpPr>
        <p:spPr>
          <a:xfrm>
            <a:off x="244177" y="1898152"/>
            <a:ext cx="107374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2265C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IgE</a:t>
            </a:r>
          </a:p>
        </p:txBody>
      </p:sp>
      <p:sp>
        <p:nvSpPr>
          <p:cNvPr id="1589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90" name="Anti-IgE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Anti-IgE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93" name="Allergie respiratoire"/>
          <p:cNvSpPr txBox="1"/>
          <p:nvPr/>
        </p:nvSpPr>
        <p:spPr>
          <a:xfrm>
            <a:off x="491492" y="1397000"/>
            <a:ext cx="772939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Allergie respiratoire</a:t>
            </a:r>
          </a:p>
        </p:txBody>
      </p:sp>
      <p:sp>
        <p:nvSpPr>
          <p:cNvPr id="1594" name="indiqué chez les patients atteints d’asthme allergique persistant sévère…"/>
          <p:cNvSpPr txBox="1"/>
          <p:nvPr/>
        </p:nvSpPr>
        <p:spPr>
          <a:xfrm>
            <a:off x="539560" y="2334520"/>
            <a:ext cx="7785787" cy="13335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10749"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indiqué chez les patients atteints d’asthme allergique persistant sévère</a:t>
            </a:r>
          </a:p>
          <a:p>
            <a:pPr defTabSz="410749"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- ayant un test cutané positif </a:t>
            </a:r>
          </a:p>
          <a:p>
            <a:pPr defTabSz="410749"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- ou une réactivité </a:t>
            </a:r>
            <a:r>
              <a:rPr i="1"/>
              <a:t>in vitro</a:t>
            </a:r>
            <a:r>
              <a:t> à un pneumallergène perannuel</a:t>
            </a:r>
          </a:p>
        </p:txBody>
      </p:sp>
      <p:pic>
        <p:nvPicPr>
          <p:cNvPr id="159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08695" y="4313440"/>
            <a:ext cx="3126610" cy="152608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1596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97" name="Anti-IgE - phénotype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Anti-IgE - phénotype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00" name="taux d’exacerbations cliniquement significatives…"/>
          <p:cNvSpPr txBox="1"/>
          <p:nvPr/>
        </p:nvSpPr>
        <p:spPr>
          <a:xfrm>
            <a:off x="491492" y="1397000"/>
            <a:ext cx="772939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10749">
              <a:defRPr sz="20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taux d’exacerbations cliniquement significatives </a:t>
            </a:r>
          </a:p>
          <a:p>
            <a:pPr defTabSz="410749">
              <a:defRPr sz="20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= cortico-requérante</a:t>
            </a:r>
          </a:p>
        </p:txBody>
      </p:sp>
      <p:sp>
        <p:nvSpPr>
          <p:cNvPr id="1601" name="ZoneTexte 6"/>
          <p:cNvSpPr txBox="1"/>
          <p:nvPr/>
        </p:nvSpPr>
        <p:spPr>
          <a:xfrm>
            <a:off x="3472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Dossier d’AMM. HAS. Avis de transparence de Xolair®. 14 décembre 2005, 4 janvier 2006</a:t>
            </a:r>
          </a:p>
        </p:txBody>
      </p:sp>
      <p:sp>
        <p:nvSpPr>
          <p:cNvPr id="1602" name="Rectangle"/>
          <p:cNvSpPr/>
          <p:nvPr/>
        </p:nvSpPr>
        <p:spPr>
          <a:xfrm>
            <a:off x="3101429" y="3155122"/>
            <a:ext cx="809923" cy="1759695"/>
          </a:xfrm>
          <a:prstGeom prst="rect">
            <a:avLst/>
          </a:prstGeom>
          <a:solidFill>
            <a:srgbClr val="DDDDDD"/>
          </a:solidFill>
          <a:ln w="25400">
            <a:solidFill>
              <a:srgbClr val="A7A7A7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03" name="0,91"/>
          <p:cNvSpPr txBox="1"/>
          <p:nvPr/>
        </p:nvSpPr>
        <p:spPr>
          <a:xfrm>
            <a:off x="3216615" y="3368378"/>
            <a:ext cx="57955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10749">
              <a:def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0,91</a:t>
            </a:r>
          </a:p>
        </p:txBody>
      </p:sp>
      <p:sp>
        <p:nvSpPr>
          <p:cNvPr id="1604" name="Rectangle"/>
          <p:cNvSpPr/>
          <p:nvPr/>
        </p:nvSpPr>
        <p:spPr>
          <a:xfrm>
            <a:off x="4409529" y="3619813"/>
            <a:ext cx="809923" cy="1305819"/>
          </a:xfrm>
          <a:prstGeom prst="rect">
            <a:avLst/>
          </a:prstGeom>
          <a:solidFill>
            <a:srgbClr val="F0C2E6"/>
          </a:solidFill>
          <a:ln w="25400">
            <a:solidFill>
              <a:srgbClr val="D447D3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05" name="0,68"/>
          <p:cNvSpPr txBox="1"/>
          <p:nvPr/>
        </p:nvSpPr>
        <p:spPr>
          <a:xfrm>
            <a:off x="4537415" y="3822101"/>
            <a:ext cx="57955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10749">
              <a:def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0,68</a:t>
            </a:r>
          </a:p>
        </p:txBody>
      </p:sp>
      <p:sp>
        <p:nvSpPr>
          <p:cNvPr id="1606" name="-26%…"/>
          <p:cNvSpPr txBox="1"/>
          <p:nvPr/>
        </p:nvSpPr>
        <p:spPr>
          <a:xfrm>
            <a:off x="3496015" y="2449205"/>
            <a:ext cx="1193255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10749"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-26%</a:t>
            </a:r>
          </a:p>
          <a:p>
            <a:pPr algn="ctr" defTabSz="410749"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 = 0,042</a:t>
            </a:r>
          </a:p>
        </p:txBody>
      </p:sp>
      <p:sp>
        <p:nvSpPr>
          <p:cNvPr id="1607" name="placebo…"/>
          <p:cNvSpPr txBox="1"/>
          <p:nvPr/>
        </p:nvSpPr>
        <p:spPr>
          <a:xfrm>
            <a:off x="2903413" y="5119572"/>
            <a:ext cx="1205955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10749">
              <a:defRPr sz="1600" b="1">
                <a:solidFill>
                  <a:srgbClr val="53535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placebo</a:t>
            </a:r>
          </a:p>
          <a:p>
            <a:pPr algn="ctr" defTabSz="410749">
              <a:defRPr sz="1600" b="1">
                <a:solidFill>
                  <a:srgbClr val="53535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(n = 210)</a:t>
            </a:r>
          </a:p>
        </p:txBody>
      </p:sp>
      <p:sp>
        <p:nvSpPr>
          <p:cNvPr id="1608" name="omalizumab…"/>
          <p:cNvSpPr txBox="1"/>
          <p:nvPr/>
        </p:nvSpPr>
        <p:spPr>
          <a:xfrm>
            <a:off x="4186113" y="5119572"/>
            <a:ext cx="1394074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10749">
              <a:defRPr sz="1600" b="1">
                <a:solidFill>
                  <a:srgbClr val="DE67D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omalizumab</a:t>
            </a:r>
          </a:p>
          <a:p>
            <a:pPr algn="ctr" defTabSz="410749">
              <a:defRPr sz="1600" b="1">
                <a:solidFill>
                  <a:srgbClr val="DE67D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(n = 209)</a:t>
            </a:r>
          </a:p>
        </p:txBody>
      </p:sp>
      <p:sp>
        <p:nvSpPr>
          <p:cNvPr id="1609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10" name="Anti-IgE - objectif thérapeutique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Anti-IgE - objectif thérapeutique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13" name="ZoneTexte 6"/>
          <p:cNvSpPr txBox="1"/>
          <p:nvPr/>
        </p:nvSpPr>
        <p:spPr>
          <a:xfrm>
            <a:off x="3472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Busse  W et al. JACI 2001</a:t>
            </a:r>
          </a:p>
        </p:txBody>
      </p:sp>
      <p:sp>
        <p:nvSpPr>
          <p:cNvPr id="1614" name="Objectif thérapeutique =︎ ⬆︎ contrôle des symptômes"/>
          <p:cNvSpPr txBox="1"/>
          <p:nvPr/>
        </p:nvSpPr>
        <p:spPr>
          <a:xfrm>
            <a:off x="491492" y="1397000"/>
            <a:ext cx="772939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2" indent="0"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Objectif thérapeutique =︎ ⬆︎ contrôle des symptômes</a:t>
            </a:r>
          </a:p>
        </p:txBody>
      </p:sp>
      <p:pic>
        <p:nvPicPr>
          <p:cNvPr id="161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t="14811" b="14811"/>
          <a:stretch>
            <a:fillRect/>
          </a:stretch>
        </p:blipFill>
        <p:spPr>
          <a:xfrm>
            <a:off x="748723" y="2186168"/>
            <a:ext cx="4389546" cy="3773766"/>
          </a:xfrm>
          <a:prstGeom prst="rect">
            <a:avLst/>
          </a:prstGeom>
          <a:ln w="12700">
            <a:miter lim="400000"/>
          </a:ln>
        </p:spPr>
      </p:pic>
      <p:sp>
        <p:nvSpPr>
          <p:cNvPr id="1616" name="Shape 404"/>
          <p:cNvSpPr/>
          <p:nvPr/>
        </p:nvSpPr>
        <p:spPr>
          <a:xfrm rot="16200000">
            <a:off x="-851895" y="3594151"/>
            <a:ext cx="3110760" cy="3454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 Delta / baseline</a:t>
            </a:r>
          </a:p>
        </p:txBody>
      </p:sp>
      <p:pic>
        <p:nvPicPr>
          <p:cNvPr id="161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t="91505" r="73808"/>
          <a:stretch>
            <a:fillRect/>
          </a:stretch>
        </p:blipFill>
        <p:spPr>
          <a:xfrm>
            <a:off x="5322403" y="5274572"/>
            <a:ext cx="1202613" cy="476478"/>
          </a:xfrm>
          <a:prstGeom prst="rect">
            <a:avLst/>
          </a:prstGeom>
          <a:ln w="12700">
            <a:miter lim="400000"/>
          </a:ln>
        </p:spPr>
      </p:pic>
      <p:sp>
        <p:nvSpPr>
          <p:cNvPr id="1618" name="ZoneTexte 10"/>
          <p:cNvSpPr txBox="1"/>
          <p:nvPr/>
        </p:nvSpPr>
        <p:spPr>
          <a:xfrm>
            <a:off x="5090987" y="4330773"/>
            <a:ext cx="1465736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4A4C9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Omalizumab</a:t>
            </a:r>
          </a:p>
        </p:txBody>
      </p:sp>
      <p:sp>
        <p:nvSpPr>
          <p:cNvPr id="1619" name="ZoneTexte 10"/>
          <p:cNvSpPr txBox="1"/>
          <p:nvPr/>
        </p:nvSpPr>
        <p:spPr>
          <a:xfrm>
            <a:off x="5090987" y="3576638"/>
            <a:ext cx="1465736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4A4C9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Placebo</a:t>
            </a:r>
          </a:p>
        </p:txBody>
      </p:sp>
      <p:sp>
        <p:nvSpPr>
          <p:cNvPr id="1620" name="ZoneTexte 10"/>
          <p:cNvSpPr txBox="1"/>
          <p:nvPr/>
        </p:nvSpPr>
        <p:spPr>
          <a:xfrm>
            <a:off x="5068092" y="3843835"/>
            <a:ext cx="1773563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C8250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Omalizumab</a:t>
            </a:r>
          </a:p>
        </p:txBody>
      </p:sp>
      <p:sp>
        <p:nvSpPr>
          <p:cNvPr id="1621" name="ZoneTexte 10"/>
          <p:cNvSpPr txBox="1"/>
          <p:nvPr/>
        </p:nvSpPr>
        <p:spPr>
          <a:xfrm>
            <a:off x="5090987" y="2945166"/>
            <a:ext cx="1465736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C8250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Placebo</a:t>
            </a:r>
          </a:p>
        </p:txBody>
      </p:sp>
      <p:pic>
        <p:nvPicPr>
          <p:cNvPr id="1622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42005" t="91276" r="44546"/>
          <a:stretch>
            <a:fillRect/>
          </a:stretch>
        </p:blipFill>
        <p:spPr>
          <a:xfrm>
            <a:off x="5850545" y="5812074"/>
            <a:ext cx="617519" cy="489328"/>
          </a:xfrm>
          <a:prstGeom prst="rect">
            <a:avLst/>
          </a:prstGeom>
          <a:ln w="12700">
            <a:miter lim="400000"/>
          </a:ln>
        </p:spPr>
      </p:pic>
      <p:sp>
        <p:nvSpPr>
          <p:cNvPr id="1623" name="score de symptômes"/>
          <p:cNvSpPr txBox="1"/>
          <p:nvPr/>
        </p:nvSpPr>
        <p:spPr>
          <a:xfrm>
            <a:off x="6568231" y="5282126"/>
            <a:ext cx="215433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score de symptômes</a:t>
            </a:r>
          </a:p>
        </p:txBody>
      </p:sp>
      <p:sp>
        <p:nvSpPr>
          <p:cNvPr id="1624" name="traitement de secours"/>
          <p:cNvSpPr txBox="1"/>
          <p:nvPr/>
        </p:nvSpPr>
        <p:spPr>
          <a:xfrm>
            <a:off x="6570866" y="5834901"/>
            <a:ext cx="226288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10749"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traitement de secours</a:t>
            </a:r>
          </a:p>
        </p:txBody>
      </p:sp>
      <p:sp>
        <p:nvSpPr>
          <p:cNvPr id="1625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26" name="Anti-IgE - objectif thérapeutique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Anti-IgE - objectif thérapeutique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077" y="389773"/>
            <a:ext cx="7371846" cy="5824454"/>
          </a:xfrm>
          <a:prstGeom prst="rect">
            <a:avLst/>
          </a:prstGeom>
          <a:ln w="12700">
            <a:miter lim="400000"/>
          </a:ln>
        </p:spPr>
      </p:pic>
      <p:sp>
        <p:nvSpPr>
          <p:cNvPr id="1629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30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Adapté de Lambrecht  BN et al. Nature Immunology 2015</a:t>
            </a:r>
          </a:p>
        </p:txBody>
      </p:sp>
      <p:sp>
        <p:nvSpPr>
          <p:cNvPr id="1631" name="Rectangle aux angles arrondis"/>
          <p:cNvSpPr/>
          <p:nvPr/>
        </p:nvSpPr>
        <p:spPr>
          <a:xfrm>
            <a:off x="1921619" y="3998418"/>
            <a:ext cx="913557" cy="769055"/>
          </a:xfrm>
          <a:prstGeom prst="roundRect">
            <a:avLst>
              <a:gd name="adj" fmla="val 19908"/>
            </a:avLst>
          </a:prstGeom>
          <a:solidFill>
            <a:srgbClr val="01EA4D">
              <a:alpha val="14493"/>
            </a:srgbClr>
          </a:solidFill>
          <a:ln w="25400">
            <a:solidFill>
              <a:srgbClr val="6CA758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32" name="Rectangle aux angles arrondis"/>
          <p:cNvSpPr/>
          <p:nvPr/>
        </p:nvSpPr>
        <p:spPr>
          <a:xfrm>
            <a:off x="3564086" y="2639518"/>
            <a:ext cx="1787972" cy="769055"/>
          </a:xfrm>
          <a:prstGeom prst="roundRect">
            <a:avLst>
              <a:gd name="adj" fmla="val 19908"/>
            </a:avLst>
          </a:prstGeom>
          <a:solidFill>
            <a:srgbClr val="01EA4D">
              <a:alpha val="14493"/>
            </a:srgbClr>
          </a:solidFill>
          <a:ln w="25400">
            <a:solidFill>
              <a:srgbClr val="6CA758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33" name="Rectangle aux angles arrondis"/>
          <p:cNvSpPr/>
          <p:nvPr/>
        </p:nvSpPr>
        <p:spPr>
          <a:xfrm rot="2040000">
            <a:off x="2990418" y="4702568"/>
            <a:ext cx="603450" cy="303961"/>
          </a:xfrm>
          <a:prstGeom prst="roundRect">
            <a:avLst>
              <a:gd name="adj" fmla="val 44913"/>
            </a:avLst>
          </a:prstGeom>
          <a:solidFill>
            <a:srgbClr val="01EA4D">
              <a:alpha val="14493"/>
            </a:srgbClr>
          </a:solidFill>
          <a:ln w="25400">
            <a:solidFill>
              <a:srgbClr val="6CA758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34" name="Rectangle aux angles arrondis"/>
          <p:cNvSpPr/>
          <p:nvPr/>
        </p:nvSpPr>
        <p:spPr>
          <a:xfrm rot="19260000">
            <a:off x="5352618" y="4775112"/>
            <a:ext cx="603450" cy="303961"/>
          </a:xfrm>
          <a:prstGeom prst="roundRect">
            <a:avLst>
              <a:gd name="adj" fmla="val 44913"/>
            </a:avLst>
          </a:prstGeom>
          <a:solidFill>
            <a:srgbClr val="01EA4D">
              <a:alpha val="14493"/>
            </a:srgbClr>
          </a:solidFill>
          <a:ln w="25400">
            <a:solidFill>
              <a:srgbClr val="6CA758"/>
            </a:solidFill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35" name="Anti IL4R"/>
          <p:cNvSpPr txBox="1"/>
          <p:nvPr/>
        </p:nvSpPr>
        <p:spPr>
          <a:xfrm>
            <a:off x="3890888" y="2064681"/>
            <a:ext cx="1229023" cy="406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6CA75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IL4R</a:t>
            </a:r>
          </a:p>
        </p:txBody>
      </p:sp>
      <p:sp>
        <p:nvSpPr>
          <p:cNvPr id="1636" name="Anti IL4R"/>
          <p:cNvSpPr txBox="1"/>
          <p:nvPr/>
        </p:nvSpPr>
        <p:spPr>
          <a:xfrm>
            <a:off x="1763886" y="5273358"/>
            <a:ext cx="122902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6CA75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IL4R</a:t>
            </a:r>
          </a:p>
        </p:txBody>
      </p:sp>
      <p:sp>
        <p:nvSpPr>
          <p:cNvPr id="1637" name="Anti IL5"/>
          <p:cNvSpPr txBox="1"/>
          <p:nvPr/>
        </p:nvSpPr>
        <p:spPr>
          <a:xfrm>
            <a:off x="4011104" y="3693318"/>
            <a:ext cx="1045592" cy="406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10749">
              <a:defRPr sz="2000" b="1">
                <a:solidFill>
                  <a:srgbClr val="F3BF49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Anti IL5</a:t>
            </a:r>
          </a:p>
        </p:txBody>
      </p:sp>
      <p:sp>
        <p:nvSpPr>
          <p:cNvPr id="1638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39" name="Anti-IL4R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Anti-IL4R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42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Castro M et al. NEJM 2018</a:t>
            </a:r>
          </a:p>
        </p:txBody>
      </p:sp>
      <p:pic>
        <p:nvPicPr>
          <p:cNvPr id="1643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t="50374"/>
          <a:stretch>
            <a:fillRect/>
          </a:stretch>
        </p:blipFill>
        <p:spPr>
          <a:xfrm>
            <a:off x="562482" y="2136662"/>
            <a:ext cx="6565748" cy="2716146"/>
          </a:xfrm>
          <a:prstGeom prst="rect">
            <a:avLst/>
          </a:prstGeom>
          <a:ln w="12700">
            <a:miter lim="400000"/>
          </a:ln>
        </p:spPr>
      </p:pic>
      <p:sp>
        <p:nvSpPr>
          <p:cNvPr id="1644" name="Flèche"/>
          <p:cNvSpPr/>
          <p:nvPr/>
        </p:nvSpPr>
        <p:spPr>
          <a:xfrm rot="5400000">
            <a:off x="6246065" y="3117854"/>
            <a:ext cx="2381793" cy="1476277"/>
          </a:xfrm>
          <a:prstGeom prst="rightArrow">
            <a:avLst>
              <a:gd name="adj1" fmla="val 52079"/>
              <a:gd name="adj2" fmla="val 24025"/>
            </a:avLst>
          </a:prstGeom>
          <a:solidFill>
            <a:srgbClr val="E68F4C"/>
          </a:solidFill>
          <a:ln w="25400">
            <a:solidFill>
              <a:srgbClr val="DE6A10"/>
            </a:solidFill>
          </a:ln>
        </p:spPr>
        <p:txBody>
          <a:bodyPr lIns="50800" tIns="50800" rIns="50800" bIns="50800" anchor="ctr"/>
          <a:lstStyle/>
          <a:p>
            <a:pPr algn="ctr" defTabSz="410749">
              <a:defRPr sz="25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45" name="ZoneTexte 10"/>
          <p:cNvSpPr txBox="1"/>
          <p:nvPr/>
        </p:nvSpPr>
        <p:spPr>
          <a:xfrm>
            <a:off x="584777" y="2005125"/>
            <a:ext cx="2960169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Dupilumab 300 mg/ 15j</a:t>
            </a:r>
          </a:p>
        </p:txBody>
      </p:sp>
      <p:sp>
        <p:nvSpPr>
          <p:cNvPr id="1646" name="ZoneTexte 29"/>
          <p:cNvSpPr txBox="1"/>
          <p:nvPr/>
        </p:nvSpPr>
        <p:spPr>
          <a:xfrm>
            <a:off x="7026936" y="3657872"/>
            <a:ext cx="809881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47,7%</a:t>
            </a:r>
          </a:p>
        </p:txBody>
      </p:sp>
      <p:sp>
        <p:nvSpPr>
          <p:cNvPr id="1647" name="Exacerbations sévères"/>
          <p:cNvSpPr txBox="1"/>
          <p:nvPr/>
        </p:nvSpPr>
        <p:spPr>
          <a:xfrm>
            <a:off x="491492" y="1397000"/>
            <a:ext cx="772939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2" indent="0"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Exacerbations sévères</a:t>
            </a:r>
          </a:p>
        </p:txBody>
      </p:sp>
      <p:sp>
        <p:nvSpPr>
          <p:cNvPr id="1648" name="ZoneTexte 10"/>
          <p:cNvSpPr txBox="1"/>
          <p:nvPr/>
        </p:nvSpPr>
        <p:spPr>
          <a:xfrm>
            <a:off x="584777" y="5446825"/>
            <a:ext cx="2960169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Dupilumab 200/300 mg/15j</a:t>
            </a:r>
          </a:p>
        </p:txBody>
      </p:sp>
      <p:sp>
        <p:nvSpPr>
          <p:cNvPr id="1649" name="ZoneTexte 10"/>
          <p:cNvSpPr txBox="1"/>
          <p:nvPr/>
        </p:nvSpPr>
        <p:spPr>
          <a:xfrm>
            <a:off x="584777" y="5771406"/>
            <a:ext cx="7729391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ACQ -0.35 (-0.48 à - 0.21) / -0.19 (-0.32 à -0.05)</a:t>
            </a:r>
          </a:p>
        </p:txBody>
      </p:sp>
      <p:sp>
        <p:nvSpPr>
          <p:cNvPr id="1650" name="Symptômes"/>
          <p:cNvSpPr txBox="1"/>
          <p:nvPr/>
        </p:nvSpPr>
        <p:spPr>
          <a:xfrm>
            <a:off x="491492" y="5011345"/>
            <a:ext cx="772939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2" indent="0" defTabSz="410749">
              <a:defRPr sz="2000" b="1">
                <a:solidFill>
                  <a:srgbClr val="0365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Symptômes</a:t>
            </a:r>
          </a:p>
        </p:txBody>
      </p:sp>
      <p:sp>
        <p:nvSpPr>
          <p:cNvPr id="1651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52" name="Anti-IL4R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Anti-IL4R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55" name="ZoneTexte 6"/>
          <p:cNvSpPr txBox="1"/>
          <p:nvPr/>
        </p:nvSpPr>
        <p:spPr>
          <a:xfrm>
            <a:off x="321822" y="6458311"/>
            <a:ext cx="878290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Castro M et al. NEJM 2018</a:t>
            </a:r>
          </a:p>
        </p:txBody>
      </p:sp>
      <p:sp>
        <p:nvSpPr>
          <p:cNvPr id="1656" name="ZoneTexte 10"/>
          <p:cNvSpPr txBox="1"/>
          <p:nvPr/>
        </p:nvSpPr>
        <p:spPr>
          <a:xfrm>
            <a:off x="379287" y="1832132"/>
            <a:ext cx="2960169" cy="345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Dupilumab</a:t>
            </a:r>
          </a:p>
        </p:txBody>
      </p:sp>
      <p:pic>
        <p:nvPicPr>
          <p:cNvPr id="16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526462"/>
            <a:ext cx="9144000" cy="3278276"/>
          </a:xfrm>
          <a:prstGeom prst="rect">
            <a:avLst/>
          </a:prstGeom>
          <a:ln w="12700">
            <a:miter lim="400000"/>
          </a:ln>
        </p:spPr>
      </p:pic>
      <p:sp>
        <p:nvSpPr>
          <p:cNvPr id="1658" name="Shape 408"/>
          <p:cNvSpPr txBox="1"/>
          <p:nvPr/>
        </p:nvSpPr>
        <p:spPr>
          <a:xfrm>
            <a:off x="6355281" y="2418613"/>
            <a:ext cx="1542773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solidFill>
                  <a:srgbClr val="3E8EB3"/>
                </a:solidFill>
              </a:defRPr>
            </a:lvl1pPr>
          </a:lstStyle>
          <a:p>
            <a:r>
              <a:t>+140 mL/placebo</a:t>
            </a:r>
          </a:p>
        </p:txBody>
      </p:sp>
      <p:sp>
        <p:nvSpPr>
          <p:cNvPr id="1659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60" name="Anti-IL4R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Anti-IL4R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graphicFrame>
        <p:nvGraphicFramePr>
          <p:cNvPr id="1663" name="Tableau"/>
          <p:cNvGraphicFramePr/>
          <p:nvPr/>
        </p:nvGraphicFramePr>
        <p:xfrm>
          <a:off x="889000" y="2146300"/>
          <a:ext cx="7366000" cy="2927388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841500"/>
                <a:gridCol w="1841500"/>
                <a:gridCol w="1841500"/>
                <a:gridCol w="1841500"/>
              </a:tblGrid>
              <a:tr h="731847">
                <a:tc>
                  <a:txBody>
                    <a:bodyPr/>
                    <a:lstStyle/>
                    <a:p>
                      <a:pPr algn="ctr" defTabSz="410749">
                        <a:defRPr sz="200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381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Exacerbations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381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Symptômes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381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VEMS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381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31847"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Anti-IL5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381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++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381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0/+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381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0/+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381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31847"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Anti-IgE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31847"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Anti-IL4/IL13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++ ?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10749">
                        <a:defRPr sz="1800"/>
                      </a:pPr>
                      <a:r>
                        <a:rPr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64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65" name="Tableau de synthèse - biothérapies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Tableau de synthèse - biothérapies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68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69" name="Thermoplastie bronchique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Thermoplastie bronchique</a:t>
            </a:r>
          </a:p>
        </p:txBody>
      </p:sp>
      <p:pic>
        <p:nvPicPr>
          <p:cNvPr id="5" name="Picture 36" descr="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93"/>
          <a:stretch/>
        </p:blipFill>
        <p:spPr bwMode="auto">
          <a:xfrm flipH="1">
            <a:off x="4975157" y="971993"/>
            <a:ext cx="3815719" cy="21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5096328" y="3236892"/>
            <a:ext cx="3694549" cy="2880320"/>
            <a:chOff x="849657" y="2562884"/>
            <a:chExt cx="3430735" cy="2619143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7615" y="2562884"/>
              <a:ext cx="1732777" cy="1330521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657" y="2562884"/>
              <a:ext cx="1732777" cy="1330521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657" y="3851506"/>
              <a:ext cx="1749034" cy="1330521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7615" y="3851506"/>
              <a:ext cx="1732777" cy="1330521"/>
            </a:xfrm>
            <a:prstGeom prst="rect">
              <a:avLst/>
            </a:prstGeom>
          </p:spPr>
        </p:pic>
      </p:grpSp>
      <p:pic>
        <p:nvPicPr>
          <p:cNvPr id="12" name="Picture 6" descr="hta_update_bronchia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8" y="971993"/>
            <a:ext cx="3761295" cy="208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64904"/>
            <a:ext cx="2298514" cy="161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"/>
          <p:cNvSpPr txBox="1">
            <a:spLocks noChangeArrowheads="1"/>
          </p:cNvSpPr>
          <p:nvPr/>
        </p:nvSpPr>
        <p:spPr bwMode="auto">
          <a:xfrm>
            <a:off x="482848" y="3796683"/>
            <a:ext cx="428987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dirty="0"/>
              <a:t>3 séances par patient </a:t>
            </a:r>
            <a:endParaRPr lang="fr-FR" dirty="0" smtClean="0"/>
          </a:p>
          <a:p>
            <a:pPr eaLnBrk="1" hangingPunct="1"/>
            <a:r>
              <a:rPr lang="fr-FR" dirty="0" smtClean="0"/>
              <a:t>sous AG à </a:t>
            </a:r>
            <a:r>
              <a:rPr lang="fr-FR" dirty="0"/>
              <a:t>3 semaines d’intervalle</a:t>
            </a:r>
          </a:p>
          <a:p>
            <a:pPr eaLnBrk="1" hangingPunct="1"/>
            <a:r>
              <a:rPr lang="fr-FR" dirty="0"/>
              <a:t>1/ Lobe inférieur</a:t>
            </a:r>
          </a:p>
          <a:p>
            <a:pPr eaLnBrk="1" hangingPunct="1"/>
            <a:r>
              <a:rPr lang="fr-FR" dirty="0"/>
              <a:t>2/ Lobe inférieur</a:t>
            </a:r>
          </a:p>
          <a:p>
            <a:pPr eaLnBrk="1" hangingPunct="1"/>
            <a:r>
              <a:rPr lang="fr-FR" dirty="0"/>
              <a:t>3/ Lobes supérieurs droit et gauche</a:t>
            </a:r>
          </a:p>
          <a:p>
            <a:pPr eaLnBrk="1" hangingPunct="1"/>
            <a:endParaRPr lang="fr-FR" dirty="0"/>
          </a:p>
          <a:p>
            <a:pPr eaLnBrk="1" hangingPunct="1"/>
            <a:r>
              <a:rPr lang="fr-FR" dirty="0"/>
              <a:t>30-80 impulsions électriques par lobe (30 -60 minutes</a:t>
            </a:r>
            <a:r>
              <a:rPr lang="fr-FR" dirty="0" smtClean="0"/>
              <a:t>)</a:t>
            </a:r>
            <a:endParaRPr lang="fr-FR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68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69" name="Thermoplastie bronchique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Thermoplastie bronchique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17500" y="980728"/>
            <a:ext cx="8497888" cy="53219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fr-FR" sz="1700" b="1" dirty="0">
                <a:latin typeface="Arial" charset="0"/>
              </a:rPr>
              <a:t>Rapport </a:t>
            </a:r>
            <a:r>
              <a:rPr lang="fr-FR" sz="1700" b="1" dirty="0" smtClean="0">
                <a:latin typeface="Arial" charset="0"/>
              </a:rPr>
              <a:t>HAS Janvier </a:t>
            </a:r>
            <a:r>
              <a:rPr lang="fr-FR" sz="1700" b="1" dirty="0">
                <a:latin typeface="Arial" charset="0"/>
              </a:rPr>
              <a:t>2016: </a:t>
            </a:r>
            <a:endParaRPr lang="fr-FR" sz="1700" dirty="0">
              <a:latin typeface="Arial" charset="0"/>
            </a:endParaRPr>
          </a:p>
          <a:p>
            <a:pPr>
              <a:defRPr/>
            </a:pPr>
            <a:r>
              <a:rPr lang="fr-FR" sz="1700" dirty="0">
                <a:latin typeface="Arial" charset="0"/>
              </a:rPr>
              <a:t>Nécessité de disposer d’un recul d’un an au moins avant de proposer le traitement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 </a:t>
            </a:r>
          </a:p>
          <a:p>
            <a:pPr>
              <a:defRPr/>
            </a:pPr>
            <a:r>
              <a:rPr lang="fr-FR" sz="1700" b="1" u="sng" dirty="0">
                <a:latin typeface="Arial" charset="0"/>
              </a:rPr>
              <a:t>Critères d’éligibilité à considérer</a:t>
            </a:r>
            <a:r>
              <a:rPr lang="fr-FR" sz="1700" b="1" dirty="0">
                <a:latin typeface="Arial" charset="0"/>
              </a:rPr>
              <a:t>     </a:t>
            </a:r>
            <a:r>
              <a:rPr lang="fr-FR" sz="1700" dirty="0">
                <a:latin typeface="Arial" charset="0"/>
              </a:rPr>
              <a:t>adulte et âgé de 18 à 65 ans.</a:t>
            </a:r>
          </a:p>
          <a:p>
            <a:pPr>
              <a:defRPr/>
            </a:pPr>
            <a:r>
              <a:rPr lang="fr-FR" sz="1700" dirty="0" smtClean="0">
                <a:latin typeface="Arial" charset="0"/>
              </a:rPr>
              <a:t>Présenter </a:t>
            </a:r>
            <a:r>
              <a:rPr lang="fr-FR" sz="1700" dirty="0">
                <a:latin typeface="Arial" charset="0"/>
              </a:rPr>
              <a:t>un asthme non contrôlé (ACT&lt;20 ou ACQ7 &gt;1,5).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Présenter un asthme sévère défini par le nombre d’exacerbations &gt; 3 par an, malgré un traitement optimal.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Etre traité par de fortes doses de corticoïdes définies par l’administration de plus de 10mg /j.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Score de qualité de vie altéré  /  Considérer nombre d’hospitalisations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Tabagisme sevré depuis 1 an et &lt; 10PA (sur la base des études)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 </a:t>
            </a:r>
          </a:p>
          <a:p>
            <a:pPr>
              <a:defRPr/>
            </a:pPr>
            <a:r>
              <a:rPr lang="fr-FR" sz="1700" b="1" u="sng" dirty="0">
                <a:latin typeface="Arial" charset="0"/>
              </a:rPr>
              <a:t>Critères d’exclusion</a:t>
            </a:r>
            <a:endParaRPr lang="fr-FR" sz="1700" b="1" dirty="0">
              <a:latin typeface="Arial" charset="0"/>
            </a:endParaRPr>
          </a:p>
          <a:p>
            <a:pPr>
              <a:defRPr/>
            </a:pPr>
            <a:r>
              <a:rPr lang="fr-FR" sz="1700" dirty="0">
                <a:latin typeface="Arial" charset="0"/>
              </a:rPr>
              <a:t>Dilatation des bronches.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Les traitements par anticoagulant (aspirine OK)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Fonction pulmonaire VEMS &lt; 30 % de la valeur prédite.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Les </a:t>
            </a:r>
            <a:r>
              <a:rPr lang="fr-FR" sz="1700" dirty="0" err="1">
                <a:latin typeface="Arial" charset="0"/>
              </a:rPr>
              <a:t>coagulopathies</a:t>
            </a:r>
            <a:r>
              <a:rPr lang="fr-FR" sz="1700" dirty="0">
                <a:latin typeface="Arial" charset="0"/>
              </a:rPr>
              <a:t>.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Les emphysèmes.</a:t>
            </a:r>
          </a:p>
          <a:p>
            <a:pPr>
              <a:defRPr/>
            </a:pPr>
            <a:r>
              <a:rPr lang="fr-FR" sz="1700" dirty="0">
                <a:latin typeface="Arial" charset="0"/>
              </a:rPr>
              <a:t>Le patient ne doit pas avoir présenté d’épisodes infectieux ou d’exacerbations dans les 3 semaines précédant l’intervention</a:t>
            </a:r>
            <a:r>
              <a:rPr lang="fr-FR" sz="1700" dirty="0" smtClean="0">
                <a:latin typeface="Arial" charset="0"/>
              </a:rPr>
              <a:t>.</a:t>
            </a:r>
            <a:endParaRPr lang="fr-FR" sz="1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20690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Shape 123"/>
          <p:cNvSpPr/>
          <p:nvPr/>
        </p:nvSpPr>
        <p:spPr>
          <a:xfrm>
            <a:off x="-5869" y="6381327"/>
            <a:ext cx="9149869" cy="1"/>
          </a:xfrm>
          <a:prstGeom prst="line">
            <a:avLst/>
          </a:prstGeom>
          <a:ln w="12700">
            <a:solidFill>
              <a:srgbClr val="BFB2A7"/>
            </a:solidFill>
          </a:ln>
        </p:spPr>
        <p:txBody>
          <a:bodyPr lIns="45718" tIns="45718" rIns="45718" bIns="45718"/>
          <a:lstStyle/>
          <a:p>
            <a:pPr algn="ctr" defTabSz="410749">
              <a:defRPr sz="25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68" name="Ligne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69" name="Thermoplastie bronchique"/>
          <p:cNvSpPr txBox="1"/>
          <p:nvPr/>
        </p:nvSpPr>
        <p:spPr>
          <a:xfrm>
            <a:off x="365123" y="266235"/>
            <a:ext cx="757714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Thermoplastie bronchique</a:t>
            </a:r>
          </a:p>
        </p:txBody>
      </p:sp>
      <p:pic>
        <p:nvPicPr>
          <p:cNvPr id="6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t="7353" r="5710"/>
          <a:stretch>
            <a:fillRect/>
          </a:stretch>
        </p:blipFill>
        <p:spPr bwMode="auto">
          <a:xfrm>
            <a:off x="782639" y="1628800"/>
            <a:ext cx="7159625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637931" y="1660738"/>
            <a:ext cx="14490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fr-FR" sz="2000" b="1" dirty="0"/>
              <a:t>AIR </a:t>
            </a:r>
            <a:r>
              <a:rPr lang="fr-FR" sz="2000" b="1" dirty="0" smtClean="0"/>
              <a:t>2</a:t>
            </a:r>
            <a:endParaRPr lang="fr-FR" sz="2000" b="1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37888" y="6495147"/>
            <a:ext cx="82184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 algn="r"/>
            <a:r>
              <a:rPr lang="en-GB" sz="1000" dirty="0" smtClean="0">
                <a:latin typeface="+mj-lt"/>
                <a:cs typeface="Times New Roman" pitchFamily="18" charset="0"/>
              </a:rPr>
              <a:t>Castro </a:t>
            </a:r>
            <a:r>
              <a:rPr lang="en-GB" sz="1000" dirty="0">
                <a:latin typeface="+mj-lt"/>
                <a:cs typeface="Times New Roman" pitchFamily="18" charset="0"/>
              </a:rPr>
              <a:t>et al. </a:t>
            </a:r>
            <a:r>
              <a:rPr lang="en-GB" sz="1000" i="1" dirty="0">
                <a:latin typeface="+mj-lt"/>
                <a:cs typeface="Times New Roman" pitchFamily="18" charset="0"/>
              </a:rPr>
              <a:t>Am J </a:t>
            </a:r>
            <a:r>
              <a:rPr lang="en-GB" sz="1000" i="1" dirty="0" err="1">
                <a:latin typeface="+mj-lt"/>
                <a:cs typeface="Times New Roman" pitchFamily="18" charset="0"/>
              </a:rPr>
              <a:t>Respir</a:t>
            </a:r>
            <a:r>
              <a:rPr lang="en-GB" sz="1000" i="1" dirty="0">
                <a:latin typeface="+mj-lt"/>
                <a:cs typeface="Times New Roman" pitchFamily="18" charset="0"/>
              </a:rPr>
              <a:t> </a:t>
            </a:r>
            <a:r>
              <a:rPr lang="en-GB" sz="1000" i="1" dirty="0" err="1">
                <a:latin typeface="+mj-lt"/>
                <a:cs typeface="Times New Roman" pitchFamily="18" charset="0"/>
              </a:rPr>
              <a:t>Crit</a:t>
            </a:r>
            <a:r>
              <a:rPr lang="en-GB" sz="1000" i="1" dirty="0">
                <a:latin typeface="+mj-lt"/>
                <a:cs typeface="Times New Roman" pitchFamily="18" charset="0"/>
              </a:rPr>
              <a:t> Care Med</a:t>
            </a:r>
            <a:r>
              <a:rPr lang="en-GB" sz="1000" dirty="0">
                <a:latin typeface="+mj-lt"/>
                <a:cs typeface="Times New Roman" pitchFamily="18" charset="0"/>
              </a:rPr>
              <a:t>. </a:t>
            </a:r>
            <a:r>
              <a:rPr lang="en-GB" sz="1000" dirty="0" smtClean="0">
                <a:latin typeface="+mj-lt"/>
                <a:cs typeface="Times New Roman" pitchFamily="18" charset="0"/>
              </a:rPr>
              <a:t>2010;181:116–124</a:t>
            </a:r>
            <a:endParaRPr lang="fr-FR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0758650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Title Placeholder 3"/>
          <p:cNvSpPr txBox="1"/>
          <p:nvPr/>
        </p:nvSpPr>
        <p:spPr>
          <a:xfrm>
            <a:off x="365124" y="266235"/>
            <a:ext cx="84257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B7070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En conclusion dans les asthmes sévères</a:t>
            </a:r>
          </a:p>
        </p:txBody>
      </p:sp>
      <p:sp>
        <p:nvSpPr>
          <p:cNvPr id="1672" name="Straight Connector 10"/>
          <p:cNvSpPr/>
          <p:nvPr/>
        </p:nvSpPr>
        <p:spPr>
          <a:xfrm>
            <a:off x="374649" y="742157"/>
            <a:ext cx="8416227" cy="1"/>
          </a:xfrm>
          <a:prstGeom prst="line">
            <a:avLst/>
          </a:prstGeom>
          <a:ln w="12700">
            <a:solidFill>
              <a:srgbClr val="B7070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73" name="Rectangle 2"/>
          <p:cNvSpPr txBox="1"/>
          <p:nvPr/>
        </p:nvSpPr>
        <p:spPr>
          <a:xfrm>
            <a:off x="431295" y="1490979"/>
            <a:ext cx="8302935" cy="291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8600" indent="-228600" defTabSz="584200">
              <a:spcBef>
                <a:spcPts val="600"/>
              </a:spcBef>
              <a:buSzPct val="100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Développement des biothérapies qui permettent de diminuer le risque d’exacerbation et de faire de l’épargne cortisonique</a:t>
            </a:r>
          </a:p>
          <a:p>
            <a:pPr marL="228600" indent="-228600" defTabSz="584200">
              <a:spcBef>
                <a:spcPts val="600"/>
              </a:spcBef>
              <a:buSzPct val="100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marL="228600" indent="-228600" defTabSz="584200">
              <a:spcBef>
                <a:spcPts val="600"/>
              </a:spcBef>
              <a:buSzPct val="100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Repérer les asthmes difficiles et les adresser pour évaluer la possibilité d’un traitement de palier 5 </a:t>
            </a:r>
          </a:p>
          <a:p>
            <a:pPr marL="457200" lvl="1" indent="-228600" defTabSz="584200">
              <a:spcBef>
                <a:spcPts val="600"/>
              </a:spcBef>
              <a:buSzPct val="100000"/>
              <a:buChar char="‣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asthme corticodépendant</a:t>
            </a:r>
          </a:p>
          <a:p>
            <a:pPr marL="457200" lvl="1" indent="-228600" defTabSz="584200">
              <a:spcBef>
                <a:spcPts val="600"/>
              </a:spcBef>
              <a:buSzPct val="100000"/>
              <a:buChar char="‣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2 cures de corticoïdes dans l’année</a:t>
            </a:r>
          </a:p>
          <a:p>
            <a:pPr marL="457200" lvl="1" indent="-228600" defTabSz="584200">
              <a:spcBef>
                <a:spcPts val="600"/>
              </a:spcBef>
              <a:buSzPct val="100000"/>
              <a:buChar char="‣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admission aux urgences dans l’année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Masque Présentation">
  <a:themeElements>
    <a:clrScheme name="Masque Présentati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asque Présentatio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Masque Présenta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asque Présentation">
  <a:themeElements>
    <a:clrScheme name="Masque Présentati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asque Présentatio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Masque Présenta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3800</Words>
  <Application>Microsoft Macintosh PowerPoint</Application>
  <PresentationFormat>Présentation à l'écran (4:3)</PresentationFormat>
  <Paragraphs>946</Paragraphs>
  <Slides>77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77</vt:i4>
      </vt:variant>
    </vt:vector>
  </HeadingPairs>
  <TitlesOfParts>
    <vt:vector size="78" baseType="lpstr">
      <vt:lpstr>Masque 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SMD Douai</cp:lastModifiedBy>
  <cp:revision>5</cp:revision>
  <dcterms:modified xsi:type="dcterms:W3CDTF">2018-12-18T19:56:10Z</dcterms:modified>
</cp:coreProperties>
</file>