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39"/>
  </p:notesMasterIdLst>
  <p:sldIdLst>
    <p:sldId id="256" r:id="rId2"/>
    <p:sldId id="292" r:id="rId3"/>
    <p:sldId id="321" r:id="rId4"/>
    <p:sldId id="258" r:id="rId5"/>
    <p:sldId id="313" r:id="rId6"/>
    <p:sldId id="312" r:id="rId7"/>
    <p:sldId id="295" r:id="rId8"/>
    <p:sldId id="265" r:id="rId9"/>
    <p:sldId id="293" r:id="rId10"/>
    <p:sldId id="294" r:id="rId11"/>
    <p:sldId id="314" r:id="rId12"/>
    <p:sldId id="297" r:id="rId13"/>
    <p:sldId id="298" r:id="rId14"/>
    <p:sldId id="299" r:id="rId15"/>
    <p:sldId id="315" r:id="rId16"/>
    <p:sldId id="316" r:id="rId17"/>
    <p:sldId id="273" r:id="rId18"/>
    <p:sldId id="274" r:id="rId19"/>
    <p:sldId id="275" r:id="rId20"/>
    <p:sldId id="302" r:id="rId21"/>
    <p:sldId id="262" r:id="rId22"/>
    <p:sldId id="270" r:id="rId23"/>
    <p:sldId id="306" r:id="rId24"/>
    <p:sldId id="307" r:id="rId25"/>
    <p:sldId id="308" r:id="rId26"/>
    <p:sldId id="318" r:id="rId27"/>
    <p:sldId id="309" r:id="rId28"/>
    <p:sldId id="263" r:id="rId29"/>
    <p:sldId id="311" r:id="rId30"/>
    <p:sldId id="320" r:id="rId31"/>
    <p:sldId id="264" r:id="rId32"/>
    <p:sldId id="278" r:id="rId33"/>
    <p:sldId id="281" r:id="rId34"/>
    <p:sldId id="284" r:id="rId35"/>
    <p:sldId id="290" r:id="rId36"/>
    <p:sldId id="291" r:id="rId37"/>
    <p:sldId id="26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3" d="100"/>
          <a:sy n="83" d="100"/>
        </p:scale>
        <p:origin x="63"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1E1B6A-8146-48BF-99B5-F68A5D0070FA}" type="datetimeFigureOut">
              <a:rPr lang="fr-FR" smtClean="0"/>
              <a:t>21/11/2017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90755A-C4F8-40E7-AD7C-F49B30F47A4D}" type="slidenum">
              <a:rPr lang="fr-FR" smtClean="0"/>
              <a:t>‹N°›</a:t>
            </a:fld>
            <a:endParaRPr lang="fr-FR"/>
          </a:p>
        </p:txBody>
      </p:sp>
    </p:spTree>
    <p:extLst>
      <p:ext uri="{BB962C8B-B14F-4D97-AF65-F5344CB8AC3E}">
        <p14:creationId xmlns:p14="http://schemas.microsoft.com/office/powerpoint/2010/main" val="206427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190755A-C4F8-40E7-AD7C-F49B30F47A4D}" type="slidenum">
              <a:rPr lang="fr-FR" smtClean="0"/>
              <a:t>1</a:t>
            </a:fld>
            <a:endParaRPr lang="fr-FR"/>
          </a:p>
        </p:txBody>
      </p:sp>
    </p:spTree>
    <p:extLst>
      <p:ext uri="{BB962C8B-B14F-4D97-AF65-F5344CB8AC3E}">
        <p14:creationId xmlns:p14="http://schemas.microsoft.com/office/powerpoint/2010/main" val="1840972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190755A-C4F8-40E7-AD7C-F49B30F47A4D}" type="slidenum">
              <a:rPr lang="fr-FR" smtClean="0"/>
              <a:t>2</a:t>
            </a:fld>
            <a:endParaRPr lang="fr-FR"/>
          </a:p>
        </p:txBody>
      </p:sp>
    </p:spTree>
    <p:extLst>
      <p:ext uri="{BB962C8B-B14F-4D97-AF65-F5344CB8AC3E}">
        <p14:creationId xmlns:p14="http://schemas.microsoft.com/office/powerpoint/2010/main" val="2814214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190755A-C4F8-40E7-AD7C-F49B30F47A4D}" type="slidenum">
              <a:rPr lang="fr-FR" smtClean="0"/>
              <a:t>5</a:t>
            </a:fld>
            <a:endParaRPr lang="fr-FR"/>
          </a:p>
        </p:txBody>
      </p:sp>
    </p:spTree>
    <p:extLst>
      <p:ext uri="{BB962C8B-B14F-4D97-AF65-F5344CB8AC3E}">
        <p14:creationId xmlns:p14="http://schemas.microsoft.com/office/powerpoint/2010/main" val="866010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190755A-C4F8-40E7-AD7C-F49B30F47A4D}" type="slidenum">
              <a:rPr lang="fr-FR" smtClean="0"/>
              <a:t>20</a:t>
            </a:fld>
            <a:endParaRPr lang="fr-FR"/>
          </a:p>
        </p:txBody>
      </p:sp>
    </p:spTree>
    <p:extLst>
      <p:ext uri="{BB962C8B-B14F-4D97-AF65-F5344CB8AC3E}">
        <p14:creationId xmlns:p14="http://schemas.microsoft.com/office/powerpoint/2010/main" val="987630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190755A-C4F8-40E7-AD7C-F49B30F47A4D}" type="slidenum">
              <a:rPr lang="fr-FR" smtClean="0"/>
              <a:t>23</a:t>
            </a:fld>
            <a:endParaRPr lang="fr-FR"/>
          </a:p>
        </p:txBody>
      </p:sp>
    </p:spTree>
    <p:extLst>
      <p:ext uri="{BB962C8B-B14F-4D97-AF65-F5344CB8AC3E}">
        <p14:creationId xmlns:p14="http://schemas.microsoft.com/office/powerpoint/2010/main" val="2739302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fr-FR" altLang="fr-FR" smtClean="0"/>
          </a:p>
        </p:txBody>
      </p:sp>
      <p:sp>
        <p:nvSpPr>
          <p:cNvPr id="19460"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E4F19D-92EB-4CFF-A18F-535DB967C2F2}" type="slidenum">
              <a:rPr lang="fr-FR" altLang="fr-FR">
                <a:latin typeface="Calibri" panose="020F0502020204030204" pitchFamily="34" charset="0"/>
              </a:rPr>
              <a:pPr eaLnBrk="1" hangingPunct="1"/>
              <a:t>30</a:t>
            </a:fld>
            <a:endParaRPr lang="fr-FR" altLang="fr-FR">
              <a:latin typeface="Calibri" panose="020F0502020204030204" pitchFamily="34" charset="0"/>
            </a:endParaRPr>
          </a:p>
        </p:txBody>
      </p:sp>
    </p:spTree>
    <p:extLst>
      <p:ext uri="{BB962C8B-B14F-4D97-AF65-F5344CB8AC3E}">
        <p14:creationId xmlns:p14="http://schemas.microsoft.com/office/powerpoint/2010/main" val="920235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p>
        </p:txBody>
      </p:sp>
      <p:sp>
        <p:nvSpPr>
          <p:cNvPr id="4" name="Espace réservé du numéro de diapositive 3"/>
          <p:cNvSpPr txBox="1">
            <a:spLocks noGrp="1"/>
          </p:cNvSpPr>
          <p:nvPr/>
        </p:nvSpPr>
        <p:spPr>
          <a:xfrm>
            <a:off x="3884613" y="8685213"/>
            <a:ext cx="2971800" cy="457200"/>
          </a:xfrm>
          <a:prstGeom prst="rect">
            <a:avLst/>
          </a:prstGeom>
          <a:noFill/>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5E19229-143D-449B-97D4-F66997225410}" type="slidenum">
              <a:rPr lang="fr-FR" altLang="fr-FR" sz="1200">
                <a:latin typeface="Calibri" panose="020F0502020204030204" pitchFamily="34" charset="0"/>
              </a:rPr>
              <a:pPr algn="r" eaLnBrk="1" hangingPunct="1"/>
              <a:t>32</a:t>
            </a:fld>
            <a:endParaRPr lang="fr-FR" altLang="fr-FR" sz="1200">
              <a:latin typeface="Calibri" panose="020F0502020204030204" pitchFamily="34" charset="0"/>
            </a:endParaRPr>
          </a:p>
        </p:txBody>
      </p:sp>
    </p:spTree>
    <p:extLst>
      <p:ext uri="{BB962C8B-B14F-4D97-AF65-F5344CB8AC3E}">
        <p14:creationId xmlns:p14="http://schemas.microsoft.com/office/powerpoint/2010/main" val="2940593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p>
        </p:txBody>
      </p:sp>
      <p:sp>
        <p:nvSpPr>
          <p:cNvPr id="4" name="Espace réservé du numéro de diapositiv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384E1DB-3E8F-4E20-B972-EE5AA1E78EBD}" type="slidenum">
              <a:rPr lang="fr-FR" altLang="fr-FR">
                <a:latin typeface="Calibri" panose="020F0502020204030204" pitchFamily="34" charset="0"/>
              </a:rPr>
              <a:pPr eaLnBrk="1" hangingPunct="1"/>
              <a:t>33</a:t>
            </a:fld>
            <a:endParaRPr lang="fr-FR" altLang="fr-FR">
              <a:latin typeface="Calibri" panose="020F0502020204030204" pitchFamily="34" charset="0"/>
            </a:endParaRPr>
          </a:p>
        </p:txBody>
      </p:sp>
    </p:spTree>
    <p:extLst>
      <p:ext uri="{BB962C8B-B14F-4D97-AF65-F5344CB8AC3E}">
        <p14:creationId xmlns:p14="http://schemas.microsoft.com/office/powerpoint/2010/main" val="347759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Modifiez le style des sous-titres du masque</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r>
              <a:rPr lang="en-US" smtClean="0"/>
              <a:t>Montpellier, le 14/4/2011</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18671712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Montpellier, le 14/4/2011</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4622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fr-FR" smtClean="0"/>
              <a:t>Modifiez le style du titre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Montpellier, le 14/4/2011</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807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Montpellier, le 14/4/2011</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2426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fr-FR" smtClean="0"/>
              <a:t>Modifiez les styles du texte du masque</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Montpellier, le 14/4/2011</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34290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Montpellier, le 14/4/2011</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028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Montpellier, le 14/4/2011</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14867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fr-FR" smtClean="0"/>
              <a:t>Modifiez le style du titre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Montpellier, le 14/4/2011</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515441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Montpellier, le 14/4/2011</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438707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Montpellier, le 14/4/2011</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102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Montpellier, le 14/4/2011</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54930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60352" y="228600"/>
            <a:ext cx="10687049" cy="9144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812800" y="1600200"/>
            <a:ext cx="5181600" cy="4419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97600" y="1600200"/>
            <a:ext cx="5181600" cy="4419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8"/>
          <p:cNvSpPr>
            <a:spLocks noGrp="1" noChangeArrowheads="1"/>
          </p:cNvSpPr>
          <p:nvPr>
            <p:ph type="dt" sz="half" idx="10"/>
          </p:nvPr>
        </p:nvSpPr>
        <p:spPr>
          <a:xfrm>
            <a:off x="609600" y="6248400"/>
            <a:ext cx="2844800" cy="457200"/>
          </a:xfrm>
          <a:prstGeom prst="rect">
            <a:avLst/>
          </a:prstGeom>
        </p:spPr>
        <p:txBody>
          <a:bodyPr/>
          <a:lstStyle>
            <a:lvl1pPr>
              <a:defRPr>
                <a:latin typeface="Arial" charset="0"/>
              </a:defRPr>
            </a:lvl1pPr>
          </a:lstStyle>
          <a:p>
            <a:pPr>
              <a:defRPr/>
            </a:pPr>
            <a:endParaRPr lang="fr-FR"/>
          </a:p>
        </p:txBody>
      </p:sp>
      <p:sp>
        <p:nvSpPr>
          <p:cNvPr id="6" name="Rectangle 9"/>
          <p:cNvSpPr>
            <a:spLocks noGrp="1" noChangeArrowheads="1"/>
          </p:cNvSpPr>
          <p:nvPr>
            <p:ph type="ftr" sz="quarter" idx="11"/>
          </p:nvPr>
        </p:nvSpPr>
        <p:spPr/>
        <p:txBody>
          <a:bodyPr/>
          <a:lstStyle>
            <a:lvl1pPr>
              <a:defRPr/>
            </a:lvl1pPr>
          </a:lstStyle>
          <a:p>
            <a:pPr>
              <a:defRPr/>
            </a:pPr>
            <a:r>
              <a:rPr lang="fr-FR" smtClean="0"/>
              <a:t>Montpellier, le 14/4/2011</a:t>
            </a:r>
            <a:endParaRPr lang="fr-FR"/>
          </a:p>
        </p:txBody>
      </p:sp>
      <p:sp>
        <p:nvSpPr>
          <p:cNvPr id="7" name="Rectangle 10"/>
          <p:cNvSpPr>
            <a:spLocks noGrp="1" noChangeArrowheads="1"/>
          </p:cNvSpPr>
          <p:nvPr>
            <p:ph type="sldNum" sz="quarter" idx="12"/>
          </p:nvPr>
        </p:nvSpPr>
        <p:spPr/>
        <p:txBody>
          <a:bodyPr/>
          <a:lstStyle>
            <a:lvl1pPr>
              <a:defRPr/>
            </a:lvl1pPr>
          </a:lstStyle>
          <a:p>
            <a:fld id="{502C924F-18A5-40E9-BA70-C52DFDBC1BE5}" type="slidenum">
              <a:rPr lang="fr-FR" altLang="fr-FR"/>
              <a:pPr/>
              <a:t>‹N°›</a:t>
            </a:fld>
            <a:endParaRPr lang="fr-FR" altLang="fr-FR"/>
          </a:p>
        </p:txBody>
      </p:sp>
    </p:spTree>
    <p:extLst>
      <p:ext uri="{BB962C8B-B14F-4D97-AF65-F5344CB8AC3E}">
        <p14:creationId xmlns:p14="http://schemas.microsoft.com/office/powerpoint/2010/main" val="4156394928"/>
      </p:ext>
    </p:extLst>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609600" y="277814"/>
            <a:ext cx="10972800" cy="1139825"/>
          </a:xfr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09600" y="1600201"/>
            <a:ext cx="53848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197600" y="1600201"/>
            <a:ext cx="53848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609600" y="6243638"/>
            <a:ext cx="2844800" cy="457200"/>
          </a:xfrm>
          <a:prstGeom prst="rect">
            <a:avLst/>
          </a:prstGeom>
        </p:spPr>
        <p:txBody>
          <a:bodyPr/>
          <a:lstStyle>
            <a:lvl1pPr>
              <a:defRPr>
                <a:latin typeface="Arial" charset="0"/>
              </a:defRPr>
            </a:lvl1pPr>
          </a:lstStyle>
          <a:p>
            <a:pPr>
              <a:defRPr/>
            </a:pPr>
            <a:endParaRPr lang="fr-FR"/>
          </a:p>
        </p:txBody>
      </p:sp>
      <p:sp>
        <p:nvSpPr>
          <p:cNvPr id="6" name="Espace réservé du pied de page 5"/>
          <p:cNvSpPr>
            <a:spLocks noGrp="1"/>
          </p:cNvSpPr>
          <p:nvPr>
            <p:ph type="ftr" sz="quarter" idx="11"/>
          </p:nvPr>
        </p:nvSpPr>
        <p:spPr/>
        <p:txBody>
          <a:bodyPr/>
          <a:lstStyle>
            <a:lvl1pPr>
              <a:defRPr/>
            </a:lvl1pPr>
          </a:lstStyle>
          <a:p>
            <a:pPr>
              <a:defRPr/>
            </a:pPr>
            <a:r>
              <a:rPr lang="fr-FR"/>
              <a:t>Montpellier, le 14/4/2011</a:t>
            </a:r>
          </a:p>
        </p:txBody>
      </p:sp>
      <p:sp>
        <p:nvSpPr>
          <p:cNvPr id="7" name="Espace réservé du numéro de diapositive 6"/>
          <p:cNvSpPr>
            <a:spLocks noGrp="1"/>
          </p:cNvSpPr>
          <p:nvPr>
            <p:ph type="sldNum" sz="quarter" idx="12"/>
          </p:nvPr>
        </p:nvSpPr>
        <p:spPr>
          <a:xfrm>
            <a:off x="8737600" y="6243638"/>
            <a:ext cx="2844800" cy="457200"/>
          </a:xfrm>
        </p:spPr>
        <p:txBody>
          <a:bodyPr/>
          <a:lstStyle>
            <a:lvl1pPr>
              <a:defRPr/>
            </a:lvl1pPr>
          </a:lstStyle>
          <a:p>
            <a:fld id="{226F9CC4-3893-4585-9D38-E58843DE1F53}" type="slidenum">
              <a:rPr lang="fr-FR" altLang="fr-FR"/>
              <a:pPr/>
              <a:t>‹N°›</a:t>
            </a:fld>
            <a:endParaRPr lang="fr-FR" altLang="fr-FR"/>
          </a:p>
        </p:txBody>
      </p:sp>
    </p:spTree>
    <p:extLst>
      <p:ext uri="{BB962C8B-B14F-4D97-AF65-F5344CB8AC3E}">
        <p14:creationId xmlns:p14="http://schemas.microsoft.com/office/powerpoint/2010/main" val="1959061725"/>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159001" y="260351"/>
            <a:ext cx="9698567" cy="1139825"/>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609600" y="1600201"/>
            <a:ext cx="10972800" cy="4530725"/>
          </a:xfrm>
        </p:spPr>
        <p:txBody>
          <a:bodyPr/>
          <a:lstStyle/>
          <a:p>
            <a:endParaRPr lang="fr-FR"/>
          </a:p>
        </p:txBody>
      </p:sp>
      <p:sp>
        <p:nvSpPr>
          <p:cNvPr id="4" name="Espace réservé du pied de page 3"/>
          <p:cNvSpPr>
            <a:spLocks noGrp="1"/>
          </p:cNvSpPr>
          <p:nvPr>
            <p:ph type="ftr" sz="quarter" idx="10"/>
          </p:nvPr>
        </p:nvSpPr>
        <p:spPr>
          <a:xfrm>
            <a:off x="4165600" y="6248400"/>
            <a:ext cx="3860800" cy="457200"/>
          </a:xfrm>
        </p:spPr>
        <p:txBody>
          <a:bodyPr/>
          <a:lstStyle>
            <a:lvl1pPr>
              <a:defRPr/>
            </a:lvl1pPr>
          </a:lstStyle>
          <a:p>
            <a:r>
              <a:rPr lang="fr-FR" smtClean="0"/>
              <a:t>Montpellier, le 14/4/2011</a:t>
            </a:r>
            <a:endParaRPr lang="fr-FR"/>
          </a:p>
        </p:txBody>
      </p:sp>
      <p:sp>
        <p:nvSpPr>
          <p:cNvPr id="5" name="Espace réservé du numéro de diapositive 4"/>
          <p:cNvSpPr>
            <a:spLocks noGrp="1"/>
          </p:cNvSpPr>
          <p:nvPr>
            <p:ph type="sldNum" sz="quarter" idx="11"/>
          </p:nvPr>
        </p:nvSpPr>
        <p:spPr>
          <a:xfrm>
            <a:off x="8737600" y="6243638"/>
            <a:ext cx="2844800" cy="457200"/>
          </a:xfrm>
        </p:spPr>
        <p:txBody>
          <a:bodyPr/>
          <a:lstStyle>
            <a:lvl1pPr>
              <a:defRPr/>
            </a:lvl1pPr>
          </a:lstStyle>
          <a:p>
            <a:fld id="{12D966BD-8448-4646-8F19-9B114EABB02F}" type="slidenum">
              <a:rPr lang="fr-FR"/>
              <a:pPr/>
              <a:t>‹N°›</a:t>
            </a:fld>
            <a:endParaRPr lang="fr-FR"/>
          </a:p>
        </p:txBody>
      </p:sp>
    </p:spTree>
    <p:extLst>
      <p:ext uri="{BB962C8B-B14F-4D97-AF65-F5344CB8AC3E}">
        <p14:creationId xmlns:p14="http://schemas.microsoft.com/office/powerpoint/2010/main" val="3435430301"/>
      </p:ext>
    </p:extLst>
  </p:cSld>
  <p:clrMapOvr>
    <a:masterClrMapping/>
  </p:clrMapOvr>
  <p:transition spd="med">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r>
              <a:rPr lang="en-US" smtClean="0"/>
              <a:t>Montpellier, le 14/4/2011</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294725320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7" r:id="rId14"/>
  </p:sldLayoutIdLst>
  <p:hf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6600" dirty="0" smtClean="0"/>
              <a:t>Quand traiter le psychotraumatisme ?</a:t>
            </a:r>
            <a:endParaRPr lang="fr-FR" sz="6600" dirty="0"/>
          </a:p>
        </p:txBody>
      </p:sp>
      <p:sp>
        <p:nvSpPr>
          <p:cNvPr id="3" name="Sous-titre 2"/>
          <p:cNvSpPr>
            <a:spLocks noGrp="1"/>
          </p:cNvSpPr>
          <p:nvPr>
            <p:ph type="subTitle" idx="1"/>
          </p:nvPr>
        </p:nvSpPr>
        <p:spPr/>
        <p:txBody>
          <a:bodyPr/>
          <a:lstStyle/>
          <a:p>
            <a:r>
              <a:rPr lang="fr-FR" i="1" dirty="0" smtClean="0"/>
              <a:t>Guillaume VAIVA</a:t>
            </a:r>
          </a:p>
          <a:p>
            <a:r>
              <a:rPr lang="fr-FR" i="1" dirty="0" smtClean="0"/>
              <a:t>CHU de Lille – CNRS 9193 SCA-</a:t>
            </a:r>
            <a:r>
              <a:rPr lang="fr-FR" i="1" dirty="0" err="1" smtClean="0"/>
              <a:t>Lab</a:t>
            </a:r>
            <a:endParaRPr lang="fr-FR" i="1" dirty="0"/>
          </a:p>
        </p:txBody>
      </p:sp>
      <p:pic>
        <p:nvPicPr>
          <p:cNvPr id="4" name="Image 3"/>
          <p:cNvPicPr>
            <a:picLocks noChangeAspect="1"/>
          </p:cNvPicPr>
          <p:nvPr/>
        </p:nvPicPr>
        <p:blipFill>
          <a:blip r:embed="rId3"/>
          <a:stretch>
            <a:fillRect/>
          </a:stretch>
        </p:blipFill>
        <p:spPr>
          <a:xfrm>
            <a:off x="6571144" y="5910036"/>
            <a:ext cx="3535986" cy="829128"/>
          </a:xfrm>
          <a:prstGeom prst="rect">
            <a:avLst/>
          </a:prstGeom>
        </p:spPr>
      </p:pic>
    </p:spTree>
    <p:extLst>
      <p:ext uri="{BB962C8B-B14F-4D97-AF65-F5344CB8AC3E}">
        <p14:creationId xmlns:p14="http://schemas.microsoft.com/office/powerpoint/2010/main" val="4287970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fr-FR" dirty="0"/>
              <a:t>Psychotraumas : c quoi ?</a:t>
            </a:r>
            <a:endParaRPr lang="fr-FR" altLang="fr-FR" dirty="0" smtClean="0"/>
          </a:p>
        </p:txBody>
      </p:sp>
      <p:sp>
        <p:nvSpPr>
          <p:cNvPr id="36867" name="Rectangle 3"/>
          <p:cNvSpPr>
            <a:spLocks noGrp="1" noChangeArrowheads="1"/>
          </p:cNvSpPr>
          <p:nvPr>
            <p:ph type="body" sz="half" idx="2"/>
          </p:nvPr>
        </p:nvSpPr>
        <p:spPr>
          <a:xfrm>
            <a:off x="6672264" y="1700213"/>
            <a:ext cx="3455987" cy="4546600"/>
          </a:xfrm>
        </p:spPr>
        <p:txBody>
          <a:bodyPr/>
          <a:lstStyle/>
          <a:p>
            <a:pPr>
              <a:lnSpc>
                <a:spcPct val="90000"/>
              </a:lnSpc>
            </a:pPr>
            <a:r>
              <a:rPr lang="fr-FR" altLang="fr-FR" dirty="0"/>
              <a:t>Tout tableau clinique survenant dans les suites d’un évènement  «</a:t>
            </a:r>
            <a:r>
              <a:rPr lang="fr-FR" altLang="fr-FR" dirty="0" err="1"/>
              <a:t>traumatogène</a:t>
            </a:r>
            <a:r>
              <a:rPr lang="fr-FR" altLang="fr-FR" dirty="0"/>
              <a:t> »</a:t>
            </a:r>
          </a:p>
          <a:p>
            <a:pPr lvl="4">
              <a:lnSpc>
                <a:spcPct val="90000"/>
              </a:lnSpc>
            </a:pPr>
            <a:endParaRPr lang="fr-FR" altLang="fr-FR" dirty="0"/>
          </a:p>
          <a:p>
            <a:pPr lvl="1">
              <a:lnSpc>
                <a:spcPct val="90000"/>
              </a:lnSpc>
            </a:pPr>
            <a:r>
              <a:rPr lang="fr-FR" altLang="fr-FR" i="1" dirty="0"/>
              <a:t>A1 : un événement « extra – ordinaire » de confrontation à la mort, qui génèrerait des perturbations chez n’importe qui…</a:t>
            </a:r>
          </a:p>
          <a:p>
            <a:pPr lvl="4">
              <a:lnSpc>
                <a:spcPct val="90000"/>
              </a:lnSpc>
              <a:buFont typeface="Wingdings" panose="05000000000000000000" pitchFamily="2" charset="2"/>
              <a:buNone/>
            </a:pPr>
            <a:r>
              <a:rPr lang="fr-FR" altLang="fr-FR" i="1" dirty="0"/>
              <a:t>	</a:t>
            </a:r>
          </a:p>
          <a:p>
            <a:pPr lvl="1">
              <a:lnSpc>
                <a:spcPct val="90000"/>
              </a:lnSpc>
            </a:pPr>
            <a:r>
              <a:rPr lang="fr-FR" altLang="fr-FR" i="1" dirty="0"/>
              <a:t>A2 : réactions immédiate de peur intense, d’impuissance ou d’horreur…</a:t>
            </a:r>
          </a:p>
        </p:txBody>
      </p:sp>
      <p:pic>
        <p:nvPicPr>
          <p:cNvPr id="21510" name="Picture 4" descr="W T Center 11 septembre 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703389" y="1557338"/>
            <a:ext cx="4897437" cy="3960812"/>
          </a:xfrm>
          <a:noFill/>
        </p:spPr>
      </p:pic>
      <p:sp>
        <p:nvSpPr>
          <p:cNvPr id="2" name="Espace réservé du numéro de diapositive 1"/>
          <p:cNvSpPr>
            <a:spLocks noGrp="1"/>
          </p:cNvSpPr>
          <p:nvPr>
            <p:ph type="sldNum" sz="quarter" idx="12"/>
          </p:nvPr>
        </p:nvSpPr>
        <p:spPr/>
        <p:txBody>
          <a:bodyPr>
            <a:normAutofit fontScale="77500" lnSpcReduction="20000"/>
          </a:bodyPr>
          <a:lstStyle/>
          <a:p>
            <a:fld id="{226F9CC4-3893-4585-9D38-E58843DE1F53}" type="slidenum">
              <a:rPr lang="fr-FR" altLang="fr-FR" smtClean="0"/>
              <a:pPr/>
              <a:t>2</a:t>
            </a:fld>
            <a:endParaRPr lang="fr-FR" altLang="fr-FR"/>
          </a:p>
        </p:txBody>
      </p:sp>
    </p:spTree>
    <p:extLst>
      <p:ext uri="{BB962C8B-B14F-4D97-AF65-F5344CB8AC3E}">
        <p14:creationId xmlns:p14="http://schemas.microsoft.com/office/powerpoint/2010/main" val="365873651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anim calcmode="lin" valueType="num">
                                      <p:cBhvr additive="base">
                                        <p:cTn id="11"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86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867">
                                            <p:txEl>
                                              <p:pRg st="3" end="3"/>
                                            </p:txEl>
                                          </p:spTgt>
                                        </p:tgtEl>
                                        <p:attrNameLst>
                                          <p:attrName>style.visibility</p:attrName>
                                        </p:attrNameLst>
                                      </p:cBhvr>
                                      <p:to>
                                        <p:strVal val="visible"/>
                                      </p:to>
                                    </p:set>
                                    <p:anim calcmode="lin" valueType="num">
                                      <p:cBhvr additive="base">
                                        <p:cTn id="15"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686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 calcmode="lin" valueType="num">
                                      <p:cBhvr additive="base">
                                        <p:cTn id="19"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6"/>
          <p:cNvSpPr>
            <a:spLocks noGrp="1"/>
          </p:cNvSpPr>
          <p:nvPr>
            <p:ph type="sldNum" sz="quarter" idx="12"/>
          </p:nvPr>
        </p:nvSpPr>
        <p:spPr/>
        <p:txBody>
          <a:bodyPr>
            <a:normAutofit lnSpcReduction="10000"/>
          </a:bodyPr>
          <a:lstStyle/>
          <a:p>
            <a:fld id="{65665F16-5923-41E9-B1AC-0F794CB33696}" type="slidenum">
              <a:rPr lang="fr-FR" altLang="fr-FR"/>
              <a:pPr/>
              <a:t>3</a:t>
            </a:fld>
            <a:endParaRPr lang="fr-FR" altLang="fr-FR"/>
          </a:p>
        </p:txBody>
      </p:sp>
      <p:sp>
        <p:nvSpPr>
          <p:cNvPr id="131074" name="Rectangle 2"/>
          <p:cNvSpPr>
            <a:spLocks noGrp="1" noChangeArrowheads="1"/>
          </p:cNvSpPr>
          <p:nvPr>
            <p:ph type="title"/>
          </p:nvPr>
        </p:nvSpPr>
        <p:spPr/>
        <p:txBody>
          <a:bodyPr/>
          <a:lstStyle/>
          <a:p>
            <a:r>
              <a:rPr lang="fr-FR" altLang="fr-FR"/>
              <a:t>Le trauma…</a:t>
            </a:r>
          </a:p>
        </p:txBody>
      </p:sp>
      <p:sp>
        <p:nvSpPr>
          <p:cNvPr id="131075" name="Rectangle 3"/>
          <p:cNvSpPr>
            <a:spLocks noGrp="1" noChangeArrowheads="1"/>
          </p:cNvSpPr>
          <p:nvPr>
            <p:ph type="body" sz="half" idx="1"/>
          </p:nvPr>
        </p:nvSpPr>
        <p:spPr>
          <a:xfrm>
            <a:off x="385314" y="1659147"/>
            <a:ext cx="5564277" cy="4114800"/>
          </a:xfrm>
        </p:spPr>
        <p:txBody>
          <a:bodyPr>
            <a:normAutofit/>
          </a:bodyPr>
          <a:lstStyle/>
          <a:p>
            <a:pPr>
              <a:lnSpc>
                <a:spcPct val="80000"/>
              </a:lnSpc>
            </a:pPr>
            <a:r>
              <a:rPr lang="fr-FR" altLang="fr-FR" sz="2200" dirty="0" smtClean="0"/>
              <a:t>«</a:t>
            </a:r>
            <a:r>
              <a:rPr lang="fr-FR" altLang="fr-FR" sz="2200" dirty="0"/>
              <a:t> </a:t>
            </a:r>
            <a:r>
              <a:rPr lang="fr-FR" altLang="fr-FR" sz="2200" i="1" dirty="0"/>
              <a:t>rencontre manquée avec la mort</a:t>
            </a:r>
            <a:r>
              <a:rPr lang="fr-FR" altLang="fr-FR" sz="2200" dirty="0"/>
              <a:t> »</a:t>
            </a:r>
          </a:p>
          <a:p>
            <a:pPr>
              <a:lnSpc>
                <a:spcPct val="80000"/>
              </a:lnSpc>
            </a:pPr>
            <a:r>
              <a:rPr lang="fr-FR" altLang="fr-FR" sz="2200" dirty="0"/>
              <a:t>caractère irreprésentable de sa propre mort</a:t>
            </a:r>
          </a:p>
          <a:p>
            <a:pPr lvl="2">
              <a:lnSpc>
                <a:spcPct val="80000"/>
              </a:lnSpc>
            </a:pPr>
            <a:r>
              <a:rPr lang="fr-FR" altLang="fr-FR" sz="1800" dirty="0" smtClean="0"/>
              <a:t>Une perception</a:t>
            </a:r>
          </a:p>
          <a:p>
            <a:pPr lvl="2">
              <a:lnSpc>
                <a:spcPct val="80000"/>
              </a:lnSpc>
            </a:pPr>
            <a:r>
              <a:rPr lang="fr-FR" altLang="fr-FR" sz="1800" dirty="0" smtClean="0"/>
              <a:t>fournit </a:t>
            </a:r>
            <a:r>
              <a:rPr lang="fr-FR" altLang="fr-FR" sz="1800" dirty="0"/>
              <a:t>le thème de la répétition</a:t>
            </a:r>
          </a:p>
          <a:p>
            <a:pPr lvl="2">
              <a:lnSpc>
                <a:spcPct val="80000"/>
              </a:lnSpc>
            </a:pPr>
            <a:r>
              <a:rPr lang="fr-FR" altLang="fr-FR" sz="1800" dirty="0"/>
              <a:t>à l’origine des symptômes psychotraumatiques</a:t>
            </a:r>
          </a:p>
          <a:p>
            <a:pPr>
              <a:lnSpc>
                <a:spcPct val="80000"/>
              </a:lnSpc>
            </a:pPr>
            <a:r>
              <a:rPr lang="fr-FR" altLang="fr-FR" sz="2200" dirty="0"/>
              <a:t>Le vécu propre du sujet lors de l’événement </a:t>
            </a:r>
          </a:p>
          <a:p>
            <a:pPr>
              <a:lnSpc>
                <a:spcPct val="80000"/>
              </a:lnSpc>
            </a:pPr>
            <a:r>
              <a:rPr lang="fr-FR" altLang="fr-FR" sz="2200" dirty="0"/>
              <a:t>effroi signe l’effraction psychique</a:t>
            </a:r>
          </a:p>
        </p:txBody>
      </p:sp>
      <p:pic>
        <p:nvPicPr>
          <p:cNvPr id="131078" name="Picture 6" descr="exhausti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36161" y="760563"/>
            <a:ext cx="3837419" cy="541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36139179"/>
      </p:ext>
    </p:extLst>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61872" y="294198"/>
            <a:ext cx="9692640" cy="805940"/>
          </a:xfrm>
        </p:spPr>
        <p:txBody>
          <a:bodyPr/>
          <a:lstStyle/>
          <a:p>
            <a:r>
              <a:rPr lang="fr-FR" dirty="0" smtClean="0"/>
              <a:t>Psychotraumas : c quoi ?</a:t>
            </a:r>
            <a:endParaRPr lang="fr-FR" dirty="0"/>
          </a:p>
        </p:txBody>
      </p:sp>
      <p:sp>
        <p:nvSpPr>
          <p:cNvPr id="3" name="Espace réservé du contenu 2"/>
          <p:cNvSpPr>
            <a:spLocks noGrp="1"/>
          </p:cNvSpPr>
          <p:nvPr>
            <p:ph sz="half" idx="1"/>
          </p:nvPr>
        </p:nvSpPr>
        <p:spPr/>
        <p:txBody>
          <a:bodyPr/>
          <a:lstStyle/>
          <a:p>
            <a:r>
              <a:rPr lang="fr-FR" dirty="0" smtClean="0"/>
              <a:t>L’exposition traumatique</a:t>
            </a:r>
          </a:p>
          <a:p>
            <a:r>
              <a:rPr lang="fr-FR" dirty="0" smtClean="0"/>
              <a:t>Le stress adapté et les stress dépassés</a:t>
            </a:r>
          </a:p>
          <a:p>
            <a:r>
              <a:rPr lang="fr-FR" dirty="0" smtClean="0"/>
              <a:t>Les réactions post-immédiates</a:t>
            </a:r>
          </a:p>
          <a:p>
            <a:r>
              <a:rPr lang="fr-FR" dirty="0" smtClean="0"/>
              <a:t>Les troubles aigus</a:t>
            </a:r>
          </a:p>
          <a:p>
            <a:r>
              <a:rPr lang="fr-FR" dirty="0" smtClean="0"/>
              <a:t>Les troubles constitués</a:t>
            </a:r>
            <a:endParaRPr lang="fr-FR" dirty="0"/>
          </a:p>
        </p:txBody>
      </p:sp>
      <p:pic>
        <p:nvPicPr>
          <p:cNvPr id="5" name="Espace réservé du contenu 4"/>
          <p:cNvPicPr>
            <a:picLocks noGrp="1" noChangeAspect="1"/>
          </p:cNvPicPr>
          <p:nvPr>
            <p:ph sz="half" idx="2"/>
          </p:nvPr>
        </p:nvPicPr>
        <p:blipFill>
          <a:blip r:embed="rId2"/>
          <a:stretch>
            <a:fillRect/>
          </a:stretch>
        </p:blipFill>
        <p:spPr>
          <a:xfrm>
            <a:off x="5577428" y="1432337"/>
            <a:ext cx="3807330" cy="4989340"/>
          </a:xfrm>
          <a:prstGeom prst="rect">
            <a:avLst/>
          </a:prstGeom>
        </p:spPr>
      </p:pic>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2385822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052423" y="608194"/>
            <a:ext cx="9152626" cy="922337"/>
          </a:xfrm>
        </p:spPr>
        <p:txBody>
          <a:bodyPr>
            <a:normAutofit fontScale="90000"/>
          </a:bodyPr>
          <a:lstStyle/>
          <a:p>
            <a:r>
              <a:rPr lang="fr-FR" altLang="fr-FR" b="1" i="1" dirty="0" smtClean="0"/>
              <a:t>PTSD / syndrome de stress post-traumatique</a:t>
            </a:r>
          </a:p>
        </p:txBody>
      </p:sp>
      <p:sp>
        <p:nvSpPr>
          <p:cNvPr id="96259" name="Rectangle 3"/>
          <p:cNvSpPr>
            <a:spLocks noGrp="1" noChangeArrowheads="1"/>
          </p:cNvSpPr>
          <p:nvPr>
            <p:ph type="body" idx="1"/>
          </p:nvPr>
        </p:nvSpPr>
        <p:spPr>
          <a:xfrm>
            <a:off x="971909" y="1961071"/>
            <a:ext cx="9516705" cy="4563553"/>
          </a:xfrm>
        </p:spPr>
        <p:txBody>
          <a:bodyPr/>
          <a:lstStyle/>
          <a:p>
            <a:pPr>
              <a:lnSpc>
                <a:spcPct val="80000"/>
              </a:lnSpc>
            </a:pPr>
            <a:r>
              <a:rPr lang="fr-FR" altLang="fr-FR" sz="2400" b="1" dirty="0"/>
              <a:t>le syndrome pathognomonique de </a:t>
            </a:r>
            <a:r>
              <a:rPr lang="fr-FR" altLang="fr-FR" sz="2400" b="1" dirty="0" smtClean="0"/>
              <a:t>répétition</a:t>
            </a:r>
            <a:endParaRPr lang="fr-FR" altLang="fr-FR" sz="1600" b="1" dirty="0"/>
          </a:p>
          <a:p>
            <a:pPr>
              <a:lnSpc>
                <a:spcPct val="80000"/>
              </a:lnSpc>
            </a:pPr>
            <a:r>
              <a:rPr lang="fr-FR" altLang="fr-FR" sz="2400" b="1" dirty="0"/>
              <a:t>le syndrome </a:t>
            </a:r>
            <a:r>
              <a:rPr lang="fr-FR" altLang="fr-FR" sz="2400" b="1" dirty="0" smtClean="0"/>
              <a:t>d’évitement</a:t>
            </a:r>
            <a:endParaRPr lang="fr-FR" altLang="fr-FR" sz="1600" b="1" dirty="0"/>
          </a:p>
          <a:p>
            <a:pPr>
              <a:lnSpc>
                <a:spcPct val="80000"/>
              </a:lnSpc>
            </a:pPr>
            <a:r>
              <a:rPr lang="fr-FR" altLang="fr-FR" sz="2400" b="1" dirty="0"/>
              <a:t>le syndrome d’hypertonie </a:t>
            </a:r>
            <a:r>
              <a:rPr lang="fr-FR" altLang="fr-FR" sz="2400" b="1" dirty="0" smtClean="0"/>
              <a:t>végétative</a:t>
            </a:r>
            <a:endParaRPr lang="fr-FR" altLang="fr-FR" sz="1600" b="1" dirty="0"/>
          </a:p>
          <a:p>
            <a:pPr>
              <a:lnSpc>
                <a:spcPct val="80000"/>
              </a:lnSpc>
            </a:pPr>
            <a:r>
              <a:rPr lang="fr-FR" altLang="fr-FR" sz="2400" b="1" dirty="0"/>
              <a:t>la réorganisation de la personnalité ou «personnalité psychotraumatique »</a:t>
            </a:r>
          </a:p>
          <a:p>
            <a:pPr lvl="1">
              <a:lnSpc>
                <a:spcPct val="80000"/>
              </a:lnSpc>
            </a:pPr>
            <a:r>
              <a:rPr lang="fr-FR" altLang="fr-FR" sz="2000" dirty="0"/>
              <a:t>un nouveau rapport à l’environnement et à lui-même</a:t>
            </a:r>
          </a:p>
          <a:p>
            <a:pPr lvl="1">
              <a:lnSpc>
                <a:spcPct val="80000"/>
              </a:lnSpc>
            </a:pPr>
            <a:r>
              <a:rPr lang="fr-FR" altLang="fr-FR" sz="2000" dirty="0"/>
              <a:t>centré sur l’événement</a:t>
            </a:r>
          </a:p>
          <a:p>
            <a:pPr lvl="1">
              <a:lnSpc>
                <a:spcPct val="80000"/>
              </a:lnSpc>
            </a:pPr>
            <a:r>
              <a:rPr lang="fr-FR" altLang="fr-FR" sz="2000" dirty="0"/>
              <a:t>dans un sentiment de centralité</a:t>
            </a:r>
          </a:p>
          <a:p>
            <a:pPr lvl="1">
              <a:lnSpc>
                <a:spcPct val="80000"/>
              </a:lnSpc>
            </a:pPr>
            <a:r>
              <a:rPr lang="fr-FR" altLang="fr-FR" sz="2000" dirty="0"/>
              <a:t>incommunicable, non compréhensible par l’autre</a:t>
            </a:r>
          </a:p>
          <a:p>
            <a:pPr lvl="1">
              <a:lnSpc>
                <a:spcPct val="80000"/>
              </a:lnSpc>
            </a:pPr>
            <a:r>
              <a:rPr lang="fr-FR" altLang="fr-FR" sz="2000" dirty="0"/>
              <a:t>détournement des investissements intellectuels et affectifs antérieurs</a:t>
            </a:r>
          </a:p>
          <a:p>
            <a:pPr lvl="1">
              <a:lnSpc>
                <a:spcPct val="80000"/>
              </a:lnSpc>
            </a:pPr>
            <a:r>
              <a:rPr lang="fr-FR" altLang="fr-FR" sz="2000" dirty="0"/>
              <a:t>aspect pseudo-dépressif (avenir bouché, fixation sur le trauma,...)</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15403224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6259">
                                            <p:txEl>
                                              <p:pRg st="1" end="1"/>
                                            </p:txEl>
                                          </p:spTgt>
                                        </p:tgtEl>
                                        <p:attrNameLst>
                                          <p:attrName>style.visibility</p:attrName>
                                        </p:attrNameLst>
                                      </p:cBhvr>
                                      <p:to>
                                        <p:strVal val="visible"/>
                                      </p:to>
                                    </p:set>
                                    <p:anim calcmode="lin" valueType="num">
                                      <p:cBhvr additive="base">
                                        <p:cTn id="13" dur="500" fill="hold"/>
                                        <p:tgtEl>
                                          <p:spTgt spid="962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62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6259">
                                            <p:txEl>
                                              <p:pRg st="2" end="2"/>
                                            </p:txEl>
                                          </p:spTgt>
                                        </p:tgtEl>
                                        <p:attrNameLst>
                                          <p:attrName>style.visibility</p:attrName>
                                        </p:attrNameLst>
                                      </p:cBhvr>
                                      <p:to>
                                        <p:strVal val="visible"/>
                                      </p:to>
                                    </p:set>
                                    <p:anim calcmode="lin" valueType="num">
                                      <p:cBhvr additive="base">
                                        <p:cTn id="19" dur="500" fill="hold"/>
                                        <p:tgtEl>
                                          <p:spTgt spid="962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62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6259">
                                            <p:txEl>
                                              <p:pRg st="3" end="3"/>
                                            </p:txEl>
                                          </p:spTgt>
                                        </p:tgtEl>
                                        <p:attrNameLst>
                                          <p:attrName>style.visibility</p:attrName>
                                        </p:attrNameLst>
                                      </p:cBhvr>
                                      <p:to>
                                        <p:strVal val="visible"/>
                                      </p:to>
                                    </p:set>
                                    <p:anim calcmode="lin" valueType="num">
                                      <p:cBhvr additive="base">
                                        <p:cTn id="25" dur="500" fill="hold"/>
                                        <p:tgtEl>
                                          <p:spTgt spid="962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6259">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6259">
                                            <p:txEl>
                                              <p:pRg st="4" end="4"/>
                                            </p:txEl>
                                          </p:spTgt>
                                        </p:tgtEl>
                                        <p:attrNameLst>
                                          <p:attrName>style.visibility</p:attrName>
                                        </p:attrNameLst>
                                      </p:cBhvr>
                                      <p:to>
                                        <p:strVal val="visible"/>
                                      </p:to>
                                    </p:set>
                                    <p:anim calcmode="lin" valueType="num">
                                      <p:cBhvr additive="base">
                                        <p:cTn id="29" dur="500" fill="hold"/>
                                        <p:tgtEl>
                                          <p:spTgt spid="9625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6259">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6259">
                                            <p:txEl>
                                              <p:pRg st="5" end="5"/>
                                            </p:txEl>
                                          </p:spTgt>
                                        </p:tgtEl>
                                        <p:attrNameLst>
                                          <p:attrName>style.visibility</p:attrName>
                                        </p:attrNameLst>
                                      </p:cBhvr>
                                      <p:to>
                                        <p:strVal val="visible"/>
                                      </p:to>
                                    </p:set>
                                    <p:anim calcmode="lin" valueType="num">
                                      <p:cBhvr additive="base">
                                        <p:cTn id="33" dur="500" fill="hold"/>
                                        <p:tgtEl>
                                          <p:spTgt spid="96259">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6259">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6259">
                                            <p:txEl>
                                              <p:pRg st="6" end="6"/>
                                            </p:txEl>
                                          </p:spTgt>
                                        </p:tgtEl>
                                        <p:attrNameLst>
                                          <p:attrName>style.visibility</p:attrName>
                                        </p:attrNameLst>
                                      </p:cBhvr>
                                      <p:to>
                                        <p:strVal val="visible"/>
                                      </p:to>
                                    </p:set>
                                    <p:anim calcmode="lin" valueType="num">
                                      <p:cBhvr additive="base">
                                        <p:cTn id="37" dur="500" fill="hold"/>
                                        <p:tgtEl>
                                          <p:spTgt spid="9625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6259">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6259">
                                            <p:txEl>
                                              <p:pRg st="7" end="7"/>
                                            </p:txEl>
                                          </p:spTgt>
                                        </p:tgtEl>
                                        <p:attrNameLst>
                                          <p:attrName>style.visibility</p:attrName>
                                        </p:attrNameLst>
                                      </p:cBhvr>
                                      <p:to>
                                        <p:strVal val="visible"/>
                                      </p:to>
                                    </p:set>
                                    <p:anim calcmode="lin" valueType="num">
                                      <p:cBhvr additive="base">
                                        <p:cTn id="41" dur="500" fill="hold"/>
                                        <p:tgtEl>
                                          <p:spTgt spid="96259">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6259">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96259">
                                            <p:txEl>
                                              <p:pRg st="8" end="8"/>
                                            </p:txEl>
                                          </p:spTgt>
                                        </p:tgtEl>
                                        <p:attrNameLst>
                                          <p:attrName>style.visibility</p:attrName>
                                        </p:attrNameLst>
                                      </p:cBhvr>
                                      <p:to>
                                        <p:strVal val="visible"/>
                                      </p:to>
                                    </p:set>
                                    <p:anim calcmode="lin" valueType="num">
                                      <p:cBhvr additive="base">
                                        <p:cTn id="45" dur="500" fill="hold"/>
                                        <p:tgtEl>
                                          <p:spTgt spid="96259">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96259">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6259">
                                            <p:txEl>
                                              <p:pRg st="9" end="9"/>
                                            </p:txEl>
                                          </p:spTgt>
                                        </p:tgtEl>
                                        <p:attrNameLst>
                                          <p:attrName>style.visibility</p:attrName>
                                        </p:attrNameLst>
                                      </p:cBhvr>
                                      <p:to>
                                        <p:strVal val="visible"/>
                                      </p:to>
                                    </p:set>
                                    <p:anim calcmode="lin" valueType="num">
                                      <p:cBhvr additive="base">
                                        <p:cTn id="49" dur="500" fill="hold"/>
                                        <p:tgtEl>
                                          <p:spTgt spid="96259">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625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814328" y="234381"/>
            <a:ext cx="7632700" cy="1143000"/>
          </a:xfrm>
        </p:spPr>
        <p:txBody>
          <a:bodyPr>
            <a:normAutofit/>
          </a:bodyPr>
          <a:lstStyle/>
          <a:p>
            <a:r>
              <a:rPr lang="fr-FR" sz="3600" dirty="0"/>
              <a:t>Épidémiologie des psychotraumas</a:t>
            </a:r>
            <a:endParaRPr lang="fr-FR" altLang="fr-FR" sz="3600" dirty="0"/>
          </a:p>
        </p:txBody>
      </p:sp>
      <p:sp>
        <p:nvSpPr>
          <p:cNvPr id="24579" name="Rectangle 3"/>
          <p:cNvSpPr>
            <a:spLocks noGrp="1" noChangeArrowheads="1"/>
          </p:cNvSpPr>
          <p:nvPr>
            <p:ph type="body" idx="1"/>
          </p:nvPr>
        </p:nvSpPr>
        <p:spPr>
          <a:xfrm>
            <a:off x="1393526" y="1693206"/>
            <a:ext cx="8291513" cy="3921125"/>
          </a:xfrm>
        </p:spPr>
        <p:txBody>
          <a:bodyPr/>
          <a:lstStyle/>
          <a:p>
            <a:pPr>
              <a:lnSpc>
                <a:spcPct val="90000"/>
              </a:lnSpc>
            </a:pPr>
            <a:r>
              <a:rPr lang="fr-FR" altLang="fr-FR" dirty="0"/>
              <a:t>Un évènement « </a:t>
            </a:r>
            <a:r>
              <a:rPr lang="fr-FR" altLang="fr-FR" dirty="0" err="1"/>
              <a:t>traumatogène</a:t>
            </a:r>
            <a:r>
              <a:rPr lang="fr-FR" altLang="fr-FR" dirty="0"/>
              <a:t> » ……………………………….30,2%</a:t>
            </a:r>
            <a:endParaRPr lang="fr-FR" altLang="fr-FR" sz="2400" dirty="0"/>
          </a:p>
          <a:p>
            <a:pPr lvl="4">
              <a:lnSpc>
                <a:spcPct val="90000"/>
              </a:lnSpc>
            </a:pPr>
            <a:endParaRPr lang="fr-FR" altLang="fr-FR" sz="1600" dirty="0"/>
          </a:p>
          <a:p>
            <a:pPr>
              <a:lnSpc>
                <a:spcPct val="90000"/>
              </a:lnSpc>
            </a:pPr>
            <a:r>
              <a:rPr lang="fr-FR" altLang="fr-FR" dirty="0"/>
              <a:t>Un « trauma » (vie entière)   ………………………………………9%</a:t>
            </a:r>
          </a:p>
          <a:p>
            <a:pPr lvl="1">
              <a:lnSpc>
                <a:spcPct val="90000"/>
              </a:lnSpc>
            </a:pPr>
            <a:r>
              <a:rPr lang="fr-FR" altLang="fr-FR" sz="2200" b="1" i="1" dirty="0"/>
              <a:t>Évènement + reviviscences</a:t>
            </a:r>
          </a:p>
          <a:p>
            <a:pPr lvl="4">
              <a:lnSpc>
                <a:spcPct val="90000"/>
              </a:lnSpc>
            </a:pPr>
            <a:endParaRPr lang="fr-FR" altLang="fr-FR" sz="1600" dirty="0"/>
          </a:p>
          <a:p>
            <a:pPr>
              <a:lnSpc>
                <a:spcPct val="90000"/>
              </a:lnSpc>
            </a:pPr>
            <a:r>
              <a:rPr lang="fr-FR" altLang="fr-FR" dirty="0"/>
              <a:t>Un « psychotraumatisme »  (vie entière) …………………………4,6%</a:t>
            </a:r>
          </a:p>
          <a:p>
            <a:pPr lvl="1">
              <a:lnSpc>
                <a:spcPct val="90000"/>
              </a:lnSpc>
            </a:pPr>
            <a:r>
              <a:rPr lang="fr-FR" altLang="fr-FR" sz="2200" b="1" i="1" dirty="0"/>
              <a:t>Trauma + au moins un élément de retentissement</a:t>
            </a:r>
            <a:endParaRPr lang="fr-FR" altLang="fr-FR" sz="2200" dirty="0"/>
          </a:p>
          <a:p>
            <a:pPr lvl="4">
              <a:lnSpc>
                <a:spcPct val="90000"/>
              </a:lnSpc>
            </a:pPr>
            <a:endParaRPr lang="fr-FR" altLang="fr-FR" sz="1600" dirty="0"/>
          </a:p>
          <a:p>
            <a:pPr>
              <a:lnSpc>
                <a:spcPct val="90000"/>
              </a:lnSpc>
            </a:pPr>
            <a:r>
              <a:rPr lang="fr-FR" altLang="fr-FR" dirty="0"/>
              <a:t>Un PTSD (12 derniers mois) ……………………………………….0,7%</a:t>
            </a:r>
          </a:p>
          <a:p>
            <a:pPr lvl="1">
              <a:lnSpc>
                <a:spcPct val="90000"/>
              </a:lnSpc>
            </a:pPr>
            <a:r>
              <a:rPr lang="fr-FR" altLang="fr-FR" sz="2200" dirty="0"/>
              <a:t>45% H / 55% F</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3437933579"/>
      </p:ext>
    </p:extLst>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61872" y="294198"/>
            <a:ext cx="9692640" cy="1086028"/>
          </a:xfrm>
        </p:spPr>
        <p:txBody>
          <a:bodyPr/>
          <a:lstStyle/>
          <a:p>
            <a:r>
              <a:rPr lang="fr-FR" dirty="0" smtClean="0"/>
              <a:t>La signature traumatique</a:t>
            </a:r>
            <a:endParaRPr lang="fr-FR" dirty="0"/>
          </a:p>
        </p:txBody>
      </p:sp>
      <p:sp>
        <p:nvSpPr>
          <p:cNvPr id="3" name="Espace réservé du contenu 2"/>
          <p:cNvSpPr>
            <a:spLocks noGrp="1"/>
          </p:cNvSpPr>
          <p:nvPr>
            <p:ph idx="1"/>
          </p:nvPr>
        </p:nvSpPr>
        <p:spPr>
          <a:xfrm>
            <a:off x="948906" y="1679276"/>
            <a:ext cx="9770852" cy="4790536"/>
          </a:xfrm>
        </p:spPr>
        <p:txBody>
          <a:bodyPr>
            <a:normAutofit fontScale="92500" lnSpcReduction="20000"/>
          </a:bodyPr>
          <a:lstStyle/>
          <a:p>
            <a:r>
              <a:rPr lang="fr-FR" sz="3000" b="1" dirty="0"/>
              <a:t>Dans les réactions immédiates :</a:t>
            </a:r>
          </a:p>
          <a:p>
            <a:pPr lvl="2"/>
            <a:r>
              <a:rPr lang="fr-FR" sz="2400" i="1" dirty="0" smtClean="0"/>
              <a:t>Confrontation au Réel de la Mort</a:t>
            </a:r>
          </a:p>
          <a:p>
            <a:pPr lvl="2"/>
            <a:r>
              <a:rPr lang="fr-FR" sz="2400" dirty="0" smtClean="0"/>
              <a:t>dissociation </a:t>
            </a:r>
            <a:r>
              <a:rPr lang="fr-FR" sz="2400" dirty="0"/>
              <a:t>/ détresse péritraumatique / effroi</a:t>
            </a:r>
          </a:p>
          <a:p>
            <a:pPr lvl="2"/>
            <a:r>
              <a:rPr lang="fr-FR" sz="2400" dirty="0"/>
              <a:t>état de stress </a:t>
            </a:r>
            <a:r>
              <a:rPr lang="fr-FR" sz="2400" dirty="0" smtClean="0"/>
              <a:t>aigu</a:t>
            </a:r>
            <a:endParaRPr lang="fr-FR" sz="2400" dirty="0"/>
          </a:p>
          <a:p>
            <a:pPr lvl="8"/>
            <a:endParaRPr lang="fr-FR" dirty="0"/>
          </a:p>
          <a:p>
            <a:r>
              <a:rPr lang="fr-FR" dirty="0"/>
              <a:t>Surtout si :</a:t>
            </a:r>
          </a:p>
          <a:p>
            <a:pPr lvl="1"/>
            <a:r>
              <a:rPr lang="fr-FR" b="1" i="1" dirty="0"/>
              <a:t>Des facteurs liés à l’évènement :</a:t>
            </a:r>
          </a:p>
          <a:p>
            <a:pPr lvl="2"/>
            <a:r>
              <a:rPr lang="fr-FR" dirty="0"/>
              <a:t>proximité événement</a:t>
            </a:r>
          </a:p>
          <a:p>
            <a:pPr lvl="2"/>
            <a:r>
              <a:rPr lang="fr-FR" dirty="0"/>
              <a:t>menace vitale </a:t>
            </a:r>
          </a:p>
          <a:p>
            <a:pPr lvl="2"/>
            <a:r>
              <a:rPr lang="fr-FR" dirty="0"/>
              <a:t>mort ou blessure grave d’un proche</a:t>
            </a:r>
          </a:p>
          <a:p>
            <a:pPr lvl="2"/>
            <a:r>
              <a:rPr lang="fr-FR" dirty="0"/>
              <a:t>gravité des lésions physiques</a:t>
            </a:r>
          </a:p>
          <a:p>
            <a:pPr lvl="2"/>
            <a:endParaRPr lang="fr-FR" dirty="0"/>
          </a:p>
          <a:p>
            <a:pPr lvl="1"/>
            <a:r>
              <a:rPr lang="fr-FR" b="1" i="1" dirty="0"/>
              <a:t>Des facteurs liés à l’individu :</a:t>
            </a:r>
          </a:p>
          <a:p>
            <a:pPr lvl="2"/>
            <a:r>
              <a:rPr lang="fr-FR" dirty="0"/>
              <a:t>sexe féminin</a:t>
            </a:r>
          </a:p>
          <a:p>
            <a:pPr lvl="2"/>
            <a:r>
              <a:rPr lang="fr-FR" dirty="0"/>
              <a:t>antécédents psychiatriques</a:t>
            </a:r>
          </a:p>
          <a:p>
            <a:pPr lvl="2"/>
            <a:r>
              <a:rPr lang="fr-FR" dirty="0"/>
              <a:t>niveau socioculturel </a:t>
            </a:r>
            <a:r>
              <a:rPr lang="fr-FR" dirty="0" smtClean="0"/>
              <a:t>bas</a:t>
            </a:r>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2050284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Spécificités de l’enfant</a:t>
            </a:r>
            <a:endParaRPr lang="fr-FR" dirty="0"/>
          </a:p>
        </p:txBody>
      </p:sp>
      <p:sp>
        <p:nvSpPr>
          <p:cNvPr id="3" name="Espace réservé du contenu 2"/>
          <p:cNvSpPr>
            <a:spLocks noGrp="1"/>
          </p:cNvSpPr>
          <p:nvPr>
            <p:ph idx="1"/>
          </p:nvPr>
        </p:nvSpPr>
        <p:spPr>
          <a:xfrm>
            <a:off x="1261872" y="1938068"/>
            <a:ext cx="9124332" cy="4351337"/>
          </a:xfrm>
        </p:spPr>
        <p:txBody>
          <a:bodyPr>
            <a:normAutofit fontScale="92500" lnSpcReduction="10000"/>
          </a:bodyPr>
          <a:lstStyle/>
          <a:p>
            <a:pPr>
              <a:lnSpc>
                <a:spcPct val="80000"/>
              </a:lnSpc>
            </a:pPr>
            <a:r>
              <a:rPr lang="fr-FR" altLang="fr-FR" b="1" i="1" dirty="0" smtClean="0"/>
              <a:t>Trauma </a:t>
            </a:r>
            <a:r>
              <a:rPr lang="fr-FR" altLang="fr-FR" b="1" i="1" dirty="0"/>
              <a:t>type I / Trauma type II</a:t>
            </a:r>
          </a:p>
          <a:p>
            <a:pPr lvl="4">
              <a:lnSpc>
                <a:spcPct val="80000"/>
              </a:lnSpc>
            </a:pPr>
            <a:endParaRPr lang="fr-FR" altLang="fr-FR" sz="1200" dirty="0"/>
          </a:p>
          <a:p>
            <a:pPr lvl="1">
              <a:lnSpc>
                <a:spcPct val="80000"/>
              </a:lnSpc>
            </a:pPr>
            <a:r>
              <a:rPr lang="fr-FR" altLang="fr-FR" sz="1600" b="1" i="1" dirty="0"/>
              <a:t>Symptômes communs :</a:t>
            </a:r>
          </a:p>
          <a:p>
            <a:pPr lvl="2">
              <a:lnSpc>
                <a:spcPct val="80000"/>
              </a:lnSpc>
            </a:pPr>
            <a:r>
              <a:rPr lang="fr-FR" altLang="fr-FR" sz="1400" dirty="0"/>
              <a:t>Reviviscences visuelles souvent associées à d’autres perceptions</a:t>
            </a:r>
          </a:p>
          <a:p>
            <a:pPr lvl="3">
              <a:lnSpc>
                <a:spcPct val="80000"/>
              </a:lnSpc>
            </a:pPr>
            <a:r>
              <a:rPr lang="fr-FR" altLang="fr-FR" sz="1200" dirty="0"/>
              <a:t>des comportements répétitifs, mises en actes ou jeux répétitifs recréant des aspects de la situation traumatique</a:t>
            </a:r>
          </a:p>
          <a:p>
            <a:pPr lvl="3">
              <a:lnSpc>
                <a:spcPct val="80000"/>
              </a:lnSpc>
            </a:pPr>
            <a:r>
              <a:rPr lang="fr-FR" altLang="fr-FR" sz="1200" dirty="0"/>
              <a:t>rêves répétitifs rares chez l’enfant et le plus souvent effrayants, sans contenu reconnaissable </a:t>
            </a:r>
          </a:p>
          <a:p>
            <a:pPr lvl="2">
              <a:lnSpc>
                <a:spcPct val="80000"/>
              </a:lnSpc>
            </a:pPr>
            <a:r>
              <a:rPr lang="fr-FR" altLang="fr-FR" sz="1400" dirty="0"/>
              <a:t>des peurs spécifiques / croyances aux présages</a:t>
            </a:r>
          </a:p>
          <a:p>
            <a:pPr lvl="2">
              <a:lnSpc>
                <a:spcPct val="80000"/>
              </a:lnSpc>
            </a:pPr>
            <a:r>
              <a:rPr lang="fr-FR" altLang="fr-FR" sz="1400" dirty="0"/>
              <a:t>un changement d’attitude envers les gens, une perte de confiance, pessimisme par rapport au futur  </a:t>
            </a:r>
          </a:p>
          <a:p>
            <a:pPr lvl="4">
              <a:lnSpc>
                <a:spcPct val="80000"/>
              </a:lnSpc>
            </a:pPr>
            <a:endParaRPr lang="fr-FR" altLang="fr-FR" sz="1200" dirty="0"/>
          </a:p>
          <a:p>
            <a:pPr lvl="1">
              <a:lnSpc>
                <a:spcPct val="80000"/>
              </a:lnSpc>
            </a:pPr>
            <a:r>
              <a:rPr lang="fr-FR" altLang="fr-FR" sz="1600" b="1" i="1" dirty="0"/>
              <a:t>Type I :</a:t>
            </a:r>
          </a:p>
          <a:p>
            <a:pPr lvl="2">
              <a:lnSpc>
                <a:spcPct val="80000"/>
              </a:lnSpc>
            </a:pPr>
            <a:r>
              <a:rPr lang="fr-FR" altLang="fr-FR" sz="1400" dirty="0"/>
              <a:t>Se retrouvent plus nettement :</a:t>
            </a:r>
          </a:p>
          <a:p>
            <a:pPr lvl="3">
              <a:lnSpc>
                <a:spcPct val="80000"/>
              </a:lnSpc>
            </a:pPr>
            <a:r>
              <a:rPr lang="fr-FR" altLang="fr-FR" sz="1200" dirty="0"/>
              <a:t>l’évitement de situations rappelant le traumatisme, des défauts de perception de la réalité (comme des fausses reconnaissances, des hallucinations visuelles, des illusions et des distorsions temporelles), et une recherche compulsive d’explications par rapport à l’événement. </a:t>
            </a:r>
          </a:p>
          <a:p>
            <a:pPr lvl="3">
              <a:lnSpc>
                <a:spcPct val="80000"/>
              </a:lnSpc>
            </a:pPr>
            <a:r>
              <a:rPr lang="fr-FR" altLang="fr-FR" sz="1200" dirty="0"/>
              <a:t>Fréquence d’une période de latence </a:t>
            </a:r>
          </a:p>
          <a:p>
            <a:pPr lvl="4">
              <a:lnSpc>
                <a:spcPct val="80000"/>
              </a:lnSpc>
            </a:pPr>
            <a:endParaRPr lang="fr-FR" altLang="fr-FR" sz="1200" dirty="0"/>
          </a:p>
          <a:p>
            <a:pPr lvl="1">
              <a:lnSpc>
                <a:spcPct val="80000"/>
              </a:lnSpc>
            </a:pPr>
            <a:r>
              <a:rPr lang="fr-FR" altLang="fr-FR" sz="1600" b="1" i="1" dirty="0"/>
              <a:t>Type II :</a:t>
            </a:r>
          </a:p>
          <a:p>
            <a:pPr lvl="2">
              <a:lnSpc>
                <a:spcPct val="80000"/>
              </a:lnSpc>
            </a:pPr>
            <a:r>
              <a:rPr lang="fr-FR" altLang="fr-FR" sz="1400" dirty="0"/>
              <a:t>signes / défense face à la répétition des évènements </a:t>
            </a:r>
          </a:p>
          <a:p>
            <a:pPr lvl="3">
              <a:lnSpc>
                <a:spcPct val="80000"/>
              </a:lnSpc>
            </a:pPr>
            <a:r>
              <a:rPr lang="fr-FR" altLang="fr-FR" sz="1200" dirty="0"/>
              <a:t>déni important, anesthésie affective, symptômes d’évitement plus sévères, amnésie de pans entiers de souvenirs d’enfance, réactions de dépersonnalisation et de dissociation, manifestations de colère, d’auto- ou d’</a:t>
            </a:r>
            <a:r>
              <a:rPr lang="fr-FR" altLang="fr-FR" sz="1200" dirty="0" err="1"/>
              <a:t>hétéroagressivité</a:t>
            </a:r>
            <a:r>
              <a:rPr lang="fr-FR" altLang="fr-FR" sz="1200" dirty="0"/>
              <a:t>… </a:t>
            </a:r>
          </a:p>
          <a:p>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8</a:t>
            </a:fld>
            <a:endParaRPr lang="en-US" dirty="0"/>
          </a:p>
        </p:txBody>
      </p:sp>
    </p:spTree>
    <p:extLst>
      <p:ext uri="{BB962C8B-B14F-4D97-AF65-F5344CB8AC3E}">
        <p14:creationId xmlns:p14="http://schemas.microsoft.com/office/powerpoint/2010/main" val="3747685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fr-FR" altLang="fr-FR" sz="3200" dirty="0"/>
              <a:t>2 semaines après le séisme </a:t>
            </a:r>
            <a:br>
              <a:rPr lang="fr-FR" altLang="fr-FR" sz="3200" dirty="0"/>
            </a:br>
            <a:r>
              <a:rPr lang="fr-FR" altLang="fr-FR" sz="3200" dirty="0"/>
              <a:t>d'Al Hoceima au Maroc…</a:t>
            </a:r>
            <a:r>
              <a:rPr lang="fr-FR" altLang="fr-FR" sz="4000" dirty="0"/>
              <a:t/>
            </a:r>
            <a:br>
              <a:rPr lang="fr-FR" altLang="fr-FR" sz="4000" dirty="0"/>
            </a:br>
            <a:r>
              <a:rPr lang="fr-FR" altLang="fr-FR" sz="2000" i="1" dirty="0"/>
              <a:t>enfant de 12 ans, garçon</a:t>
            </a:r>
            <a:endParaRPr lang="fr-FR" altLang="fr-FR" sz="4000" dirty="0"/>
          </a:p>
        </p:txBody>
      </p:sp>
      <p:sp>
        <p:nvSpPr>
          <p:cNvPr id="7171" name="Rectangle 3"/>
          <p:cNvSpPr>
            <a:spLocks noGrp="1" noChangeArrowheads="1"/>
          </p:cNvSpPr>
          <p:nvPr>
            <p:ph type="body" sz="half" idx="1"/>
          </p:nvPr>
        </p:nvSpPr>
        <p:spPr>
          <a:xfrm>
            <a:off x="681486" y="1617453"/>
            <a:ext cx="4038600" cy="4781550"/>
          </a:xfrm>
        </p:spPr>
        <p:txBody>
          <a:bodyPr/>
          <a:lstStyle/>
          <a:p>
            <a:pPr>
              <a:lnSpc>
                <a:spcPct val="80000"/>
              </a:lnSpc>
            </a:pPr>
            <a:r>
              <a:rPr lang="fr-FR" altLang="fr-FR" sz="1800" i="1" dirty="0"/>
              <a:t>« …cet enfant paraît de prime abord peu marqué par le séisme, et il a conservé la structure essentielle de son dessin</a:t>
            </a:r>
          </a:p>
          <a:p>
            <a:pPr lvl="4">
              <a:lnSpc>
                <a:spcPct val="80000"/>
              </a:lnSpc>
            </a:pPr>
            <a:endParaRPr lang="fr-FR" altLang="fr-FR" sz="1200" i="1" dirty="0"/>
          </a:p>
          <a:p>
            <a:pPr>
              <a:lnSpc>
                <a:spcPct val="80000"/>
              </a:lnSpc>
            </a:pPr>
            <a:r>
              <a:rPr lang="fr-FR" altLang="fr-FR" sz="1800" i="1" dirty="0"/>
              <a:t>Mais, à y regarder de plus près, le deuxième dessin rend compte du vécu de frayeur, d'étonnement et d'extrême solitude lors du séisme, avec l'effacement des couleurs de la vie</a:t>
            </a:r>
          </a:p>
          <a:p>
            <a:pPr lvl="4">
              <a:lnSpc>
                <a:spcPct val="80000"/>
              </a:lnSpc>
            </a:pPr>
            <a:r>
              <a:rPr lang="fr-FR" altLang="fr-FR" sz="1200" i="1" dirty="0"/>
              <a:t> </a:t>
            </a:r>
          </a:p>
          <a:p>
            <a:pPr>
              <a:lnSpc>
                <a:spcPct val="80000"/>
              </a:lnSpc>
            </a:pPr>
            <a:r>
              <a:rPr lang="fr-FR" altLang="fr-FR" sz="1800" i="1" dirty="0"/>
              <a:t>Le troisième dessin ne restitue pas toute l'épaisseur colorée du premier. En particulier, les portes et fenêtres encadrent un vide angoissant que la vie devra combler… » (Louis </a:t>
            </a:r>
            <a:r>
              <a:rPr lang="fr-FR" altLang="fr-FR" sz="1800" i="1" dirty="0" err="1"/>
              <a:t>Crocq</a:t>
            </a:r>
            <a:r>
              <a:rPr lang="fr-FR" altLang="fr-FR" sz="1800" i="1" dirty="0"/>
              <a:t>)</a:t>
            </a:r>
          </a:p>
        </p:txBody>
      </p:sp>
      <p:pic>
        <p:nvPicPr>
          <p:cNvPr id="7172" name="Picture 4" descr="Dessin 1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5954" y="4955816"/>
            <a:ext cx="2232025" cy="1571625"/>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Dessin 1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6430" y="1521933"/>
            <a:ext cx="2232025" cy="157321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Dessin 1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6430" y="3179284"/>
            <a:ext cx="2232025" cy="157638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p:txBody>
          <a:bodyPr>
            <a:normAutofit lnSpcReduction="10000"/>
          </a:bodyPr>
          <a:lstStyle/>
          <a:p>
            <a:fld id="{502C924F-18A5-40E9-BA70-C52DFDBC1BE5}" type="slidenum">
              <a:rPr lang="fr-FR" altLang="fr-FR" smtClean="0"/>
              <a:pPr/>
              <a:t>9</a:t>
            </a:fld>
            <a:endParaRPr lang="fr-FR" altLang="fr-FR"/>
          </a:p>
        </p:txBody>
      </p:sp>
    </p:spTree>
    <p:extLst>
      <p:ext uri="{BB962C8B-B14F-4D97-AF65-F5344CB8AC3E}">
        <p14:creationId xmlns:p14="http://schemas.microsoft.com/office/powerpoint/2010/main" val="40251755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ppt_x"/>
                                          </p:val>
                                        </p:tav>
                                        <p:tav tm="100000">
                                          <p:val>
                                            <p:strVal val="#ppt_x"/>
                                          </p:val>
                                        </p:tav>
                                      </p:tavLst>
                                    </p:anim>
                                    <p:anim calcmode="lin" valueType="num">
                                      <p:cBhvr additive="base">
                                        <p:cTn id="8" dur="500" fill="hold"/>
                                        <p:tgtEl>
                                          <p:spTgt spid="717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500"/>
                                  </p:stCondLst>
                                  <p:childTnLst>
                                    <p:set>
                                      <p:cBhvr>
                                        <p:cTn id="11" dur="1" fill="hold">
                                          <p:stCondLst>
                                            <p:cond delay="0"/>
                                          </p:stCondLst>
                                        </p:cTn>
                                        <p:tgtEl>
                                          <p:spTgt spid="7174"/>
                                        </p:tgtEl>
                                        <p:attrNameLst>
                                          <p:attrName>style.visibility</p:attrName>
                                        </p:attrNameLst>
                                      </p:cBhvr>
                                      <p:to>
                                        <p:strVal val="visible"/>
                                      </p:to>
                                    </p:set>
                                    <p:anim calcmode="lin" valueType="num">
                                      <p:cBhvr additive="base">
                                        <p:cTn id="12" dur="500" fill="hold"/>
                                        <p:tgtEl>
                                          <p:spTgt spid="7174"/>
                                        </p:tgtEl>
                                        <p:attrNameLst>
                                          <p:attrName>ppt_x</p:attrName>
                                        </p:attrNameLst>
                                      </p:cBhvr>
                                      <p:tavLst>
                                        <p:tav tm="0">
                                          <p:val>
                                            <p:strVal val="#ppt_x"/>
                                          </p:val>
                                        </p:tav>
                                        <p:tav tm="100000">
                                          <p:val>
                                            <p:strVal val="#ppt_x"/>
                                          </p:val>
                                        </p:tav>
                                      </p:tavLst>
                                    </p:anim>
                                    <p:anim calcmode="lin" valueType="num">
                                      <p:cBhvr additive="base">
                                        <p:cTn id="13" dur="500" fill="hold"/>
                                        <p:tgtEl>
                                          <p:spTgt spid="717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500"/>
                            </p:stCondLst>
                            <p:childTnLst>
                              <p:par>
                                <p:cTn id="15" presetID="2" presetClass="entr" presetSubtype="4" fill="hold" nodeType="afterEffect">
                                  <p:stCondLst>
                                    <p:cond delay="500"/>
                                  </p:stCondLst>
                                  <p:childTnLst>
                                    <p:set>
                                      <p:cBhvr>
                                        <p:cTn id="16" dur="1" fill="hold">
                                          <p:stCondLst>
                                            <p:cond delay="0"/>
                                          </p:stCondLst>
                                        </p:cTn>
                                        <p:tgtEl>
                                          <p:spTgt spid="7172"/>
                                        </p:tgtEl>
                                        <p:attrNameLst>
                                          <p:attrName>style.visibility</p:attrName>
                                        </p:attrNameLst>
                                      </p:cBhvr>
                                      <p:to>
                                        <p:strVal val="visible"/>
                                      </p:to>
                                    </p:set>
                                    <p:anim calcmode="lin" valueType="num">
                                      <p:cBhvr additive="base">
                                        <p:cTn id="17" dur="500" fill="hold"/>
                                        <p:tgtEl>
                                          <p:spTgt spid="7172"/>
                                        </p:tgtEl>
                                        <p:attrNameLst>
                                          <p:attrName>ppt_x</p:attrName>
                                        </p:attrNameLst>
                                      </p:cBhvr>
                                      <p:tavLst>
                                        <p:tav tm="0">
                                          <p:val>
                                            <p:strVal val="#ppt_x"/>
                                          </p:val>
                                        </p:tav>
                                        <p:tav tm="100000">
                                          <p:val>
                                            <p:strVal val="#ppt_x"/>
                                          </p:val>
                                        </p:tav>
                                      </p:tavLst>
                                    </p:anim>
                                    <p:anim calcmode="lin" valueType="num">
                                      <p:cBhvr additive="base">
                                        <p:cTn id="18"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7171">
                                            <p:txEl>
                                              <p:pRg st="0" end="0"/>
                                            </p:txEl>
                                          </p:spTgt>
                                        </p:tgtEl>
                                        <p:attrNameLst>
                                          <p:attrName>style.visibility</p:attrName>
                                        </p:attrNameLst>
                                      </p:cBhvr>
                                      <p:to>
                                        <p:strVal val="visible"/>
                                      </p:to>
                                    </p:set>
                                    <p:animEffect transition="in" filter="box(in)">
                                      <p:cBhvr>
                                        <p:cTn id="23" dur="500"/>
                                        <p:tgtEl>
                                          <p:spTgt spid="7171">
                                            <p:txEl>
                                              <p:pRg st="0" end="0"/>
                                            </p:txEl>
                                          </p:spTgt>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7171">
                                            <p:txEl>
                                              <p:pRg st="2" end="2"/>
                                            </p:txEl>
                                          </p:spTgt>
                                        </p:tgtEl>
                                        <p:attrNameLst>
                                          <p:attrName>style.visibility</p:attrName>
                                        </p:attrNameLst>
                                      </p:cBhvr>
                                      <p:to>
                                        <p:strVal val="visible"/>
                                      </p:to>
                                    </p:set>
                                    <p:animEffect transition="in" filter="box(in)">
                                      <p:cBhvr>
                                        <p:cTn id="26" dur="500"/>
                                        <p:tgtEl>
                                          <p:spTgt spid="7171">
                                            <p:txEl>
                                              <p:pRg st="2" end="2"/>
                                            </p:txEl>
                                          </p:spTgt>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7171">
                                            <p:txEl>
                                              <p:pRg st="3" end="3"/>
                                            </p:txEl>
                                          </p:spTgt>
                                        </p:tgtEl>
                                        <p:attrNameLst>
                                          <p:attrName>style.visibility</p:attrName>
                                        </p:attrNameLst>
                                      </p:cBhvr>
                                      <p:to>
                                        <p:strVal val="visible"/>
                                      </p:to>
                                    </p:set>
                                    <p:animEffect transition="in" filter="box(in)">
                                      <p:cBhvr>
                                        <p:cTn id="29" dur="500"/>
                                        <p:tgtEl>
                                          <p:spTgt spid="7171">
                                            <p:txEl>
                                              <p:pRg st="3" end="3"/>
                                            </p:txEl>
                                          </p:spTgt>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box(in)">
                                      <p:cBhvr>
                                        <p:cTn id="32"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fr-FR" altLang="fr-FR" sz="3200" dirty="0"/>
              <a:t>2 semaines après le séisme </a:t>
            </a:r>
            <a:br>
              <a:rPr lang="fr-FR" altLang="fr-FR" sz="3200" dirty="0"/>
            </a:br>
            <a:r>
              <a:rPr lang="fr-FR" altLang="fr-FR" sz="3200" dirty="0"/>
              <a:t>d'Al Hoceima au Maroc…</a:t>
            </a:r>
            <a:r>
              <a:rPr lang="fr-FR" altLang="fr-FR" sz="4000" dirty="0"/>
              <a:t/>
            </a:r>
            <a:br>
              <a:rPr lang="fr-FR" altLang="fr-FR" sz="4000" dirty="0"/>
            </a:br>
            <a:r>
              <a:rPr lang="fr-FR" altLang="fr-FR" sz="2000" i="1" dirty="0"/>
              <a:t>enfant de 12 ans, garçon</a:t>
            </a:r>
          </a:p>
        </p:txBody>
      </p:sp>
      <p:sp>
        <p:nvSpPr>
          <p:cNvPr id="8195" name="Rectangle 3"/>
          <p:cNvSpPr>
            <a:spLocks noGrp="1" noChangeArrowheads="1"/>
          </p:cNvSpPr>
          <p:nvPr>
            <p:ph type="body" sz="half" idx="1"/>
          </p:nvPr>
        </p:nvSpPr>
        <p:spPr>
          <a:xfrm>
            <a:off x="691222" y="1393196"/>
            <a:ext cx="4316412" cy="5111750"/>
          </a:xfrm>
        </p:spPr>
        <p:txBody>
          <a:bodyPr/>
          <a:lstStyle/>
          <a:p>
            <a:pPr>
              <a:lnSpc>
                <a:spcPct val="80000"/>
              </a:lnSpc>
            </a:pPr>
            <a:r>
              <a:rPr lang="fr-FR" altLang="fr-FR" sz="1800" i="1" dirty="0"/>
              <a:t>« … par rapport à la vie champêtre du premier dessin, le deuxième dessin exprime une expérience de mort et d'anéantissement, dans un contexte d'angoisse intense</a:t>
            </a:r>
          </a:p>
          <a:p>
            <a:pPr lvl="4">
              <a:lnSpc>
                <a:spcPct val="80000"/>
              </a:lnSpc>
            </a:pPr>
            <a:r>
              <a:rPr lang="fr-FR" altLang="fr-FR" sz="1200" i="1" dirty="0"/>
              <a:t> </a:t>
            </a:r>
          </a:p>
          <a:p>
            <a:pPr>
              <a:lnSpc>
                <a:spcPct val="80000"/>
              </a:lnSpc>
            </a:pPr>
            <a:r>
              <a:rPr lang="fr-FR" altLang="fr-FR" sz="1800" i="1" dirty="0"/>
              <a:t>Le troisième dessin dans son géométrisme rigide et son souci du détail minutieux, montre que le sujet ne s'est pas encore dégagé de son expérience de néantisation</a:t>
            </a:r>
          </a:p>
          <a:p>
            <a:pPr lvl="4">
              <a:lnSpc>
                <a:spcPct val="80000"/>
              </a:lnSpc>
            </a:pPr>
            <a:endParaRPr lang="fr-FR" altLang="fr-FR" sz="1200" i="1" dirty="0"/>
          </a:p>
          <a:p>
            <a:pPr>
              <a:lnSpc>
                <a:spcPct val="80000"/>
              </a:lnSpc>
            </a:pPr>
            <a:r>
              <a:rPr lang="fr-FR" altLang="fr-FR" sz="1800" i="1" dirty="0"/>
              <a:t>Toutefois la vague structuration du rectangle en maison, avec sa porte et sa route et l'apparition transparente d'une ébauche d'arbre permettent d'espérer le réengagement, une fois sécurisé, dans un avenir vivant… » (Louis </a:t>
            </a:r>
            <a:r>
              <a:rPr lang="fr-FR" altLang="fr-FR" sz="1800" i="1" dirty="0" err="1"/>
              <a:t>Crocq</a:t>
            </a:r>
            <a:r>
              <a:rPr lang="fr-FR" altLang="fr-FR" sz="1800" i="1" dirty="0"/>
              <a:t>)</a:t>
            </a:r>
          </a:p>
        </p:txBody>
      </p:sp>
      <p:pic>
        <p:nvPicPr>
          <p:cNvPr id="8196" name="Picture 4" descr="Dessin 3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6108" y="4568077"/>
            <a:ext cx="2495550" cy="161290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Dessin 3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108" y="1254964"/>
            <a:ext cx="2495550" cy="16129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Dessin 3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6109" y="2910728"/>
            <a:ext cx="2484437" cy="1609725"/>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p:txBody>
          <a:bodyPr>
            <a:normAutofit lnSpcReduction="10000"/>
          </a:bodyPr>
          <a:lstStyle/>
          <a:p>
            <a:fld id="{502C924F-18A5-40E9-BA70-C52DFDBC1BE5}" type="slidenum">
              <a:rPr lang="fr-FR" altLang="fr-FR" smtClean="0"/>
              <a:pPr/>
              <a:t>10</a:t>
            </a:fld>
            <a:endParaRPr lang="fr-FR" altLang="fr-FR"/>
          </a:p>
        </p:txBody>
      </p:sp>
    </p:spTree>
    <p:extLst>
      <p:ext uri="{BB962C8B-B14F-4D97-AF65-F5344CB8AC3E}">
        <p14:creationId xmlns:p14="http://schemas.microsoft.com/office/powerpoint/2010/main" val="32815280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additive="base">
                                        <p:cTn id="7" dur="500" fill="hold"/>
                                        <p:tgtEl>
                                          <p:spTgt spid="8197"/>
                                        </p:tgtEl>
                                        <p:attrNameLst>
                                          <p:attrName>ppt_x</p:attrName>
                                        </p:attrNameLst>
                                      </p:cBhvr>
                                      <p:tavLst>
                                        <p:tav tm="0">
                                          <p:val>
                                            <p:strVal val="#ppt_x"/>
                                          </p:val>
                                        </p:tav>
                                        <p:tav tm="100000">
                                          <p:val>
                                            <p:strVal val="#ppt_x"/>
                                          </p:val>
                                        </p:tav>
                                      </p:tavLst>
                                    </p:anim>
                                    <p:anim calcmode="lin" valueType="num">
                                      <p:cBhvr additive="base">
                                        <p:cTn id="8" dur="500" fill="hold"/>
                                        <p:tgtEl>
                                          <p:spTgt spid="819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500"/>
                                  </p:stCondLst>
                                  <p:childTnLst>
                                    <p:set>
                                      <p:cBhvr>
                                        <p:cTn id="11" dur="1" fill="hold">
                                          <p:stCondLst>
                                            <p:cond delay="0"/>
                                          </p:stCondLst>
                                        </p:cTn>
                                        <p:tgtEl>
                                          <p:spTgt spid="8198"/>
                                        </p:tgtEl>
                                        <p:attrNameLst>
                                          <p:attrName>style.visibility</p:attrName>
                                        </p:attrNameLst>
                                      </p:cBhvr>
                                      <p:to>
                                        <p:strVal val="visible"/>
                                      </p:to>
                                    </p:set>
                                    <p:anim calcmode="lin" valueType="num">
                                      <p:cBhvr additive="base">
                                        <p:cTn id="12" dur="500" fill="hold"/>
                                        <p:tgtEl>
                                          <p:spTgt spid="8198"/>
                                        </p:tgtEl>
                                        <p:attrNameLst>
                                          <p:attrName>ppt_x</p:attrName>
                                        </p:attrNameLst>
                                      </p:cBhvr>
                                      <p:tavLst>
                                        <p:tav tm="0">
                                          <p:val>
                                            <p:strVal val="#ppt_x"/>
                                          </p:val>
                                        </p:tav>
                                        <p:tav tm="100000">
                                          <p:val>
                                            <p:strVal val="#ppt_x"/>
                                          </p:val>
                                        </p:tav>
                                      </p:tavLst>
                                    </p:anim>
                                    <p:anim calcmode="lin" valueType="num">
                                      <p:cBhvr additive="base">
                                        <p:cTn id="13" dur="500" fill="hold"/>
                                        <p:tgtEl>
                                          <p:spTgt spid="8198"/>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500"/>
                            </p:stCondLst>
                            <p:childTnLst>
                              <p:par>
                                <p:cTn id="15" presetID="2" presetClass="entr" presetSubtype="4" fill="hold" nodeType="afterEffect">
                                  <p:stCondLst>
                                    <p:cond delay="500"/>
                                  </p:stCondLst>
                                  <p:childTnLst>
                                    <p:set>
                                      <p:cBhvr>
                                        <p:cTn id="16" dur="1" fill="hold">
                                          <p:stCondLst>
                                            <p:cond delay="0"/>
                                          </p:stCondLst>
                                        </p:cTn>
                                        <p:tgtEl>
                                          <p:spTgt spid="8196"/>
                                        </p:tgtEl>
                                        <p:attrNameLst>
                                          <p:attrName>style.visibility</p:attrName>
                                        </p:attrNameLst>
                                      </p:cBhvr>
                                      <p:to>
                                        <p:strVal val="visible"/>
                                      </p:to>
                                    </p:set>
                                    <p:anim calcmode="lin" valueType="num">
                                      <p:cBhvr additive="base">
                                        <p:cTn id="17" dur="500" fill="hold"/>
                                        <p:tgtEl>
                                          <p:spTgt spid="8196"/>
                                        </p:tgtEl>
                                        <p:attrNameLst>
                                          <p:attrName>ppt_x</p:attrName>
                                        </p:attrNameLst>
                                      </p:cBhvr>
                                      <p:tavLst>
                                        <p:tav tm="0">
                                          <p:val>
                                            <p:strVal val="#ppt_x"/>
                                          </p:val>
                                        </p:tav>
                                        <p:tav tm="100000">
                                          <p:val>
                                            <p:strVal val="#ppt_x"/>
                                          </p:val>
                                        </p:tav>
                                      </p:tavLst>
                                    </p:anim>
                                    <p:anim calcmode="lin" valueType="num">
                                      <p:cBhvr additive="base">
                                        <p:cTn id="18"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8195">
                                            <p:txEl>
                                              <p:pRg st="0" end="0"/>
                                            </p:txEl>
                                          </p:spTgt>
                                        </p:tgtEl>
                                        <p:attrNameLst>
                                          <p:attrName>style.visibility</p:attrName>
                                        </p:attrNameLst>
                                      </p:cBhvr>
                                      <p:to>
                                        <p:strVal val="visible"/>
                                      </p:to>
                                    </p:set>
                                    <p:animEffect transition="in" filter="box(in)">
                                      <p:cBhvr>
                                        <p:cTn id="23" dur="500"/>
                                        <p:tgtEl>
                                          <p:spTgt spid="8195">
                                            <p:txEl>
                                              <p:pRg st="0" end="0"/>
                                            </p:txEl>
                                          </p:spTgt>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8195">
                                            <p:txEl>
                                              <p:pRg st="1" end="1"/>
                                            </p:txEl>
                                          </p:spTgt>
                                        </p:tgtEl>
                                        <p:attrNameLst>
                                          <p:attrName>style.visibility</p:attrName>
                                        </p:attrNameLst>
                                      </p:cBhvr>
                                      <p:to>
                                        <p:strVal val="visible"/>
                                      </p:to>
                                    </p:set>
                                    <p:animEffect transition="in" filter="box(in)">
                                      <p:cBhvr>
                                        <p:cTn id="26" dur="500"/>
                                        <p:tgtEl>
                                          <p:spTgt spid="8195">
                                            <p:txEl>
                                              <p:pRg st="1" end="1"/>
                                            </p:txEl>
                                          </p:spTgt>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8195">
                                            <p:txEl>
                                              <p:pRg st="2" end="2"/>
                                            </p:txEl>
                                          </p:spTgt>
                                        </p:tgtEl>
                                        <p:attrNameLst>
                                          <p:attrName>style.visibility</p:attrName>
                                        </p:attrNameLst>
                                      </p:cBhvr>
                                      <p:to>
                                        <p:strVal val="visible"/>
                                      </p:to>
                                    </p:set>
                                    <p:animEffect transition="in" filter="box(in)">
                                      <p:cBhvr>
                                        <p:cTn id="29" dur="500"/>
                                        <p:tgtEl>
                                          <p:spTgt spid="8195">
                                            <p:txEl>
                                              <p:pRg st="2" end="2"/>
                                            </p:txEl>
                                          </p:spTgt>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8195">
                                            <p:txEl>
                                              <p:pRg st="4" end="4"/>
                                            </p:txEl>
                                          </p:spTgt>
                                        </p:tgtEl>
                                        <p:attrNameLst>
                                          <p:attrName>style.visibility</p:attrName>
                                        </p:attrNameLst>
                                      </p:cBhvr>
                                      <p:to>
                                        <p:strVal val="visible"/>
                                      </p:to>
                                    </p:set>
                                    <p:animEffect transition="in" filter="box(in)">
                                      <p:cBhvr>
                                        <p:cTn id="32" dur="5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6"/>
          <p:cNvSpPr>
            <a:spLocks noGrp="1"/>
          </p:cNvSpPr>
          <p:nvPr>
            <p:ph type="ctrTitle"/>
          </p:nvPr>
        </p:nvSpPr>
        <p:spPr/>
        <p:txBody>
          <a:bodyPr/>
          <a:lstStyle/>
          <a:p>
            <a:r>
              <a:rPr lang="fr-FR" altLang="fr-FR" smtClean="0"/>
              <a:t>Une intervention précoce ?</a:t>
            </a:r>
          </a:p>
        </p:txBody>
      </p:sp>
      <p:sp>
        <p:nvSpPr>
          <p:cNvPr id="30723" name="Espace réservé du contenu 7"/>
          <p:cNvSpPr>
            <a:spLocks noGrp="1"/>
          </p:cNvSpPr>
          <p:nvPr>
            <p:ph type="subTitle" idx="1"/>
          </p:nvPr>
        </p:nvSpPr>
        <p:spPr/>
        <p:txBody>
          <a:bodyPr/>
          <a:lstStyle/>
          <a:p>
            <a:r>
              <a:rPr lang="fr-FR" altLang="fr-FR" i="1" dirty="0" err="1" smtClean="0"/>
              <a:t>Defusing</a:t>
            </a:r>
            <a:r>
              <a:rPr lang="fr-FR" altLang="fr-FR" i="1" dirty="0" smtClean="0"/>
              <a:t>, </a:t>
            </a:r>
            <a:r>
              <a:rPr lang="fr-FR" altLang="fr-FR" i="1" dirty="0" err="1" smtClean="0"/>
              <a:t>Debriefing</a:t>
            </a:r>
            <a:r>
              <a:rPr lang="fr-FR" altLang="fr-FR" i="1" dirty="0" smtClean="0"/>
              <a:t> et IPPI…</a:t>
            </a:r>
          </a:p>
          <a:p>
            <a:r>
              <a:rPr lang="fr-FR" altLang="fr-FR" i="1" dirty="0" smtClean="0"/>
              <a:t>Les CUMP</a:t>
            </a:r>
            <a:endParaRPr lang="fr-FR" altLang="fr-FR" dirty="0" smtClean="0"/>
          </a:p>
        </p:txBody>
      </p:sp>
    </p:spTree>
    <p:extLst>
      <p:ext uri="{BB962C8B-B14F-4D97-AF65-F5344CB8AC3E}">
        <p14:creationId xmlns:p14="http://schemas.microsoft.com/office/powerpoint/2010/main" val="1525903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xfrm>
            <a:off x="1073901" y="1834551"/>
            <a:ext cx="8497887" cy="4383059"/>
          </a:xfrm>
        </p:spPr>
        <p:txBody>
          <a:bodyPr/>
          <a:lstStyle/>
          <a:p>
            <a:pPr marL="609600" indent="-609600"/>
            <a:r>
              <a:rPr lang="fr-FR" sz="3000" dirty="0">
                <a:solidFill>
                  <a:srgbClr val="C00000"/>
                </a:solidFill>
              </a:rPr>
              <a:t>Objectifs : </a:t>
            </a:r>
            <a:r>
              <a:rPr lang="fr-FR" sz="3000" i="1" dirty="0">
                <a:solidFill>
                  <a:srgbClr val="C00000"/>
                </a:solidFill>
              </a:rPr>
              <a:t>désamorçage ou </a:t>
            </a:r>
            <a:r>
              <a:rPr lang="fr-FR" sz="3000" i="1" dirty="0" err="1">
                <a:solidFill>
                  <a:srgbClr val="C00000"/>
                </a:solidFill>
              </a:rPr>
              <a:t>defusing</a:t>
            </a:r>
            <a:endParaRPr lang="fr-FR" sz="3000" i="1" dirty="0">
              <a:solidFill>
                <a:srgbClr val="C00000"/>
              </a:solidFill>
            </a:endParaRPr>
          </a:p>
          <a:p>
            <a:pPr marL="2209800" lvl="4" indent="-381000"/>
            <a:endParaRPr lang="fr-FR" sz="1900" dirty="0">
              <a:solidFill>
                <a:srgbClr val="FFFF00"/>
              </a:solidFill>
            </a:endParaRPr>
          </a:p>
          <a:p>
            <a:pPr marL="990600" lvl="1" indent="-533400"/>
            <a:r>
              <a:rPr lang="fr-FR" sz="2400" dirty="0" smtClean="0"/>
              <a:t>Ponctuer l’évènement</a:t>
            </a:r>
          </a:p>
          <a:p>
            <a:pPr marL="990600" lvl="1" indent="-533400"/>
            <a:r>
              <a:rPr lang="fr-FR" sz="2400" dirty="0" smtClean="0"/>
              <a:t>Favoriser </a:t>
            </a:r>
            <a:r>
              <a:rPr lang="fr-FR" sz="2400" dirty="0"/>
              <a:t>un processus </a:t>
            </a:r>
            <a:r>
              <a:rPr lang="fr-FR" sz="2400" dirty="0" smtClean="0"/>
              <a:t>d’abréaction</a:t>
            </a:r>
            <a:endParaRPr lang="fr-FR" sz="1800" dirty="0"/>
          </a:p>
          <a:p>
            <a:pPr marL="990600" lvl="1" indent="-533400"/>
            <a:r>
              <a:rPr lang="fr-FR" sz="2400" dirty="0"/>
              <a:t>Atténuer le sentiment d’impuissance, </a:t>
            </a:r>
            <a:r>
              <a:rPr lang="fr-FR" sz="2400" dirty="0" smtClean="0"/>
              <a:t>d’échec</a:t>
            </a:r>
            <a:endParaRPr lang="fr-FR" sz="1800" dirty="0"/>
          </a:p>
          <a:p>
            <a:pPr marL="990600" lvl="1" indent="-533400"/>
            <a:r>
              <a:rPr lang="fr-FR" sz="2400" dirty="0"/>
              <a:t>Réduire l’intensité des réactions émotionnelles</a:t>
            </a:r>
          </a:p>
          <a:p>
            <a:pPr marL="1371600" lvl="2" indent="-457200"/>
            <a:r>
              <a:rPr lang="fr-FR" dirty="0">
                <a:effectLst/>
              </a:rPr>
              <a:t>Accélérer le rétablissement</a:t>
            </a:r>
          </a:p>
          <a:p>
            <a:pPr marL="1371600" lvl="2" indent="-457200"/>
            <a:r>
              <a:rPr lang="fr-FR" dirty="0">
                <a:effectLst/>
              </a:rPr>
              <a:t>Diminuer la fréquences des séquelles</a:t>
            </a:r>
          </a:p>
          <a:p>
            <a:pPr marL="1371600" lvl="2" indent="-457200"/>
            <a:r>
              <a:rPr lang="fr-FR" dirty="0">
                <a:effectLst/>
              </a:rPr>
              <a:t>Amorcer une stratégie de soin </a:t>
            </a:r>
            <a:endParaRPr lang="fr-FR" sz="2200" dirty="0"/>
          </a:p>
        </p:txBody>
      </p:sp>
      <p:sp>
        <p:nvSpPr>
          <p:cNvPr id="79875" name="Rectangle 3"/>
          <p:cNvSpPr>
            <a:spLocks noGrp="1" noChangeArrowheads="1"/>
          </p:cNvSpPr>
          <p:nvPr>
            <p:ph type="title"/>
          </p:nvPr>
        </p:nvSpPr>
        <p:spPr>
          <a:xfrm>
            <a:off x="649856" y="395947"/>
            <a:ext cx="9643525" cy="1070544"/>
          </a:xfrm>
        </p:spPr>
        <p:txBody>
          <a:bodyPr>
            <a:normAutofit fontScale="90000"/>
          </a:bodyPr>
          <a:lstStyle/>
          <a:p>
            <a:r>
              <a:rPr lang="fr-FR" sz="4000" dirty="0"/>
              <a:t>Prendre en soins au décours de l’exposition traumatique</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12</a:t>
            </a:fld>
            <a:endParaRPr lang="en-US" dirty="0"/>
          </a:p>
        </p:txBody>
      </p:sp>
    </p:spTree>
    <p:extLst>
      <p:ext uri="{BB962C8B-B14F-4D97-AF65-F5344CB8AC3E}">
        <p14:creationId xmlns:p14="http://schemas.microsoft.com/office/powerpoint/2010/main" val="2438673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805132" y="260351"/>
            <a:ext cx="9862868" cy="1139825"/>
          </a:xfrm>
        </p:spPr>
        <p:txBody>
          <a:bodyPr/>
          <a:lstStyle/>
          <a:p>
            <a:r>
              <a:rPr lang="fr-FR" sz="2800" dirty="0"/>
              <a:t>Intervention psychothérapique post-immédiate</a:t>
            </a:r>
            <a:br>
              <a:rPr lang="fr-FR" sz="2800" dirty="0"/>
            </a:br>
            <a:r>
              <a:rPr lang="fr-FR" sz="2000" i="1" dirty="0" err="1"/>
              <a:t>Prieto</a:t>
            </a:r>
            <a:r>
              <a:rPr lang="fr-FR" sz="2000" i="1" dirty="0"/>
              <a:t>, </a:t>
            </a:r>
            <a:r>
              <a:rPr lang="fr-FR" sz="2000" i="1" dirty="0" err="1"/>
              <a:t>Molenda</a:t>
            </a:r>
            <a:r>
              <a:rPr lang="fr-FR" sz="2000" i="1" dirty="0"/>
              <a:t>, Duchet, </a:t>
            </a:r>
            <a:r>
              <a:rPr lang="fr-FR" sz="2000" i="1" dirty="0" err="1"/>
              <a:t>Crocq</a:t>
            </a:r>
            <a:r>
              <a:rPr lang="fr-FR" sz="2000" i="1" dirty="0"/>
              <a:t>, </a:t>
            </a:r>
            <a:r>
              <a:rPr lang="fr-FR" sz="2000" i="1" dirty="0" err="1"/>
              <a:t>Lebigot</a:t>
            </a:r>
            <a:r>
              <a:rPr lang="fr-FR" sz="2000" i="1" dirty="0"/>
              <a:t>…</a:t>
            </a:r>
          </a:p>
        </p:txBody>
      </p:sp>
      <p:sp>
        <p:nvSpPr>
          <p:cNvPr id="90115" name="Rectangle 3"/>
          <p:cNvSpPr>
            <a:spLocks noGrp="1" noChangeArrowheads="1"/>
          </p:cNvSpPr>
          <p:nvPr>
            <p:ph type="body" idx="1"/>
          </p:nvPr>
        </p:nvSpPr>
        <p:spPr>
          <a:xfrm>
            <a:off x="1000664" y="1600200"/>
            <a:ext cx="9210136" cy="4781550"/>
          </a:xfrm>
        </p:spPr>
        <p:txBody>
          <a:bodyPr>
            <a:normAutofit lnSpcReduction="10000"/>
          </a:bodyPr>
          <a:lstStyle/>
          <a:p>
            <a:pPr>
              <a:lnSpc>
                <a:spcPct val="80000"/>
              </a:lnSpc>
              <a:buFont typeface="Wingdings" pitchFamily="2" charset="2"/>
              <a:buNone/>
            </a:pPr>
            <a:r>
              <a:rPr lang="fr-FR" b="1" i="1" u="sng" dirty="0">
                <a:solidFill>
                  <a:srgbClr val="C00000"/>
                </a:solidFill>
              </a:rPr>
              <a:t>Méthode :</a:t>
            </a:r>
          </a:p>
          <a:p>
            <a:pPr lvl="1">
              <a:lnSpc>
                <a:spcPct val="80000"/>
              </a:lnSpc>
            </a:pPr>
            <a:r>
              <a:rPr lang="fr-FR" dirty="0"/>
              <a:t>2 à 3 jours après l’évènement</a:t>
            </a:r>
          </a:p>
          <a:p>
            <a:pPr lvl="1">
              <a:lnSpc>
                <a:spcPct val="80000"/>
              </a:lnSpc>
            </a:pPr>
            <a:r>
              <a:rPr lang="fr-FR" dirty="0"/>
              <a:t>Pour les victimes directes</a:t>
            </a:r>
          </a:p>
          <a:p>
            <a:pPr lvl="1">
              <a:lnSpc>
                <a:spcPct val="80000"/>
              </a:lnSpc>
            </a:pPr>
            <a:r>
              <a:rPr lang="fr-FR" dirty="0"/>
              <a:t>Sur des groupes constitués avant l’évènement</a:t>
            </a:r>
          </a:p>
          <a:p>
            <a:pPr lvl="1">
              <a:lnSpc>
                <a:spcPct val="80000"/>
              </a:lnSpc>
            </a:pPr>
            <a:r>
              <a:rPr lang="fr-FR" dirty="0"/>
              <a:t>Par des professionnels de santé mentale</a:t>
            </a:r>
          </a:p>
          <a:p>
            <a:pPr lvl="2">
              <a:lnSpc>
                <a:spcPct val="80000"/>
              </a:lnSpc>
            </a:pPr>
            <a:r>
              <a:rPr lang="fr-FR" dirty="0"/>
              <a:t>2 intervenants</a:t>
            </a:r>
          </a:p>
          <a:p>
            <a:pPr lvl="1">
              <a:lnSpc>
                <a:spcPct val="80000"/>
              </a:lnSpc>
            </a:pPr>
            <a:r>
              <a:rPr lang="fr-FR" dirty="0"/>
              <a:t>Narration, vécu émotionnel, cognitions</a:t>
            </a:r>
          </a:p>
          <a:p>
            <a:pPr lvl="4">
              <a:lnSpc>
                <a:spcPct val="80000"/>
              </a:lnSpc>
            </a:pPr>
            <a:endParaRPr lang="fr-FR" dirty="0"/>
          </a:p>
          <a:p>
            <a:pPr>
              <a:lnSpc>
                <a:spcPct val="80000"/>
              </a:lnSpc>
            </a:pPr>
            <a:r>
              <a:rPr lang="fr-FR" dirty="0"/>
              <a:t>Amorce d’un processus thérapeutique</a:t>
            </a:r>
          </a:p>
          <a:p>
            <a:pPr lvl="4">
              <a:lnSpc>
                <a:spcPct val="80000"/>
              </a:lnSpc>
            </a:pPr>
            <a:endParaRPr lang="fr-FR" dirty="0"/>
          </a:p>
          <a:p>
            <a:pPr>
              <a:lnSpc>
                <a:spcPct val="80000"/>
              </a:lnSpc>
            </a:pPr>
            <a:r>
              <a:rPr lang="fr-FR" dirty="0"/>
              <a:t>Repérage de sujets les plus touchés, reçus alors en face à face</a:t>
            </a:r>
          </a:p>
          <a:p>
            <a:pPr lvl="4">
              <a:lnSpc>
                <a:spcPct val="80000"/>
              </a:lnSpc>
            </a:pPr>
            <a:endParaRPr lang="fr-FR" dirty="0"/>
          </a:p>
          <a:p>
            <a:pPr>
              <a:lnSpc>
                <a:spcPct val="80000"/>
              </a:lnSpc>
            </a:pPr>
            <a:r>
              <a:rPr lang="fr-FR" dirty="0"/>
              <a:t>Possibilité d’une version individuelle</a:t>
            </a:r>
          </a:p>
          <a:p>
            <a:pPr lvl="1">
              <a:lnSpc>
                <a:spcPct val="80000"/>
              </a:lnSpc>
            </a:pPr>
            <a:r>
              <a:rPr lang="fr-FR" dirty="0"/>
              <a:t>Qui perd alors la dynamique de groupe</a:t>
            </a:r>
          </a:p>
          <a:p>
            <a:pPr lvl="1">
              <a:lnSpc>
                <a:spcPct val="80000"/>
              </a:lnSpc>
            </a:pPr>
            <a:r>
              <a:rPr lang="fr-FR" dirty="0"/>
              <a:t>Volontiers répétée ou étendue sur 3 séances</a:t>
            </a:r>
          </a:p>
          <a:p>
            <a:pPr lvl="1">
              <a:lnSpc>
                <a:spcPct val="80000"/>
              </a:lnSpc>
            </a:pPr>
            <a:endParaRPr lang="fr-FR" dirty="0"/>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2581533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fr-FR" dirty="0"/>
              <a:t>ESA des 10 premiers jours…</a:t>
            </a:r>
          </a:p>
        </p:txBody>
      </p:sp>
      <p:sp>
        <p:nvSpPr>
          <p:cNvPr id="30723" name="Rectangle 3"/>
          <p:cNvSpPr>
            <a:spLocks noGrp="1" noChangeArrowheads="1"/>
          </p:cNvSpPr>
          <p:nvPr>
            <p:ph type="body" idx="1"/>
          </p:nvPr>
        </p:nvSpPr>
        <p:spPr>
          <a:xfrm>
            <a:off x="1981200" y="1600201"/>
            <a:ext cx="8435280" cy="4530725"/>
          </a:xfrm>
        </p:spPr>
        <p:txBody>
          <a:bodyPr/>
          <a:lstStyle/>
          <a:p>
            <a:r>
              <a:rPr lang="fr-FR" sz="2800" dirty="0"/>
              <a:t>Signature du stress plus que du « trauma » </a:t>
            </a:r>
          </a:p>
          <a:p>
            <a:pPr lvl="4"/>
            <a:endParaRPr lang="fr-FR" sz="1800" dirty="0"/>
          </a:p>
          <a:p>
            <a:r>
              <a:rPr lang="fr-FR" sz="2800" b="1" i="1" u="sng" dirty="0"/>
              <a:t>Attitudes</a:t>
            </a:r>
            <a:r>
              <a:rPr lang="fr-FR" sz="2800" dirty="0"/>
              <a:t> :</a:t>
            </a:r>
          </a:p>
          <a:p>
            <a:pPr lvl="1"/>
            <a:r>
              <a:rPr lang="fr-FR" sz="2400" dirty="0"/>
              <a:t>Énonciation…</a:t>
            </a:r>
          </a:p>
          <a:p>
            <a:pPr lvl="1"/>
            <a:r>
              <a:rPr lang="fr-FR" sz="2400" dirty="0"/>
              <a:t>+/- Anxiolytique ou hypnotique</a:t>
            </a:r>
          </a:p>
          <a:p>
            <a:pPr lvl="2"/>
            <a:r>
              <a:rPr lang="fr-FR" sz="2000" dirty="0"/>
              <a:t>Troubles du sommeil quasi-constants</a:t>
            </a:r>
          </a:p>
          <a:p>
            <a:pPr lvl="2"/>
            <a:r>
              <a:rPr lang="fr-FR" sz="2000" dirty="0"/>
              <a:t>Si anxiolytique, plutôt demi-vie longue</a:t>
            </a:r>
          </a:p>
          <a:p>
            <a:pPr lvl="3"/>
            <a:r>
              <a:rPr lang="fr-FR" sz="1800" dirty="0"/>
              <a:t>Éviter les pics d’effet rapide et les « mini sevrages »</a:t>
            </a:r>
          </a:p>
          <a:p>
            <a:pPr lvl="3"/>
            <a:r>
              <a:rPr lang="fr-FR" sz="1800" dirty="0"/>
              <a:t>Attention à la sédation, mal tolérée</a:t>
            </a:r>
          </a:p>
          <a:p>
            <a:pPr lvl="3"/>
            <a:r>
              <a:rPr lang="fr-FR" sz="1800" dirty="0"/>
              <a:t>Mais attention aux faibles doses de BZD</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14</a:t>
            </a:fld>
            <a:endParaRPr lang="en-US" dirty="0"/>
          </a:p>
        </p:txBody>
      </p:sp>
    </p:spTree>
    <p:extLst>
      <p:ext uri="{BB962C8B-B14F-4D97-AF65-F5344CB8AC3E}">
        <p14:creationId xmlns:p14="http://schemas.microsoft.com/office/powerpoint/2010/main" val="526753090"/>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troubles du sommeil</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20000"/>
              </a:lnSpc>
              <a:defRPr/>
            </a:pPr>
            <a:r>
              <a:rPr lang="fr-FR" altLang="fr-FR" sz="4000" dirty="0">
                <a:latin typeface="Garamond" panose="02020404030301010803" pitchFamily="18" charset="0"/>
                <a:cs typeface="Times New Roman" pitchFamily="18" charset="0"/>
              </a:rPr>
              <a:t>Un rendez vous thérapeutique à ne pas manquer, au risque de voir le patient abandonner une démarche de soin qui a souvent été bien difficile à initier</a:t>
            </a:r>
          </a:p>
          <a:p>
            <a:pPr lvl="1" algn="just">
              <a:lnSpc>
                <a:spcPct val="180000"/>
              </a:lnSpc>
              <a:defRPr/>
            </a:pPr>
            <a:r>
              <a:rPr lang="fr-FR" altLang="fr-FR" sz="3400" b="1" i="1" dirty="0">
                <a:latin typeface="Garamond" panose="02020404030301010803" pitchFamily="18" charset="0"/>
                <a:cs typeface="Times New Roman" pitchFamily="18" charset="0"/>
              </a:rPr>
              <a:t>Efficacité de la prazosine = </a:t>
            </a:r>
          </a:p>
          <a:p>
            <a:pPr lvl="2" algn="just">
              <a:lnSpc>
                <a:spcPct val="120000"/>
              </a:lnSpc>
              <a:defRPr/>
            </a:pPr>
            <a:r>
              <a:rPr lang="fr-FR" altLang="fr-FR" sz="2500" dirty="0">
                <a:latin typeface="Garamond" panose="02020404030301010803" pitchFamily="18" charset="0"/>
                <a:cs typeface="Times New Roman" pitchFamily="18" charset="0"/>
              </a:rPr>
              <a:t>molécule antagoniste des récepteurs α1 adrénergiques </a:t>
            </a:r>
          </a:p>
          <a:p>
            <a:pPr lvl="2" algn="just">
              <a:lnSpc>
                <a:spcPct val="120000"/>
              </a:lnSpc>
              <a:defRPr/>
            </a:pPr>
            <a:r>
              <a:rPr lang="fr-FR" altLang="fr-FR" sz="2500" dirty="0">
                <a:latin typeface="Garamond" panose="02020404030301010803" pitchFamily="18" charset="0"/>
                <a:cs typeface="Times New Roman" pitchFamily="18" charset="0"/>
              </a:rPr>
              <a:t>relativement spécifique sur les cauchemars, le reste de la symptomatologie traumatique étant peu modifiée. </a:t>
            </a:r>
          </a:p>
          <a:p>
            <a:pPr lvl="2" algn="just">
              <a:lnSpc>
                <a:spcPct val="120000"/>
              </a:lnSpc>
              <a:defRPr/>
            </a:pPr>
            <a:r>
              <a:rPr lang="fr-FR" altLang="fr-FR" sz="2500" dirty="0">
                <a:latin typeface="Garamond" panose="02020404030301010803" pitchFamily="18" charset="0"/>
                <a:cs typeface="Times New Roman" pitchFamily="18" charset="0"/>
              </a:rPr>
              <a:t>des essais ouverts, plusieurs études randomisées, contrôlées versus placebo</a:t>
            </a:r>
          </a:p>
          <a:p>
            <a:pPr lvl="2" algn="just">
              <a:lnSpc>
                <a:spcPct val="120000"/>
              </a:lnSpc>
              <a:defRPr/>
            </a:pPr>
            <a:r>
              <a:rPr lang="fr-FR" altLang="fr-FR" sz="2500" dirty="0">
                <a:latin typeface="Garamond" panose="02020404030301010803" pitchFamily="18" charset="0"/>
                <a:cs typeface="Times New Roman" pitchFamily="18" charset="0"/>
              </a:rPr>
              <a:t>Homogénéité en termes de résultats fait </a:t>
            </a:r>
            <a:r>
              <a:rPr lang="fr-FR" altLang="fr-FR" sz="2500" dirty="0" err="1">
                <a:latin typeface="Garamond" panose="02020404030301010803" pitchFamily="18" charset="0"/>
                <a:cs typeface="Times New Roman" pitchFamily="18" charset="0"/>
              </a:rPr>
              <a:t>consensuellement</a:t>
            </a:r>
            <a:r>
              <a:rPr lang="fr-FR" altLang="fr-FR" sz="2500" dirty="0">
                <a:latin typeface="Garamond" panose="02020404030301010803" pitchFamily="18" charset="0"/>
                <a:cs typeface="Times New Roman" pitchFamily="18" charset="0"/>
              </a:rPr>
              <a:t> admettre la prazosine comme faisant partie des traitements actuellement recommandés (bien que prescrit hors AMM en France)</a:t>
            </a:r>
          </a:p>
          <a:p>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15</a:t>
            </a:fld>
            <a:endParaRPr lang="en-US" dirty="0"/>
          </a:p>
        </p:txBody>
      </p:sp>
    </p:spTree>
    <p:extLst>
      <p:ext uri="{BB962C8B-B14F-4D97-AF65-F5344CB8AC3E}">
        <p14:creationId xmlns:p14="http://schemas.microsoft.com/office/powerpoint/2010/main" val="7192261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fr-FR" dirty="0" smtClean="0"/>
              <a:t>Revoir </a:t>
            </a:r>
            <a:r>
              <a:rPr lang="fr-FR" dirty="0"/>
              <a:t>les sujets à </a:t>
            </a:r>
            <a:r>
              <a:rPr lang="fr-FR" dirty="0" smtClean="0"/>
              <a:t>distance du post-immédiat…</a:t>
            </a:r>
            <a:endParaRPr lang="fr-FR" dirty="0"/>
          </a:p>
        </p:txBody>
      </p:sp>
      <p:sp>
        <p:nvSpPr>
          <p:cNvPr id="23555" name="Rectangle 3"/>
          <p:cNvSpPr>
            <a:spLocks noGrp="1" noChangeArrowheads="1"/>
          </p:cNvSpPr>
          <p:nvPr>
            <p:ph type="body" idx="1"/>
          </p:nvPr>
        </p:nvSpPr>
        <p:spPr>
          <a:xfrm>
            <a:off x="1360099" y="2117874"/>
            <a:ext cx="8229600" cy="4358109"/>
          </a:xfrm>
        </p:spPr>
        <p:txBody>
          <a:bodyPr/>
          <a:lstStyle/>
          <a:p>
            <a:r>
              <a:rPr lang="fr-FR" sz="4400" dirty="0"/>
              <a:t>Oui </a:t>
            </a:r>
          </a:p>
          <a:p>
            <a:pPr lvl="1"/>
            <a:r>
              <a:rPr lang="fr-FR" dirty="0"/>
              <a:t>« effet rdv… »</a:t>
            </a:r>
          </a:p>
          <a:p>
            <a:pPr lvl="1"/>
            <a:r>
              <a:rPr lang="fr-FR" dirty="0"/>
              <a:t>Surtout pour les ESA des 10 premiers jours</a:t>
            </a:r>
          </a:p>
          <a:p>
            <a:pPr lvl="1"/>
            <a:r>
              <a:rPr lang="fr-FR" dirty="0"/>
              <a:t>Aussi 4 à 6 semaines après l’évènement, pour le diagnostic éventuel de PTSD</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16</a:t>
            </a:fld>
            <a:endParaRPr lang="en-US" dirty="0"/>
          </a:p>
        </p:txBody>
      </p:sp>
    </p:spTree>
    <p:extLst>
      <p:ext uri="{BB962C8B-B14F-4D97-AF65-F5344CB8AC3E}">
        <p14:creationId xmlns:p14="http://schemas.microsoft.com/office/powerpoint/2010/main" val="1402735982"/>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r>
              <a:rPr lang="fr-FR" altLang="fr-FR" sz="4000">
                <a:latin typeface="Garamond" panose="02020404030301010803" pitchFamily="18" charset="0"/>
              </a:rPr>
              <a:t>Ce que nous apprennent les interventions précoces (1)</a:t>
            </a:r>
          </a:p>
        </p:txBody>
      </p:sp>
      <p:sp>
        <p:nvSpPr>
          <p:cNvPr id="111619" name="Rectangle 3"/>
          <p:cNvSpPr>
            <a:spLocks noGrp="1" noChangeArrowheads="1"/>
          </p:cNvSpPr>
          <p:nvPr>
            <p:ph type="body" idx="1"/>
          </p:nvPr>
        </p:nvSpPr>
        <p:spPr>
          <a:xfrm>
            <a:off x="1190446" y="1916113"/>
            <a:ext cx="8689676" cy="4214812"/>
          </a:xfrm>
        </p:spPr>
        <p:txBody>
          <a:bodyPr>
            <a:normAutofit/>
          </a:bodyPr>
          <a:lstStyle/>
          <a:p>
            <a:r>
              <a:rPr lang="fr-FR" altLang="fr-FR" sz="2800" dirty="0" smtClean="0">
                <a:latin typeface="Garamond" panose="02020404030301010803" pitchFamily="18" charset="0"/>
              </a:rPr>
              <a:t>La gestion du stress &amp; la reprise de contrôle sur le cours de la vie</a:t>
            </a:r>
          </a:p>
          <a:p>
            <a:pPr lvl="4">
              <a:buFont typeface="Wingdings" panose="05000000000000000000" pitchFamily="2" charset="2"/>
              <a:buNone/>
            </a:pPr>
            <a:endParaRPr lang="fr-FR" altLang="fr-FR" sz="2800" dirty="0" smtClean="0">
              <a:latin typeface="Garamond" panose="02020404030301010803" pitchFamily="18" charset="0"/>
            </a:endParaRPr>
          </a:p>
          <a:p>
            <a:r>
              <a:rPr lang="fr-FR" altLang="fr-FR" sz="2800" dirty="0" smtClean="0">
                <a:latin typeface="Garamond" panose="02020404030301010803" pitchFamily="18" charset="0"/>
              </a:rPr>
              <a:t>Le contrôle de l’hyperéveil neurovégétatif est fondamental :</a:t>
            </a:r>
          </a:p>
          <a:p>
            <a:pPr lvl="1"/>
            <a:r>
              <a:rPr lang="fr-FR" altLang="fr-FR" sz="2800" dirty="0" smtClean="0">
                <a:latin typeface="Garamond" panose="02020404030301010803" pitchFamily="18" charset="0"/>
              </a:rPr>
              <a:t>Pour le sommeil (</a:t>
            </a:r>
            <a:r>
              <a:rPr lang="fr-FR" altLang="fr-FR" sz="2800" dirty="0" err="1" smtClean="0">
                <a:latin typeface="Garamond" panose="02020404030301010803" pitchFamily="18" charset="0"/>
              </a:rPr>
              <a:t>prazozine</a:t>
            </a:r>
            <a:r>
              <a:rPr lang="fr-FR" altLang="fr-FR" sz="2800" dirty="0" smtClean="0">
                <a:latin typeface="Garamond" panose="02020404030301010803" pitchFamily="18" charset="0"/>
              </a:rPr>
              <a:t>)</a:t>
            </a:r>
          </a:p>
          <a:p>
            <a:pPr lvl="1"/>
            <a:r>
              <a:rPr lang="fr-FR" altLang="fr-FR" sz="2800" dirty="0" smtClean="0">
                <a:latin typeface="Garamond" panose="02020404030301010803" pitchFamily="18" charset="0"/>
              </a:rPr>
              <a:t>Pour la fréquence des reviviscences</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17</a:t>
            </a:fld>
            <a:endParaRPr lang="en-US" dirty="0"/>
          </a:p>
        </p:txBody>
      </p:sp>
    </p:spTree>
    <p:extLst>
      <p:ext uri="{BB962C8B-B14F-4D97-AF65-F5344CB8AC3E}">
        <p14:creationId xmlns:p14="http://schemas.microsoft.com/office/powerpoint/2010/main" val="3562496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 calcmode="lin" valueType="num">
                                      <p:cBhvr additive="base">
                                        <p:cTn id="7" dur="5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619">
                                            <p:txEl>
                                              <p:pRg st="2" end="2"/>
                                            </p:txEl>
                                          </p:spTgt>
                                        </p:tgtEl>
                                        <p:attrNameLst>
                                          <p:attrName>style.visibility</p:attrName>
                                        </p:attrNameLst>
                                      </p:cBhvr>
                                      <p:to>
                                        <p:strVal val="visible"/>
                                      </p:to>
                                    </p:set>
                                    <p:anim calcmode="lin" valueType="num">
                                      <p:cBhvr additive="base">
                                        <p:cTn id="13" dur="5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1619">
                                            <p:txEl>
                                              <p:pRg st="3" end="3"/>
                                            </p:txEl>
                                          </p:spTgt>
                                        </p:tgtEl>
                                        <p:attrNameLst>
                                          <p:attrName>style.visibility</p:attrName>
                                        </p:attrNameLst>
                                      </p:cBhvr>
                                      <p:to>
                                        <p:strVal val="visible"/>
                                      </p:to>
                                    </p:set>
                                    <p:anim calcmode="lin" valueType="num">
                                      <p:cBhvr additive="base">
                                        <p:cTn id="17" dur="500" fill="hold"/>
                                        <p:tgtEl>
                                          <p:spTgt spid="1116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161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1619">
                                            <p:txEl>
                                              <p:pRg st="4" end="4"/>
                                            </p:txEl>
                                          </p:spTgt>
                                        </p:tgtEl>
                                        <p:attrNameLst>
                                          <p:attrName>style.visibility</p:attrName>
                                        </p:attrNameLst>
                                      </p:cBhvr>
                                      <p:to>
                                        <p:strVal val="visible"/>
                                      </p:to>
                                    </p:set>
                                    <p:anim calcmode="lin" valueType="num">
                                      <p:cBhvr additive="base">
                                        <p:cTn id="21" dur="500" fill="hold"/>
                                        <p:tgtEl>
                                          <p:spTgt spid="11161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16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r>
              <a:rPr lang="fr-FR" altLang="fr-FR" sz="4000">
                <a:latin typeface="Garamond" panose="02020404030301010803" pitchFamily="18" charset="0"/>
              </a:rPr>
              <a:t>Ce que nous apprennent les interventions précoces (2)</a:t>
            </a:r>
          </a:p>
        </p:txBody>
      </p:sp>
      <p:sp>
        <p:nvSpPr>
          <p:cNvPr id="32772" name="Rectangle 3"/>
          <p:cNvSpPr>
            <a:spLocks noGrp="1" noChangeArrowheads="1"/>
          </p:cNvSpPr>
          <p:nvPr>
            <p:ph type="body" idx="1"/>
          </p:nvPr>
        </p:nvSpPr>
        <p:spPr>
          <a:xfrm>
            <a:off x="1261872" y="2133601"/>
            <a:ext cx="8948928" cy="3997325"/>
          </a:xfrm>
        </p:spPr>
        <p:txBody>
          <a:bodyPr>
            <a:normAutofit/>
          </a:bodyPr>
          <a:lstStyle/>
          <a:p>
            <a:r>
              <a:rPr lang="fr-FR" altLang="fr-FR" sz="2800" dirty="0" smtClean="0">
                <a:latin typeface="Garamond" panose="02020404030301010803" pitchFamily="18" charset="0"/>
              </a:rPr>
              <a:t>l’approche analytique qui fait du trauma, ce néant de la confrontation au Réel de la mort </a:t>
            </a:r>
            <a:r>
              <a:rPr lang="fr-FR" altLang="fr-FR" sz="2800" dirty="0" smtClean="0">
                <a:latin typeface="Garamond" panose="02020404030301010803" pitchFamily="18" charset="0"/>
                <a:sym typeface="Wingdings" panose="05000000000000000000" pitchFamily="2" charset="2"/>
              </a:rPr>
              <a:t></a:t>
            </a:r>
          </a:p>
          <a:p>
            <a:pPr lvl="1"/>
            <a:r>
              <a:rPr lang="fr-FR" altLang="fr-FR" sz="2800" dirty="0" smtClean="0">
                <a:latin typeface="Garamond" panose="02020404030301010803" pitchFamily="18" charset="0"/>
              </a:rPr>
              <a:t>Un trou dans la chaîne des signifiants</a:t>
            </a:r>
          </a:p>
          <a:p>
            <a:pPr lvl="1"/>
            <a:r>
              <a:rPr lang="fr-FR" altLang="fr-FR" sz="2800" dirty="0" smtClean="0">
                <a:latin typeface="Garamond" panose="02020404030301010803" pitchFamily="18" charset="0"/>
              </a:rPr>
              <a:t>Lier de représentations les fragments de trauma</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18</a:t>
            </a:fld>
            <a:endParaRPr lang="en-US" dirty="0"/>
          </a:p>
        </p:txBody>
      </p:sp>
    </p:spTree>
    <p:extLst>
      <p:ext uri="{BB962C8B-B14F-4D97-AF65-F5344CB8AC3E}">
        <p14:creationId xmlns:p14="http://schemas.microsoft.com/office/powerpoint/2010/main" val="879911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r>
              <a:rPr lang="fr-FR" altLang="fr-FR" sz="4000">
                <a:latin typeface="Garamond" panose="02020404030301010803" pitchFamily="18" charset="0"/>
              </a:rPr>
              <a:t>Ce que nous apprennent les interventions précoces (3)</a:t>
            </a:r>
          </a:p>
        </p:txBody>
      </p:sp>
      <p:sp>
        <p:nvSpPr>
          <p:cNvPr id="112643" name="Rectangle 3"/>
          <p:cNvSpPr>
            <a:spLocks noGrp="1" noChangeArrowheads="1"/>
          </p:cNvSpPr>
          <p:nvPr>
            <p:ph type="body" idx="1"/>
          </p:nvPr>
        </p:nvSpPr>
        <p:spPr>
          <a:xfrm>
            <a:off x="1261872" y="1989139"/>
            <a:ext cx="8721917" cy="3527425"/>
          </a:xfrm>
        </p:spPr>
        <p:txBody>
          <a:bodyPr>
            <a:normAutofit/>
          </a:bodyPr>
          <a:lstStyle/>
          <a:p>
            <a:r>
              <a:rPr lang="fr-FR" altLang="fr-FR" sz="2800" dirty="0" smtClean="0"/>
              <a:t> </a:t>
            </a:r>
            <a:r>
              <a:rPr lang="fr-FR" altLang="fr-FR" sz="2800" dirty="0" smtClean="0">
                <a:latin typeface="Garamond" panose="02020404030301010803" pitchFamily="18" charset="0"/>
              </a:rPr>
              <a:t>« On n’efface rien, on </a:t>
            </a:r>
            <a:r>
              <a:rPr lang="fr-FR" altLang="fr-FR" sz="2800" dirty="0" err="1" smtClean="0">
                <a:latin typeface="Garamond" panose="02020404030301010803" pitchFamily="18" charset="0"/>
              </a:rPr>
              <a:t>ré-imprime</a:t>
            </a:r>
            <a:r>
              <a:rPr lang="fr-FR" altLang="fr-FR" sz="2800" dirty="0" smtClean="0">
                <a:latin typeface="Garamond" panose="02020404030301010803" pitchFamily="18" charset="0"/>
              </a:rPr>
              <a:t>… »</a:t>
            </a:r>
          </a:p>
          <a:p>
            <a:pPr lvl="1"/>
            <a:r>
              <a:rPr lang="fr-FR" altLang="fr-FR" sz="2800" dirty="0" smtClean="0">
                <a:latin typeface="Garamond" panose="02020404030301010803" pitchFamily="18" charset="0"/>
              </a:rPr>
              <a:t>Place de l’hypnose, de l’EMDR, des TCC</a:t>
            </a:r>
          </a:p>
          <a:p>
            <a:pPr lvl="4"/>
            <a:endParaRPr lang="fr-FR" altLang="fr-FR" sz="2800" dirty="0" smtClean="0">
              <a:latin typeface="Garamond" panose="02020404030301010803" pitchFamily="18" charset="0"/>
            </a:endParaRPr>
          </a:p>
          <a:p>
            <a:r>
              <a:rPr lang="fr-FR" altLang="fr-FR" sz="2800" dirty="0" smtClean="0">
                <a:latin typeface="Garamond" panose="02020404030301010803" pitchFamily="18" charset="0"/>
              </a:rPr>
              <a:t>« Ou plutôt on peut modifier la trace émotionnelle associée au souvenir traumatique… »</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19</a:t>
            </a:fld>
            <a:endParaRPr lang="en-US" dirty="0"/>
          </a:p>
        </p:txBody>
      </p:sp>
    </p:spTree>
    <p:extLst>
      <p:ext uri="{BB962C8B-B14F-4D97-AF65-F5344CB8AC3E}">
        <p14:creationId xmlns:p14="http://schemas.microsoft.com/office/powerpoint/2010/main" val="3740045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 calcmode="lin" valueType="num">
                                      <p:cBhvr additive="base">
                                        <p:cTn id="7" dur="5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4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anim calcmode="lin" valueType="num">
                                      <p:cBhvr additive="base">
                                        <p:cTn id="11" dur="5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43">
                                            <p:txEl>
                                              <p:pRg st="3" end="3"/>
                                            </p:txEl>
                                          </p:spTgt>
                                        </p:tgtEl>
                                        <p:attrNameLst>
                                          <p:attrName>style.visibility</p:attrName>
                                        </p:attrNameLst>
                                      </p:cBhvr>
                                      <p:to>
                                        <p:strVal val="visible"/>
                                      </p:to>
                                    </p:set>
                                    <p:anim calcmode="lin" valueType="num">
                                      <p:cBhvr additive="base">
                                        <p:cTn id="17" dur="500" fill="hold"/>
                                        <p:tgtEl>
                                          <p:spTgt spid="11264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143673" y="260649"/>
            <a:ext cx="7273925" cy="1139825"/>
          </a:xfrm>
        </p:spPr>
        <p:txBody>
          <a:bodyPr/>
          <a:lstStyle/>
          <a:p>
            <a:r>
              <a:rPr lang="fr-FR" sz="4000" dirty="0"/>
              <a:t>ESA de plus de 15 jours…</a:t>
            </a:r>
          </a:p>
        </p:txBody>
      </p:sp>
      <p:sp>
        <p:nvSpPr>
          <p:cNvPr id="32771" name="Rectangle 3"/>
          <p:cNvSpPr>
            <a:spLocks noGrp="1" noChangeArrowheads="1"/>
          </p:cNvSpPr>
          <p:nvPr>
            <p:ph type="body" idx="1"/>
          </p:nvPr>
        </p:nvSpPr>
        <p:spPr/>
        <p:txBody>
          <a:bodyPr/>
          <a:lstStyle/>
          <a:p>
            <a:r>
              <a:rPr lang="fr-FR" sz="2800" dirty="0"/>
              <a:t>Signature du « trauma », autant que du stress…</a:t>
            </a:r>
          </a:p>
          <a:p>
            <a:pPr lvl="4"/>
            <a:endParaRPr lang="fr-FR" sz="1800" dirty="0"/>
          </a:p>
          <a:p>
            <a:r>
              <a:rPr lang="fr-FR" sz="2800" b="1" i="1" u="sng" dirty="0"/>
              <a:t>Attitudes</a:t>
            </a:r>
            <a:r>
              <a:rPr lang="fr-FR" sz="2800" dirty="0"/>
              <a:t> :</a:t>
            </a:r>
          </a:p>
          <a:p>
            <a:pPr lvl="1"/>
            <a:r>
              <a:rPr lang="fr-FR" sz="2400" dirty="0"/>
              <a:t>PEC psychothérapique…</a:t>
            </a:r>
          </a:p>
          <a:p>
            <a:pPr lvl="1"/>
            <a:r>
              <a:rPr lang="fr-FR" sz="2400" dirty="0"/>
              <a:t>+/- Anxiolytique ou hypnotique</a:t>
            </a:r>
          </a:p>
          <a:p>
            <a:pPr lvl="1"/>
            <a:r>
              <a:rPr lang="fr-FR" sz="2400" dirty="0"/>
              <a:t>La question de la prévention secondaire d’un PTSD :</a:t>
            </a:r>
          </a:p>
          <a:p>
            <a:pPr lvl="2"/>
            <a:r>
              <a:rPr lang="fr-FR" sz="2000" dirty="0"/>
              <a:t>Antidépresseur ?</a:t>
            </a:r>
          </a:p>
          <a:p>
            <a:pPr lvl="3"/>
            <a:r>
              <a:rPr lang="fr-FR" sz="1800" dirty="0"/>
              <a:t>IRS ou </a:t>
            </a:r>
            <a:r>
              <a:rPr lang="fr-FR" sz="1800" i="1" dirty="0" err="1" smtClean="0"/>
              <a:t>mirtazapine</a:t>
            </a:r>
            <a:endParaRPr lang="fr-FR" sz="1800" dirty="0"/>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20</a:t>
            </a:fld>
            <a:endParaRPr lang="en-US" dirty="0"/>
          </a:p>
        </p:txBody>
      </p:sp>
    </p:spTree>
    <p:extLst>
      <p:ext uri="{BB962C8B-B14F-4D97-AF65-F5344CB8AC3E}">
        <p14:creationId xmlns:p14="http://schemas.microsoft.com/office/powerpoint/2010/main" val="2015415248"/>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Traiter un psychotrauma constitué</a:t>
            </a:r>
            <a:endParaRPr lang="fr-FR" dirty="0"/>
          </a:p>
        </p:txBody>
      </p:sp>
      <p:sp>
        <p:nvSpPr>
          <p:cNvPr id="3" name="Espace réservé du contenu 2"/>
          <p:cNvSpPr>
            <a:spLocks noGrp="1"/>
          </p:cNvSpPr>
          <p:nvPr>
            <p:ph idx="1"/>
          </p:nvPr>
        </p:nvSpPr>
        <p:spPr>
          <a:xfrm>
            <a:off x="1261872" y="2081842"/>
            <a:ext cx="8595360" cy="4098295"/>
          </a:xfrm>
        </p:spPr>
        <p:txBody>
          <a:bodyPr/>
          <a:lstStyle/>
          <a:p>
            <a:r>
              <a:rPr lang="fr-FR" altLang="fr-FR" b="1" dirty="0">
                <a:latin typeface="Garamond" panose="02020404030301010803" pitchFamily="18" charset="0"/>
              </a:rPr>
              <a:t>Psychothérapies +++</a:t>
            </a:r>
          </a:p>
          <a:p>
            <a:pPr lvl="1"/>
            <a:r>
              <a:rPr lang="fr-FR" altLang="fr-FR" dirty="0">
                <a:latin typeface="Garamond" panose="02020404030301010803" pitchFamily="18" charset="0"/>
              </a:rPr>
              <a:t>TCC centrées sur le traumatisme selon Edna </a:t>
            </a:r>
            <a:r>
              <a:rPr lang="fr-FR" altLang="fr-FR" dirty="0" err="1">
                <a:latin typeface="Garamond" panose="02020404030301010803" pitchFamily="18" charset="0"/>
              </a:rPr>
              <a:t>Foa</a:t>
            </a:r>
            <a:endParaRPr lang="fr-FR" altLang="fr-FR" dirty="0">
              <a:latin typeface="Garamond" panose="02020404030301010803" pitchFamily="18" charset="0"/>
            </a:endParaRPr>
          </a:p>
          <a:p>
            <a:pPr lvl="1"/>
            <a:r>
              <a:rPr lang="fr-FR" altLang="fr-FR" dirty="0">
                <a:latin typeface="Garamond" panose="02020404030301010803" pitchFamily="18" charset="0"/>
              </a:rPr>
              <a:t>EMDR</a:t>
            </a:r>
          </a:p>
          <a:p>
            <a:pPr lvl="4"/>
            <a:endParaRPr lang="fr-FR" altLang="fr-FR" dirty="0">
              <a:latin typeface="Garamond" panose="02020404030301010803" pitchFamily="18" charset="0"/>
            </a:endParaRPr>
          </a:p>
          <a:p>
            <a:r>
              <a:rPr lang="fr-FR" altLang="fr-FR" dirty="0">
                <a:latin typeface="Garamond" panose="02020404030301010803" pitchFamily="18" charset="0"/>
              </a:rPr>
              <a:t>Les traitements pharmacologiques réservés aux malades refusant de s’engager dans un traitement psychologique (</a:t>
            </a:r>
            <a:r>
              <a:rPr lang="fr-FR" altLang="fr-FR" i="1" dirty="0" smtClean="0">
                <a:latin typeface="Garamond" panose="02020404030301010803" pitchFamily="18" charset="0"/>
              </a:rPr>
              <a:t>NICE</a:t>
            </a:r>
            <a:r>
              <a:rPr lang="fr-FR" altLang="fr-FR" dirty="0" smtClean="0">
                <a:latin typeface="Garamond" panose="02020404030301010803" pitchFamily="18" charset="0"/>
              </a:rPr>
              <a:t>)</a:t>
            </a:r>
            <a:endParaRPr lang="fr-FR" altLang="fr-FR" dirty="0">
              <a:latin typeface="Garamond" panose="02020404030301010803" pitchFamily="18" charset="0"/>
            </a:endParaRPr>
          </a:p>
          <a:p>
            <a:pPr lvl="1"/>
            <a:r>
              <a:rPr lang="fr-FR" altLang="fr-FR" dirty="0">
                <a:latin typeface="Garamond" panose="02020404030301010803" pitchFamily="18" charset="0"/>
              </a:rPr>
              <a:t>IRS (</a:t>
            </a:r>
            <a:r>
              <a:rPr lang="fr-FR" altLang="fr-FR" i="1" dirty="0">
                <a:latin typeface="Garamond" panose="02020404030301010803" pitchFamily="18" charset="0"/>
              </a:rPr>
              <a:t>sertraline, paroxétine</a:t>
            </a:r>
            <a:r>
              <a:rPr lang="fr-FR" altLang="fr-FR" dirty="0">
                <a:latin typeface="Garamond" panose="02020404030301010803" pitchFamily="18" charset="0"/>
              </a:rPr>
              <a:t>) / </a:t>
            </a:r>
            <a:r>
              <a:rPr lang="fr-FR" altLang="fr-FR" i="1" dirty="0" err="1">
                <a:latin typeface="Garamond" panose="02020404030301010803" pitchFamily="18" charset="0"/>
              </a:rPr>
              <a:t>mirtazapine</a:t>
            </a:r>
            <a:r>
              <a:rPr lang="fr-FR" altLang="fr-FR" dirty="0">
                <a:latin typeface="Garamond" panose="02020404030301010803" pitchFamily="18" charset="0"/>
              </a:rPr>
              <a:t> </a:t>
            </a:r>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21</a:t>
            </a:fld>
            <a:endParaRPr lang="en-US" dirty="0"/>
          </a:p>
        </p:txBody>
      </p:sp>
    </p:spTree>
    <p:extLst>
      <p:ext uri="{BB962C8B-B14F-4D97-AF65-F5344CB8AC3E}">
        <p14:creationId xmlns:p14="http://schemas.microsoft.com/office/powerpoint/2010/main" val="1960168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Approches psychothérapiques du noyau traumatique</a:t>
            </a:r>
            <a:endParaRPr lang="fr-FR" dirty="0"/>
          </a:p>
        </p:txBody>
      </p:sp>
      <p:sp>
        <p:nvSpPr>
          <p:cNvPr id="5" name="Sous-titre 4"/>
          <p:cNvSpPr>
            <a:spLocks noGrp="1"/>
          </p:cNvSpPr>
          <p:nvPr>
            <p:ph type="subTitle" idx="1"/>
          </p:nvPr>
        </p:nvSpPr>
        <p:spPr/>
        <p:txBody>
          <a:bodyPr/>
          <a:lstStyle/>
          <a:p>
            <a:endParaRPr lang="fr-FR"/>
          </a:p>
        </p:txBody>
      </p:sp>
    </p:spTree>
    <p:extLst>
      <p:ext uri="{BB962C8B-B14F-4D97-AF65-F5344CB8AC3E}">
        <p14:creationId xmlns:p14="http://schemas.microsoft.com/office/powerpoint/2010/main" val="4250198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31321" y="260351"/>
            <a:ext cx="10057292" cy="1139825"/>
          </a:xfrm>
        </p:spPr>
        <p:txBody>
          <a:bodyPr>
            <a:normAutofit/>
          </a:bodyPr>
          <a:lstStyle/>
          <a:p>
            <a:r>
              <a:rPr lang="fr-FR" sz="3200" dirty="0"/>
              <a:t>Thérapies </a:t>
            </a:r>
            <a:r>
              <a:rPr lang="fr-FR" sz="3200" dirty="0" err="1"/>
              <a:t>Cognitivo</a:t>
            </a:r>
            <a:r>
              <a:rPr lang="fr-FR" sz="3200" dirty="0"/>
              <a:t>-Comportementales</a:t>
            </a:r>
            <a:r>
              <a:rPr lang="fr-FR" dirty="0"/>
              <a:t/>
            </a:r>
            <a:br>
              <a:rPr lang="fr-FR" dirty="0"/>
            </a:br>
            <a:endParaRPr lang="fr-FR" sz="1600" i="1" dirty="0"/>
          </a:p>
        </p:txBody>
      </p:sp>
      <p:graphicFrame>
        <p:nvGraphicFramePr>
          <p:cNvPr id="30841" name="Group 121"/>
          <p:cNvGraphicFramePr>
            <a:graphicFrameLocks noGrp="1"/>
          </p:cNvGraphicFramePr>
          <p:nvPr>
            <p:ph idx="1"/>
            <p:extLst>
              <p:ext uri="{D42A27DB-BD31-4B8C-83A1-F6EECF244321}">
                <p14:modId xmlns:p14="http://schemas.microsoft.com/office/powerpoint/2010/main" val="4273949309"/>
              </p:ext>
            </p:extLst>
          </p:nvPr>
        </p:nvGraphicFramePr>
        <p:xfrm>
          <a:off x="980536" y="1554192"/>
          <a:ext cx="8229600" cy="4592956"/>
        </p:xfrm>
        <a:graphic>
          <a:graphicData uri="http://schemas.openxmlformats.org/drawingml/2006/table">
            <a:tbl>
              <a:tblPr/>
              <a:tblGrid>
                <a:gridCol w="2020888"/>
                <a:gridCol w="1958975"/>
                <a:gridCol w="4249737"/>
              </a:tblGrid>
              <a:tr h="2428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C00000"/>
                          </a:solidFill>
                          <a:effectLst/>
                          <a:latin typeface="Times New Roman" pitchFamily="18" charset="0"/>
                          <a:cs typeface="Times New Roman" pitchFamily="18" charset="0"/>
                        </a:rPr>
                        <a:t>Techniques</a:t>
                      </a:r>
                      <a:endParaRPr kumimoji="0" lang="en-GB" sz="1600" b="1" i="0" u="none" strike="noStrike" cap="none" normalizeH="0" baseline="0" dirty="0" smtClean="0">
                        <a:ln>
                          <a:noFill/>
                        </a:ln>
                        <a:solidFill>
                          <a:srgbClr val="C00000"/>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00000"/>
                          </a:solidFill>
                          <a:effectLst/>
                          <a:latin typeface="Times New Roman" pitchFamily="18" charset="0"/>
                          <a:cs typeface="Times New Roman" pitchFamily="18" charset="0"/>
                        </a:rPr>
                        <a:t>Nombre de séances</a:t>
                      </a:r>
                      <a:endParaRPr kumimoji="0" lang="en-GB" sz="1600" b="1" i="0" u="none" strike="noStrike" cap="none" normalizeH="0" baseline="0" smtClean="0">
                        <a:ln>
                          <a:noFill/>
                        </a:ln>
                        <a:solidFill>
                          <a:srgbClr val="C00000"/>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C00000"/>
                          </a:solidFill>
                          <a:effectLst/>
                          <a:latin typeface="Times New Roman" pitchFamily="18" charset="0"/>
                          <a:cs typeface="Times New Roman" pitchFamily="18" charset="0"/>
                        </a:rPr>
                        <a:t>Principes</a:t>
                      </a:r>
                      <a:endParaRPr kumimoji="0" lang="fr-FR" sz="1600" b="1" i="0" u="none" strike="noStrike" cap="none" normalizeH="0" baseline="0" dirty="0" smtClean="0">
                        <a:ln>
                          <a:noFill/>
                        </a:ln>
                        <a:solidFill>
                          <a:srgbClr val="C00000"/>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85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Information</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1 séance</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Times New Roman" pitchFamily="18" charset="0"/>
                          <a:cs typeface="Times New Roman" pitchFamily="18" charset="0"/>
                        </a:rPr>
                        <a:t>Reconnaissance du trouble, soutien psychologique et présentation des principes et du déroulement de la thérapie et des bénéfices attendus</a:t>
                      </a:r>
                      <a:endParaRPr kumimoji="0" lang="fr-FR"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90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imes New Roman" pitchFamily="18" charset="0"/>
                          <a:cs typeface="Times New Roman" pitchFamily="18" charset="0"/>
                        </a:rPr>
                        <a:t>Gestion de </a:t>
                      </a:r>
                      <a:r>
                        <a:rPr kumimoji="0" lang="en-GB" sz="1600" b="0" i="0" u="none" strike="noStrike" cap="none" normalizeH="0" baseline="0" dirty="0" err="1" smtClean="0">
                          <a:ln>
                            <a:noFill/>
                          </a:ln>
                          <a:solidFill>
                            <a:schemeClr val="tx1"/>
                          </a:solidFill>
                          <a:effectLst/>
                          <a:latin typeface="Times New Roman" pitchFamily="18" charset="0"/>
                          <a:cs typeface="Times New Roman" pitchFamily="18" charset="0"/>
                        </a:rPr>
                        <a:t>l’anxiété</a:t>
                      </a:r>
                      <a:endParaRPr kumimoji="0" lang="en-GB" sz="16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2 à 5 séances</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Times New Roman" pitchFamily="18" charset="0"/>
                          <a:cs typeface="Times New Roman" pitchFamily="18" charset="0"/>
                        </a:rPr>
                        <a:t>Apprentissage du contrôle des manifestations physiologiques et émotionelles anxieuses (relaxation, contrôle respiratoire, affirmation de soi …) </a:t>
                      </a: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(intérêt des guide d’auto apprentissage pour le patient)</a:t>
                      </a:r>
                      <a:endParaRPr kumimoji="0" lang="en-GB"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525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Thérapie cognitive</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6 à 8 séances</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Times New Roman" pitchFamily="18" charset="0"/>
                          <a:cs typeface="Times New Roman" pitchFamily="18" charset="0"/>
                        </a:rPr>
                        <a:t>Identification et discussion des pensées automatiques et des postulats dysfonctionnels (flèche descendante , questionnement socratique). Utilisation du tableau à colonnes (situation déclenchante, pensées, pensées alternatives…).</a:t>
                      </a:r>
                      <a:endParaRPr kumimoji="0" lang="fr-FR"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70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imes New Roman" pitchFamily="18" charset="0"/>
                          <a:cs typeface="Times New Roman" pitchFamily="18" charset="0"/>
                        </a:rPr>
                        <a:t>Exposition</a:t>
                      </a:r>
                      <a:endParaRPr kumimoji="0" lang="en-GB" sz="16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6 à 8 séances</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Times New Roman" pitchFamily="18" charset="0"/>
                          <a:cs typeface="Times New Roman" pitchFamily="18" charset="0"/>
                        </a:rPr>
                        <a:t>Exposition aux images, pensées, sensations en lien avec le traumatisme. Exposition en imagination (récit, vidéo..), in vivo et  precription de taches entre les séances</a:t>
                      </a:r>
                      <a:endParaRPr kumimoji="0" lang="fr-FR"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05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imes New Roman" pitchFamily="18" charset="0"/>
                          <a:cs typeface="Times New Roman" pitchFamily="18" charset="0"/>
                        </a:rPr>
                        <a:t>Total</a:t>
                      </a:r>
                      <a:endParaRPr kumimoji="0" lang="en-GB" sz="16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10 à 20 séances</a:t>
                      </a:r>
                      <a:endParaRPr kumimoji="0" lang="en-GB" sz="16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Times New Roman" pitchFamily="18" charset="0"/>
                          <a:cs typeface="Times New Roman" pitchFamily="18" charset="0"/>
                        </a:rPr>
                        <a:t>Au fil des séances utilisation de techniques intégrées (exemple : exposition avec restructuration cognitive et contrôle respiratoire pour affronter la situation déclenchant la reviviscence du traumatisme)</a:t>
                      </a:r>
                      <a:endParaRPr kumimoji="0" lang="fr-FR"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Espace réservé du numéro de diapositive 1"/>
          <p:cNvSpPr>
            <a:spLocks noGrp="1"/>
          </p:cNvSpPr>
          <p:nvPr>
            <p:ph type="sldNum" sz="quarter" idx="11"/>
          </p:nvPr>
        </p:nvSpPr>
        <p:spPr>
          <a:xfrm>
            <a:off x="11197085" y="6324151"/>
            <a:ext cx="1052423" cy="457200"/>
          </a:xfrm>
        </p:spPr>
        <p:txBody>
          <a:bodyPr>
            <a:noAutofit/>
          </a:bodyPr>
          <a:lstStyle/>
          <a:p>
            <a:fld id="{12D966BD-8448-4646-8F19-9B114EABB02F}" type="slidenum">
              <a:rPr lang="fr-FR" smtClean="0"/>
              <a:pPr/>
              <a:t>23</a:t>
            </a:fld>
            <a:endParaRPr lang="fr-FR" dirty="0"/>
          </a:p>
        </p:txBody>
      </p:sp>
    </p:spTree>
    <p:extLst>
      <p:ext uri="{BB962C8B-B14F-4D97-AF65-F5344CB8AC3E}">
        <p14:creationId xmlns:p14="http://schemas.microsoft.com/office/powerpoint/2010/main" val="753127820"/>
      </p:ext>
    </p:extLst>
  </p:cSld>
  <p:clrMapOvr>
    <a:masterClrMapping/>
  </p:clrMapOvr>
  <p:transition spd="med">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261872" y="294198"/>
            <a:ext cx="8209932" cy="1397124"/>
          </a:xfrm>
        </p:spPr>
        <p:txBody>
          <a:bodyPr/>
          <a:lstStyle/>
          <a:p>
            <a:r>
              <a:rPr lang="fr-FR" sz="3200" dirty="0"/>
              <a:t>Thérapies brèves systémiques, Hypnose, EMDR</a:t>
            </a:r>
            <a:r>
              <a:rPr lang="fr-FR" sz="4000" dirty="0"/>
              <a:t/>
            </a:r>
            <a:br>
              <a:rPr lang="fr-FR" sz="4000" dirty="0"/>
            </a:br>
            <a:endParaRPr lang="fr-FR" sz="1800" i="1" dirty="0"/>
          </a:p>
        </p:txBody>
      </p:sp>
      <p:sp>
        <p:nvSpPr>
          <p:cNvPr id="33796" name="Rectangle 4"/>
          <p:cNvSpPr>
            <a:spLocks noGrp="1" noChangeArrowheads="1"/>
          </p:cNvSpPr>
          <p:nvPr>
            <p:ph type="body" sz="half" idx="1"/>
          </p:nvPr>
        </p:nvSpPr>
        <p:spPr>
          <a:xfrm>
            <a:off x="1524000" y="1700214"/>
            <a:ext cx="4171950" cy="4638675"/>
          </a:xfrm>
        </p:spPr>
        <p:txBody>
          <a:bodyPr/>
          <a:lstStyle/>
          <a:p>
            <a:pPr>
              <a:lnSpc>
                <a:spcPct val="80000"/>
              </a:lnSpc>
            </a:pPr>
            <a:r>
              <a:rPr lang="fr-FR" sz="2400" b="1" u="sng" dirty="0">
                <a:solidFill>
                  <a:srgbClr val="C00000"/>
                </a:solidFill>
              </a:rPr>
              <a:t>Hypnose</a:t>
            </a:r>
          </a:p>
          <a:p>
            <a:pPr lvl="4">
              <a:lnSpc>
                <a:spcPct val="80000"/>
              </a:lnSpc>
            </a:pPr>
            <a:endParaRPr lang="fr-FR" sz="1600" b="1" u="sng" dirty="0">
              <a:solidFill>
                <a:srgbClr val="FFFF00"/>
              </a:solidFill>
            </a:endParaRPr>
          </a:p>
          <a:p>
            <a:pPr lvl="1">
              <a:lnSpc>
                <a:spcPct val="80000"/>
              </a:lnSpc>
            </a:pPr>
            <a:r>
              <a:rPr lang="fr-FR" sz="2000" dirty="0"/>
              <a:t>Stabilisation et réduction des symptômes</a:t>
            </a:r>
          </a:p>
          <a:p>
            <a:pPr lvl="4">
              <a:lnSpc>
                <a:spcPct val="80000"/>
              </a:lnSpc>
            </a:pPr>
            <a:endParaRPr lang="fr-FR" sz="1600" dirty="0"/>
          </a:p>
          <a:p>
            <a:pPr lvl="1">
              <a:lnSpc>
                <a:spcPct val="80000"/>
              </a:lnSpc>
            </a:pPr>
            <a:r>
              <a:rPr lang="fr-FR" sz="2000" dirty="0"/>
              <a:t>Traitement des souvenirs traumatiques</a:t>
            </a:r>
          </a:p>
          <a:p>
            <a:pPr lvl="3">
              <a:lnSpc>
                <a:spcPct val="80000"/>
              </a:lnSpc>
            </a:pPr>
            <a:r>
              <a:rPr lang="fr-FR" sz="1600" dirty="0"/>
              <a:t>Relaxation / autohypnose</a:t>
            </a:r>
          </a:p>
          <a:p>
            <a:pPr lvl="3">
              <a:lnSpc>
                <a:spcPct val="80000"/>
              </a:lnSpc>
            </a:pPr>
            <a:r>
              <a:rPr lang="fr-FR" sz="1600" dirty="0"/>
              <a:t>Régression en âge</a:t>
            </a:r>
          </a:p>
          <a:p>
            <a:pPr lvl="3">
              <a:lnSpc>
                <a:spcPct val="80000"/>
              </a:lnSpc>
            </a:pPr>
            <a:r>
              <a:rPr lang="fr-FR" sz="1600" dirty="0"/>
              <a:t>Techniques de « projection »</a:t>
            </a:r>
          </a:p>
          <a:p>
            <a:pPr lvl="3">
              <a:lnSpc>
                <a:spcPct val="80000"/>
              </a:lnSpc>
            </a:pPr>
            <a:r>
              <a:rPr lang="fr-FR" sz="1600" dirty="0"/>
              <a:t>Restructuration du vécu émotionnel</a:t>
            </a:r>
          </a:p>
          <a:p>
            <a:pPr lvl="4">
              <a:lnSpc>
                <a:spcPct val="80000"/>
              </a:lnSpc>
            </a:pPr>
            <a:endParaRPr lang="fr-FR" sz="1600" dirty="0"/>
          </a:p>
          <a:p>
            <a:pPr lvl="1">
              <a:lnSpc>
                <a:spcPct val="80000"/>
              </a:lnSpc>
            </a:pPr>
            <a:r>
              <a:rPr lang="fr-FR" sz="2000" dirty="0"/>
              <a:t>W sur la personnalité</a:t>
            </a:r>
          </a:p>
        </p:txBody>
      </p:sp>
      <p:sp>
        <p:nvSpPr>
          <p:cNvPr id="33797" name="Rectangle 5"/>
          <p:cNvSpPr>
            <a:spLocks noGrp="1" noChangeArrowheads="1"/>
          </p:cNvSpPr>
          <p:nvPr>
            <p:ph type="body" sz="half" idx="2"/>
          </p:nvPr>
        </p:nvSpPr>
        <p:spPr>
          <a:xfrm>
            <a:off x="5808663" y="1700214"/>
            <a:ext cx="4316412" cy="4638675"/>
          </a:xfrm>
        </p:spPr>
        <p:txBody>
          <a:bodyPr/>
          <a:lstStyle/>
          <a:p>
            <a:pPr>
              <a:lnSpc>
                <a:spcPct val="80000"/>
              </a:lnSpc>
            </a:pPr>
            <a:r>
              <a:rPr lang="fr-FR" sz="2400" b="1" u="sng" dirty="0">
                <a:solidFill>
                  <a:srgbClr val="C00000"/>
                </a:solidFill>
              </a:rPr>
              <a:t>E.M.D.R.</a:t>
            </a:r>
          </a:p>
          <a:p>
            <a:pPr lvl="4">
              <a:lnSpc>
                <a:spcPct val="80000"/>
              </a:lnSpc>
            </a:pPr>
            <a:endParaRPr lang="fr-FR" sz="1600" b="1" u="sng" dirty="0">
              <a:solidFill>
                <a:srgbClr val="FFFF00"/>
              </a:solidFill>
            </a:endParaRPr>
          </a:p>
          <a:p>
            <a:pPr lvl="1">
              <a:lnSpc>
                <a:spcPct val="80000"/>
              </a:lnSpc>
            </a:pPr>
            <a:r>
              <a:rPr lang="fr-FR" sz="2000" dirty="0"/>
              <a:t>Information et analyse fonctionnelle</a:t>
            </a:r>
          </a:p>
          <a:p>
            <a:pPr lvl="1">
              <a:lnSpc>
                <a:spcPct val="80000"/>
              </a:lnSpc>
            </a:pPr>
            <a:r>
              <a:rPr lang="fr-FR" sz="2000" dirty="0"/>
              <a:t>Étalonnage :</a:t>
            </a:r>
          </a:p>
          <a:p>
            <a:pPr lvl="3">
              <a:lnSpc>
                <a:spcPct val="80000"/>
              </a:lnSpc>
            </a:pPr>
            <a:r>
              <a:rPr lang="fr-FR" sz="1600" dirty="0"/>
              <a:t>Une cible</a:t>
            </a:r>
          </a:p>
          <a:p>
            <a:pPr lvl="3">
              <a:lnSpc>
                <a:spcPct val="80000"/>
              </a:lnSpc>
            </a:pPr>
            <a:r>
              <a:rPr lang="fr-FR" sz="1600" dirty="0"/>
              <a:t>Une cognition positive et une négative</a:t>
            </a:r>
          </a:p>
          <a:p>
            <a:pPr lvl="3">
              <a:lnSpc>
                <a:spcPct val="80000"/>
              </a:lnSpc>
            </a:pPr>
            <a:r>
              <a:rPr lang="fr-FR" sz="1600" dirty="0"/>
              <a:t>VOC et SUD</a:t>
            </a:r>
          </a:p>
          <a:p>
            <a:pPr lvl="1">
              <a:lnSpc>
                <a:spcPct val="80000"/>
              </a:lnSpc>
            </a:pPr>
            <a:r>
              <a:rPr lang="fr-FR" sz="2000" dirty="0"/>
              <a:t>Désensibilisation par exposition et restructuration cognitive :</a:t>
            </a:r>
          </a:p>
          <a:p>
            <a:pPr lvl="3">
              <a:lnSpc>
                <a:spcPct val="80000"/>
              </a:lnSpc>
            </a:pPr>
            <a:r>
              <a:rPr lang="fr-FR" sz="1600" dirty="0"/>
              <a:t>Série de 24 stimuli répétitifs alternés, puis verbalisation</a:t>
            </a:r>
          </a:p>
          <a:p>
            <a:pPr lvl="3">
              <a:lnSpc>
                <a:spcPct val="80000"/>
              </a:lnSpc>
            </a:pPr>
            <a:r>
              <a:rPr lang="fr-FR" sz="1600" dirty="0"/>
              <a:t>10 séries par séance, puis VOC et SUD</a:t>
            </a:r>
          </a:p>
          <a:p>
            <a:pPr lvl="1">
              <a:lnSpc>
                <a:spcPct val="80000"/>
              </a:lnSpc>
            </a:pPr>
            <a:r>
              <a:rPr lang="fr-FR" sz="2000" dirty="0"/>
              <a:t>Débriefing et évaluation</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24</a:t>
            </a:fld>
            <a:endParaRPr lang="en-US" dirty="0"/>
          </a:p>
        </p:txBody>
      </p:sp>
    </p:spTree>
    <p:extLst>
      <p:ext uri="{BB962C8B-B14F-4D97-AF65-F5344CB8AC3E}">
        <p14:creationId xmlns:p14="http://schemas.microsoft.com/office/powerpoint/2010/main" val="3681167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 calcmode="lin" valueType="num">
                                      <p:cBhvr additive="base">
                                        <p:cTn id="7" dur="500" fill="hold"/>
                                        <p:tgtEl>
                                          <p:spTgt spid="3379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3797">
                                            <p:txEl>
                                              <p:pRg st="2" end="2"/>
                                            </p:txEl>
                                          </p:spTgt>
                                        </p:tgtEl>
                                        <p:attrNameLst>
                                          <p:attrName>style.visibility</p:attrName>
                                        </p:attrNameLst>
                                      </p:cBhvr>
                                      <p:to>
                                        <p:strVal val="visible"/>
                                      </p:to>
                                    </p:set>
                                    <p:anim calcmode="lin" valueType="num">
                                      <p:cBhvr additive="base">
                                        <p:cTn id="11" dur="500" fill="hold"/>
                                        <p:tgtEl>
                                          <p:spTgt spid="3379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379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797">
                                            <p:txEl>
                                              <p:pRg st="3" end="3"/>
                                            </p:txEl>
                                          </p:spTgt>
                                        </p:tgtEl>
                                        <p:attrNameLst>
                                          <p:attrName>style.visibility</p:attrName>
                                        </p:attrNameLst>
                                      </p:cBhvr>
                                      <p:to>
                                        <p:strVal val="visible"/>
                                      </p:to>
                                    </p:set>
                                    <p:anim calcmode="lin" valueType="num">
                                      <p:cBhvr additive="base">
                                        <p:cTn id="15" dur="500" fill="hold"/>
                                        <p:tgtEl>
                                          <p:spTgt spid="3379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379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797">
                                            <p:txEl>
                                              <p:pRg st="4" end="4"/>
                                            </p:txEl>
                                          </p:spTgt>
                                        </p:tgtEl>
                                        <p:attrNameLst>
                                          <p:attrName>style.visibility</p:attrName>
                                        </p:attrNameLst>
                                      </p:cBhvr>
                                      <p:to>
                                        <p:strVal val="visible"/>
                                      </p:to>
                                    </p:set>
                                    <p:anim calcmode="lin" valueType="num">
                                      <p:cBhvr additive="base">
                                        <p:cTn id="19" dur="500" fill="hold"/>
                                        <p:tgtEl>
                                          <p:spTgt spid="3379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797">
                                            <p:txEl>
                                              <p:pRg st="5" end="5"/>
                                            </p:txEl>
                                          </p:spTgt>
                                        </p:tgtEl>
                                        <p:attrNameLst>
                                          <p:attrName>style.visibility</p:attrName>
                                        </p:attrNameLst>
                                      </p:cBhvr>
                                      <p:to>
                                        <p:strVal val="visible"/>
                                      </p:to>
                                    </p:set>
                                    <p:anim calcmode="lin" valueType="num">
                                      <p:cBhvr additive="base">
                                        <p:cTn id="23" dur="500" fill="hold"/>
                                        <p:tgtEl>
                                          <p:spTgt spid="3379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3797">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797">
                                            <p:txEl>
                                              <p:pRg st="6" end="6"/>
                                            </p:txEl>
                                          </p:spTgt>
                                        </p:tgtEl>
                                        <p:attrNameLst>
                                          <p:attrName>style.visibility</p:attrName>
                                        </p:attrNameLst>
                                      </p:cBhvr>
                                      <p:to>
                                        <p:strVal val="visible"/>
                                      </p:to>
                                    </p:set>
                                    <p:anim calcmode="lin" valueType="num">
                                      <p:cBhvr additive="base">
                                        <p:cTn id="27" dur="500" fill="hold"/>
                                        <p:tgtEl>
                                          <p:spTgt spid="33797">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3797">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797">
                                            <p:txEl>
                                              <p:pRg st="7" end="7"/>
                                            </p:txEl>
                                          </p:spTgt>
                                        </p:tgtEl>
                                        <p:attrNameLst>
                                          <p:attrName>style.visibility</p:attrName>
                                        </p:attrNameLst>
                                      </p:cBhvr>
                                      <p:to>
                                        <p:strVal val="visible"/>
                                      </p:to>
                                    </p:set>
                                    <p:anim calcmode="lin" valueType="num">
                                      <p:cBhvr additive="base">
                                        <p:cTn id="31" dur="500" fill="hold"/>
                                        <p:tgtEl>
                                          <p:spTgt spid="3379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7">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797">
                                            <p:txEl>
                                              <p:pRg st="8" end="8"/>
                                            </p:txEl>
                                          </p:spTgt>
                                        </p:tgtEl>
                                        <p:attrNameLst>
                                          <p:attrName>style.visibility</p:attrName>
                                        </p:attrNameLst>
                                      </p:cBhvr>
                                      <p:to>
                                        <p:strVal val="visible"/>
                                      </p:to>
                                    </p:set>
                                    <p:anim calcmode="lin" valueType="num">
                                      <p:cBhvr additive="base">
                                        <p:cTn id="35" dur="500" fill="hold"/>
                                        <p:tgtEl>
                                          <p:spTgt spid="3379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3797">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3797">
                                            <p:txEl>
                                              <p:pRg st="9" end="9"/>
                                            </p:txEl>
                                          </p:spTgt>
                                        </p:tgtEl>
                                        <p:attrNameLst>
                                          <p:attrName>style.visibility</p:attrName>
                                        </p:attrNameLst>
                                      </p:cBhvr>
                                      <p:to>
                                        <p:strVal val="visible"/>
                                      </p:to>
                                    </p:set>
                                    <p:anim calcmode="lin" valueType="num">
                                      <p:cBhvr additive="base">
                                        <p:cTn id="39" dur="500" fill="hold"/>
                                        <p:tgtEl>
                                          <p:spTgt spid="33797">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3797">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797">
                                            <p:txEl>
                                              <p:pRg st="10" end="10"/>
                                            </p:txEl>
                                          </p:spTgt>
                                        </p:tgtEl>
                                        <p:attrNameLst>
                                          <p:attrName>style.visibility</p:attrName>
                                        </p:attrNameLst>
                                      </p:cBhvr>
                                      <p:to>
                                        <p:strVal val="visible"/>
                                      </p:to>
                                    </p:set>
                                    <p:anim calcmode="lin" valueType="num">
                                      <p:cBhvr additive="base">
                                        <p:cTn id="43" dur="500" fill="hold"/>
                                        <p:tgtEl>
                                          <p:spTgt spid="33797">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379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fr-FR" sz="3600" dirty="0"/>
              <a:t>Thérapies psychodynamiques</a:t>
            </a:r>
            <a:r>
              <a:rPr lang="fr-FR" dirty="0"/>
              <a:t/>
            </a:r>
            <a:br>
              <a:rPr lang="fr-FR" dirty="0"/>
            </a:br>
            <a:endParaRPr lang="fr-FR" sz="1600" i="1" dirty="0"/>
          </a:p>
        </p:txBody>
      </p:sp>
      <p:sp>
        <p:nvSpPr>
          <p:cNvPr id="29700" name="Rectangle 4"/>
          <p:cNvSpPr>
            <a:spLocks noGrp="1" noChangeArrowheads="1"/>
          </p:cNvSpPr>
          <p:nvPr>
            <p:ph type="body" sz="half" idx="1"/>
          </p:nvPr>
        </p:nvSpPr>
        <p:spPr>
          <a:xfrm>
            <a:off x="1703388" y="1844676"/>
            <a:ext cx="4316412" cy="4608513"/>
          </a:xfrm>
        </p:spPr>
        <p:txBody>
          <a:bodyPr/>
          <a:lstStyle/>
          <a:p>
            <a:pPr>
              <a:lnSpc>
                <a:spcPct val="80000"/>
              </a:lnSpc>
            </a:pPr>
            <a:r>
              <a:rPr lang="fr-FR" sz="1600" i="1" dirty="0"/>
              <a:t>« ne pas traiter les symptômes, mais le sujet traumatisé… »</a:t>
            </a:r>
          </a:p>
          <a:p>
            <a:pPr>
              <a:lnSpc>
                <a:spcPct val="80000"/>
              </a:lnSpc>
            </a:pPr>
            <a:endParaRPr lang="fr-FR" sz="1600" i="1" dirty="0"/>
          </a:p>
          <a:p>
            <a:pPr>
              <a:lnSpc>
                <a:spcPct val="80000"/>
              </a:lnSpc>
            </a:pPr>
            <a:r>
              <a:rPr lang="fr-FR" sz="1600" b="1" u="sng" dirty="0">
                <a:solidFill>
                  <a:srgbClr val="C00000"/>
                </a:solidFill>
              </a:rPr>
              <a:t>Il ne s’agit pas d’une cure type</a:t>
            </a:r>
            <a:r>
              <a:rPr lang="fr-FR" sz="1600" dirty="0">
                <a:solidFill>
                  <a:srgbClr val="C00000"/>
                </a:solidFill>
              </a:rPr>
              <a:t> :</a:t>
            </a:r>
          </a:p>
          <a:p>
            <a:pPr lvl="1">
              <a:lnSpc>
                <a:spcPct val="80000"/>
              </a:lnSpc>
            </a:pPr>
            <a:r>
              <a:rPr lang="fr-FR" sz="1400" dirty="0"/>
              <a:t>ce n’est pas ce que le sujet est venu chercher</a:t>
            </a:r>
          </a:p>
          <a:p>
            <a:pPr lvl="1">
              <a:lnSpc>
                <a:spcPct val="80000"/>
              </a:lnSpc>
            </a:pPr>
            <a:r>
              <a:rPr lang="fr-FR" sz="1400" dirty="0"/>
              <a:t>Les patients ne supportent pas les silences, au moins lors des premiers entretiens</a:t>
            </a:r>
          </a:p>
          <a:p>
            <a:pPr lvl="1">
              <a:lnSpc>
                <a:spcPct val="80000"/>
              </a:lnSpc>
            </a:pPr>
            <a:r>
              <a:rPr lang="fr-FR" sz="1400" dirty="0"/>
              <a:t>Le praticien se doit d’être très présent et attentif</a:t>
            </a:r>
          </a:p>
          <a:p>
            <a:pPr lvl="1">
              <a:lnSpc>
                <a:spcPct val="80000"/>
              </a:lnSpc>
            </a:pPr>
            <a:r>
              <a:rPr lang="fr-FR" sz="1400" dirty="0"/>
              <a:t>Il profite des silences ou interrompt son patient pour demander des précisions, des éclaircissements </a:t>
            </a:r>
          </a:p>
          <a:p>
            <a:pPr lvl="1">
              <a:lnSpc>
                <a:spcPct val="80000"/>
              </a:lnSpc>
            </a:pPr>
            <a:r>
              <a:rPr lang="fr-FR" sz="1400" dirty="0"/>
              <a:t>il sollicite des associations </a:t>
            </a:r>
          </a:p>
          <a:p>
            <a:pPr lvl="1">
              <a:lnSpc>
                <a:spcPct val="80000"/>
              </a:lnSpc>
            </a:pPr>
            <a:r>
              <a:rPr lang="fr-FR" sz="1400" dirty="0"/>
              <a:t>Il ne fait jamais d’interprétations ni ne porte de jugement</a:t>
            </a:r>
          </a:p>
          <a:p>
            <a:pPr lvl="1">
              <a:lnSpc>
                <a:spcPct val="80000"/>
              </a:lnSpc>
            </a:pPr>
            <a:r>
              <a:rPr lang="fr-FR" sz="1400" dirty="0"/>
              <a:t>Les questions légitimes (culpabilité) sont présentées comme des énigmes à déchiffrer plus tard. </a:t>
            </a:r>
          </a:p>
        </p:txBody>
      </p:sp>
      <p:sp>
        <p:nvSpPr>
          <p:cNvPr id="29701" name="Rectangle 5"/>
          <p:cNvSpPr>
            <a:spLocks noGrp="1" noChangeArrowheads="1"/>
          </p:cNvSpPr>
          <p:nvPr>
            <p:ph type="body" sz="half" idx="2"/>
          </p:nvPr>
        </p:nvSpPr>
        <p:spPr>
          <a:xfrm>
            <a:off x="6172201" y="2205038"/>
            <a:ext cx="4316413" cy="3816350"/>
          </a:xfrm>
        </p:spPr>
        <p:txBody>
          <a:bodyPr/>
          <a:lstStyle/>
          <a:p>
            <a:pPr>
              <a:lnSpc>
                <a:spcPct val="80000"/>
              </a:lnSpc>
            </a:pPr>
            <a:r>
              <a:rPr lang="fr-FR" sz="2400" b="1" u="sng" dirty="0">
                <a:solidFill>
                  <a:srgbClr val="C00000"/>
                </a:solidFill>
              </a:rPr>
              <a:t>Différents temps</a:t>
            </a:r>
            <a:r>
              <a:rPr lang="fr-FR" sz="2400" dirty="0">
                <a:solidFill>
                  <a:srgbClr val="C00000"/>
                </a:solidFill>
              </a:rPr>
              <a:t> :</a:t>
            </a:r>
          </a:p>
          <a:p>
            <a:pPr lvl="4">
              <a:lnSpc>
                <a:spcPct val="80000"/>
              </a:lnSpc>
            </a:pPr>
            <a:endParaRPr lang="fr-FR" sz="1600" dirty="0">
              <a:solidFill>
                <a:srgbClr val="FFFF00"/>
              </a:solidFill>
            </a:endParaRPr>
          </a:p>
          <a:p>
            <a:pPr lvl="1">
              <a:lnSpc>
                <a:spcPct val="80000"/>
              </a:lnSpc>
            </a:pPr>
            <a:r>
              <a:rPr lang="fr-FR" sz="2000" dirty="0" err="1"/>
              <a:t>Psychottt</a:t>
            </a:r>
            <a:r>
              <a:rPr lang="fr-FR" sz="2000" dirty="0"/>
              <a:t> brèves et centrées</a:t>
            </a:r>
          </a:p>
          <a:p>
            <a:pPr lvl="4">
              <a:lnSpc>
                <a:spcPct val="80000"/>
              </a:lnSpc>
            </a:pPr>
            <a:endParaRPr lang="fr-FR" sz="1600" dirty="0"/>
          </a:p>
          <a:p>
            <a:pPr lvl="1">
              <a:lnSpc>
                <a:spcPct val="80000"/>
              </a:lnSpc>
            </a:pPr>
            <a:r>
              <a:rPr lang="fr-FR" sz="2000" dirty="0" err="1"/>
              <a:t>Psychottt</a:t>
            </a:r>
            <a:r>
              <a:rPr lang="fr-FR" sz="2000" dirty="0"/>
              <a:t>  de durée prolongée :</a:t>
            </a:r>
          </a:p>
          <a:p>
            <a:pPr lvl="2">
              <a:lnSpc>
                <a:spcPct val="80000"/>
              </a:lnSpc>
            </a:pPr>
            <a:r>
              <a:rPr lang="fr-FR" dirty="0"/>
              <a:t>À moyen et long terme ou « retardées »</a:t>
            </a:r>
          </a:p>
          <a:p>
            <a:pPr lvl="2">
              <a:lnSpc>
                <a:spcPct val="80000"/>
              </a:lnSpc>
            </a:pPr>
            <a:r>
              <a:rPr lang="fr-FR" dirty="0" err="1"/>
              <a:t>Psychottt</a:t>
            </a:r>
            <a:r>
              <a:rPr lang="fr-FR" dirty="0"/>
              <a:t> intensives</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25</a:t>
            </a:fld>
            <a:endParaRPr lang="en-US" dirty="0"/>
          </a:p>
        </p:txBody>
      </p:sp>
    </p:spTree>
    <p:extLst>
      <p:ext uri="{BB962C8B-B14F-4D97-AF65-F5344CB8AC3E}">
        <p14:creationId xmlns:p14="http://schemas.microsoft.com/office/powerpoint/2010/main" val="2496264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 calcmode="lin" valueType="num">
                                      <p:cBhvr additive="base">
                                        <p:cTn id="7" dur="500" fill="hold"/>
                                        <p:tgtEl>
                                          <p:spTgt spid="297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70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701">
                                            <p:txEl>
                                              <p:pRg st="2" end="2"/>
                                            </p:txEl>
                                          </p:spTgt>
                                        </p:tgtEl>
                                        <p:attrNameLst>
                                          <p:attrName>style.visibility</p:attrName>
                                        </p:attrNameLst>
                                      </p:cBhvr>
                                      <p:to>
                                        <p:strVal val="visible"/>
                                      </p:to>
                                    </p:set>
                                    <p:anim calcmode="lin" valueType="num">
                                      <p:cBhvr additive="base">
                                        <p:cTn id="11" dur="500" fill="hold"/>
                                        <p:tgtEl>
                                          <p:spTgt spid="2970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970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701">
                                            <p:txEl>
                                              <p:pRg st="4" end="4"/>
                                            </p:txEl>
                                          </p:spTgt>
                                        </p:tgtEl>
                                        <p:attrNameLst>
                                          <p:attrName>style.visibility</p:attrName>
                                        </p:attrNameLst>
                                      </p:cBhvr>
                                      <p:to>
                                        <p:strVal val="visible"/>
                                      </p:to>
                                    </p:set>
                                    <p:anim calcmode="lin" valueType="num">
                                      <p:cBhvr additive="base">
                                        <p:cTn id="15" dur="500" fill="hold"/>
                                        <p:tgtEl>
                                          <p:spTgt spid="2970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970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701">
                                            <p:txEl>
                                              <p:pRg st="5" end="5"/>
                                            </p:txEl>
                                          </p:spTgt>
                                        </p:tgtEl>
                                        <p:attrNameLst>
                                          <p:attrName>style.visibility</p:attrName>
                                        </p:attrNameLst>
                                      </p:cBhvr>
                                      <p:to>
                                        <p:strVal val="visible"/>
                                      </p:to>
                                    </p:set>
                                    <p:anim calcmode="lin" valueType="num">
                                      <p:cBhvr additive="base">
                                        <p:cTn id="19" dur="500" fill="hold"/>
                                        <p:tgtEl>
                                          <p:spTgt spid="2970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70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701">
                                            <p:txEl>
                                              <p:pRg st="6" end="6"/>
                                            </p:txEl>
                                          </p:spTgt>
                                        </p:tgtEl>
                                        <p:attrNameLst>
                                          <p:attrName>style.visibility</p:attrName>
                                        </p:attrNameLst>
                                      </p:cBhvr>
                                      <p:to>
                                        <p:strVal val="visible"/>
                                      </p:to>
                                    </p:set>
                                    <p:anim calcmode="lin" valueType="num">
                                      <p:cBhvr additive="base">
                                        <p:cTn id="23" dur="500" fill="hold"/>
                                        <p:tgtEl>
                                          <p:spTgt spid="2970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970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Stratégie médicamenteuse : comment et pourquoi ?</a:t>
            </a:r>
            <a:endParaRPr lang="fr-FR" dirty="0"/>
          </a:p>
        </p:txBody>
      </p:sp>
      <p:sp>
        <p:nvSpPr>
          <p:cNvPr id="5" name="Sous-titre 4"/>
          <p:cNvSpPr>
            <a:spLocks noGrp="1"/>
          </p:cNvSpPr>
          <p:nvPr>
            <p:ph type="subTitle" idx="1"/>
          </p:nvPr>
        </p:nvSpPr>
        <p:spPr/>
        <p:txBody>
          <a:bodyPr/>
          <a:lstStyle/>
          <a:p>
            <a:endParaRPr lang="fr-FR"/>
          </a:p>
        </p:txBody>
      </p:sp>
    </p:spTree>
    <p:extLst>
      <p:ext uri="{BB962C8B-B14F-4D97-AF65-F5344CB8AC3E}">
        <p14:creationId xmlns:p14="http://schemas.microsoft.com/office/powerpoint/2010/main" val="876307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fr-FR" sz="4000" dirty="0"/>
              <a:t>PEC pharmacologiques</a:t>
            </a:r>
            <a:r>
              <a:rPr lang="fr-FR" sz="4800" dirty="0"/>
              <a:t/>
            </a:r>
            <a:br>
              <a:rPr lang="fr-FR" sz="4800" dirty="0"/>
            </a:br>
            <a:endParaRPr lang="fr-FR" sz="1600" i="1" dirty="0"/>
          </a:p>
        </p:txBody>
      </p:sp>
      <p:sp>
        <p:nvSpPr>
          <p:cNvPr id="109571" name="Rectangle 3"/>
          <p:cNvSpPr>
            <a:spLocks noGrp="1" noChangeArrowheads="1"/>
          </p:cNvSpPr>
          <p:nvPr>
            <p:ph type="body" sz="half" idx="1"/>
          </p:nvPr>
        </p:nvSpPr>
        <p:spPr/>
        <p:txBody>
          <a:bodyPr>
            <a:normAutofit fontScale="92500" lnSpcReduction="10000"/>
          </a:bodyPr>
          <a:lstStyle/>
          <a:p>
            <a:pPr>
              <a:lnSpc>
                <a:spcPct val="90000"/>
              </a:lnSpc>
            </a:pPr>
            <a:r>
              <a:rPr lang="fr-FR" sz="2400" dirty="0">
                <a:solidFill>
                  <a:srgbClr val="C00000"/>
                </a:solidFill>
              </a:rPr>
              <a:t>IRS </a:t>
            </a:r>
          </a:p>
          <a:p>
            <a:pPr lvl="2">
              <a:lnSpc>
                <a:spcPct val="90000"/>
              </a:lnSpc>
            </a:pPr>
            <a:r>
              <a:rPr lang="fr-FR" sz="1800" dirty="0"/>
              <a:t>en 1</a:t>
            </a:r>
            <a:r>
              <a:rPr lang="fr-FR" sz="1800" baseline="30000" dirty="0"/>
              <a:t>ère</a:t>
            </a:r>
            <a:r>
              <a:rPr lang="fr-FR" sz="1800" dirty="0"/>
              <a:t>  intention</a:t>
            </a:r>
          </a:p>
          <a:p>
            <a:pPr lvl="4">
              <a:lnSpc>
                <a:spcPct val="90000"/>
              </a:lnSpc>
            </a:pPr>
            <a:endParaRPr lang="fr-FR" sz="1600" dirty="0"/>
          </a:p>
          <a:p>
            <a:pPr>
              <a:lnSpc>
                <a:spcPct val="90000"/>
              </a:lnSpc>
            </a:pPr>
            <a:r>
              <a:rPr lang="fr-FR" sz="2400" dirty="0">
                <a:solidFill>
                  <a:srgbClr val="C00000"/>
                </a:solidFill>
              </a:rPr>
              <a:t>TC ou IMAO </a:t>
            </a:r>
          </a:p>
          <a:p>
            <a:pPr lvl="2">
              <a:lnSpc>
                <a:spcPct val="90000"/>
              </a:lnSpc>
            </a:pPr>
            <a:r>
              <a:rPr lang="fr-FR" sz="1800" dirty="0"/>
              <a:t>en 2</a:t>
            </a:r>
            <a:r>
              <a:rPr lang="fr-FR" sz="1800" baseline="30000" dirty="0"/>
              <a:t>nde</a:t>
            </a:r>
            <a:r>
              <a:rPr lang="fr-FR" sz="1800" dirty="0"/>
              <a:t> intention</a:t>
            </a:r>
          </a:p>
          <a:p>
            <a:pPr lvl="4">
              <a:lnSpc>
                <a:spcPct val="90000"/>
              </a:lnSpc>
            </a:pPr>
            <a:endParaRPr lang="fr-FR" sz="1600" dirty="0"/>
          </a:p>
          <a:p>
            <a:pPr>
              <a:lnSpc>
                <a:spcPct val="90000"/>
              </a:lnSpc>
            </a:pPr>
            <a:r>
              <a:rPr lang="fr-FR" sz="2400" dirty="0">
                <a:solidFill>
                  <a:srgbClr val="C00000"/>
                </a:solidFill>
              </a:rPr>
              <a:t>Anticonvulsivants</a:t>
            </a:r>
          </a:p>
          <a:p>
            <a:pPr lvl="2">
              <a:lnSpc>
                <a:spcPct val="90000"/>
              </a:lnSpc>
            </a:pPr>
            <a:r>
              <a:rPr lang="fr-FR" sz="1800" dirty="0"/>
              <a:t>Seuls ou associés</a:t>
            </a:r>
          </a:p>
          <a:p>
            <a:pPr lvl="4">
              <a:lnSpc>
                <a:spcPct val="90000"/>
              </a:lnSpc>
            </a:pPr>
            <a:endParaRPr lang="fr-FR" sz="1600" dirty="0"/>
          </a:p>
          <a:p>
            <a:pPr>
              <a:lnSpc>
                <a:spcPct val="90000"/>
              </a:lnSpc>
            </a:pPr>
            <a:r>
              <a:rPr lang="fr-FR" sz="2400" dirty="0">
                <a:solidFill>
                  <a:srgbClr val="C00000"/>
                </a:solidFill>
              </a:rPr>
              <a:t>Antipsychotiques</a:t>
            </a:r>
          </a:p>
          <a:p>
            <a:pPr lvl="2">
              <a:lnSpc>
                <a:spcPct val="90000"/>
              </a:lnSpc>
            </a:pPr>
            <a:r>
              <a:rPr lang="fr-FR" sz="1800" dirty="0"/>
              <a:t>Dans les </a:t>
            </a:r>
            <a:r>
              <a:rPr lang="fr-FR" sz="1800" dirty="0" err="1"/>
              <a:t>tb</a:t>
            </a:r>
            <a:r>
              <a:rPr lang="fr-FR" sz="1800" dirty="0"/>
              <a:t> résistants ou complexes (DESNOS)</a:t>
            </a:r>
          </a:p>
          <a:p>
            <a:pPr lvl="2">
              <a:lnSpc>
                <a:spcPct val="90000"/>
              </a:lnSpc>
            </a:pPr>
            <a:r>
              <a:rPr lang="fr-FR" sz="1800" dirty="0"/>
              <a:t>Tjrs associés à un IRS</a:t>
            </a:r>
          </a:p>
        </p:txBody>
      </p:sp>
      <p:sp>
        <p:nvSpPr>
          <p:cNvPr id="109572" name="Rectangle 4"/>
          <p:cNvSpPr>
            <a:spLocks noGrp="1" noChangeArrowheads="1"/>
          </p:cNvSpPr>
          <p:nvPr>
            <p:ph type="body" sz="half" idx="2"/>
          </p:nvPr>
        </p:nvSpPr>
        <p:spPr>
          <a:xfrm>
            <a:off x="6172200" y="1989139"/>
            <a:ext cx="4038600" cy="4141787"/>
          </a:xfrm>
        </p:spPr>
        <p:txBody>
          <a:bodyPr/>
          <a:lstStyle/>
          <a:p>
            <a:pPr>
              <a:lnSpc>
                <a:spcPct val="90000"/>
              </a:lnSpc>
            </a:pPr>
            <a:r>
              <a:rPr lang="fr-FR" sz="2400" dirty="0"/>
              <a:t>À partir de la fin du 1</a:t>
            </a:r>
            <a:r>
              <a:rPr lang="fr-FR" sz="2400" baseline="30000" dirty="0"/>
              <a:t>er</a:t>
            </a:r>
            <a:r>
              <a:rPr lang="fr-FR" sz="2400" dirty="0"/>
              <a:t> mois…</a:t>
            </a:r>
          </a:p>
          <a:p>
            <a:pPr lvl="1">
              <a:lnSpc>
                <a:spcPct val="90000"/>
              </a:lnSpc>
            </a:pPr>
            <a:r>
              <a:rPr lang="fr-FR" sz="2000" dirty="0"/>
              <a:t>Tolérance dans les 1</a:t>
            </a:r>
            <a:r>
              <a:rPr lang="fr-FR" sz="2000" baseline="30000" dirty="0"/>
              <a:t>ères</a:t>
            </a:r>
            <a:r>
              <a:rPr lang="fr-FR" sz="2000" dirty="0"/>
              <a:t> semaines</a:t>
            </a:r>
          </a:p>
          <a:p>
            <a:pPr lvl="4">
              <a:lnSpc>
                <a:spcPct val="90000"/>
              </a:lnSpc>
            </a:pPr>
            <a:endParaRPr lang="fr-FR" sz="1600" dirty="0"/>
          </a:p>
          <a:p>
            <a:pPr>
              <a:lnSpc>
                <a:spcPct val="90000"/>
              </a:lnSpc>
            </a:pPr>
            <a:r>
              <a:rPr lang="fr-FR" sz="2400" dirty="0"/>
              <a:t>Posologie « antidépressive »</a:t>
            </a:r>
          </a:p>
          <a:p>
            <a:pPr lvl="4">
              <a:lnSpc>
                <a:spcPct val="90000"/>
              </a:lnSpc>
            </a:pPr>
            <a:endParaRPr lang="fr-FR" sz="1600" dirty="0"/>
          </a:p>
          <a:p>
            <a:pPr>
              <a:lnSpc>
                <a:spcPct val="90000"/>
              </a:lnSpc>
            </a:pPr>
            <a:r>
              <a:rPr lang="fr-FR" sz="2400" dirty="0"/>
              <a:t>En traitement prolongé…</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27</a:t>
            </a:fld>
            <a:endParaRPr lang="en-US" dirty="0"/>
          </a:p>
        </p:txBody>
      </p:sp>
    </p:spTree>
    <p:extLst>
      <p:ext uri="{BB962C8B-B14F-4D97-AF65-F5344CB8AC3E}">
        <p14:creationId xmlns:p14="http://schemas.microsoft.com/office/powerpoint/2010/main" val="1906360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anim calcmode="lin" valueType="num">
                                      <p:cBhvr additive="base">
                                        <p:cTn id="11" dur="5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957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9571">
                                            <p:txEl>
                                              <p:pRg st="3" end="3"/>
                                            </p:txEl>
                                          </p:spTgt>
                                        </p:tgtEl>
                                        <p:attrNameLst>
                                          <p:attrName>style.visibility</p:attrName>
                                        </p:attrNameLst>
                                      </p:cBhvr>
                                      <p:to>
                                        <p:strVal val="visible"/>
                                      </p:to>
                                    </p:set>
                                    <p:anim calcmode="lin" valueType="num">
                                      <p:cBhvr additive="base">
                                        <p:cTn id="15" dur="5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957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9571">
                                            <p:txEl>
                                              <p:pRg st="4" end="4"/>
                                            </p:txEl>
                                          </p:spTgt>
                                        </p:tgtEl>
                                        <p:attrNameLst>
                                          <p:attrName>style.visibility</p:attrName>
                                        </p:attrNameLst>
                                      </p:cBhvr>
                                      <p:to>
                                        <p:strVal val="visible"/>
                                      </p:to>
                                    </p:set>
                                    <p:anim calcmode="lin" valueType="num">
                                      <p:cBhvr additive="base">
                                        <p:cTn id="19" dur="5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9571">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9571">
                                            <p:txEl>
                                              <p:pRg st="6" end="6"/>
                                            </p:txEl>
                                          </p:spTgt>
                                        </p:tgtEl>
                                        <p:attrNameLst>
                                          <p:attrName>style.visibility</p:attrName>
                                        </p:attrNameLst>
                                      </p:cBhvr>
                                      <p:to>
                                        <p:strVal val="visible"/>
                                      </p:to>
                                    </p:set>
                                    <p:anim calcmode="lin" valueType="num">
                                      <p:cBhvr additive="base">
                                        <p:cTn id="23" dur="500" fill="hold"/>
                                        <p:tgtEl>
                                          <p:spTgt spid="10957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9571">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9571">
                                            <p:txEl>
                                              <p:pRg st="7" end="7"/>
                                            </p:txEl>
                                          </p:spTgt>
                                        </p:tgtEl>
                                        <p:attrNameLst>
                                          <p:attrName>style.visibility</p:attrName>
                                        </p:attrNameLst>
                                      </p:cBhvr>
                                      <p:to>
                                        <p:strVal val="visible"/>
                                      </p:to>
                                    </p:set>
                                    <p:anim calcmode="lin" valueType="num">
                                      <p:cBhvr additive="base">
                                        <p:cTn id="27" dur="500" fill="hold"/>
                                        <p:tgtEl>
                                          <p:spTgt spid="109571">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9571">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9571">
                                            <p:txEl>
                                              <p:pRg st="9" end="9"/>
                                            </p:txEl>
                                          </p:spTgt>
                                        </p:tgtEl>
                                        <p:attrNameLst>
                                          <p:attrName>style.visibility</p:attrName>
                                        </p:attrNameLst>
                                      </p:cBhvr>
                                      <p:to>
                                        <p:strVal val="visible"/>
                                      </p:to>
                                    </p:set>
                                    <p:anim calcmode="lin" valueType="num">
                                      <p:cBhvr additive="base">
                                        <p:cTn id="31" dur="500" fill="hold"/>
                                        <p:tgtEl>
                                          <p:spTgt spid="109571">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9571">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9571">
                                            <p:txEl>
                                              <p:pRg st="10" end="10"/>
                                            </p:txEl>
                                          </p:spTgt>
                                        </p:tgtEl>
                                        <p:attrNameLst>
                                          <p:attrName>style.visibility</p:attrName>
                                        </p:attrNameLst>
                                      </p:cBhvr>
                                      <p:to>
                                        <p:strVal val="visible"/>
                                      </p:to>
                                    </p:set>
                                    <p:anim calcmode="lin" valueType="num">
                                      <p:cBhvr additive="base">
                                        <p:cTn id="35" dur="500" fill="hold"/>
                                        <p:tgtEl>
                                          <p:spTgt spid="109571">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9571">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9571">
                                            <p:txEl>
                                              <p:pRg st="11" end="11"/>
                                            </p:txEl>
                                          </p:spTgt>
                                        </p:tgtEl>
                                        <p:attrNameLst>
                                          <p:attrName>style.visibility</p:attrName>
                                        </p:attrNameLst>
                                      </p:cBhvr>
                                      <p:to>
                                        <p:strVal val="visible"/>
                                      </p:to>
                                    </p:set>
                                    <p:anim calcmode="lin" valueType="num">
                                      <p:cBhvr additive="base">
                                        <p:cTn id="39" dur="500" fill="hold"/>
                                        <p:tgtEl>
                                          <p:spTgt spid="109571">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9571">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09572">
                                            <p:txEl>
                                              <p:pRg st="0" end="0"/>
                                            </p:txEl>
                                          </p:spTgt>
                                        </p:tgtEl>
                                        <p:attrNameLst>
                                          <p:attrName>style.visibility</p:attrName>
                                        </p:attrNameLst>
                                      </p:cBhvr>
                                      <p:to>
                                        <p:strVal val="visible"/>
                                      </p:to>
                                    </p:set>
                                    <p:animEffect transition="in" filter="box(in)">
                                      <p:cBhvr>
                                        <p:cTn id="45" dur="500"/>
                                        <p:tgtEl>
                                          <p:spTgt spid="109572">
                                            <p:txEl>
                                              <p:pRg st="0" end="0"/>
                                            </p:txEl>
                                          </p:spTgt>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109572">
                                            <p:txEl>
                                              <p:pRg st="1" end="1"/>
                                            </p:txEl>
                                          </p:spTgt>
                                        </p:tgtEl>
                                        <p:attrNameLst>
                                          <p:attrName>style.visibility</p:attrName>
                                        </p:attrNameLst>
                                      </p:cBhvr>
                                      <p:to>
                                        <p:strVal val="visible"/>
                                      </p:to>
                                    </p:set>
                                    <p:animEffect transition="in" filter="box(in)">
                                      <p:cBhvr>
                                        <p:cTn id="48" dur="500"/>
                                        <p:tgtEl>
                                          <p:spTgt spid="109572">
                                            <p:txEl>
                                              <p:pRg st="1" end="1"/>
                                            </p:txEl>
                                          </p:spTgt>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109572">
                                            <p:txEl>
                                              <p:pRg st="3" end="3"/>
                                            </p:txEl>
                                          </p:spTgt>
                                        </p:tgtEl>
                                        <p:attrNameLst>
                                          <p:attrName>style.visibility</p:attrName>
                                        </p:attrNameLst>
                                      </p:cBhvr>
                                      <p:to>
                                        <p:strVal val="visible"/>
                                      </p:to>
                                    </p:set>
                                    <p:animEffect transition="in" filter="box(in)">
                                      <p:cBhvr>
                                        <p:cTn id="51" dur="500"/>
                                        <p:tgtEl>
                                          <p:spTgt spid="109572">
                                            <p:txEl>
                                              <p:pRg st="3" end="3"/>
                                            </p:txEl>
                                          </p:spTgt>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109572">
                                            <p:txEl>
                                              <p:pRg st="5" end="5"/>
                                            </p:txEl>
                                          </p:spTgt>
                                        </p:tgtEl>
                                        <p:attrNameLst>
                                          <p:attrName>style.visibility</p:attrName>
                                        </p:attrNameLst>
                                      </p:cBhvr>
                                      <p:to>
                                        <p:strVal val="visible"/>
                                      </p:to>
                                    </p:set>
                                    <p:animEffect transition="in" filter="box(in)">
                                      <p:cBhvr>
                                        <p:cTn id="54" dur="500"/>
                                        <p:tgtEl>
                                          <p:spTgt spid="1095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P spid="10957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Prendre en charge un trouble chronique</a:t>
            </a:r>
            <a:endParaRPr lang="fr-FR" dirty="0"/>
          </a:p>
        </p:txBody>
      </p:sp>
      <p:sp>
        <p:nvSpPr>
          <p:cNvPr id="3" name="Espace réservé du contenu 2"/>
          <p:cNvSpPr>
            <a:spLocks noGrp="1"/>
          </p:cNvSpPr>
          <p:nvPr>
            <p:ph idx="1"/>
          </p:nvPr>
        </p:nvSpPr>
        <p:spPr>
          <a:xfrm>
            <a:off x="1261872" y="2334883"/>
            <a:ext cx="8595360" cy="3845254"/>
          </a:xfrm>
        </p:spPr>
        <p:txBody>
          <a:bodyPr/>
          <a:lstStyle/>
          <a:p>
            <a:r>
              <a:rPr lang="fr-FR" dirty="0" smtClean="0"/>
              <a:t>Rechercher les comorbidités (les guetter ?)</a:t>
            </a:r>
          </a:p>
          <a:p>
            <a:r>
              <a:rPr lang="fr-FR" dirty="0" smtClean="0"/>
              <a:t>L’accompagnement vers la reconnaissance</a:t>
            </a:r>
          </a:p>
          <a:p>
            <a:r>
              <a:rPr lang="fr-FR" dirty="0" smtClean="0"/>
              <a:t>La place des associations +++</a:t>
            </a:r>
          </a:p>
          <a:p>
            <a:r>
              <a:rPr lang="fr-FR" dirty="0" smtClean="0"/>
              <a:t>La place de la spiritualité ?</a:t>
            </a:r>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28</a:t>
            </a:fld>
            <a:endParaRPr lang="en-US" dirty="0"/>
          </a:p>
        </p:txBody>
      </p:sp>
    </p:spTree>
    <p:extLst>
      <p:ext uri="{BB962C8B-B14F-4D97-AF65-F5344CB8AC3E}">
        <p14:creationId xmlns:p14="http://schemas.microsoft.com/office/powerpoint/2010/main" val="4678714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l"/>
            <a:r>
              <a:rPr lang="fr-FR" dirty="0"/>
              <a:t>Conclusion</a:t>
            </a:r>
          </a:p>
        </p:txBody>
      </p:sp>
      <p:sp>
        <p:nvSpPr>
          <p:cNvPr id="43011" name="Rectangle 3"/>
          <p:cNvSpPr>
            <a:spLocks noGrp="1" noChangeArrowheads="1"/>
          </p:cNvSpPr>
          <p:nvPr>
            <p:ph type="body" idx="1"/>
          </p:nvPr>
        </p:nvSpPr>
        <p:spPr>
          <a:xfrm>
            <a:off x="1261871" y="1828800"/>
            <a:ext cx="9170339" cy="4351337"/>
          </a:xfrm>
        </p:spPr>
        <p:txBody>
          <a:bodyPr/>
          <a:lstStyle/>
          <a:p>
            <a:endParaRPr lang="fr-FR" dirty="0"/>
          </a:p>
          <a:p>
            <a:pPr marL="0" indent="0" algn="ctr">
              <a:buNone/>
            </a:pPr>
            <a:r>
              <a:rPr lang="fr-FR" sz="3600" dirty="0"/>
              <a:t>L’attitude thérapeutique dépendra beaucoup du moment, où le médecin rencontrera </a:t>
            </a:r>
            <a:r>
              <a:rPr lang="fr-FR" sz="3600" dirty="0" smtClean="0"/>
              <a:t>le patient…</a:t>
            </a:r>
            <a:endParaRPr lang="fr-FR" sz="3600" dirty="0"/>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29</a:t>
            </a:fld>
            <a:endParaRPr lang="en-US" dirty="0"/>
          </a:p>
        </p:txBody>
      </p:sp>
    </p:spTree>
    <p:extLst>
      <p:ext uri="{BB962C8B-B14F-4D97-AF65-F5344CB8AC3E}">
        <p14:creationId xmlns:p14="http://schemas.microsoft.com/office/powerpoint/2010/main" val="1612231553"/>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52601" y="1427164"/>
            <a:ext cx="8304213" cy="1609725"/>
          </a:xfrm>
        </p:spPr>
        <p:txBody>
          <a:bodyPr>
            <a:noAutofit/>
          </a:bodyPr>
          <a:lstStyle/>
          <a:p>
            <a:pPr eaLnBrk="1" hangingPunct="1">
              <a:defRPr/>
            </a:pPr>
            <a:r>
              <a:rPr lang="fr-FR" dirty="0">
                <a:effectLst>
                  <a:outerShdw blurRad="38100" dist="38100" dir="2700000" algn="tl">
                    <a:srgbClr val="C0C0C0"/>
                  </a:outerShdw>
                </a:effectLst>
                <a:latin typeface="Garamond" pitchFamily="18" charset="0"/>
              </a:rPr>
              <a:t>Modifier la trace traumatique ?</a:t>
            </a:r>
          </a:p>
        </p:txBody>
      </p:sp>
    </p:spTree>
    <p:extLst>
      <p:ext uri="{BB962C8B-B14F-4D97-AF65-F5344CB8AC3E}">
        <p14:creationId xmlns:p14="http://schemas.microsoft.com/office/powerpoint/2010/main" val="2879091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recherche des </a:t>
            </a:r>
            <a:r>
              <a:rPr lang="fr-FR" dirty="0" err="1" smtClean="0"/>
              <a:t>ttt</a:t>
            </a:r>
            <a:r>
              <a:rPr lang="fr-FR" dirty="0" smtClean="0"/>
              <a:t> de demain ?</a:t>
            </a:r>
            <a:endParaRPr lang="fr-FR" dirty="0"/>
          </a:p>
        </p:txBody>
      </p:sp>
      <p:sp>
        <p:nvSpPr>
          <p:cNvPr id="3" name="Espace réservé du contenu 2"/>
          <p:cNvSpPr>
            <a:spLocks noGrp="1"/>
          </p:cNvSpPr>
          <p:nvPr>
            <p:ph idx="1"/>
          </p:nvPr>
        </p:nvSpPr>
        <p:spPr/>
        <p:txBody>
          <a:bodyPr/>
          <a:lstStyle/>
          <a:p>
            <a:r>
              <a:rPr lang="fr-FR" altLang="fr-FR" dirty="0"/>
              <a:t>Psychothérapie de référence…</a:t>
            </a:r>
          </a:p>
          <a:p>
            <a:pPr lvl="4"/>
            <a:endParaRPr lang="fr-FR" altLang="fr-FR" dirty="0"/>
          </a:p>
          <a:p>
            <a:r>
              <a:rPr lang="fr-FR" altLang="fr-FR" dirty="0"/>
              <a:t>Chimiofacilitée +++</a:t>
            </a:r>
          </a:p>
          <a:p>
            <a:pPr lvl="1"/>
            <a:r>
              <a:rPr lang="fr-FR" altLang="fr-FR" i="1" dirty="0"/>
              <a:t>Propranolol</a:t>
            </a:r>
          </a:p>
          <a:p>
            <a:pPr lvl="1"/>
            <a:r>
              <a:rPr lang="fr-FR" altLang="fr-FR" i="1" dirty="0"/>
              <a:t>Glucocorticoïdes</a:t>
            </a:r>
          </a:p>
          <a:p>
            <a:pPr lvl="1"/>
            <a:r>
              <a:rPr lang="fr-FR" altLang="fr-FR" i="1" dirty="0"/>
              <a:t>L-DOPA</a:t>
            </a:r>
            <a:endParaRPr lang="fr-FR" altLang="fr-FR" dirty="0"/>
          </a:p>
          <a:p>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31</a:t>
            </a:fld>
            <a:endParaRPr lang="en-US" dirty="0"/>
          </a:p>
        </p:txBody>
      </p:sp>
    </p:spTree>
    <p:extLst>
      <p:ext uri="{BB962C8B-B14F-4D97-AF65-F5344CB8AC3E}">
        <p14:creationId xmlns:p14="http://schemas.microsoft.com/office/powerpoint/2010/main" val="1291000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a:xfrm>
            <a:off x="1703389" y="333375"/>
            <a:ext cx="8015287" cy="914400"/>
          </a:xfrm>
        </p:spPr>
        <p:txBody>
          <a:bodyPr anchor="b">
            <a:normAutofit fontScale="90000"/>
          </a:bodyPr>
          <a:lstStyle/>
          <a:p>
            <a:pPr eaLnBrk="1" hangingPunct="1"/>
            <a:r>
              <a:rPr lang="fr-FR" altLang="fr-FR" sz="3600">
                <a:latin typeface="Garamond" panose="02020404030301010803" pitchFamily="18" charset="0"/>
              </a:rPr>
              <a:t>Consolidation &amp; </a:t>
            </a:r>
            <a:br>
              <a:rPr lang="fr-FR" altLang="fr-FR" sz="3600">
                <a:latin typeface="Garamond" panose="02020404030301010803" pitchFamily="18" charset="0"/>
              </a:rPr>
            </a:br>
            <a:r>
              <a:rPr lang="fr-FR" altLang="fr-FR" sz="3600">
                <a:latin typeface="Garamond" panose="02020404030301010803" pitchFamily="18" charset="0"/>
              </a:rPr>
              <a:t>Reconsolidation mnésique</a:t>
            </a:r>
          </a:p>
        </p:txBody>
      </p:sp>
      <p:sp>
        <p:nvSpPr>
          <p:cNvPr id="38915" name="Espace réservé du texte 3"/>
          <p:cNvSpPr>
            <a:spLocks noGrp="1"/>
          </p:cNvSpPr>
          <p:nvPr>
            <p:ph type="body" sz="half" idx="1"/>
          </p:nvPr>
        </p:nvSpPr>
        <p:spPr/>
        <p:txBody>
          <a:bodyPr/>
          <a:lstStyle/>
          <a:p>
            <a:pPr marL="0" indent="0">
              <a:lnSpc>
                <a:spcPct val="90000"/>
              </a:lnSpc>
              <a:buNone/>
            </a:pPr>
            <a:r>
              <a:rPr lang="fr-FR" altLang="fr-FR" b="1" dirty="0">
                <a:solidFill>
                  <a:schemeClr val="folHlink"/>
                </a:solidFill>
                <a:latin typeface="Garamond" panose="02020404030301010803" pitchFamily="18" charset="0"/>
              </a:rPr>
              <a:t>Consolidation mnésique =</a:t>
            </a:r>
            <a:r>
              <a:rPr lang="fr-FR" altLang="fr-FR" dirty="0">
                <a:latin typeface="Garamond" panose="02020404030301010803" pitchFamily="18" charset="0"/>
              </a:rPr>
              <a:t> conversion d’un souvenir à court terme en souvenir à long terme (stocké)</a:t>
            </a:r>
          </a:p>
          <a:p>
            <a:pPr marL="0" indent="0">
              <a:lnSpc>
                <a:spcPct val="90000"/>
              </a:lnSpc>
            </a:pPr>
            <a:r>
              <a:rPr lang="fr-FR" altLang="fr-FR" dirty="0">
                <a:latin typeface="Garamond" panose="02020404030301010803" pitchFamily="18" charset="0"/>
              </a:rPr>
              <a:t>Lors de la remémoration, le souvenir est instable et devient labile</a:t>
            </a:r>
          </a:p>
          <a:p>
            <a:pPr marL="0" indent="0">
              <a:lnSpc>
                <a:spcPct val="90000"/>
              </a:lnSpc>
            </a:pPr>
            <a:r>
              <a:rPr lang="fr-FR" altLang="fr-FR" dirty="0">
                <a:latin typeface="Garamond" panose="02020404030301010803" pitchFamily="18" charset="0"/>
              </a:rPr>
              <a:t>Reconsolidation nécessaire pour le </a:t>
            </a:r>
            <a:r>
              <a:rPr lang="fr-FR" altLang="fr-FR" dirty="0" err="1">
                <a:latin typeface="Garamond" panose="02020404030301010803" pitchFamily="18" charset="0"/>
              </a:rPr>
              <a:t>re</a:t>
            </a:r>
            <a:r>
              <a:rPr lang="fr-FR" altLang="fr-FR" dirty="0">
                <a:latin typeface="Garamond" panose="02020404030301010803" pitchFamily="18" charset="0"/>
              </a:rPr>
              <a:t>-stocker :</a:t>
            </a:r>
          </a:p>
          <a:p>
            <a:pPr lvl="1" eaLnBrk="1" hangingPunct="1">
              <a:lnSpc>
                <a:spcPct val="90000"/>
              </a:lnSpc>
            </a:pPr>
            <a:r>
              <a:rPr lang="fr-FR" altLang="fr-FR" sz="2000" dirty="0">
                <a:latin typeface="Garamond" panose="02020404030301010803" pitchFamily="18" charset="0"/>
              </a:rPr>
              <a:t>requiert la mise en jeu des béta récepteurs</a:t>
            </a:r>
          </a:p>
          <a:p>
            <a:pPr lvl="1" eaLnBrk="1" hangingPunct="1">
              <a:lnSpc>
                <a:spcPct val="90000"/>
              </a:lnSpc>
            </a:pPr>
            <a:r>
              <a:rPr lang="fr-FR" altLang="fr-FR" sz="2000" dirty="0">
                <a:latin typeface="Garamond" panose="02020404030301010803" pitchFamily="18" charset="0"/>
              </a:rPr>
              <a:t>Induction synthèse protéique</a:t>
            </a:r>
          </a:p>
          <a:p>
            <a:pPr lvl="2" eaLnBrk="1" hangingPunct="1">
              <a:lnSpc>
                <a:spcPct val="90000"/>
              </a:lnSpc>
            </a:pPr>
            <a:r>
              <a:rPr lang="fr-FR" altLang="fr-FR" sz="1800" dirty="0" err="1">
                <a:latin typeface="Garamond" panose="02020404030301010803" pitchFamily="18" charset="0"/>
              </a:rPr>
              <a:t>AMPc</a:t>
            </a:r>
            <a:r>
              <a:rPr lang="fr-FR" altLang="fr-FR" sz="1800" dirty="0">
                <a:latin typeface="Garamond" panose="02020404030301010803" pitchFamily="18" charset="0"/>
              </a:rPr>
              <a:t> </a:t>
            </a:r>
          </a:p>
          <a:p>
            <a:pPr lvl="2" eaLnBrk="1" hangingPunct="1">
              <a:lnSpc>
                <a:spcPct val="90000"/>
              </a:lnSpc>
            </a:pPr>
            <a:r>
              <a:rPr lang="fr-FR" altLang="fr-FR" sz="1800" dirty="0" err="1">
                <a:latin typeface="Garamond" panose="02020404030301010803" pitchFamily="18" charset="0"/>
              </a:rPr>
              <a:t>Response</a:t>
            </a:r>
            <a:r>
              <a:rPr lang="fr-FR" altLang="fr-FR" sz="1800" dirty="0">
                <a:latin typeface="Garamond" panose="02020404030301010803" pitchFamily="18" charset="0"/>
              </a:rPr>
              <a:t> </a:t>
            </a:r>
            <a:r>
              <a:rPr lang="fr-FR" altLang="fr-FR" sz="1800" dirty="0" err="1">
                <a:latin typeface="Garamond" panose="02020404030301010803" pitchFamily="18" charset="0"/>
              </a:rPr>
              <a:t>Element</a:t>
            </a:r>
            <a:r>
              <a:rPr lang="fr-FR" altLang="fr-FR" sz="1800" dirty="0">
                <a:latin typeface="Garamond" panose="02020404030301010803" pitchFamily="18" charset="0"/>
              </a:rPr>
              <a:t> Binding </a:t>
            </a:r>
            <a:r>
              <a:rPr lang="fr-FR" altLang="fr-FR" sz="1800" dirty="0" err="1">
                <a:latin typeface="Garamond" panose="02020404030301010803" pitchFamily="18" charset="0"/>
              </a:rPr>
              <a:t>protein</a:t>
            </a:r>
            <a:r>
              <a:rPr lang="fr-FR" altLang="fr-FR" sz="1800" dirty="0">
                <a:latin typeface="Garamond" panose="02020404030301010803" pitchFamily="18" charset="0"/>
              </a:rPr>
              <a:t> (CREB)</a:t>
            </a:r>
          </a:p>
        </p:txBody>
      </p:sp>
      <p:sp>
        <p:nvSpPr>
          <p:cNvPr id="38916" name="Text Box 4"/>
          <p:cNvSpPr txBox="1">
            <a:spLocks noChangeArrowheads="1"/>
          </p:cNvSpPr>
          <p:nvPr/>
        </p:nvSpPr>
        <p:spPr bwMode="auto">
          <a:xfrm>
            <a:off x="6240463" y="1412876"/>
            <a:ext cx="424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50000"/>
              </a:spcBef>
              <a:buClrTx/>
              <a:buSzTx/>
              <a:buFontTx/>
              <a:buNone/>
            </a:pPr>
            <a:r>
              <a:rPr lang="fr-FR" altLang="fr-FR" sz="1800" i="1">
                <a:latin typeface="Garamond" panose="02020404030301010803" pitchFamily="18" charset="0"/>
              </a:rPr>
              <a:t>Garakani et al., Mt Sinaï J Med 2006</a:t>
            </a:r>
          </a:p>
        </p:txBody>
      </p:sp>
      <p:grpSp>
        <p:nvGrpSpPr>
          <p:cNvPr id="38917" name="Group 3"/>
          <p:cNvGrpSpPr>
            <a:grpSpLocks noGrp="1"/>
          </p:cNvGrpSpPr>
          <p:nvPr/>
        </p:nvGrpSpPr>
        <p:grpSpPr bwMode="auto">
          <a:xfrm>
            <a:off x="6217459" y="1844676"/>
            <a:ext cx="4259262" cy="4568825"/>
            <a:chOff x="748" y="300"/>
            <a:chExt cx="4264" cy="3915"/>
          </a:xfrm>
        </p:grpSpPr>
        <p:pic>
          <p:nvPicPr>
            <p:cNvPr id="389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 y="300"/>
              <a:ext cx="4264" cy="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2" name="Text Box 5"/>
            <p:cNvSpPr txBox="1">
              <a:spLocks noChangeArrowheads="1"/>
            </p:cNvSpPr>
            <p:nvPr/>
          </p:nvSpPr>
          <p:spPr bwMode="auto">
            <a:xfrm>
              <a:off x="2155" y="3702"/>
              <a:ext cx="1269"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50000"/>
                </a:spcBef>
                <a:buClrTx/>
                <a:buSzTx/>
                <a:buFontTx/>
                <a:buNone/>
              </a:pPr>
              <a:r>
                <a:rPr lang="fr-FR" altLang="fr-FR" sz="1000" b="1">
                  <a:solidFill>
                    <a:srgbClr val="CC0000"/>
                  </a:solidFill>
                  <a:latin typeface="Arial" panose="020B0604020202020204" pitchFamily="34" charset="0"/>
                </a:rPr>
                <a:t>PROPRANOLOL</a:t>
              </a:r>
            </a:p>
          </p:txBody>
        </p:sp>
        <p:sp>
          <p:nvSpPr>
            <p:cNvPr id="38923" name="Rectangle 6"/>
            <p:cNvSpPr>
              <a:spLocks noChangeArrowheads="1"/>
            </p:cNvSpPr>
            <p:nvPr/>
          </p:nvSpPr>
          <p:spPr bwMode="auto">
            <a:xfrm rot="-1884933">
              <a:off x="3334" y="3521"/>
              <a:ext cx="635" cy="9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0"/>
                </a:spcBef>
                <a:buClrTx/>
                <a:buSzTx/>
                <a:buFontTx/>
                <a:buNone/>
              </a:pPr>
              <a:endParaRPr lang="fr-FR" altLang="fr-FR" sz="1800">
                <a:latin typeface="Arial" panose="020B0604020202020204" pitchFamily="34" charset="0"/>
              </a:endParaRPr>
            </a:p>
          </p:txBody>
        </p:sp>
        <p:sp>
          <p:nvSpPr>
            <p:cNvPr id="38924" name="Rectangle 7"/>
            <p:cNvSpPr>
              <a:spLocks noChangeArrowheads="1"/>
            </p:cNvSpPr>
            <p:nvPr/>
          </p:nvSpPr>
          <p:spPr bwMode="auto">
            <a:xfrm rot="3499704">
              <a:off x="3806" y="3349"/>
              <a:ext cx="227" cy="9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0"/>
                </a:spcBef>
                <a:buClrTx/>
                <a:buSzTx/>
                <a:buFontTx/>
                <a:buNone/>
              </a:pPr>
              <a:endParaRPr lang="fr-FR" altLang="fr-FR" sz="1800">
                <a:latin typeface="Arial" panose="020B0604020202020204" pitchFamily="34" charset="0"/>
              </a:endParaRPr>
            </a:p>
          </p:txBody>
        </p:sp>
        <p:sp>
          <p:nvSpPr>
            <p:cNvPr id="38925" name="Oval 8"/>
            <p:cNvSpPr>
              <a:spLocks noChangeArrowheads="1"/>
            </p:cNvSpPr>
            <p:nvPr/>
          </p:nvSpPr>
          <p:spPr bwMode="auto">
            <a:xfrm>
              <a:off x="2154" y="3657"/>
              <a:ext cx="1225" cy="317"/>
            </a:xfrm>
            <a:prstGeom prst="ellipse">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algn="ctr" eaLnBrk="1" hangingPunct="1">
                <a:spcBef>
                  <a:spcPct val="0"/>
                </a:spcBef>
                <a:buClrTx/>
                <a:buSzTx/>
                <a:buFontTx/>
                <a:buNone/>
              </a:pPr>
              <a:endParaRPr lang="fr-FR" altLang="fr-FR" sz="1800">
                <a:solidFill>
                  <a:srgbClr val="CC0000"/>
                </a:solidFill>
                <a:latin typeface="Arial" panose="020B0604020202020204" pitchFamily="34" charset="0"/>
              </a:endParaRPr>
            </a:p>
          </p:txBody>
        </p:sp>
      </p:grpSp>
      <p:sp>
        <p:nvSpPr>
          <p:cNvPr id="117771" name="Oval 11"/>
          <p:cNvSpPr>
            <a:spLocks noChangeArrowheads="1"/>
          </p:cNvSpPr>
          <p:nvPr/>
        </p:nvSpPr>
        <p:spPr bwMode="auto">
          <a:xfrm>
            <a:off x="9551989" y="4437063"/>
            <a:ext cx="936625" cy="1439862"/>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0"/>
              </a:spcBef>
              <a:buClrTx/>
              <a:buSzTx/>
              <a:buFontTx/>
              <a:buNone/>
            </a:pPr>
            <a:endParaRPr lang="fr-FR" altLang="fr-FR" sz="1800">
              <a:latin typeface="Arial" panose="020B0604020202020204" pitchFamily="34" charset="0"/>
            </a:endParaRP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32</a:t>
            </a:fld>
            <a:endParaRPr lang="en-US" dirty="0"/>
          </a:p>
        </p:txBody>
      </p:sp>
    </p:spTree>
    <p:extLst>
      <p:ext uri="{BB962C8B-B14F-4D97-AF65-F5344CB8AC3E}">
        <p14:creationId xmlns:p14="http://schemas.microsoft.com/office/powerpoint/2010/main" val="2629809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7771"/>
                                        </p:tgtEl>
                                        <p:attrNameLst>
                                          <p:attrName>style.visibility</p:attrName>
                                        </p:attrNameLst>
                                      </p:cBhvr>
                                      <p:to>
                                        <p:strVal val="visible"/>
                                      </p:to>
                                    </p:set>
                                    <p:anim calcmode="lin" valueType="num">
                                      <p:cBhvr additive="base">
                                        <p:cTn id="7" dur="500" fill="hold"/>
                                        <p:tgtEl>
                                          <p:spTgt spid="117771"/>
                                        </p:tgtEl>
                                        <p:attrNameLst>
                                          <p:attrName>ppt_x</p:attrName>
                                        </p:attrNameLst>
                                      </p:cBhvr>
                                      <p:tavLst>
                                        <p:tav tm="0">
                                          <p:val>
                                            <p:strVal val="#ppt_x"/>
                                          </p:val>
                                        </p:tav>
                                        <p:tav tm="100000">
                                          <p:val>
                                            <p:strVal val="#ppt_x"/>
                                          </p:val>
                                        </p:tav>
                                      </p:tavLst>
                                    </p:anim>
                                    <p:anim calcmode="lin" valueType="num">
                                      <p:cBhvr additive="base">
                                        <p:cTn id="8" dur="500" fill="hold"/>
                                        <p:tgtEl>
                                          <p:spTgt spid="1177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re 1"/>
          <p:cNvSpPr>
            <a:spLocks noGrp="1"/>
          </p:cNvSpPr>
          <p:nvPr>
            <p:ph type="title" idx="4294967295"/>
          </p:nvPr>
        </p:nvSpPr>
        <p:spPr>
          <a:xfrm>
            <a:off x="1774825" y="273051"/>
            <a:ext cx="5041900" cy="708025"/>
          </a:xfrm>
        </p:spPr>
        <p:txBody>
          <a:bodyPr anchor="b"/>
          <a:lstStyle/>
          <a:p>
            <a:pPr eaLnBrk="1" hangingPunct="1"/>
            <a:r>
              <a:rPr lang="fr-FR" altLang="fr-FR" sz="3200" i="1">
                <a:latin typeface="Garamond" panose="02020404030301010803" pitchFamily="18" charset="0"/>
              </a:rPr>
              <a:t>Birmes &amp; al, 2009</a:t>
            </a:r>
          </a:p>
        </p:txBody>
      </p:sp>
      <p:pic>
        <p:nvPicPr>
          <p:cNvPr id="41987" name="Espace réservé du contenu 4" descr="AZFCRAT.jpg"/>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7167564" y="142875"/>
            <a:ext cx="3328987" cy="2497138"/>
          </a:xfrm>
        </p:spPr>
      </p:pic>
      <p:sp>
        <p:nvSpPr>
          <p:cNvPr id="41988" name="Espace réservé du texte 3"/>
          <p:cNvSpPr>
            <a:spLocks noGrp="1"/>
          </p:cNvSpPr>
          <p:nvPr>
            <p:ph type="body" sz="half" idx="4294967295"/>
          </p:nvPr>
        </p:nvSpPr>
        <p:spPr>
          <a:xfrm>
            <a:off x="2133600" y="1557338"/>
            <a:ext cx="5348288" cy="4608512"/>
          </a:xfrm>
        </p:spPr>
        <p:txBody>
          <a:bodyPr>
            <a:normAutofit lnSpcReduction="10000"/>
          </a:bodyPr>
          <a:lstStyle/>
          <a:p>
            <a:pPr marL="0" indent="0">
              <a:lnSpc>
                <a:spcPct val="80000"/>
              </a:lnSpc>
              <a:buNone/>
            </a:pPr>
            <a:r>
              <a:rPr lang="fr-FR" altLang="fr-FR" dirty="0">
                <a:latin typeface="Garamond" panose="02020404030301010803" pitchFamily="18" charset="0"/>
              </a:rPr>
              <a:t>Essai pilote ouvert</a:t>
            </a:r>
          </a:p>
          <a:p>
            <a:pPr marL="0" indent="0">
              <a:lnSpc>
                <a:spcPct val="80000"/>
              </a:lnSpc>
              <a:buNone/>
            </a:pPr>
            <a:r>
              <a:rPr lang="fr-FR" altLang="fr-FR" dirty="0">
                <a:latin typeface="Garamond" panose="02020404030301010803" pitchFamily="18" charset="0"/>
              </a:rPr>
              <a:t>8 PTSD chroniques (CAPS 2001 = 61 </a:t>
            </a:r>
            <a:r>
              <a:rPr lang="fr-FR" altLang="fr-FR" i="1" dirty="0">
                <a:latin typeface="Garamond" panose="02020404030301010803" pitchFamily="18" charset="0"/>
              </a:rPr>
              <a:t>+/-13 </a:t>
            </a:r>
            <a:r>
              <a:rPr lang="fr-FR" altLang="fr-FR" dirty="0">
                <a:latin typeface="Garamond" panose="02020404030301010803" pitchFamily="18" charset="0"/>
              </a:rPr>
              <a:t>)</a:t>
            </a:r>
          </a:p>
          <a:p>
            <a:pPr marL="0" indent="0">
              <a:lnSpc>
                <a:spcPct val="80000"/>
              </a:lnSpc>
              <a:buNone/>
            </a:pPr>
            <a:r>
              <a:rPr lang="fr-FR" altLang="fr-FR" dirty="0">
                <a:latin typeface="Garamond" panose="02020404030301010803" pitchFamily="18" charset="0"/>
              </a:rPr>
              <a:t>23 PTSD chroniques (CAPS 2001 = 60 </a:t>
            </a:r>
            <a:r>
              <a:rPr lang="fr-FR" altLang="fr-FR" i="1" dirty="0">
                <a:latin typeface="Garamond" panose="02020404030301010803" pitchFamily="18" charset="0"/>
              </a:rPr>
              <a:t>+/-13 </a:t>
            </a:r>
            <a:r>
              <a:rPr lang="fr-FR" altLang="fr-FR" dirty="0">
                <a:latin typeface="Garamond" panose="02020404030301010803" pitchFamily="18" charset="0"/>
              </a:rPr>
              <a:t>)</a:t>
            </a:r>
          </a:p>
          <a:p>
            <a:pPr marL="0" indent="0">
              <a:lnSpc>
                <a:spcPct val="80000"/>
              </a:lnSpc>
              <a:buNone/>
            </a:pPr>
            <a:endParaRPr lang="fr-FR" altLang="fr-FR" dirty="0">
              <a:latin typeface="Garamond" panose="02020404030301010803" pitchFamily="18" charset="0"/>
            </a:endParaRPr>
          </a:p>
          <a:p>
            <a:pPr marL="0" indent="0">
              <a:lnSpc>
                <a:spcPct val="80000"/>
              </a:lnSpc>
            </a:pPr>
            <a:r>
              <a:rPr lang="fr-FR" altLang="fr-FR" sz="1800" dirty="0">
                <a:latin typeface="Garamond" panose="02020404030301010803" pitchFamily="18" charset="0"/>
              </a:rPr>
              <a:t> </a:t>
            </a:r>
            <a:r>
              <a:rPr lang="fr-FR" altLang="fr-FR" dirty="0">
                <a:latin typeface="Garamond" panose="02020404030301010803" pitchFamily="18" charset="0"/>
              </a:rPr>
              <a:t>6 séances de réactivation (1/semaine)</a:t>
            </a:r>
          </a:p>
          <a:p>
            <a:pPr marL="0" indent="0">
              <a:lnSpc>
                <a:spcPct val="80000"/>
              </a:lnSpc>
            </a:pPr>
            <a:r>
              <a:rPr lang="fr-FR" altLang="fr-FR" dirty="0">
                <a:latin typeface="Garamond" panose="02020404030301010803" pitchFamily="18" charset="0"/>
              </a:rPr>
              <a:t> propranolol </a:t>
            </a:r>
            <a:r>
              <a:rPr lang="fr-FR" altLang="fr-FR" dirty="0" smtClean="0">
                <a:latin typeface="Garamond" panose="02020404030301010803" pitchFamily="18" charset="0"/>
              </a:rPr>
              <a:t>avant </a:t>
            </a:r>
            <a:r>
              <a:rPr lang="fr-FR" altLang="fr-FR" dirty="0">
                <a:latin typeface="Garamond" panose="02020404030301010803" pitchFamily="18" charset="0"/>
              </a:rPr>
              <a:t>chaque séance</a:t>
            </a:r>
          </a:p>
          <a:p>
            <a:pPr marL="0" indent="0">
              <a:lnSpc>
                <a:spcPct val="80000"/>
              </a:lnSpc>
            </a:pPr>
            <a:r>
              <a:rPr lang="fr-FR" altLang="fr-FR" dirty="0">
                <a:latin typeface="Garamond" panose="02020404030301010803" pitchFamily="18" charset="0"/>
              </a:rPr>
              <a:t> Symptômes PTSD 1 semaine après fin traitement</a:t>
            </a:r>
          </a:p>
          <a:p>
            <a:pPr lvl="4" eaLnBrk="1" hangingPunct="1">
              <a:lnSpc>
                <a:spcPct val="80000"/>
              </a:lnSpc>
            </a:pPr>
            <a:endParaRPr lang="fr-FR" altLang="fr-FR" dirty="0">
              <a:latin typeface="Garamond" panose="02020404030301010803" pitchFamily="18" charset="0"/>
            </a:endParaRPr>
          </a:p>
          <a:p>
            <a:pPr marL="0" indent="0">
              <a:lnSpc>
                <a:spcPct val="80000"/>
              </a:lnSpc>
            </a:pPr>
            <a:r>
              <a:rPr lang="fr-FR" altLang="fr-FR" dirty="0">
                <a:latin typeface="Garamond" panose="02020404030301010803" pitchFamily="18" charset="0"/>
              </a:rPr>
              <a:t> CAPS scores :</a:t>
            </a:r>
          </a:p>
          <a:p>
            <a:pPr lvl="1" eaLnBrk="1" hangingPunct="1">
              <a:lnSpc>
                <a:spcPct val="80000"/>
              </a:lnSpc>
            </a:pPr>
            <a:r>
              <a:rPr lang="fr-FR" altLang="fr-FR" sz="2000" dirty="0">
                <a:latin typeface="Garamond" panose="02020404030301010803" pitchFamily="18" charset="0"/>
              </a:rPr>
              <a:t>61 (+/-10) </a:t>
            </a:r>
            <a:r>
              <a:rPr lang="fr-FR" altLang="fr-FR" sz="2000" dirty="0">
                <a:latin typeface="Garamond" panose="02020404030301010803" pitchFamily="18" charset="0"/>
                <a:sym typeface="Wingdings" panose="05000000000000000000" pitchFamily="2" charset="2"/>
              </a:rPr>
              <a:t> 43 (+/-12)</a:t>
            </a:r>
          </a:p>
          <a:p>
            <a:pPr lvl="1" eaLnBrk="1" hangingPunct="1">
              <a:lnSpc>
                <a:spcPct val="80000"/>
              </a:lnSpc>
            </a:pPr>
            <a:r>
              <a:rPr lang="fr-FR" altLang="fr-FR" sz="2000" dirty="0">
                <a:latin typeface="Garamond" panose="02020404030301010803" pitchFamily="18" charset="0"/>
              </a:rPr>
              <a:t>62 (+/-12) </a:t>
            </a:r>
            <a:r>
              <a:rPr lang="fr-FR" altLang="fr-FR" sz="2000" dirty="0">
                <a:latin typeface="Garamond" panose="02020404030301010803" pitchFamily="18" charset="0"/>
                <a:sym typeface="Wingdings" panose="05000000000000000000" pitchFamily="2" charset="2"/>
              </a:rPr>
              <a:t> 58 (+/-14)</a:t>
            </a:r>
          </a:p>
          <a:p>
            <a:pPr lvl="1" eaLnBrk="1" hangingPunct="1">
              <a:lnSpc>
                <a:spcPct val="80000"/>
              </a:lnSpc>
            </a:pPr>
            <a:r>
              <a:rPr lang="en-US" altLang="fr-FR" sz="2000" dirty="0">
                <a:latin typeface="Garamond" panose="02020404030301010803" pitchFamily="18" charset="0"/>
              </a:rPr>
              <a:t>time group interaction : F(2, 29)=7.17, </a:t>
            </a:r>
            <a:r>
              <a:rPr lang="en-US" altLang="fr-FR" sz="2000" i="1" dirty="0">
                <a:latin typeface="Garamond" panose="02020404030301010803" pitchFamily="18" charset="0"/>
              </a:rPr>
              <a:t>p</a:t>
            </a:r>
            <a:r>
              <a:rPr lang="en-US" altLang="fr-FR" sz="2000" dirty="0">
                <a:latin typeface="Garamond" panose="02020404030301010803" pitchFamily="18" charset="0"/>
              </a:rPr>
              <a:t>=.002</a:t>
            </a:r>
            <a:endParaRPr lang="fr-FR" altLang="fr-FR" sz="2000" dirty="0">
              <a:latin typeface="Garamond" panose="02020404030301010803" pitchFamily="18" charset="0"/>
            </a:endParaRPr>
          </a:p>
        </p:txBody>
      </p:sp>
      <p:pic>
        <p:nvPicPr>
          <p:cNvPr id="41989" name="Image 5" descr="AZF-Colle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4814" y="2928938"/>
            <a:ext cx="2492375" cy="37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33</a:t>
            </a:fld>
            <a:endParaRPr lang="en-US" dirty="0"/>
          </a:p>
        </p:txBody>
      </p:sp>
    </p:spTree>
    <p:extLst>
      <p:ext uri="{BB962C8B-B14F-4D97-AF65-F5344CB8AC3E}">
        <p14:creationId xmlns:p14="http://schemas.microsoft.com/office/powerpoint/2010/main" val="47465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952" y="437071"/>
            <a:ext cx="8963025"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ZoneTexte 4"/>
          <p:cNvSpPr txBox="1">
            <a:spLocks noChangeArrowheads="1"/>
          </p:cNvSpPr>
          <p:nvPr/>
        </p:nvSpPr>
        <p:spPr bwMode="auto">
          <a:xfrm>
            <a:off x="1951038" y="2420938"/>
            <a:ext cx="810895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ndalus" pitchFamily="18" charset="-78"/>
                <a:cs typeface="Andalus" pitchFamily="18" charset="-78"/>
              </a:defRPr>
            </a:lvl1pPr>
            <a:lvl2pPr eaLnBrk="0" hangingPunct="0">
              <a:spcBef>
                <a:spcPct val="20000"/>
              </a:spcBef>
              <a:buClr>
                <a:schemeClr val="accent1"/>
              </a:buClr>
              <a:buSzPct val="70000"/>
              <a:buFont typeface="Wingdings" panose="05000000000000000000" pitchFamily="2" charset="2"/>
              <a:buChar char="l"/>
              <a:defRPr sz="2800">
                <a:solidFill>
                  <a:schemeClr val="tx1"/>
                </a:solidFill>
                <a:latin typeface="Andalus" pitchFamily="18" charset="-78"/>
                <a:cs typeface="Andalus" pitchFamily="18" charset="-78"/>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ndalus" pitchFamily="18" charset="-78"/>
                <a:cs typeface="Andalus" pitchFamily="18" charset="-78"/>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ndalus" pitchFamily="18" charset="-78"/>
                <a:cs typeface="Andalus" pitchFamily="18" charset="-78"/>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ndalus" pitchFamily="18" charset="-78"/>
                <a:cs typeface="Andalus" pitchFamily="18" charset="-78"/>
              </a:defRPr>
            </a:lvl9pPr>
          </a:lstStyle>
          <a:p>
            <a:pPr eaLnBrk="1" hangingPunct="1">
              <a:spcBef>
                <a:spcPct val="0"/>
              </a:spcBef>
              <a:buClrTx/>
              <a:buSzTx/>
              <a:buFontTx/>
              <a:buNone/>
            </a:pPr>
            <a:r>
              <a:rPr lang="fr-FR" altLang="fr-FR" sz="1800" b="1" dirty="0">
                <a:solidFill>
                  <a:srgbClr val="000000"/>
                </a:solidFill>
                <a:latin typeface="Arial" panose="020B0604020202020204" pitchFamily="34" charset="0"/>
              </a:rPr>
              <a:t>40 patients souffrant de phobie spécifique des hauteurs (acrophobie) :</a:t>
            </a:r>
          </a:p>
          <a:p>
            <a:pPr eaLnBrk="1" hangingPunct="1">
              <a:spcBef>
                <a:spcPct val="0"/>
              </a:spcBef>
              <a:buClrTx/>
              <a:buSzTx/>
              <a:buFontTx/>
              <a:buNone/>
            </a:pPr>
            <a:endParaRPr lang="fr-FR" altLang="fr-FR" sz="800" dirty="0">
              <a:solidFill>
                <a:srgbClr val="000000"/>
              </a:solidFill>
              <a:latin typeface="Arial" panose="020B0604020202020204" pitchFamily="34" charset="0"/>
            </a:endParaRPr>
          </a:p>
          <a:p>
            <a:pPr eaLnBrk="1" hangingPunct="1">
              <a:spcBef>
                <a:spcPct val="0"/>
              </a:spcBef>
              <a:buClrTx/>
              <a:buSzTx/>
              <a:buFontTx/>
              <a:buNone/>
            </a:pPr>
            <a:r>
              <a:rPr lang="fr-FR" altLang="fr-FR" sz="1800" b="1" dirty="0">
                <a:solidFill>
                  <a:srgbClr val="000000"/>
                </a:solidFill>
                <a:latin typeface="Arial" panose="020B0604020202020204" pitchFamily="34" charset="0"/>
              </a:rPr>
              <a:t>3 sessions de thérapie par exposition virtuelle</a:t>
            </a:r>
            <a:r>
              <a:rPr lang="fr-FR" altLang="fr-FR" sz="1800" dirty="0">
                <a:solidFill>
                  <a:srgbClr val="000000"/>
                </a:solidFill>
                <a:latin typeface="Arial" panose="020B0604020202020204" pitchFamily="34" charset="0"/>
              </a:rPr>
              <a:t>, sur une semaine (lundi, mercredi &amp; vendredi) :</a:t>
            </a:r>
          </a:p>
          <a:p>
            <a:pPr lvl="1" eaLnBrk="1" hangingPunct="1">
              <a:spcBef>
                <a:spcPct val="0"/>
              </a:spcBef>
              <a:buClrTx/>
              <a:buSzTx/>
              <a:buFont typeface="Wingdings" panose="05000000000000000000" pitchFamily="2" charset="2"/>
              <a:buChar char="ü"/>
            </a:pPr>
            <a:r>
              <a:rPr lang="fr-FR" altLang="fr-FR" sz="1400" dirty="0">
                <a:solidFill>
                  <a:srgbClr val="000000"/>
                </a:solidFill>
                <a:latin typeface="Arial" panose="020B0604020202020204" pitchFamily="34" charset="0"/>
              </a:rPr>
              <a:t>20 mg d’hydrocortisone ou placebo, au repos, une heure avant chacune des trois sessions :</a:t>
            </a:r>
          </a:p>
          <a:p>
            <a:pPr lvl="1" eaLnBrk="1" hangingPunct="1">
              <a:spcBef>
                <a:spcPct val="0"/>
              </a:spcBef>
              <a:buClrTx/>
              <a:buSzTx/>
              <a:buFont typeface="Wingdings" panose="05000000000000000000" pitchFamily="2" charset="2"/>
              <a:buChar char="ü"/>
            </a:pPr>
            <a:r>
              <a:rPr lang="fr-FR" altLang="fr-FR" sz="1400" dirty="0">
                <a:solidFill>
                  <a:srgbClr val="000000"/>
                </a:solidFill>
                <a:latin typeface="Arial" panose="020B0604020202020204" pitchFamily="34" charset="0"/>
              </a:rPr>
              <a:t>Appariés âge, sexe, BMI, sévérité et habilité à la thérapie virtuelle</a:t>
            </a:r>
          </a:p>
          <a:p>
            <a:pPr eaLnBrk="1" hangingPunct="1">
              <a:spcBef>
                <a:spcPct val="0"/>
              </a:spcBef>
              <a:buClrTx/>
              <a:buSzTx/>
              <a:buFontTx/>
              <a:buChar char="-"/>
            </a:pPr>
            <a:endParaRPr lang="fr-FR" altLang="fr-FR" sz="800" dirty="0">
              <a:solidFill>
                <a:srgbClr val="000000"/>
              </a:solidFill>
              <a:latin typeface="Arial" panose="020B0604020202020204" pitchFamily="34" charset="0"/>
            </a:endParaRPr>
          </a:p>
          <a:p>
            <a:pPr eaLnBrk="1" hangingPunct="1">
              <a:spcBef>
                <a:spcPct val="0"/>
              </a:spcBef>
              <a:buClrTx/>
              <a:buSzTx/>
              <a:buFontTx/>
              <a:buNone/>
            </a:pPr>
            <a:r>
              <a:rPr lang="fr-FR" altLang="fr-FR" sz="1800" b="1" dirty="0">
                <a:solidFill>
                  <a:srgbClr val="000000"/>
                </a:solidFill>
                <a:latin typeface="Arial" panose="020B0604020202020204" pitchFamily="34" charset="0"/>
              </a:rPr>
              <a:t>Evaluations par réexposition virtuelle à 3-5 jours et 1 mois post-traitement </a:t>
            </a:r>
            <a:r>
              <a:rPr lang="fr-FR" altLang="fr-FR" sz="1800" dirty="0">
                <a:solidFill>
                  <a:srgbClr val="000000"/>
                </a:solidFill>
                <a:latin typeface="Arial" panose="020B0604020202020204" pitchFamily="34" charset="0"/>
              </a:rPr>
              <a:t>:</a:t>
            </a:r>
          </a:p>
          <a:p>
            <a:pPr lvl="1" eaLnBrk="1" hangingPunct="1">
              <a:spcBef>
                <a:spcPct val="0"/>
              </a:spcBef>
              <a:buClrTx/>
              <a:buSzTx/>
              <a:buFont typeface="Wingdings" panose="05000000000000000000" pitchFamily="2" charset="2"/>
              <a:buChar char="ü"/>
            </a:pPr>
            <a:r>
              <a:rPr lang="fr-FR" altLang="fr-FR" sz="1400" dirty="0" err="1">
                <a:solidFill>
                  <a:srgbClr val="000000"/>
                </a:solidFill>
                <a:latin typeface="Arial" panose="020B0604020202020204" pitchFamily="34" charset="0"/>
              </a:rPr>
              <a:t>Acrophobia</a:t>
            </a:r>
            <a:r>
              <a:rPr lang="fr-FR" altLang="fr-FR" sz="1400" dirty="0">
                <a:solidFill>
                  <a:srgbClr val="000000"/>
                </a:solidFill>
                <a:latin typeface="Arial" panose="020B0604020202020204" pitchFamily="34" charset="0"/>
              </a:rPr>
              <a:t> Questionnaire</a:t>
            </a:r>
          </a:p>
          <a:p>
            <a:pPr lvl="1" eaLnBrk="1" hangingPunct="1">
              <a:spcBef>
                <a:spcPct val="0"/>
              </a:spcBef>
              <a:buClrTx/>
              <a:buSzTx/>
              <a:buFont typeface="Wingdings" panose="05000000000000000000" pitchFamily="2" charset="2"/>
              <a:buChar char="ü"/>
            </a:pPr>
            <a:r>
              <a:rPr lang="fr-FR" altLang="fr-FR" sz="1400" dirty="0">
                <a:solidFill>
                  <a:srgbClr val="000000"/>
                </a:solidFill>
                <a:latin typeface="Arial" panose="020B0604020202020204" pitchFamily="34" charset="0"/>
              </a:rPr>
              <a:t>Acute </a:t>
            </a:r>
            <a:r>
              <a:rPr lang="fr-FR" altLang="fr-FR" sz="1400" dirty="0" err="1">
                <a:solidFill>
                  <a:srgbClr val="000000"/>
                </a:solidFill>
                <a:latin typeface="Arial" panose="020B0604020202020204" pitchFamily="34" charset="0"/>
              </a:rPr>
              <a:t>fear</a:t>
            </a:r>
            <a:r>
              <a:rPr lang="fr-FR" altLang="fr-FR" sz="1400" dirty="0">
                <a:solidFill>
                  <a:srgbClr val="000000"/>
                </a:solidFill>
                <a:latin typeface="Arial" panose="020B0604020202020204" pitchFamily="34" charset="0"/>
              </a:rPr>
              <a:t> </a:t>
            </a:r>
            <a:r>
              <a:rPr lang="fr-FR" altLang="fr-FR" sz="1400" dirty="0" err="1">
                <a:solidFill>
                  <a:srgbClr val="000000"/>
                </a:solidFill>
                <a:latin typeface="Arial" panose="020B0604020202020204" pitchFamily="34" charset="0"/>
              </a:rPr>
              <a:t>Questionnary</a:t>
            </a:r>
            <a:endParaRPr lang="fr-FR" altLang="fr-FR" sz="1400" dirty="0">
              <a:solidFill>
                <a:srgbClr val="000000"/>
              </a:solidFill>
              <a:latin typeface="Arial" panose="020B0604020202020204" pitchFamily="34" charset="0"/>
            </a:endParaRPr>
          </a:p>
          <a:p>
            <a:pPr lvl="1" eaLnBrk="1" hangingPunct="1">
              <a:spcBef>
                <a:spcPct val="0"/>
              </a:spcBef>
              <a:buClrTx/>
              <a:buSzTx/>
              <a:buFont typeface="Wingdings" panose="05000000000000000000" pitchFamily="2" charset="2"/>
              <a:buChar char="ü"/>
            </a:pPr>
            <a:r>
              <a:rPr lang="fr-FR" altLang="fr-FR" sz="1400" dirty="0">
                <a:solidFill>
                  <a:srgbClr val="000000"/>
                </a:solidFill>
                <a:latin typeface="Arial" panose="020B0604020202020204" pitchFamily="34" charset="0"/>
              </a:rPr>
              <a:t>avec enregistrement conjoint de la conductance cutanée</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34</a:t>
            </a:fld>
            <a:endParaRPr lang="en-US" dirty="0"/>
          </a:p>
        </p:txBody>
      </p:sp>
    </p:spTree>
    <p:extLst>
      <p:ext uri="{BB962C8B-B14F-4D97-AF65-F5344CB8AC3E}">
        <p14:creationId xmlns:p14="http://schemas.microsoft.com/office/powerpoint/2010/main" val="1488457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39328" y="3013494"/>
            <a:ext cx="8003232" cy="3229328"/>
          </a:xfrm>
          <a:extLst/>
        </p:spPr>
        <p:txBody>
          <a:bodyPr>
            <a:normAutofit/>
          </a:bodyPr>
          <a:lstStyle/>
          <a:p>
            <a:pPr>
              <a:defRPr/>
            </a:pPr>
            <a:r>
              <a:rPr lang="fr-FR" dirty="0" smtClean="0"/>
              <a:t>1</a:t>
            </a:r>
            <a:r>
              <a:rPr lang="fr-FR" baseline="30000" dirty="0" smtClean="0"/>
              <a:t>er</a:t>
            </a:r>
            <a:r>
              <a:rPr lang="fr-FR" dirty="0" smtClean="0"/>
              <a:t> exemple d’une stratégie facilitant la généralisation à la « vraie vie » d’expériences vécues en séance</a:t>
            </a:r>
          </a:p>
          <a:p>
            <a:pPr lvl="6">
              <a:defRPr/>
            </a:pPr>
            <a:endParaRPr lang="fr-FR" dirty="0" smtClean="0"/>
          </a:p>
          <a:p>
            <a:pPr>
              <a:defRPr/>
            </a:pPr>
            <a:r>
              <a:rPr lang="fr-FR" dirty="0" smtClean="0"/>
              <a:t>Délivrance pharmacologique après la séance psychothérapique +++</a:t>
            </a:r>
          </a:p>
          <a:p>
            <a:pPr lvl="1">
              <a:defRPr/>
            </a:pPr>
            <a:r>
              <a:rPr lang="fr-FR" dirty="0" smtClean="0"/>
              <a:t>Ne booster que les séances jugées intéressantes par le thérapeute et/ou le patient ?</a:t>
            </a:r>
          </a:p>
          <a:p>
            <a:pPr lvl="4">
              <a:defRPr/>
            </a:pPr>
            <a:endParaRPr lang="fr-FR" dirty="0" smtClean="0"/>
          </a:p>
          <a:p>
            <a:pPr>
              <a:defRPr/>
            </a:pPr>
            <a:endParaRPr lang="fr-FR" dirty="0"/>
          </a:p>
        </p:txBody>
      </p:sp>
      <p:pic>
        <p:nvPicPr>
          <p:cNvPr id="5120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50" y="827957"/>
            <a:ext cx="8789988" cy="136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35</a:t>
            </a:fld>
            <a:endParaRPr lang="en-US" dirty="0"/>
          </a:p>
        </p:txBody>
      </p:sp>
    </p:spTree>
    <p:extLst>
      <p:ext uri="{BB962C8B-B14F-4D97-AF65-F5344CB8AC3E}">
        <p14:creationId xmlns:p14="http://schemas.microsoft.com/office/powerpoint/2010/main" val="3159971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p:txBody>
          <a:bodyPr/>
          <a:lstStyle/>
          <a:p>
            <a:r>
              <a:rPr lang="fr-FR" altLang="fr-FR" smtClean="0"/>
              <a:t>Conclusion…</a:t>
            </a:r>
          </a:p>
        </p:txBody>
      </p:sp>
      <p:sp>
        <p:nvSpPr>
          <p:cNvPr id="52227" name="Espace réservé du contenu 2"/>
          <p:cNvSpPr>
            <a:spLocks noGrp="1"/>
          </p:cNvSpPr>
          <p:nvPr>
            <p:ph idx="1"/>
          </p:nvPr>
        </p:nvSpPr>
        <p:spPr>
          <a:xfrm>
            <a:off x="1316966" y="2097718"/>
            <a:ext cx="8747185" cy="4175125"/>
          </a:xfrm>
        </p:spPr>
        <p:txBody>
          <a:bodyPr>
            <a:normAutofit/>
          </a:bodyPr>
          <a:lstStyle/>
          <a:p>
            <a:pPr marL="0" indent="0" algn="ctr">
              <a:buNone/>
            </a:pPr>
            <a:r>
              <a:rPr lang="fr-FR" altLang="fr-FR" sz="3600" dirty="0" smtClean="0"/>
              <a:t>Un nouveau paradigme est en route : les interventions psychothérapiques chimiofacilitées !!!</a:t>
            </a:r>
          </a:p>
        </p:txBody>
      </p:sp>
      <p:sp>
        <p:nvSpPr>
          <p:cNvPr id="2" name="Espace réservé du numéro de diapositive 1"/>
          <p:cNvSpPr>
            <a:spLocks noGrp="1"/>
          </p:cNvSpPr>
          <p:nvPr>
            <p:ph type="sldNum" sz="quarter" idx="12"/>
          </p:nvPr>
        </p:nvSpPr>
        <p:spPr/>
        <p:txBody>
          <a:bodyPr>
            <a:normAutofit lnSpcReduction="10000"/>
          </a:bodyPr>
          <a:lstStyle/>
          <a:p>
            <a:fld id="{4FAB73BC-B049-4115-A692-8D63A059BFB8}" type="slidenum">
              <a:rPr lang="en-US" smtClean="0"/>
              <a:t>36</a:t>
            </a:fld>
            <a:endParaRPr lang="en-US" dirty="0"/>
          </a:p>
        </p:txBody>
      </p:sp>
    </p:spTree>
    <p:extLst>
      <p:ext uri="{BB962C8B-B14F-4D97-AF65-F5344CB8AC3E}">
        <p14:creationId xmlns:p14="http://schemas.microsoft.com/office/powerpoint/2010/main" val="3894338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Key points</a:t>
            </a:r>
            <a:endParaRPr lang="fr-FR" dirty="0"/>
          </a:p>
        </p:txBody>
      </p:sp>
      <p:sp>
        <p:nvSpPr>
          <p:cNvPr id="3" name="Espace réservé du contenu 2"/>
          <p:cNvSpPr>
            <a:spLocks noGrp="1"/>
          </p:cNvSpPr>
          <p:nvPr>
            <p:ph idx="1"/>
          </p:nvPr>
        </p:nvSpPr>
        <p:spPr/>
        <p:txBody>
          <a:bodyPr/>
          <a:lstStyle/>
          <a:p>
            <a:r>
              <a:rPr lang="fr-FR" sz="2800" dirty="0" smtClean="0"/>
              <a:t>Quand traiter ? </a:t>
            </a:r>
            <a:r>
              <a:rPr lang="fr-FR" sz="2800" dirty="0" smtClean="0">
                <a:sym typeface="Wingdings" panose="05000000000000000000" pitchFamily="2" charset="2"/>
              </a:rPr>
              <a:t> dès qu’on </a:t>
            </a:r>
            <a:r>
              <a:rPr lang="fr-FR" sz="2800" dirty="0" smtClean="0">
                <a:sym typeface="Wingdings" panose="05000000000000000000" pitchFamily="2" charset="2"/>
              </a:rPr>
              <a:t>repère une signature traumatique +++</a:t>
            </a:r>
            <a:endParaRPr lang="fr-FR" sz="2800" dirty="0" smtClean="0">
              <a:sym typeface="Wingdings" panose="05000000000000000000" pitchFamily="2" charset="2"/>
            </a:endParaRPr>
          </a:p>
          <a:p>
            <a:pPr lvl="8"/>
            <a:endParaRPr lang="fr-FR" dirty="0" smtClean="0">
              <a:sym typeface="Wingdings" panose="05000000000000000000" pitchFamily="2" charset="2"/>
            </a:endParaRPr>
          </a:p>
          <a:p>
            <a:r>
              <a:rPr lang="fr-FR" dirty="0" smtClean="0">
                <a:sym typeface="Wingdings" panose="05000000000000000000" pitchFamily="2" charset="2"/>
              </a:rPr>
              <a:t>Importance du délai depuis l’exposition traumatique</a:t>
            </a:r>
          </a:p>
          <a:p>
            <a:pPr lvl="1"/>
            <a:r>
              <a:rPr lang="fr-FR" dirty="0" smtClean="0">
                <a:sym typeface="Wingdings" panose="05000000000000000000" pitchFamily="2" charset="2"/>
              </a:rPr>
              <a:t>Dans l’aigu, on soutient et on soulage</a:t>
            </a:r>
          </a:p>
          <a:p>
            <a:pPr lvl="2"/>
            <a:r>
              <a:rPr lang="fr-FR" dirty="0" smtClean="0">
                <a:sym typeface="Wingdings" panose="05000000000000000000" pitchFamily="2" charset="2"/>
              </a:rPr>
              <a:t>Attention aux benzodiazépines</a:t>
            </a:r>
          </a:p>
          <a:p>
            <a:pPr lvl="2"/>
            <a:r>
              <a:rPr lang="fr-FR" dirty="0" smtClean="0">
                <a:sym typeface="Wingdings" panose="05000000000000000000" pitchFamily="2" charset="2"/>
              </a:rPr>
              <a:t>On n’évite pas le problème des troubles du sommeil</a:t>
            </a:r>
          </a:p>
          <a:p>
            <a:pPr lvl="2"/>
            <a:r>
              <a:rPr lang="fr-FR" dirty="0" smtClean="0">
                <a:sym typeface="Wingdings" panose="05000000000000000000" pitchFamily="2" charset="2"/>
              </a:rPr>
              <a:t>Attention à la fascination du trauma</a:t>
            </a:r>
          </a:p>
          <a:p>
            <a:pPr lvl="1"/>
            <a:r>
              <a:rPr lang="fr-FR" dirty="0" smtClean="0">
                <a:sym typeface="Wingdings" panose="05000000000000000000" pitchFamily="2" charset="2"/>
              </a:rPr>
              <a:t>Dans le trouble constitué, on traite spécifiquement</a:t>
            </a:r>
          </a:p>
          <a:p>
            <a:pPr lvl="8"/>
            <a:endParaRPr lang="fr-FR" dirty="0" smtClean="0">
              <a:sym typeface="Wingdings" panose="05000000000000000000" pitchFamily="2" charset="2"/>
            </a:endParaRPr>
          </a:p>
          <a:p>
            <a:r>
              <a:rPr lang="fr-FR" dirty="0" smtClean="0">
                <a:sym typeface="Wingdings" panose="05000000000000000000" pitchFamily="2" charset="2"/>
              </a:rPr>
              <a:t>Attention aux addictions comorbides +++ et autres pathos…</a:t>
            </a:r>
            <a:endParaRPr lang="fr-FR" dirty="0"/>
          </a:p>
        </p:txBody>
      </p:sp>
      <p:sp>
        <p:nvSpPr>
          <p:cNvPr id="4" name="Espace réservé du numéro de diapositive 3"/>
          <p:cNvSpPr>
            <a:spLocks noGrp="1"/>
          </p:cNvSpPr>
          <p:nvPr>
            <p:ph type="sldNum" sz="quarter" idx="12"/>
          </p:nvPr>
        </p:nvSpPr>
        <p:spPr/>
        <p:txBody>
          <a:bodyPr>
            <a:normAutofit lnSpcReduction="10000"/>
          </a:bodyPr>
          <a:lstStyle/>
          <a:p>
            <a:fld id="{4FAB73BC-B049-4115-A692-8D63A059BFB8}" type="slidenum">
              <a:rPr lang="en-US" smtClean="0"/>
              <a:t>37</a:t>
            </a:fld>
            <a:endParaRPr lang="en-US" dirty="0"/>
          </a:p>
        </p:txBody>
      </p:sp>
    </p:spTree>
    <p:extLst>
      <p:ext uri="{BB962C8B-B14F-4D97-AF65-F5344CB8AC3E}">
        <p14:creationId xmlns:p14="http://schemas.microsoft.com/office/powerpoint/2010/main" val="1401114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TM03457515[[fn=Vue]]</Template>
  <TotalTime>377</TotalTime>
  <Words>1404</Words>
  <Application>Microsoft Office PowerPoint</Application>
  <PresentationFormat>Grand écran</PresentationFormat>
  <Paragraphs>362</Paragraphs>
  <Slides>37</Slides>
  <Notes>8</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37</vt:i4>
      </vt:variant>
    </vt:vector>
  </HeadingPairs>
  <TitlesOfParts>
    <vt:vector size="46" baseType="lpstr">
      <vt:lpstr>Andalus</vt:lpstr>
      <vt:lpstr>Arial</vt:lpstr>
      <vt:lpstr>Calibri</vt:lpstr>
      <vt:lpstr>Century Schoolbook</vt:lpstr>
      <vt:lpstr>Garamond</vt:lpstr>
      <vt:lpstr>Times New Roman</vt:lpstr>
      <vt:lpstr>Wingdings</vt:lpstr>
      <vt:lpstr>Wingdings 2</vt:lpstr>
      <vt:lpstr>View</vt:lpstr>
      <vt:lpstr>Quand traiter le psychotraumatisme ?</vt:lpstr>
      <vt:lpstr>Psychotraumas : c quoi ?</vt:lpstr>
      <vt:lpstr>Le trauma…</vt:lpstr>
      <vt:lpstr>Psychotraumas : c quoi ?</vt:lpstr>
      <vt:lpstr>PTSD / syndrome de stress post-traumatique</vt:lpstr>
      <vt:lpstr>Épidémiologie des psychotraumas</vt:lpstr>
      <vt:lpstr>La signature traumatique</vt:lpstr>
      <vt:lpstr>Spécificités de l’enfant</vt:lpstr>
      <vt:lpstr>2 semaines après le séisme  d'Al Hoceima au Maroc… enfant de 12 ans, garçon</vt:lpstr>
      <vt:lpstr>2 semaines après le séisme  d'Al Hoceima au Maroc… enfant de 12 ans, garçon</vt:lpstr>
      <vt:lpstr>Une intervention précoce ?</vt:lpstr>
      <vt:lpstr>Prendre en soins au décours de l’exposition traumatique</vt:lpstr>
      <vt:lpstr>Intervention psychothérapique post-immédiate Prieto, Molenda, Duchet, Crocq, Lebigot…</vt:lpstr>
      <vt:lpstr>ESA des 10 premiers jours…</vt:lpstr>
      <vt:lpstr>Les troubles du sommeil</vt:lpstr>
      <vt:lpstr>Revoir les sujets à distance du post-immédiat…</vt:lpstr>
      <vt:lpstr>Ce que nous apprennent les interventions précoces (1)</vt:lpstr>
      <vt:lpstr>Ce que nous apprennent les interventions précoces (2)</vt:lpstr>
      <vt:lpstr>Ce que nous apprennent les interventions précoces (3)</vt:lpstr>
      <vt:lpstr>ESA de plus de 15 jours…</vt:lpstr>
      <vt:lpstr>Traiter un psychotrauma constitué</vt:lpstr>
      <vt:lpstr>Approches psychothérapiques du noyau traumatique</vt:lpstr>
      <vt:lpstr>Thérapies Cognitivo-Comportementales </vt:lpstr>
      <vt:lpstr>Thérapies brèves systémiques, Hypnose, EMDR </vt:lpstr>
      <vt:lpstr>Thérapies psychodynamiques </vt:lpstr>
      <vt:lpstr>Stratégie médicamenteuse : comment et pourquoi ?</vt:lpstr>
      <vt:lpstr>PEC pharmacologiques </vt:lpstr>
      <vt:lpstr>Prendre en charge un trouble chronique</vt:lpstr>
      <vt:lpstr>Conclusion</vt:lpstr>
      <vt:lpstr>Modifier la trace traumatique ?</vt:lpstr>
      <vt:lpstr>La recherche des ttt de demain ?</vt:lpstr>
      <vt:lpstr>Consolidation &amp;  Reconsolidation mnésique</vt:lpstr>
      <vt:lpstr>Birmes &amp; al, 2009</vt:lpstr>
      <vt:lpstr>Présentation PowerPoint</vt:lpstr>
      <vt:lpstr>Présentation PowerPoint</vt:lpstr>
      <vt:lpstr>Conclusion…</vt:lpstr>
      <vt:lpstr>Key points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Quand traiter le psychotraumatisme ?</dc:title>
  <dc:creator>Guillaume</dc:creator>
  <cp:lastModifiedBy>Guillaume</cp:lastModifiedBy>
  <cp:revision>42</cp:revision>
  <dcterms:created xsi:type="dcterms:W3CDTF">2017-11-15T16:49:57Z</dcterms:created>
  <dcterms:modified xsi:type="dcterms:W3CDTF">2017-11-21T11:09:18Z</dcterms:modified>
</cp:coreProperties>
</file>