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79" r:id="rId3"/>
    <p:sldId id="263" r:id="rId4"/>
    <p:sldId id="266" r:id="rId5"/>
    <p:sldId id="264" r:id="rId6"/>
    <p:sldId id="265" r:id="rId7"/>
    <p:sldId id="270" r:id="rId8"/>
    <p:sldId id="271" r:id="rId9"/>
    <p:sldId id="275" r:id="rId10"/>
    <p:sldId id="277" r:id="rId11"/>
    <p:sldId id="257" r:id="rId12"/>
    <p:sldId id="260" r:id="rId13"/>
    <p:sldId id="262" r:id="rId14"/>
    <p:sldId id="280" r:id="rId15"/>
    <p:sldId id="267" r:id="rId16"/>
    <p:sldId id="268" r:id="rId17"/>
    <p:sldId id="288" r:id="rId18"/>
    <p:sldId id="289" r:id="rId19"/>
    <p:sldId id="282" r:id="rId20"/>
    <p:sldId id="287" r:id="rId21"/>
    <p:sldId id="291" r:id="rId22"/>
    <p:sldId id="292" r:id="rId23"/>
    <p:sldId id="290" r:id="rId24"/>
    <p:sldId id="293" r:id="rId25"/>
    <p:sldId id="294" r:id="rId26"/>
    <p:sldId id="295" r:id="rId27"/>
    <p:sldId id="269" r:id="rId28"/>
    <p:sldId id="306" r:id="rId29"/>
    <p:sldId id="296" r:id="rId30"/>
    <p:sldId id="299" r:id="rId31"/>
    <p:sldId id="301" r:id="rId32"/>
    <p:sldId id="359" r:id="rId33"/>
    <p:sldId id="308" r:id="rId34"/>
    <p:sldId id="309" r:id="rId35"/>
    <p:sldId id="313" r:id="rId36"/>
    <p:sldId id="316" r:id="rId37"/>
    <p:sldId id="326" r:id="rId38"/>
    <p:sldId id="361" r:id="rId39"/>
    <p:sldId id="327" r:id="rId40"/>
    <p:sldId id="329" r:id="rId41"/>
    <p:sldId id="330" r:id="rId42"/>
    <p:sldId id="332" r:id="rId43"/>
    <p:sldId id="333" r:id="rId44"/>
    <p:sldId id="334" r:id="rId45"/>
    <p:sldId id="335" r:id="rId46"/>
    <p:sldId id="338" r:id="rId47"/>
    <p:sldId id="341" r:id="rId48"/>
    <p:sldId id="342" r:id="rId49"/>
    <p:sldId id="353" r:id="rId5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A6B8ED-03CA-0846-8EB7-0E807948025C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fr-FR"/>
        </a:p>
      </dgm:t>
    </dgm:pt>
    <dgm:pt modelId="{79116D23-DC2D-E04F-A4D3-5D9AFB75B7D8}">
      <dgm:prSet phldrT="[Texte]" custT="1"/>
      <dgm:spPr>
        <a:solidFill>
          <a:srgbClr val="FF0000"/>
        </a:solidFill>
        <a:effectLst/>
      </dgm:spPr>
      <dgm:t>
        <a:bodyPr/>
        <a:lstStyle/>
        <a:p>
          <a:r>
            <a:rPr lang="fr-FR" sz="1800" dirty="0" smtClean="0"/>
            <a:t>IAH</a:t>
          </a:r>
          <a:endParaRPr lang="fr-FR" sz="1800" dirty="0"/>
        </a:p>
      </dgm:t>
    </dgm:pt>
    <dgm:pt modelId="{9AFD9D2B-AB13-314F-98C7-0B43883BAC17}" type="parTrans" cxnId="{AB4A8021-CC0F-444C-A97E-70BC1DF7228C}">
      <dgm:prSet/>
      <dgm:spPr/>
      <dgm:t>
        <a:bodyPr/>
        <a:lstStyle/>
        <a:p>
          <a:endParaRPr lang="fr-FR"/>
        </a:p>
      </dgm:t>
    </dgm:pt>
    <dgm:pt modelId="{E24D03CA-B340-5241-BDE7-7227F8861E32}" type="sibTrans" cxnId="{AB4A8021-CC0F-444C-A97E-70BC1DF7228C}">
      <dgm:prSet/>
      <dgm:spPr/>
      <dgm:t>
        <a:bodyPr/>
        <a:lstStyle/>
        <a:p>
          <a:endParaRPr lang="fr-FR"/>
        </a:p>
      </dgm:t>
    </dgm:pt>
    <dgm:pt modelId="{D0943901-5144-7049-AB79-B81C067F0D58}">
      <dgm:prSet phldrT="[Texte]" custT="1"/>
      <dgm:spPr/>
      <dgm:t>
        <a:bodyPr/>
        <a:lstStyle/>
        <a:p>
          <a:r>
            <a:rPr lang="fr-FR" sz="1800" dirty="0" smtClean="0"/>
            <a:t>IAH &gt;30</a:t>
          </a:r>
          <a:endParaRPr lang="fr-FR" sz="1800" dirty="0"/>
        </a:p>
      </dgm:t>
    </dgm:pt>
    <dgm:pt modelId="{9735AD7A-8614-1C46-B317-AE6527F48504}" type="parTrans" cxnId="{AD2B9528-85A2-EB4D-97B6-FCD611ABFDFD}">
      <dgm:prSet/>
      <dgm:spPr/>
      <dgm:t>
        <a:bodyPr/>
        <a:lstStyle/>
        <a:p>
          <a:endParaRPr lang="fr-FR"/>
        </a:p>
      </dgm:t>
    </dgm:pt>
    <dgm:pt modelId="{3FDAED63-59F1-5A4A-BEA8-E44AC9CB4A72}" type="sibTrans" cxnId="{AD2B9528-85A2-EB4D-97B6-FCD611ABFDFD}">
      <dgm:prSet/>
      <dgm:spPr/>
      <dgm:t>
        <a:bodyPr/>
        <a:lstStyle/>
        <a:p>
          <a:endParaRPr lang="fr-FR"/>
        </a:p>
      </dgm:t>
    </dgm:pt>
    <dgm:pt modelId="{670E89E2-A7C8-8C47-B1B3-6D3027581A8D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PPC</a:t>
          </a:r>
          <a:endParaRPr lang="fr-FR" sz="1600" dirty="0"/>
        </a:p>
      </dgm:t>
    </dgm:pt>
    <dgm:pt modelId="{3973164F-9B88-3747-A0EA-24CE9D09C2CD}" type="parTrans" cxnId="{77FA8E34-7C70-A741-A00D-899D0E3DC482}">
      <dgm:prSet/>
      <dgm:spPr/>
      <dgm:t>
        <a:bodyPr/>
        <a:lstStyle/>
        <a:p>
          <a:endParaRPr lang="fr-FR"/>
        </a:p>
      </dgm:t>
    </dgm:pt>
    <dgm:pt modelId="{51A965C3-6663-C64D-8FF8-90769F836FA5}" type="sibTrans" cxnId="{77FA8E34-7C70-A741-A00D-899D0E3DC482}">
      <dgm:prSet/>
      <dgm:spPr/>
      <dgm:t>
        <a:bodyPr/>
        <a:lstStyle/>
        <a:p>
          <a:endParaRPr lang="fr-FR"/>
        </a:p>
      </dgm:t>
    </dgm:pt>
    <dgm:pt modelId="{B706F55B-BAA3-CA43-AAC1-35053C1E2CC5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OAM si refus ou intolérance PPC</a:t>
          </a:r>
          <a:endParaRPr lang="fr-FR" sz="1600" dirty="0"/>
        </a:p>
      </dgm:t>
    </dgm:pt>
    <dgm:pt modelId="{ED7FC2B9-3C9E-7141-9ECF-A9C69AC4D5EE}" type="parTrans" cxnId="{C798E5D2-A39B-B643-97BF-ACACF1B52031}">
      <dgm:prSet/>
      <dgm:spPr/>
      <dgm:t>
        <a:bodyPr/>
        <a:lstStyle/>
        <a:p>
          <a:endParaRPr lang="fr-FR"/>
        </a:p>
      </dgm:t>
    </dgm:pt>
    <dgm:pt modelId="{772F53CA-6C41-E94E-8158-5C8541270081}" type="sibTrans" cxnId="{C798E5D2-A39B-B643-97BF-ACACF1B52031}">
      <dgm:prSet/>
      <dgm:spPr/>
      <dgm:t>
        <a:bodyPr/>
        <a:lstStyle/>
        <a:p>
          <a:endParaRPr lang="fr-FR"/>
        </a:p>
      </dgm:t>
    </dgm:pt>
    <dgm:pt modelId="{35AB2F2B-E380-2F4A-A58D-B80EEF0DFD21}">
      <dgm:prSet phldrT="[Texte]" custT="1"/>
      <dgm:spPr/>
      <dgm:t>
        <a:bodyPr/>
        <a:lstStyle/>
        <a:p>
          <a:r>
            <a:rPr lang="fr-FR" sz="1800" dirty="0" smtClean="0"/>
            <a:t>IAH 15 à 30</a:t>
          </a:r>
          <a:endParaRPr lang="fr-FR" sz="1800" dirty="0"/>
        </a:p>
      </dgm:t>
    </dgm:pt>
    <dgm:pt modelId="{E7BE026F-1613-CE42-A6CF-7CAF40EC0748}" type="parTrans" cxnId="{D85C958A-6C3D-C742-A8EB-21A9C9470255}">
      <dgm:prSet/>
      <dgm:spPr/>
      <dgm:t>
        <a:bodyPr/>
        <a:lstStyle/>
        <a:p>
          <a:endParaRPr lang="fr-FR"/>
        </a:p>
      </dgm:t>
    </dgm:pt>
    <dgm:pt modelId="{10CC5193-4400-A74A-A8B7-D5DDC5405A9D}" type="sibTrans" cxnId="{D85C958A-6C3D-C742-A8EB-21A9C9470255}">
      <dgm:prSet/>
      <dgm:spPr/>
      <dgm:t>
        <a:bodyPr/>
        <a:lstStyle/>
        <a:p>
          <a:endParaRPr lang="fr-FR"/>
        </a:p>
      </dgm:t>
    </dgm:pt>
    <dgm:pt modelId="{424C3A69-7EB3-F04C-835F-472C79971BCE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Index de micro-éveils &gt; 10: PPC</a:t>
          </a:r>
        </a:p>
      </dgm:t>
    </dgm:pt>
    <dgm:pt modelId="{6C599117-5B57-EB4C-965F-AC34515092FC}" type="parTrans" cxnId="{7234CFFF-A094-A041-B7B8-D6F4D155EBD5}">
      <dgm:prSet/>
      <dgm:spPr/>
      <dgm:t>
        <a:bodyPr/>
        <a:lstStyle/>
        <a:p>
          <a:endParaRPr lang="fr-FR"/>
        </a:p>
      </dgm:t>
    </dgm:pt>
    <dgm:pt modelId="{A22759D2-88FE-7046-B754-9FD2D8B87E37}" type="sibTrans" cxnId="{7234CFFF-A094-A041-B7B8-D6F4D155EBD5}">
      <dgm:prSet/>
      <dgm:spPr/>
      <dgm:t>
        <a:bodyPr/>
        <a:lstStyle/>
        <a:p>
          <a:endParaRPr lang="fr-FR"/>
        </a:p>
      </dgm:t>
    </dgm:pt>
    <dgm:pt modelId="{ED5B64B5-4E5C-9442-88B8-9570CEC078AC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Pas de maladie CV: </a:t>
          </a:r>
        </a:p>
        <a:p>
          <a:r>
            <a:rPr lang="fr-FR" sz="1600" dirty="0" smtClean="0"/>
            <a:t>OAM 1ère intention (non remboursé)</a:t>
          </a:r>
          <a:endParaRPr lang="fr-FR" sz="1600" dirty="0"/>
        </a:p>
      </dgm:t>
    </dgm:pt>
    <dgm:pt modelId="{CA819074-89F3-D74E-84D7-58F1A1D60820}" type="parTrans" cxnId="{9354BD59-53E8-864F-A401-FD143E0E327F}">
      <dgm:prSet/>
      <dgm:spPr/>
      <dgm:t>
        <a:bodyPr/>
        <a:lstStyle/>
        <a:p>
          <a:endParaRPr lang="fr-FR"/>
        </a:p>
      </dgm:t>
    </dgm:pt>
    <dgm:pt modelId="{FEA3E529-66FF-1443-8AB2-77F6973EFD8C}" type="sibTrans" cxnId="{9354BD59-53E8-864F-A401-FD143E0E327F}">
      <dgm:prSet/>
      <dgm:spPr/>
      <dgm:t>
        <a:bodyPr/>
        <a:lstStyle/>
        <a:p>
          <a:endParaRPr lang="fr-FR"/>
        </a:p>
      </dgm:t>
    </dgm:pt>
    <dgm:pt modelId="{60D19965-685F-334A-9850-DFD1DA8CA648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Maladie CV grave: PPC</a:t>
          </a:r>
        </a:p>
      </dgm:t>
    </dgm:pt>
    <dgm:pt modelId="{5F6D1E72-F5EB-A442-9F27-42F3FCCA61F8}" type="parTrans" cxnId="{FCA22237-847E-DE42-9483-C89A20F55E9F}">
      <dgm:prSet/>
      <dgm:spPr/>
      <dgm:t>
        <a:bodyPr/>
        <a:lstStyle/>
        <a:p>
          <a:endParaRPr lang="fr-FR"/>
        </a:p>
      </dgm:t>
    </dgm:pt>
    <dgm:pt modelId="{936EE143-09AA-7342-A11E-5366F11167F0}" type="sibTrans" cxnId="{FCA22237-847E-DE42-9483-C89A20F55E9F}">
      <dgm:prSet/>
      <dgm:spPr/>
      <dgm:t>
        <a:bodyPr/>
        <a:lstStyle/>
        <a:p>
          <a:endParaRPr lang="fr-FR"/>
        </a:p>
      </dgm:t>
    </dgm:pt>
    <dgm:pt modelId="{A557C9E0-43AA-F84F-A409-F88EA5F04E6D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Chirurgie?</a:t>
          </a:r>
          <a:endParaRPr lang="fr-FR" sz="1600" dirty="0"/>
        </a:p>
      </dgm:t>
    </dgm:pt>
    <dgm:pt modelId="{49A208BD-02ED-964A-8C2B-47611285591F}" type="parTrans" cxnId="{6E0A3B1A-9958-D148-9AB2-AFC6771A2C5A}">
      <dgm:prSet/>
      <dgm:spPr/>
      <dgm:t>
        <a:bodyPr/>
        <a:lstStyle/>
        <a:p>
          <a:endParaRPr lang="fr-FR"/>
        </a:p>
      </dgm:t>
    </dgm:pt>
    <dgm:pt modelId="{F658CD41-F899-2847-859E-A6D5E1A6B424}" type="sibTrans" cxnId="{6E0A3B1A-9958-D148-9AB2-AFC6771A2C5A}">
      <dgm:prSet/>
      <dgm:spPr/>
      <dgm:t>
        <a:bodyPr/>
        <a:lstStyle/>
        <a:p>
          <a:endParaRPr lang="fr-FR"/>
        </a:p>
      </dgm:t>
    </dgm:pt>
    <dgm:pt modelId="{58AECD1B-3C2C-1C42-B440-FE75F300F6AC}">
      <dgm:prSet phldrT="[Texte]" custT="1"/>
      <dgm:spPr>
        <a:solidFill>
          <a:srgbClr val="008000"/>
        </a:solidFill>
        <a:effectLst/>
      </dgm:spPr>
      <dgm:t>
        <a:bodyPr/>
        <a:lstStyle/>
        <a:p>
          <a:r>
            <a:rPr lang="fr-FR" sz="1600" dirty="0" smtClean="0"/>
            <a:t>Stimulation du XII?</a:t>
          </a:r>
          <a:endParaRPr lang="fr-FR" sz="1600" dirty="0"/>
        </a:p>
      </dgm:t>
    </dgm:pt>
    <dgm:pt modelId="{A028F4F3-52B6-1540-B99F-3A09B4789C14}" type="parTrans" cxnId="{779F8DBD-D100-5741-824F-989A2453804D}">
      <dgm:prSet/>
      <dgm:spPr/>
      <dgm:t>
        <a:bodyPr/>
        <a:lstStyle/>
        <a:p>
          <a:endParaRPr lang="fr-FR"/>
        </a:p>
      </dgm:t>
    </dgm:pt>
    <dgm:pt modelId="{8BD931B9-5CB2-CC4F-9913-04F38AD563BD}" type="sibTrans" cxnId="{779F8DBD-D100-5741-824F-989A2453804D}">
      <dgm:prSet/>
      <dgm:spPr/>
      <dgm:t>
        <a:bodyPr/>
        <a:lstStyle/>
        <a:p>
          <a:endParaRPr lang="fr-FR"/>
        </a:p>
      </dgm:t>
    </dgm:pt>
    <dgm:pt modelId="{963C2112-B073-FB45-BE62-1AB105D2CA52}" type="pres">
      <dgm:prSet presAssocID="{48A6B8ED-03CA-0846-8EB7-0E80794802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E76526B4-03A7-0649-8B3D-8A4C8FED2EDE}" type="pres">
      <dgm:prSet presAssocID="{79116D23-DC2D-E04F-A4D3-5D9AFB75B7D8}" presName="hierRoot1" presStyleCnt="0">
        <dgm:presLayoutVars>
          <dgm:hierBranch val="init"/>
        </dgm:presLayoutVars>
      </dgm:prSet>
      <dgm:spPr/>
    </dgm:pt>
    <dgm:pt modelId="{5B767F79-9232-9D45-B51C-0FF73B44100A}" type="pres">
      <dgm:prSet presAssocID="{79116D23-DC2D-E04F-A4D3-5D9AFB75B7D8}" presName="rootComposite1" presStyleCnt="0"/>
      <dgm:spPr/>
    </dgm:pt>
    <dgm:pt modelId="{9DF49949-152C-CA48-A9E0-CA5659A5D3F3}" type="pres">
      <dgm:prSet presAssocID="{79116D23-DC2D-E04F-A4D3-5D9AFB75B7D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F272B1-EC9A-E04F-B4DD-9B19ABD58B74}" type="pres">
      <dgm:prSet presAssocID="{79116D23-DC2D-E04F-A4D3-5D9AFB75B7D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11833763-9CC7-614E-94F9-AF24D6CF366B}" type="pres">
      <dgm:prSet presAssocID="{79116D23-DC2D-E04F-A4D3-5D9AFB75B7D8}" presName="hierChild2" presStyleCnt="0"/>
      <dgm:spPr/>
    </dgm:pt>
    <dgm:pt modelId="{A71D93AB-DC45-984B-95D6-AEEE82B88233}" type="pres">
      <dgm:prSet presAssocID="{9735AD7A-8614-1C46-B317-AE6527F48504}" presName="Name64" presStyleLbl="parChTrans1D2" presStyleIdx="0" presStyleCnt="2"/>
      <dgm:spPr/>
      <dgm:t>
        <a:bodyPr/>
        <a:lstStyle/>
        <a:p>
          <a:endParaRPr lang="fr-FR"/>
        </a:p>
      </dgm:t>
    </dgm:pt>
    <dgm:pt modelId="{019D0E38-E20C-614D-86C9-41E9C8808E01}" type="pres">
      <dgm:prSet presAssocID="{D0943901-5144-7049-AB79-B81C067F0D58}" presName="hierRoot2" presStyleCnt="0">
        <dgm:presLayoutVars>
          <dgm:hierBranch val="init"/>
        </dgm:presLayoutVars>
      </dgm:prSet>
      <dgm:spPr/>
    </dgm:pt>
    <dgm:pt modelId="{949F1D12-5E99-AA40-B3C4-6CE9409DD312}" type="pres">
      <dgm:prSet presAssocID="{D0943901-5144-7049-AB79-B81C067F0D58}" presName="rootComposite" presStyleCnt="0"/>
      <dgm:spPr/>
    </dgm:pt>
    <dgm:pt modelId="{3FAD6C2B-B43D-B047-8E74-6BBB5C9B9242}" type="pres">
      <dgm:prSet presAssocID="{D0943901-5144-7049-AB79-B81C067F0D58}" presName="rootText" presStyleLbl="node2" presStyleIdx="0" presStyleCnt="2" custScaleX="13675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B84BB30-B3D4-DF45-942D-F4262C6E98EE}" type="pres">
      <dgm:prSet presAssocID="{D0943901-5144-7049-AB79-B81C067F0D58}" presName="rootConnector" presStyleLbl="node2" presStyleIdx="0" presStyleCnt="2"/>
      <dgm:spPr/>
      <dgm:t>
        <a:bodyPr/>
        <a:lstStyle/>
        <a:p>
          <a:endParaRPr lang="fr-FR"/>
        </a:p>
      </dgm:t>
    </dgm:pt>
    <dgm:pt modelId="{44D66DAC-5F19-FB4B-A911-79BF3C503F31}" type="pres">
      <dgm:prSet presAssocID="{D0943901-5144-7049-AB79-B81C067F0D58}" presName="hierChild4" presStyleCnt="0"/>
      <dgm:spPr/>
    </dgm:pt>
    <dgm:pt modelId="{CDE3CF45-A758-8E4A-9554-7E4228B4FE99}" type="pres">
      <dgm:prSet presAssocID="{3973164F-9B88-3747-A0EA-24CE9D09C2CD}" presName="Name64" presStyleLbl="parChTrans1D3" presStyleIdx="0" presStyleCnt="7"/>
      <dgm:spPr/>
      <dgm:t>
        <a:bodyPr/>
        <a:lstStyle/>
        <a:p>
          <a:endParaRPr lang="fr-FR"/>
        </a:p>
      </dgm:t>
    </dgm:pt>
    <dgm:pt modelId="{B189D925-E6CA-2744-B041-C476C905E8ED}" type="pres">
      <dgm:prSet presAssocID="{670E89E2-A7C8-8C47-B1B3-6D3027581A8D}" presName="hierRoot2" presStyleCnt="0">
        <dgm:presLayoutVars>
          <dgm:hierBranch val="init"/>
        </dgm:presLayoutVars>
      </dgm:prSet>
      <dgm:spPr/>
    </dgm:pt>
    <dgm:pt modelId="{60EE57C9-5260-D144-A623-8154E757FFDD}" type="pres">
      <dgm:prSet presAssocID="{670E89E2-A7C8-8C47-B1B3-6D3027581A8D}" presName="rootComposite" presStyleCnt="0"/>
      <dgm:spPr/>
    </dgm:pt>
    <dgm:pt modelId="{EE02679F-C574-1D44-8127-CE6BB0542658}" type="pres">
      <dgm:prSet presAssocID="{670E89E2-A7C8-8C47-B1B3-6D3027581A8D}" presName="rootText" presStyleLbl="node3" presStyleIdx="0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3E3CCA3-B674-3446-986B-5B20A409B144}" type="pres">
      <dgm:prSet presAssocID="{670E89E2-A7C8-8C47-B1B3-6D3027581A8D}" presName="rootConnector" presStyleLbl="node3" presStyleIdx="0" presStyleCnt="7"/>
      <dgm:spPr/>
      <dgm:t>
        <a:bodyPr/>
        <a:lstStyle/>
        <a:p>
          <a:endParaRPr lang="fr-FR"/>
        </a:p>
      </dgm:t>
    </dgm:pt>
    <dgm:pt modelId="{BE1EEF69-4650-D64F-B9FF-80997936A833}" type="pres">
      <dgm:prSet presAssocID="{670E89E2-A7C8-8C47-B1B3-6D3027581A8D}" presName="hierChild4" presStyleCnt="0"/>
      <dgm:spPr/>
    </dgm:pt>
    <dgm:pt modelId="{E92D4D68-4BBE-E340-A2C6-6709513D1BB5}" type="pres">
      <dgm:prSet presAssocID="{670E89E2-A7C8-8C47-B1B3-6D3027581A8D}" presName="hierChild5" presStyleCnt="0"/>
      <dgm:spPr/>
    </dgm:pt>
    <dgm:pt modelId="{26F0AB89-A0BF-0144-A59F-329AA27B4351}" type="pres">
      <dgm:prSet presAssocID="{ED7FC2B9-3C9E-7141-9ECF-A9C69AC4D5EE}" presName="Name64" presStyleLbl="parChTrans1D3" presStyleIdx="1" presStyleCnt="7"/>
      <dgm:spPr/>
      <dgm:t>
        <a:bodyPr/>
        <a:lstStyle/>
        <a:p>
          <a:endParaRPr lang="fr-FR"/>
        </a:p>
      </dgm:t>
    </dgm:pt>
    <dgm:pt modelId="{CE1E9F1D-CF26-E94B-809C-7FC8ADAFCE7F}" type="pres">
      <dgm:prSet presAssocID="{B706F55B-BAA3-CA43-AAC1-35053C1E2CC5}" presName="hierRoot2" presStyleCnt="0">
        <dgm:presLayoutVars>
          <dgm:hierBranch val="init"/>
        </dgm:presLayoutVars>
      </dgm:prSet>
      <dgm:spPr/>
    </dgm:pt>
    <dgm:pt modelId="{CF3F2573-E431-AA45-AB94-24DEE7B37408}" type="pres">
      <dgm:prSet presAssocID="{B706F55B-BAA3-CA43-AAC1-35053C1E2CC5}" presName="rootComposite" presStyleCnt="0"/>
      <dgm:spPr/>
    </dgm:pt>
    <dgm:pt modelId="{8018D517-A010-2F4D-908C-1DEF76CBA53D}" type="pres">
      <dgm:prSet presAssocID="{B706F55B-BAA3-CA43-AAC1-35053C1E2CC5}" presName="rootText" presStyleLbl="node3" presStyleIdx="1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5A62248-DACD-CA44-91A6-183C93711242}" type="pres">
      <dgm:prSet presAssocID="{B706F55B-BAA3-CA43-AAC1-35053C1E2CC5}" presName="rootConnector" presStyleLbl="node3" presStyleIdx="1" presStyleCnt="7"/>
      <dgm:spPr/>
      <dgm:t>
        <a:bodyPr/>
        <a:lstStyle/>
        <a:p>
          <a:endParaRPr lang="fr-FR"/>
        </a:p>
      </dgm:t>
    </dgm:pt>
    <dgm:pt modelId="{0BDB041B-536A-6441-8C93-1A9B2FAD764F}" type="pres">
      <dgm:prSet presAssocID="{B706F55B-BAA3-CA43-AAC1-35053C1E2CC5}" presName="hierChild4" presStyleCnt="0"/>
      <dgm:spPr/>
    </dgm:pt>
    <dgm:pt modelId="{D881D2BC-27B0-5D40-841E-14D0E03DBD3A}" type="pres">
      <dgm:prSet presAssocID="{B706F55B-BAA3-CA43-AAC1-35053C1E2CC5}" presName="hierChild5" presStyleCnt="0"/>
      <dgm:spPr/>
    </dgm:pt>
    <dgm:pt modelId="{312B551B-1973-4349-9312-1F00FCC3F639}" type="pres">
      <dgm:prSet presAssocID="{49A208BD-02ED-964A-8C2B-47611285591F}" presName="Name64" presStyleLbl="parChTrans1D3" presStyleIdx="2" presStyleCnt="7"/>
      <dgm:spPr/>
      <dgm:t>
        <a:bodyPr/>
        <a:lstStyle/>
        <a:p>
          <a:endParaRPr lang="fr-FR"/>
        </a:p>
      </dgm:t>
    </dgm:pt>
    <dgm:pt modelId="{51A25B6C-284E-FB4F-A8A6-CE305898BD7A}" type="pres">
      <dgm:prSet presAssocID="{A557C9E0-43AA-F84F-A409-F88EA5F04E6D}" presName="hierRoot2" presStyleCnt="0">
        <dgm:presLayoutVars>
          <dgm:hierBranch val="init"/>
        </dgm:presLayoutVars>
      </dgm:prSet>
      <dgm:spPr/>
    </dgm:pt>
    <dgm:pt modelId="{9CFAF1CF-5709-EB45-A653-F3A77A5F2C36}" type="pres">
      <dgm:prSet presAssocID="{A557C9E0-43AA-F84F-A409-F88EA5F04E6D}" presName="rootComposite" presStyleCnt="0"/>
      <dgm:spPr/>
    </dgm:pt>
    <dgm:pt modelId="{6190A2A6-C8F1-4847-AB68-4563168DE193}" type="pres">
      <dgm:prSet presAssocID="{A557C9E0-43AA-F84F-A409-F88EA5F04E6D}" presName="rootText" presStyleLbl="node3" presStyleIdx="2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47D97B8-C489-764A-95FB-E2CA4C5C41EB}" type="pres">
      <dgm:prSet presAssocID="{A557C9E0-43AA-F84F-A409-F88EA5F04E6D}" presName="rootConnector" presStyleLbl="node3" presStyleIdx="2" presStyleCnt="7"/>
      <dgm:spPr/>
      <dgm:t>
        <a:bodyPr/>
        <a:lstStyle/>
        <a:p>
          <a:endParaRPr lang="fr-FR"/>
        </a:p>
      </dgm:t>
    </dgm:pt>
    <dgm:pt modelId="{0B730793-4E88-3041-9CFA-89BD224E1D73}" type="pres">
      <dgm:prSet presAssocID="{A557C9E0-43AA-F84F-A409-F88EA5F04E6D}" presName="hierChild4" presStyleCnt="0"/>
      <dgm:spPr/>
    </dgm:pt>
    <dgm:pt modelId="{C16B8062-EF68-5B46-830F-0E98276F004D}" type="pres">
      <dgm:prSet presAssocID="{A557C9E0-43AA-F84F-A409-F88EA5F04E6D}" presName="hierChild5" presStyleCnt="0"/>
      <dgm:spPr/>
    </dgm:pt>
    <dgm:pt modelId="{A3179895-90D4-5442-97CD-9A186DA87BDF}" type="pres">
      <dgm:prSet presAssocID="{A028F4F3-52B6-1540-B99F-3A09B4789C14}" presName="Name64" presStyleLbl="parChTrans1D3" presStyleIdx="3" presStyleCnt="7"/>
      <dgm:spPr/>
      <dgm:t>
        <a:bodyPr/>
        <a:lstStyle/>
        <a:p>
          <a:endParaRPr lang="fr-FR"/>
        </a:p>
      </dgm:t>
    </dgm:pt>
    <dgm:pt modelId="{75A36FEC-FBDD-9048-975E-2E2FA1EA9052}" type="pres">
      <dgm:prSet presAssocID="{58AECD1B-3C2C-1C42-B440-FE75F300F6AC}" presName="hierRoot2" presStyleCnt="0">
        <dgm:presLayoutVars>
          <dgm:hierBranch val="init"/>
        </dgm:presLayoutVars>
      </dgm:prSet>
      <dgm:spPr/>
    </dgm:pt>
    <dgm:pt modelId="{5BA75383-3D04-C441-9C90-210A757D1AB3}" type="pres">
      <dgm:prSet presAssocID="{58AECD1B-3C2C-1C42-B440-FE75F300F6AC}" presName="rootComposite" presStyleCnt="0"/>
      <dgm:spPr/>
    </dgm:pt>
    <dgm:pt modelId="{FD89F113-7C88-F246-A743-1F0C900FBE13}" type="pres">
      <dgm:prSet presAssocID="{58AECD1B-3C2C-1C42-B440-FE75F300F6AC}" presName="rootText" presStyleLbl="node3" presStyleIdx="3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32F5B66-D845-6546-8625-6FBFD7F760CF}" type="pres">
      <dgm:prSet presAssocID="{58AECD1B-3C2C-1C42-B440-FE75F300F6AC}" presName="rootConnector" presStyleLbl="node3" presStyleIdx="3" presStyleCnt="7"/>
      <dgm:spPr/>
      <dgm:t>
        <a:bodyPr/>
        <a:lstStyle/>
        <a:p>
          <a:endParaRPr lang="fr-FR"/>
        </a:p>
      </dgm:t>
    </dgm:pt>
    <dgm:pt modelId="{536CC28D-CB94-0B43-A8AB-B357BF0ECE5C}" type="pres">
      <dgm:prSet presAssocID="{58AECD1B-3C2C-1C42-B440-FE75F300F6AC}" presName="hierChild4" presStyleCnt="0"/>
      <dgm:spPr/>
    </dgm:pt>
    <dgm:pt modelId="{5CEF8169-9236-FD4A-930A-DFD1D4D6E1C3}" type="pres">
      <dgm:prSet presAssocID="{58AECD1B-3C2C-1C42-B440-FE75F300F6AC}" presName="hierChild5" presStyleCnt="0"/>
      <dgm:spPr/>
    </dgm:pt>
    <dgm:pt modelId="{CC8340E6-08F0-C749-A241-BE375074D578}" type="pres">
      <dgm:prSet presAssocID="{D0943901-5144-7049-AB79-B81C067F0D58}" presName="hierChild5" presStyleCnt="0"/>
      <dgm:spPr/>
    </dgm:pt>
    <dgm:pt modelId="{C9F7F6B7-6509-9142-9541-3170E736A34B}" type="pres">
      <dgm:prSet presAssocID="{E7BE026F-1613-CE42-A6CF-7CAF40EC0748}" presName="Name64" presStyleLbl="parChTrans1D2" presStyleIdx="1" presStyleCnt="2"/>
      <dgm:spPr/>
      <dgm:t>
        <a:bodyPr/>
        <a:lstStyle/>
        <a:p>
          <a:endParaRPr lang="fr-FR"/>
        </a:p>
      </dgm:t>
    </dgm:pt>
    <dgm:pt modelId="{1DE12142-CBE5-814A-88A5-13DBC99827D2}" type="pres">
      <dgm:prSet presAssocID="{35AB2F2B-E380-2F4A-A58D-B80EEF0DFD21}" presName="hierRoot2" presStyleCnt="0">
        <dgm:presLayoutVars>
          <dgm:hierBranch val="init"/>
        </dgm:presLayoutVars>
      </dgm:prSet>
      <dgm:spPr/>
    </dgm:pt>
    <dgm:pt modelId="{BF354FAA-5877-024E-A3BF-91EFD1300EBC}" type="pres">
      <dgm:prSet presAssocID="{35AB2F2B-E380-2F4A-A58D-B80EEF0DFD21}" presName="rootComposite" presStyleCnt="0"/>
      <dgm:spPr/>
    </dgm:pt>
    <dgm:pt modelId="{9BF75DEE-A460-DD48-B3FC-FFC6656D2248}" type="pres">
      <dgm:prSet presAssocID="{35AB2F2B-E380-2F4A-A58D-B80EEF0DFD21}" presName="rootText" presStyleLbl="node2" presStyleIdx="1" presStyleCnt="2" custScaleX="13786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FD02A4C-C53D-F24E-8473-75358D6B1744}" type="pres">
      <dgm:prSet presAssocID="{35AB2F2B-E380-2F4A-A58D-B80EEF0DFD21}" presName="rootConnector" presStyleLbl="node2" presStyleIdx="1" presStyleCnt="2"/>
      <dgm:spPr/>
      <dgm:t>
        <a:bodyPr/>
        <a:lstStyle/>
        <a:p>
          <a:endParaRPr lang="fr-FR"/>
        </a:p>
      </dgm:t>
    </dgm:pt>
    <dgm:pt modelId="{2066DF59-2938-5A41-958C-A85A6A734D26}" type="pres">
      <dgm:prSet presAssocID="{35AB2F2B-E380-2F4A-A58D-B80EEF0DFD21}" presName="hierChild4" presStyleCnt="0"/>
      <dgm:spPr/>
    </dgm:pt>
    <dgm:pt modelId="{73FF8596-1BA8-0748-9975-8514F0B34C46}" type="pres">
      <dgm:prSet presAssocID="{6C599117-5B57-EB4C-965F-AC34515092FC}" presName="Name64" presStyleLbl="parChTrans1D3" presStyleIdx="4" presStyleCnt="7"/>
      <dgm:spPr/>
      <dgm:t>
        <a:bodyPr/>
        <a:lstStyle/>
        <a:p>
          <a:endParaRPr lang="fr-FR"/>
        </a:p>
      </dgm:t>
    </dgm:pt>
    <dgm:pt modelId="{E5573CC1-1D36-8941-AA1C-D5ACC5634C14}" type="pres">
      <dgm:prSet presAssocID="{424C3A69-7EB3-F04C-835F-472C79971BCE}" presName="hierRoot2" presStyleCnt="0">
        <dgm:presLayoutVars>
          <dgm:hierBranch val="init"/>
        </dgm:presLayoutVars>
      </dgm:prSet>
      <dgm:spPr/>
    </dgm:pt>
    <dgm:pt modelId="{2CABE8A3-421F-E645-AC1A-35988BF84151}" type="pres">
      <dgm:prSet presAssocID="{424C3A69-7EB3-F04C-835F-472C79971BCE}" presName="rootComposite" presStyleCnt="0"/>
      <dgm:spPr/>
    </dgm:pt>
    <dgm:pt modelId="{4F386FF0-E4D5-8C43-9C26-A2A4E764EF0A}" type="pres">
      <dgm:prSet presAssocID="{424C3A69-7EB3-F04C-835F-472C79971BCE}" presName="rootText" presStyleLbl="node3" presStyleIdx="4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15A5BB9-5F9E-A640-BB2D-CAB1F21488F4}" type="pres">
      <dgm:prSet presAssocID="{424C3A69-7EB3-F04C-835F-472C79971BCE}" presName="rootConnector" presStyleLbl="node3" presStyleIdx="4" presStyleCnt="7"/>
      <dgm:spPr/>
      <dgm:t>
        <a:bodyPr/>
        <a:lstStyle/>
        <a:p>
          <a:endParaRPr lang="fr-FR"/>
        </a:p>
      </dgm:t>
    </dgm:pt>
    <dgm:pt modelId="{F1C2FAC9-9F53-F647-BBD7-870EB40A9B93}" type="pres">
      <dgm:prSet presAssocID="{424C3A69-7EB3-F04C-835F-472C79971BCE}" presName="hierChild4" presStyleCnt="0"/>
      <dgm:spPr/>
    </dgm:pt>
    <dgm:pt modelId="{B33B0B25-0C2B-FA44-B07A-2B6FBA21CD2C}" type="pres">
      <dgm:prSet presAssocID="{424C3A69-7EB3-F04C-835F-472C79971BCE}" presName="hierChild5" presStyleCnt="0"/>
      <dgm:spPr/>
    </dgm:pt>
    <dgm:pt modelId="{1A8710FA-1006-5149-B114-D3F9CC4177E1}" type="pres">
      <dgm:prSet presAssocID="{5F6D1E72-F5EB-A442-9F27-42F3FCCA61F8}" presName="Name64" presStyleLbl="parChTrans1D3" presStyleIdx="5" presStyleCnt="7"/>
      <dgm:spPr/>
      <dgm:t>
        <a:bodyPr/>
        <a:lstStyle/>
        <a:p>
          <a:endParaRPr lang="fr-FR"/>
        </a:p>
      </dgm:t>
    </dgm:pt>
    <dgm:pt modelId="{12382DAA-4D5A-D649-B9E4-BDA21158659A}" type="pres">
      <dgm:prSet presAssocID="{60D19965-685F-334A-9850-DFD1DA8CA648}" presName="hierRoot2" presStyleCnt="0">
        <dgm:presLayoutVars>
          <dgm:hierBranch val="init"/>
        </dgm:presLayoutVars>
      </dgm:prSet>
      <dgm:spPr/>
    </dgm:pt>
    <dgm:pt modelId="{4BDB024D-7B0E-624C-84C7-E4455E9163B3}" type="pres">
      <dgm:prSet presAssocID="{60D19965-685F-334A-9850-DFD1DA8CA648}" presName="rootComposite" presStyleCnt="0"/>
      <dgm:spPr/>
    </dgm:pt>
    <dgm:pt modelId="{560B2223-BAA3-6946-96F6-229E6C408E84}" type="pres">
      <dgm:prSet presAssocID="{60D19965-685F-334A-9850-DFD1DA8CA648}" presName="rootText" presStyleLbl="node3" presStyleIdx="5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888B4A8-5D98-5D44-88FF-1F03E3C37552}" type="pres">
      <dgm:prSet presAssocID="{60D19965-685F-334A-9850-DFD1DA8CA648}" presName="rootConnector" presStyleLbl="node3" presStyleIdx="5" presStyleCnt="7"/>
      <dgm:spPr/>
      <dgm:t>
        <a:bodyPr/>
        <a:lstStyle/>
        <a:p>
          <a:endParaRPr lang="fr-FR"/>
        </a:p>
      </dgm:t>
    </dgm:pt>
    <dgm:pt modelId="{6C024EC6-260A-BD4B-8C6D-3E52210BDA20}" type="pres">
      <dgm:prSet presAssocID="{60D19965-685F-334A-9850-DFD1DA8CA648}" presName="hierChild4" presStyleCnt="0"/>
      <dgm:spPr/>
    </dgm:pt>
    <dgm:pt modelId="{13CB51F3-3C20-EA4F-8D56-91673A38B788}" type="pres">
      <dgm:prSet presAssocID="{60D19965-685F-334A-9850-DFD1DA8CA648}" presName="hierChild5" presStyleCnt="0"/>
      <dgm:spPr/>
    </dgm:pt>
    <dgm:pt modelId="{4C2952F0-1A49-9348-AA7C-6B0227DF34E8}" type="pres">
      <dgm:prSet presAssocID="{CA819074-89F3-D74E-84D7-58F1A1D60820}" presName="Name64" presStyleLbl="parChTrans1D3" presStyleIdx="6" presStyleCnt="7"/>
      <dgm:spPr/>
      <dgm:t>
        <a:bodyPr/>
        <a:lstStyle/>
        <a:p>
          <a:endParaRPr lang="fr-FR"/>
        </a:p>
      </dgm:t>
    </dgm:pt>
    <dgm:pt modelId="{17C17E3C-A879-6740-99A5-94D1D38138B4}" type="pres">
      <dgm:prSet presAssocID="{ED5B64B5-4E5C-9442-88B8-9570CEC078AC}" presName="hierRoot2" presStyleCnt="0">
        <dgm:presLayoutVars>
          <dgm:hierBranch val="init"/>
        </dgm:presLayoutVars>
      </dgm:prSet>
      <dgm:spPr/>
    </dgm:pt>
    <dgm:pt modelId="{28851227-A4AD-1840-B403-82309FE0E016}" type="pres">
      <dgm:prSet presAssocID="{ED5B64B5-4E5C-9442-88B8-9570CEC078AC}" presName="rootComposite" presStyleCnt="0"/>
      <dgm:spPr/>
    </dgm:pt>
    <dgm:pt modelId="{EB6FCA6C-24B0-D34E-9E13-BFD98E0F63B8}" type="pres">
      <dgm:prSet presAssocID="{ED5B64B5-4E5C-9442-88B8-9570CEC078AC}" presName="rootText" presStyleLbl="node3" presStyleIdx="6" presStyleCnt="7" custScaleX="2011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EC134F8-E9DC-D940-A53E-E5259CC0CCAF}" type="pres">
      <dgm:prSet presAssocID="{ED5B64B5-4E5C-9442-88B8-9570CEC078AC}" presName="rootConnector" presStyleLbl="node3" presStyleIdx="6" presStyleCnt="7"/>
      <dgm:spPr/>
      <dgm:t>
        <a:bodyPr/>
        <a:lstStyle/>
        <a:p>
          <a:endParaRPr lang="fr-FR"/>
        </a:p>
      </dgm:t>
    </dgm:pt>
    <dgm:pt modelId="{9333550A-E9AB-8645-BD9D-7F956A4C2E06}" type="pres">
      <dgm:prSet presAssocID="{ED5B64B5-4E5C-9442-88B8-9570CEC078AC}" presName="hierChild4" presStyleCnt="0"/>
      <dgm:spPr/>
    </dgm:pt>
    <dgm:pt modelId="{6125D5C5-4FCA-7443-BEFC-27E5B06D03AF}" type="pres">
      <dgm:prSet presAssocID="{ED5B64B5-4E5C-9442-88B8-9570CEC078AC}" presName="hierChild5" presStyleCnt="0"/>
      <dgm:spPr/>
    </dgm:pt>
    <dgm:pt modelId="{56FA7924-30FF-3345-BB00-9C9671686DBB}" type="pres">
      <dgm:prSet presAssocID="{35AB2F2B-E380-2F4A-A58D-B80EEF0DFD21}" presName="hierChild5" presStyleCnt="0"/>
      <dgm:spPr/>
    </dgm:pt>
    <dgm:pt modelId="{28D62C98-687A-034B-924B-50E56B72A93F}" type="pres">
      <dgm:prSet presAssocID="{79116D23-DC2D-E04F-A4D3-5D9AFB75B7D8}" presName="hierChild3" presStyleCnt="0"/>
      <dgm:spPr/>
    </dgm:pt>
  </dgm:ptLst>
  <dgm:cxnLst>
    <dgm:cxn modelId="{C58FDCAE-E593-4A10-AD7C-D345CF9F84EA}" type="presOf" srcId="{A557C9E0-43AA-F84F-A409-F88EA5F04E6D}" destId="{047D97B8-C489-764A-95FB-E2CA4C5C41EB}" srcOrd="1" destOrd="0" presId="urn:microsoft.com/office/officeart/2009/3/layout/HorizontalOrganizationChart"/>
    <dgm:cxn modelId="{AB4A8021-CC0F-444C-A97E-70BC1DF7228C}" srcId="{48A6B8ED-03CA-0846-8EB7-0E807948025C}" destId="{79116D23-DC2D-E04F-A4D3-5D9AFB75B7D8}" srcOrd="0" destOrd="0" parTransId="{9AFD9D2B-AB13-314F-98C7-0B43883BAC17}" sibTransId="{E24D03CA-B340-5241-BDE7-7227F8861E32}"/>
    <dgm:cxn modelId="{AD2B9528-85A2-EB4D-97B6-FCD611ABFDFD}" srcId="{79116D23-DC2D-E04F-A4D3-5D9AFB75B7D8}" destId="{D0943901-5144-7049-AB79-B81C067F0D58}" srcOrd="0" destOrd="0" parTransId="{9735AD7A-8614-1C46-B317-AE6527F48504}" sibTransId="{3FDAED63-59F1-5A4A-BEA8-E44AC9CB4A72}"/>
    <dgm:cxn modelId="{D85C958A-6C3D-C742-A8EB-21A9C9470255}" srcId="{79116D23-DC2D-E04F-A4D3-5D9AFB75B7D8}" destId="{35AB2F2B-E380-2F4A-A58D-B80EEF0DFD21}" srcOrd="1" destOrd="0" parTransId="{E7BE026F-1613-CE42-A6CF-7CAF40EC0748}" sibTransId="{10CC5193-4400-A74A-A8B7-D5DDC5405A9D}"/>
    <dgm:cxn modelId="{07A73EA6-BA0B-406C-8D53-BE5BFD0696AF}" type="presOf" srcId="{35AB2F2B-E380-2F4A-A58D-B80EEF0DFD21}" destId="{6FD02A4C-C53D-F24E-8473-75358D6B1744}" srcOrd="1" destOrd="0" presId="urn:microsoft.com/office/officeart/2009/3/layout/HorizontalOrganizationChart"/>
    <dgm:cxn modelId="{BBCCE646-ACB3-429B-9606-37B1354F086E}" type="presOf" srcId="{60D19965-685F-334A-9850-DFD1DA8CA648}" destId="{560B2223-BAA3-6946-96F6-229E6C408E84}" srcOrd="0" destOrd="0" presId="urn:microsoft.com/office/officeart/2009/3/layout/HorizontalOrganizationChart"/>
    <dgm:cxn modelId="{70291076-B457-4D32-8566-2B30E420FAC7}" type="presOf" srcId="{424C3A69-7EB3-F04C-835F-472C79971BCE}" destId="{215A5BB9-5F9E-A640-BB2D-CAB1F21488F4}" srcOrd="1" destOrd="0" presId="urn:microsoft.com/office/officeart/2009/3/layout/HorizontalOrganizationChart"/>
    <dgm:cxn modelId="{1706C5B1-06FB-43C0-8F96-28C056DC9E77}" type="presOf" srcId="{60D19965-685F-334A-9850-DFD1DA8CA648}" destId="{F888B4A8-5D98-5D44-88FF-1F03E3C37552}" srcOrd="1" destOrd="0" presId="urn:microsoft.com/office/officeart/2009/3/layout/HorizontalOrganizationChart"/>
    <dgm:cxn modelId="{C9992E72-46CF-41C4-A5B0-2B5CBA7F27A6}" type="presOf" srcId="{CA819074-89F3-D74E-84D7-58F1A1D60820}" destId="{4C2952F0-1A49-9348-AA7C-6B0227DF34E8}" srcOrd="0" destOrd="0" presId="urn:microsoft.com/office/officeart/2009/3/layout/HorizontalOrganizationChart"/>
    <dgm:cxn modelId="{13C2F882-8071-4E0C-868E-150B9EEB2044}" type="presOf" srcId="{6C599117-5B57-EB4C-965F-AC34515092FC}" destId="{73FF8596-1BA8-0748-9975-8514F0B34C46}" srcOrd="0" destOrd="0" presId="urn:microsoft.com/office/officeart/2009/3/layout/HorizontalOrganizationChart"/>
    <dgm:cxn modelId="{6E0A3B1A-9958-D148-9AB2-AFC6771A2C5A}" srcId="{D0943901-5144-7049-AB79-B81C067F0D58}" destId="{A557C9E0-43AA-F84F-A409-F88EA5F04E6D}" srcOrd="2" destOrd="0" parTransId="{49A208BD-02ED-964A-8C2B-47611285591F}" sibTransId="{F658CD41-F899-2847-859E-A6D5E1A6B424}"/>
    <dgm:cxn modelId="{C798E5D2-A39B-B643-97BF-ACACF1B52031}" srcId="{D0943901-5144-7049-AB79-B81C067F0D58}" destId="{B706F55B-BAA3-CA43-AAC1-35053C1E2CC5}" srcOrd="1" destOrd="0" parTransId="{ED7FC2B9-3C9E-7141-9ECF-A9C69AC4D5EE}" sibTransId="{772F53CA-6C41-E94E-8158-5C8541270081}"/>
    <dgm:cxn modelId="{FE1249B3-01F8-40EA-8196-761CE92345A2}" type="presOf" srcId="{B706F55B-BAA3-CA43-AAC1-35053C1E2CC5}" destId="{05A62248-DACD-CA44-91A6-183C93711242}" srcOrd="1" destOrd="0" presId="urn:microsoft.com/office/officeart/2009/3/layout/HorizontalOrganizationChart"/>
    <dgm:cxn modelId="{CB8F518A-2360-4F5A-AD62-6358906195F5}" type="presOf" srcId="{49A208BD-02ED-964A-8C2B-47611285591F}" destId="{312B551B-1973-4349-9312-1F00FCC3F639}" srcOrd="0" destOrd="0" presId="urn:microsoft.com/office/officeart/2009/3/layout/HorizontalOrganizationChart"/>
    <dgm:cxn modelId="{DB62EEAF-8097-4DB6-A279-C7330667CFE5}" type="presOf" srcId="{79116D23-DC2D-E04F-A4D3-5D9AFB75B7D8}" destId="{9DF49949-152C-CA48-A9E0-CA5659A5D3F3}" srcOrd="0" destOrd="0" presId="urn:microsoft.com/office/officeart/2009/3/layout/HorizontalOrganizationChart"/>
    <dgm:cxn modelId="{9354BD59-53E8-864F-A401-FD143E0E327F}" srcId="{35AB2F2B-E380-2F4A-A58D-B80EEF0DFD21}" destId="{ED5B64B5-4E5C-9442-88B8-9570CEC078AC}" srcOrd="2" destOrd="0" parTransId="{CA819074-89F3-D74E-84D7-58F1A1D60820}" sibTransId="{FEA3E529-66FF-1443-8AB2-77F6973EFD8C}"/>
    <dgm:cxn modelId="{EDDEA367-956C-425E-BC56-96AC1C35EACA}" type="presOf" srcId="{ED7FC2B9-3C9E-7141-9ECF-A9C69AC4D5EE}" destId="{26F0AB89-A0BF-0144-A59F-329AA27B4351}" srcOrd="0" destOrd="0" presId="urn:microsoft.com/office/officeart/2009/3/layout/HorizontalOrganizationChart"/>
    <dgm:cxn modelId="{A1143426-479C-47D6-B5E2-3A88F287373B}" type="presOf" srcId="{670E89E2-A7C8-8C47-B1B3-6D3027581A8D}" destId="{73E3CCA3-B674-3446-986B-5B20A409B144}" srcOrd="1" destOrd="0" presId="urn:microsoft.com/office/officeart/2009/3/layout/HorizontalOrganizationChart"/>
    <dgm:cxn modelId="{4BFF1E9F-69D6-4474-AF4B-6E7354968520}" type="presOf" srcId="{79116D23-DC2D-E04F-A4D3-5D9AFB75B7D8}" destId="{64F272B1-EC9A-E04F-B4DD-9B19ABD58B74}" srcOrd="1" destOrd="0" presId="urn:microsoft.com/office/officeart/2009/3/layout/HorizontalOrganizationChart"/>
    <dgm:cxn modelId="{52FA25E6-BB2A-4AD0-BD2D-35B317906DD7}" type="presOf" srcId="{A028F4F3-52B6-1540-B99F-3A09B4789C14}" destId="{A3179895-90D4-5442-97CD-9A186DA87BDF}" srcOrd="0" destOrd="0" presId="urn:microsoft.com/office/officeart/2009/3/layout/HorizontalOrganizationChart"/>
    <dgm:cxn modelId="{FCA22237-847E-DE42-9483-C89A20F55E9F}" srcId="{35AB2F2B-E380-2F4A-A58D-B80EEF0DFD21}" destId="{60D19965-685F-334A-9850-DFD1DA8CA648}" srcOrd="1" destOrd="0" parTransId="{5F6D1E72-F5EB-A442-9F27-42F3FCCA61F8}" sibTransId="{936EE143-09AA-7342-A11E-5366F11167F0}"/>
    <dgm:cxn modelId="{D85AEF80-D24B-476D-8168-6055C99A04D5}" type="presOf" srcId="{E7BE026F-1613-CE42-A6CF-7CAF40EC0748}" destId="{C9F7F6B7-6509-9142-9541-3170E736A34B}" srcOrd="0" destOrd="0" presId="urn:microsoft.com/office/officeart/2009/3/layout/HorizontalOrganizationChart"/>
    <dgm:cxn modelId="{35BA8B7A-1CD0-44C1-BBB9-F11636D13DE5}" type="presOf" srcId="{5F6D1E72-F5EB-A442-9F27-42F3FCCA61F8}" destId="{1A8710FA-1006-5149-B114-D3F9CC4177E1}" srcOrd="0" destOrd="0" presId="urn:microsoft.com/office/officeart/2009/3/layout/HorizontalOrganizationChart"/>
    <dgm:cxn modelId="{8745BB96-0B76-4114-B600-858DBEC2AA65}" type="presOf" srcId="{9735AD7A-8614-1C46-B317-AE6527F48504}" destId="{A71D93AB-DC45-984B-95D6-AEEE82B88233}" srcOrd="0" destOrd="0" presId="urn:microsoft.com/office/officeart/2009/3/layout/HorizontalOrganizationChart"/>
    <dgm:cxn modelId="{64ADF7F3-35F9-490B-8AA3-B1C5AA83CE5D}" type="presOf" srcId="{D0943901-5144-7049-AB79-B81C067F0D58}" destId="{5B84BB30-B3D4-DF45-942D-F4262C6E98EE}" srcOrd="1" destOrd="0" presId="urn:microsoft.com/office/officeart/2009/3/layout/HorizontalOrganizationChart"/>
    <dgm:cxn modelId="{B1436CF1-DF29-43EB-BDD4-002C3C97E6D9}" type="presOf" srcId="{58AECD1B-3C2C-1C42-B440-FE75F300F6AC}" destId="{B32F5B66-D845-6546-8625-6FBFD7F760CF}" srcOrd="1" destOrd="0" presId="urn:microsoft.com/office/officeart/2009/3/layout/HorizontalOrganizationChart"/>
    <dgm:cxn modelId="{2533360E-CEBB-4822-8A4A-C4FE8C76C449}" type="presOf" srcId="{ED5B64B5-4E5C-9442-88B8-9570CEC078AC}" destId="{EB6FCA6C-24B0-D34E-9E13-BFD98E0F63B8}" srcOrd="0" destOrd="0" presId="urn:microsoft.com/office/officeart/2009/3/layout/HorizontalOrganizationChart"/>
    <dgm:cxn modelId="{600221C6-BB77-4FF6-AC3C-25FF1B71AB1E}" type="presOf" srcId="{3973164F-9B88-3747-A0EA-24CE9D09C2CD}" destId="{CDE3CF45-A758-8E4A-9554-7E4228B4FE99}" srcOrd="0" destOrd="0" presId="urn:microsoft.com/office/officeart/2009/3/layout/HorizontalOrganizationChart"/>
    <dgm:cxn modelId="{E9BFB8C5-A56A-4C02-AE9A-530124DBCF3F}" type="presOf" srcId="{424C3A69-7EB3-F04C-835F-472C79971BCE}" destId="{4F386FF0-E4D5-8C43-9C26-A2A4E764EF0A}" srcOrd="0" destOrd="0" presId="urn:microsoft.com/office/officeart/2009/3/layout/HorizontalOrganizationChart"/>
    <dgm:cxn modelId="{8B22F0B2-4D59-4D0B-A645-66418DDAB7A0}" type="presOf" srcId="{D0943901-5144-7049-AB79-B81C067F0D58}" destId="{3FAD6C2B-B43D-B047-8E74-6BBB5C9B9242}" srcOrd="0" destOrd="0" presId="urn:microsoft.com/office/officeart/2009/3/layout/HorizontalOrganizationChart"/>
    <dgm:cxn modelId="{A7CAC330-E4CA-4C9D-865E-AB22670CF995}" type="presOf" srcId="{35AB2F2B-E380-2F4A-A58D-B80EEF0DFD21}" destId="{9BF75DEE-A460-DD48-B3FC-FFC6656D2248}" srcOrd="0" destOrd="0" presId="urn:microsoft.com/office/officeart/2009/3/layout/HorizontalOrganizationChart"/>
    <dgm:cxn modelId="{7234CFFF-A094-A041-B7B8-D6F4D155EBD5}" srcId="{35AB2F2B-E380-2F4A-A58D-B80EEF0DFD21}" destId="{424C3A69-7EB3-F04C-835F-472C79971BCE}" srcOrd="0" destOrd="0" parTransId="{6C599117-5B57-EB4C-965F-AC34515092FC}" sibTransId="{A22759D2-88FE-7046-B754-9FD2D8B87E37}"/>
    <dgm:cxn modelId="{4DC5FBF8-9460-4154-A6B3-EB6C6D0384CF}" type="presOf" srcId="{ED5B64B5-4E5C-9442-88B8-9570CEC078AC}" destId="{CEC134F8-E9DC-D940-A53E-E5259CC0CCAF}" srcOrd="1" destOrd="0" presId="urn:microsoft.com/office/officeart/2009/3/layout/HorizontalOrganizationChart"/>
    <dgm:cxn modelId="{E5CC6839-1365-406B-B590-01020FCBAC36}" type="presOf" srcId="{670E89E2-A7C8-8C47-B1B3-6D3027581A8D}" destId="{EE02679F-C574-1D44-8127-CE6BB0542658}" srcOrd="0" destOrd="0" presId="urn:microsoft.com/office/officeart/2009/3/layout/HorizontalOrganizationChart"/>
    <dgm:cxn modelId="{D7C687D0-C935-4F4A-A8AC-57D00295E6F9}" type="presOf" srcId="{B706F55B-BAA3-CA43-AAC1-35053C1E2CC5}" destId="{8018D517-A010-2F4D-908C-1DEF76CBA53D}" srcOrd="0" destOrd="0" presId="urn:microsoft.com/office/officeart/2009/3/layout/HorizontalOrganizationChart"/>
    <dgm:cxn modelId="{73E31112-282C-4C6A-80BA-A7E808BDE100}" type="presOf" srcId="{A557C9E0-43AA-F84F-A409-F88EA5F04E6D}" destId="{6190A2A6-C8F1-4847-AB68-4563168DE193}" srcOrd="0" destOrd="0" presId="urn:microsoft.com/office/officeart/2009/3/layout/HorizontalOrganizationChart"/>
    <dgm:cxn modelId="{77FA8E34-7C70-A741-A00D-899D0E3DC482}" srcId="{D0943901-5144-7049-AB79-B81C067F0D58}" destId="{670E89E2-A7C8-8C47-B1B3-6D3027581A8D}" srcOrd="0" destOrd="0" parTransId="{3973164F-9B88-3747-A0EA-24CE9D09C2CD}" sibTransId="{51A965C3-6663-C64D-8FF8-90769F836FA5}"/>
    <dgm:cxn modelId="{779F8DBD-D100-5741-824F-989A2453804D}" srcId="{D0943901-5144-7049-AB79-B81C067F0D58}" destId="{58AECD1B-3C2C-1C42-B440-FE75F300F6AC}" srcOrd="3" destOrd="0" parTransId="{A028F4F3-52B6-1540-B99F-3A09B4789C14}" sibTransId="{8BD931B9-5CB2-CC4F-9913-04F38AD563BD}"/>
    <dgm:cxn modelId="{5EFC8F3D-60FA-4DFB-B688-425DB3CD69D7}" type="presOf" srcId="{58AECD1B-3C2C-1C42-B440-FE75F300F6AC}" destId="{FD89F113-7C88-F246-A743-1F0C900FBE13}" srcOrd="0" destOrd="0" presId="urn:microsoft.com/office/officeart/2009/3/layout/HorizontalOrganizationChart"/>
    <dgm:cxn modelId="{04CCC5FF-7955-4238-AF8A-DC6C57713170}" type="presOf" srcId="{48A6B8ED-03CA-0846-8EB7-0E807948025C}" destId="{963C2112-B073-FB45-BE62-1AB105D2CA52}" srcOrd="0" destOrd="0" presId="urn:microsoft.com/office/officeart/2009/3/layout/HorizontalOrganizationChart"/>
    <dgm:cxn modelId="{03541719-922F-4A24-842E-5B2D2FF57E5E}" type="presParOf" srcId="{963C2112-B073-FB45-BE62-1AB105D2CA52}" destId="{E76526B4-03A7-0649-8B3D-8A4C8FED2EDE}" srcOrd="0" destOrd="0" presId="urn:microsoft.com/office/officeart/2009/3/layout/HorizontalOrganizationChart"/>
    <dgm:cxn modelId="{3FAA1AE5-31E9-4CA3-BA1F-57614E7EFE38}" type="presParOf" srcId="{E76526B4-03A7-0649-8B3D-8A4C8FED2EDE}" destId="{5B767F79-9232-9D45-B51C-0FF73B44100A}" srcOrd="0" destOrd="0" presId="urn:microsoft.com/office/officeart/2009/3/layout/HorizontalOrganizationChart"/>
    <dgm:cxn modelId="{238764C4-C42F-49FF-8646-1C63E970C152}" type="presParOf" srcId="{5B767F79-9232-9D45-B51C-0FF73B44100A}" destId="{9DF49949-152C-CA48-A9E0-CA5659A5D3F3}" srcOrd="0" destOrd="0" presId="urn:microsoft.com/office/officeart/2009/3/layout/HorizontalOrganizationChart"/>
    <dgm:cxn modelId="{FDDF3F07-814B-4CBF-A07A-B60B47054A37}" type="presParOf" srcId="{5B767F79-9232-9D45-B51C-0FF73B44100A}" destId="{64F272B1-EC9A-E04F-B4DD-9B19ABD58B74}" srcOrd="1" destOrd="0" presId="urn:microsoft.com/office/officeart/2009/3/layout/HorizontalOrganizationChart"/>
    <dgm:cxn modelId="{2947392D-48FD-45B3-8A7A-FB66EC400CD1}" type="presParOf" srcId="{E76526B4-03A7-0649-8B3D-8A4C8FED2EDE}" destId="{11833763-9CC7-614E-94F9-AF24D6CF366B}" srcOrd="1" destOrd="0" presId="urn:microsoft.com/office/officeart/2009/3/layout/HorizontalOrganizationChart"/>
    <dgm:cxn modelId="{914D1828-B532-4DF1-9153-071EE9039EEC}" type="presParOf" srcId="{11833763-9CC7-614E-94F9-AF24D6CF366B}" destId="{A71D93AB-DC45-984B-95D6-AEEE82B88233}" srcOrd="0" destOrd="0" presId="urn:microsoft.com/office/officeart/2009/3/layout/HorizontalOrganizationChart"/>
    <dgm:cxn modelId="{A0F0B22A-A3F5-41E3-BFBA-330A18895C8D}" type="presParOf" srcId="{11833763-9CC7-614E-94F9-AF24D6CF366B}" destId="{019D0E38-E20C-614D-86C9-41E9C8808E01}" srcOrd="1" destOrd="0" presId="urn:microsoft.com/office/officeart/2009/3/layout/HorizontalOrganizationChart"/>
    <dgm:cxn modelId="{B0F37D9E-3C7E-459F-80DC-F3EE4C1E502D}" type="presParOf" srcId="{019D0E38-E20C-614D-86C9-41E9C8808E01}" destId="{949F1D12-5E99-AA40-B3C4-6CE9409DD312}" srcOrd="0" destOrd="0" presId="urn:microsoft.com/office/officeart/2009/3/layout/HorizontalOrganizationChart"/>
    <dgm:cxn modelId="{DF496D13-5AB0-4772-BB8D-793D7DB16B7A}" type="presParOf" srcId="{949F1D12-5E99-AA40-B3C4-6CE9409DD312}" destId="{3FAD6C2B-B43D-B047-8E74-6BBB5C9B9242}" srcOrd="0" destOrd="0" presId="urn:microsoft.com/office/officeart/2009/3/layout/HorizontalOrganizationChart"/>
    <dgm:cxn modelId="{F59C8F19-D4A7-45F4-843A-4EA9A5016956}" type="presParOf" srcId="{949F1D12-5E99-AA40-B3C4-6CE9409DD312}" destId="{5B84BB30-B3D4-DF45-942D-F4262C6E98EE}" srcOrd="1" destOrd="0" presId="urn:microsoft.com/office/officeart/2009/3/layout/HorizontalOrganizationChart"/>
    <dgm:cxn modelId="{1587289A-B605-4CE8-A84B-2BE904C931E1}" type="presParOf" srcId="{019D0E38-E20C-614D-86C9-41E9C8808E01}" destId="{44D66DAC-5F19-FB4B-A911-79BF3C503F31}" srcOrd="1" destOrd="0" presId="urn:microsoft.com/office/officeart/2009/3/layout/HorizontalOrganizationChart"/>
    <dgm:cxn modelId="{81488712-CFDA-44A5-AA69-332868DA76A5}" type="presParOf" srcId="{44D66DAC-5F19-FB4B-A911-79BF3C503F31}" destId="{CDE3CF45-A758-8E4A-9554-7E4228B4FE99}" srcOrd="0" destOrd="0" presId="urn:microsoft.com/office/officeart/2009/3/layout/HorizontalOrganizationChart"/>
    <dgm:cxn modelId="{9AE7F2CB-274F-482E-BED8-66F9E3BA7667}" type="presParOf" srcId="{44D66DAC-5F19-FB4B-A911-79BF3C503F31}" destId="{B189D925-E6CA-2744-B041-C476C905E8ED}" srcOrd="1" destOrd="0" presId="urn:microsoft.com/office/officeart/2009/3/layout/HorizontalOrganizationChart"/>
    <dgm:cxn modelId="{99D33064-9F1E-419F-9E48-A62170BB9FA2}" type="presParOf" srcId="{B189D925-E6CA-2744-B041-C476C905E8ED}" destId="{60EE57C9-5260-D144-A623-8154E757FFDD}" srcOrd="0" destOrd="0" presId="urn:microsoft.com/office/officeart/2009/3/layout/HorizontalOrganizationChart"/>
    <dgm:cxn modelId="{28D11866-F729-4769-91C4-B80643A3A957}" type="presParOf" srcId="{60EE57C9-5260-D144-A623-8154E757FFDD}" destId="{EE02679F-C574-1D44-8127-CE6BB0542658}" srcOrd="0" destOrd="0" presId="urn:microsoft.com/office/officeart/2009/3/layout/HorizontalOrganizationChart"/>
    <dgm:cxn modelId="{A052A80F-7807-4771-A291-980082420700}" type="presParOf" srcId="{60EE57C9-5260-D144-A623-8154E757FFDD}" destId="{73E3CCA3-B674-3446-986B-5B20A409B144}" srcOrd="1" destOrd="0" presId="urn:microsoft.com/office/officeart/2009/3/layout/HorizontalOrganizationChart"/>
    <dgm:cxn modelId="{668D5443-9849-4EEF-A7AC-B5E5B4FF4E0B}" type="presParOf" srcId="{B189D925-E6CA-2744-B041-C476C905E8ED}" destId="{BE1EEF69-4650-D64F-B9FF-80997936A833}" srcOrd="1" destOrd="0" presId="urn:microsoft.com/office/officeart/2009/3/layout/HorizontalOrganizationChart"/>
    <dgm:cxn modelId="{178F819D-A2F2-4F4D-9329-EA2D34054513}" type="presParOf" srcId="{B189D925-E6CA-2744-B041-C476C905E8ED}" destId="{E92D4D68-4BBE-E340-A2C6-6709513D1BB5}" srcOrd="2" destOrd="0" presId="urn:microsoft.com/office/officeart/2009/3/layout/HorizontalOrganizationChart"/>
    <dgm:cxn modelId="{02ACAE65-EE71-460E-9A08-31D553658BD6}" type="presParOf" srcId="{44D66DAC-5F19-FB4B-A911-79BF3C503F31}" destId="{26F0AB89-A0BF-0144-A59F-329AA27B4351}" srcOrd="2" destOrd="0" presId="urn:microsoft.com/office/officeart/2009/3/layout/HorizontalOrganizationChart"/>
    <dgm:cxn modelId="{699F15C7-21A6-4163-8F8E-ECAF90CC6B02}" type="presParOf" srcId="{44D66DAC-5F19-FB4B-A911-79BF3C503F31}" destId="{CE1E9F1D-CF26-E94B-809C-7FC8ADAFCE7F}" srcOrd="3" destOrd="0" presId="urn:microsoft.com/office/officeart/2009/3/layout/HorizontalOrganizationChart"/>
    <dgm:cxn modelId="{F1BB1FE2-0259-4BF7-846C-32E6D3B836B9}" type="presParOf" srcId="{CE1E9F1D-CF26-E94B-809C-7FC8ADAFCE7F}" destId="{CF3F2573-E431-AA45-AB94-24DEE7B37408}" srcOrd="0" destOrd="0" presId="urn:microsoft.com/office/officeart/2009/3/layout/HorizontalOrganizationChart"/>
    <dgm:cxn modelId="{DD0B2659-BC5B-4AA3-A66F-0570790C8EFC}" type="presParOf" srcId="{CF3F2573-E431-AA45-AB94-24DEE7B37408}" destId="{8018D517-A010-2F4D-908C-1DEF76CBA53D}" srcOrd="0" destOrd="0" presId="urn:microsoft.com/office/officeart/2009/3/layout/HorizontalOrganizationChart"/>
    <dgm:cxn modelId="{05B837DC-1082-4113-B4E4-0F2BB970F62D}" type="presParOf" srcId="{CF3F2573-E431-AA45-AB94-24DEE7B37408}" destId="{05A62248-DACD-CA44-91A6-183C93711242}" srcOrd="1" destOrd="0" presId="urn:microsoft.com/office/officeart/2009/3/layout/HorizontalOrganizationChart"/>
    <dgm:cxn modelId="{4B1ACAA4-7EDD-40EE-9ABC-428C661BB677}" type="presParOf" srcId="{CE1E9F1D-CF26-E94B-809C-7FC8ADAFCE7F}" destId="{0BDB041B-536A-6441-8C93-1A9B2FAD764F}" srcOrd="1" destOrd="0" presId="urn:microsoft.com/office/officeart/2009/3/layout/HorizontalOrganizationChart"/>
    <dgm:cxn modelId="{69A089FD-211C-4488-BE31-CDF09300FABC}" type="presParOf" srcId="{CE1E9F1D-CF26-E94B-809C-7FC8ADAFCE7F}" destId="{D881D2BC-27B0-5D40-841E-14D0E03DBD3A}" srcOrd="2" destOrd="0" presId="urn:microsoft.com/office/officeart/2009/3/layout/HorizontalOrganizationChart"/>
    <dgm:cxn modelId="{69F97A5E-6489-4E2C-A204-5E3366591D3E}" type="presParOf" srcId="{44D66DAC-5F19-FB4B-A911-79BF3C503F31}" destId="{312B551B-1973-4349-9312-1F00FCC3F639}" srcOrd="4" destOrd="0" presId="urn:microsoft.com/office/officeart/2009/3/layout/HorizontalOrganizationChart"/>
    <dgm:cxn modelId="{9FBDBC09-6334-4ED4-9195-547ED15B241B}" type="presParOf" srcId="{44D66DAC-5F19-FB4B-A911-79BF3C503F31}" destId="{51A25B6C-284E-FB4F-A8A6-CE305898BD7A}" srcOrd="5" destOrd="0" presId="urn:microsoft.com/office/officeart/2009/3/layout/HorizontalOrganizationChart"/>
    <dgm:cxn modelId="{D8C6D778-4D74-4268-BBF5-B911315C6ED5}" type="presParOf" srcId="{51A25B6C-284E-FB4F-A8A6-CE305898BD7A}" destId="{9CFAF1CF-5709-EB45-A653-F3A77A5F2C36}" srcOrd="0" destOrd="0" presId="urn:microsoft.com/office/officeart/2009/3/layout/HorizontalOrganizationChart"/>
    <dgm:cxn modelId="{CF751258-B446-48FA-AE39-F7C1D8AE4EDE}" type="presParOf" srcId="{9CFAF1CF-5709-EB45-A653-F3A77A5F2C36}" destId="{6190A2A6-C8F1-4847-AB68-4563168DE193}" srcOrd="0" destOrd="0" presId="urn:microsoft.com/office/officeart/2009/3/layout/HorizontalOrganizationChart"/>
    <dgm:cxn modelId="{4C1F1088-D13D-4164-A836-421A70FA984C}" type="presParOf" srcId="{9CFAF1CF-5709-EB45-A653-F3A77A5F2C36}" destId="{047D97B8-C489-764A-95FB-E2CA4C5C41EB}" srcOrd="1" destOrd="0" presId="urn:microsoft.com/office/officeart/2009/3/layout/HorizontalOrganizationChart"/>
    <dgm:cxn modelId="{8CBF31A2-7404-4F6D-AFF2-7ECB0CF91BCE}" type="presParOf" srcId="{51A25B6C-284E-FB4F-A8A6-CE305898BD7A}" destId="{0B730793-4E88-3041-9CFA-89BD224E1D73}" srcOrd="1" destOrd="0" presId="urn:microsoft.com/office/officeart/2009/3/layout/HorizontalOrganizationChart"/>
    <dgm:cxn modelId="{D277CCF8-5894-4C69-BC05-A636E4A58787}" type="presParOf" srcId="{51A25B6C-284E-FB4F-A8A6-CE305898BD7A}" destId="{C16B8062-EF68-5B46-830F-0E98276F004D}" srcOrd="2" destOrd="0" presId="urn:microsoft.com/office/officeart/2009/3/layout/HorizontalOrganizationChart"/>
    <dgm:cxn modelId="{7A802087-4373-4820-81A2-56D51E1DA202}" type="presParOf" srcId="{44D66DAC-5F19-FB4B-A911-79BF3C503F31}" destId="{A3179895-90D4-5442-97CD-9A186DA87BDF}" srcOrd="6" destOrd="0" presId="urn:microsoft.com/office/officeart/2009/3/layout/HorizontalOrganizationChart"/>
    <dgm:cxn modelId="{4AAE4BDF-1FE1-45FE-A06A-B38C6D75C290}" type="presParOf" srcId="{44D66DAC-5F19-FB4B-A911-79BF3C503F31}" destId="{75A36FEC-FBDD-9048-975E-2E2FA1EA9052}" srcOrd="7" destOrd="0" presId="urn:microsoft.com/office/officeart/2009/3/layout/HorizontalOrganizationChart"/>
    <dgm:cxn modelId="{7822CF12-73E2-435B-B691-1DBF6E5DAB14}" type="presParOf" srcId="{75A36FEC-FBDD-9048-975E-2E2FA1EA9052}" destId="{5BA75383-3D04-C441-9C90-210A757D1AB3}" srcOrd="0" destOrd="0" presId="urn:microsoft.com/office/officeart/2009/3/layout/HorizontalOrganizationChart"/>
    <dgm:cxn modelId="{6E0E9EEF-5EB7-46CE-B76C-CA2951ECEDF4}" type="presParOf" srcId="{5BA75383-3D04-C441-9C90-210A757D1AB3}" destId="{FD89F113-7C88-F246-A743-1F0C900FBE13}" srcOrd="0" destOrd="0" presId="urn:microsoft.com/office/officeart/2009/3/layout/HorizontalOrganizationChart"/>
    <dgm:cxn modelId="{87E63B04-8BDA-4B4B-BBA8-8FF945ADE393}" type="presParOf" srcId="{5BA75383-3D04-C441-9C90-210A757D1AB3}" destId="{B32F5B66-D845-6546-8625-6FBFD7F760CF}" srcOrd="1" destOrd="0" presId="urn:microsoft.com/office/officeart/2009/3/layout/HorizontalOrganizationChart"/>
    <dgm:cxn modelId="{C9F2B73A-E901-4E14-A5A5-A45C72579E84}" type="presParOf" srcId="{75A36FEC-FBDD-9048-975E-2E2FA1EA9052}" destId="{536CC28D-CB94-0B43-A8AB-B357BF0ECE5C}" srcOrd="1" destOrd="0" presId="urn:microsoft.com/office/officeart/2009/3/layout/HorizontalOrganizationChart"/>
    <dgm:cxn modelId="{3936ECC0-A35C-48D9-AFC9-66E30C3A2506}" type="presParOf" srcId="{75A36FEC-FBDD-9048-975E-2E2FA1EA9052}" destId="{5CEF8169-9236-FD4A-930A-DFD1D4D6E1C3}" srcOrd="2" destOrd="0" presId="urn:microsoft.com/office/officeart/2009/3/layout/HorizontalOrganizationChart"/>
    <dgm:cxn modelId="{A1B9E883-3515-4D89-8598-477CD202F58F}" type="presParOf" srcId="{019D0E38-E20C-614D-86C9-41E9C8808E01}" destId="{CC8340E6-08F0-C749-A241-BE375074D578}" srcOrd="2" destOrd="0" presId="urn:microsoft.com/office/officeart/2009/3/layout/HorizontalOrganizationChart"/>
    <dgm:cxn modelId="{CF4D993B-61B8-4C5E-A83A-E62210642DE7}" type="presParOf" srcId="{11833763-9CC7-614E-94F9-AF24D6CF366B}" destId="{C9F7F6B7-6509-9142-9541-3170E736A34B}" srcOrd="2" destOrd="0" presId="urn:microsoft.com/office/officeart/2009/3/layout/HorizontalOrganizationChart"/>
    <dgm:cxn modelId="{427F0C68-E18F-4AEB-9D0B-F8BA71F06023}" type="presParOf" srcId="{11833763-9CC7-614E-94F9-AF24D6CF366B}" destId="{1DE12142-CBE5-814A-88A5-13DBC99827D2}" srcOrd="3" destOrd="0" presId="urn:microsoft.com/office/officeart/2009/3/layout/HorizontalOrganizationChart"/>
    <dgm:cxn modelId="{38A1210B-CD75-425B-9C75-DCCCBB938B56}" type="presParOf" srcId="{1DE12142-CBE5-814A-88A5-13DBC99827D2}" destId="{BF354FAA-5877-024E-A3BF-91EFD1300EBC}" srcOrd="0" destOrd="0" presId="urn:microsoft.com/office/officeart/2009/3/layout/HorizontalOrganizationChart"/>
    <dgm:cxn modelId="{9214728E-8339-48FB-BAE6-58317828DECA}" type="presParOf" srcId="{BF354FAA-5877-024E-A3BF-91EFD1300EBC}" destId="{9BF75DEE-A460-DD48-B3FC-FFC6656D2248}" srcOrd="0" destOrd="0" presId="urn:microsoft.com/office/officeart/2009/3/layout/HorizontalOrganizationChart"/>
    <dgm:cxn modelId="{B0EA752A-0633-46A4-A025-FDAB016DC174}" type="presParOf" srcId="{BF354FAA-5877-024E-A3BF-91EFD1300EBC}" destId="{6FD02A4C-C53D-F24E-8473-75358D6B1744}" srcOrd="1" destOrd="0" presId="urn:microsoft.com/office/officeart/2009/3/layout/HorizontalOrganizationChart"/>
    <dgm:cxn modelId="{FCACDE76-EA68-496F-9733-917AA6CB3643}" type="presParOf" srcId="{1DE12142-CBE5-814A-88A5-13DBC99827D2}" destId="{2066DF59-2938-5A41-958C-A85A6A734D26}" srcOrd="1" destOrd="0" presId="urn:microsoft.com/office/officeart/2009/3/layout/HorizontalOrganizationChart"/>
    <dgm:cxn modelId="{5B251871-07FC-4FFD-9258-F7342A994ECD}" type="presParOf" srcId="{2066DF59-2938-5A41-958C-A85A6A734D26}" destId="{73FF8596-1BA8-0748-9975-8514F0B34C46}" srcOrd="0" destOrd="0" presId="urn:microsoft.com/office/officeart/2009/3/layout/HorizontalOrganizationChart"/>
    <dgm:cxn modelId="{FFA3D91E-948F-4544-83E7-1ACA3232F811}" type="presParOf" srcId="{2066DF59-2938-5A41-958C-A85A6A734D26}" destId="{E5573CC1-1D36-8941-AA1C-D5ACC5634C14}" srcOrd="1" destOrd="0" presId="urn:microsoft.com/office/officeart/2009/3/layout/HorizontalOrganizationChart"/>
    <dgm:cxn modelId="{9B728B70-DEF6-48E9-8A25-5D996582AAC9}" type="presParOf" srcId="{E5573CC1-1D36-8941-AA1C-D5ACC5634C14}" destId="{2CABE8A3-421F-E645-AC1A-35988BF84151}" srcOrd="0" destOrd="0" presId="urn:microsoft.com/office/officeart/2009/3/layout/HorizontalOrganizationChart"/>
    <dgm:cxn modelId="{37536356-03F5-41AF-8ED9-068E8E50BFB8}" type="presParOf" srcId="{2CABE8A3-421F-E645-AC1A-35988BF84151}" destId="{4F386FF0-E4D5-8C43-9C26-A2A4E764EF0A}" srcOrd="0" destOrd="0" presId="urn:microsoft.com/office/officeart/2009/3/layout/HorizontalOrganizationChart"/>
    <dgm:cxn modelId="{355BDDA1-8947-43DF-85C1-1670E382BCAE}" type="presParOf" srcId="{2CABE8A3-421F-E645-AC1A-35988BF84151}" destId="{215A5BB9-5F9E-A640-BB2D-CAB1F21488F4}" srcOrd="1" destOrd="0" presId="urn:microsoft.com/office/officeart/2009/3/layout/HorizontalOrganizationChart"/>
    <dgm:cxn modelId="{26CBB358-ECC5-4E95-8534-7F60D59A6823}" type="presParOf" srcId="{E5573CC1-1D36-8941-AA1C-D5ACC5634C14}" destId="{F1C2FAC9-9F53-F647-BBD7-870EB40A9B93}" srcOrd="1" destOrd="0" presId="urn:microsoft.com/office/officeart/2009/3/layout/HorizontalOrganizationChart"/>
    <dgm:cxn modelId="{589D0753-1C07-4968-A3C7-987A7D2067E0}" type="presParOf" srcId="{E5573CC1-1D36-8941-AA1C-D5ACC5634C14}" destId="{B33B0B25-0C2B-FA44-B07A-2B6FBA21CD2C}" srcOrd="2" destOrd="0" presId="urn:microsoft.com/office/officeart/2009/3/layout/HorizontalOrganizationChart"/>
    <dgm:cxn modelId="{D1352F94-0B7D-4F72-8E4B-AEA56E3E2A38}" type="presParOf" srcId="{2066DF59-2938-5A41-958C-A85A6A734D26}" destId="{1A8710FA-1006-5149-B114-D3F9CC4177E1}" srcOrd="2" destOrd="0" presId="urn:microsoft.com/office/officeart/2009/3/layout/HorizontalOrganizationChart"/>
    <dgm:cxn modelId="{31E63A91-50EE-4CBB-85FC-8EFA5A5C2998}" type="presParOf" srcId="{2066DF59-2938-5A41-958C-A85A6A734D26}" destId="{12382DAA-4D5A-D649-B9E4-BDA21158659A}" srcOrd="3" destOrd="0" presId="urn:microsoft.com/office/officeart/2009/3/layout/HorizontalOrganizationChart"/>
    <dgm:cxn modelId="{57EB78DC-9A55-4F40-8538-AB0C0EC7A836}" type="presParOf" srcId="{12382DAA-4D5A-D649-B9E4-BDA21158659A}" destId="{4BDB024D-7B0E-624C-84C7-E4455E9163B3}" srcOrd="0" destOrd="0" presId="urn:microsoft.com/office/officeart/2009/3/layout/HorizontalOrganizationChart"/>
    <dgm:cxn modelId="{CB65761E-BA52-4C8B-8A6B-50B23F8A01F6}" type="presParOf" srcId="{4BDB024D-7B0E-624C-84C7-E4455E9163B3}" destId="{560B2223-BAA3-6946-96F6-229E6C408E84}" srcOrd="0" destOrd="0" presId="urn:microsoft.com/office/officeart/2009/3/layout/HorizontalOrganizationChart"/>
    <dgm:cxn modelId="{EF084846-9AE3-46B8-B93C-DB549F401E7C}" type="presParOf" srcId="{4BDB024D-7B0E-624C-84C7-E4455E9163B3}" destId="{F888B4A8-5D98-5D44-88FF-1F03E3C37552}" srcOrd="1" destOrd="0" presId="urn:microsoft.com/office/officeart/2009/3/layout/HorizontalOrganizationChart"/>
    <dgm:cxn modelId="{F343F7E2-9904-48FA-A62D-E8AA68E22B09}" type="presParOf" srcId="{12382DAA-4D5A-D649-B9E4-BDA21158659A}" destId="{6C024EC6-260A-BD4B-8C6D-3E52210BDA20}" srcOrd="1" destOrd="0" presId="urn:microsoft.com/office/officeart/2009/3/layout/HorizontalOrganizationChart"/>
    <dgm:cxn modelId="{77F08727-4D4D-4237-A7E8-D965E1E17304}" type="presParOf" srcId="{12382DAA-4D5A-D649-B9E4-BDA21158659A}" destId="{13CB51F3-3C20-EA4F-8D56-91673A38B788}" srcOrd="2" destOrd="0" presId="urn:microsoft.com/office/officeart/2009/3/layout/HorizontalOrganizationChart"/>
    <dgm:cxn modelId="{46E517AA-3EB8-430D-8DF5-C899E26D224B}" type="presParOf" srcId="{2066DF59-2938-5A41-958C-A85A6A734D26}" destId="{4C2952F0-1A49-9348-AA7C-6B0227DF34E8}" srcOrd="4" destOrd="0" presId="urn:microsoft.com/office/officeart/2009/3/layout/HorizontalOrganizationChart"/>
    <dgm:cxn modelId="{99385BA4-C1F8-4D9D-9D4F-6DFA6FF3B98B}" type="presParOf" srcId="{2066DF59-2938-5A41-958C-A85A6A734D26}" destId="{17C17E3C-A879-6740-99A5-94D1D38138B4}" srcOrd="5" destOrd="0" presId="urn:microsoft.com/office/officeart/2009/3/layout/HorizontalOrganizationChart"/>
    <dgm:cxn modelId="{35205886-D9E7-400C-8E14-64AEA385AC5F}" type="presParOf" srcId="{17C17E3C-A879-6740-99A5-94D1D38138B4}" destId="{28851227-A4AD-1840-B403-82309FE0E016}" srcOrd="0" destOrd="0" presId="urn:microsoft.com/office/officeart/2009/3/layout/HorizontalOrganizationChart"/>
    <dgm:cxn modelId="{1D3780E1-3EFC-4AE3-B9F2-D4ECF2E40BF2}" type="presParOf" srcId="{28851227-A4AD-1840-B403-82309FE0E016}" destId="{EB6FCA6C-24B0-D34E-9E13-BFD98E0F63B8}" srcOrd="0" destOrd="0" presId="urn:microsoft.com/office/officeart/2009/3/layout/HorizontalOrganizationChart"/>
    <dgm:cxn modelId="{2D9B50A4-0CDC-4871-AD1A-D4F73E53AD0C}" type="presParOf" srcId="{28851227-A4AD-1840-B403-82309FE0E016}" destId="{CEC134F8-E9DC-D940-A53E-E5259CC0CCAF}" srcOrd="1" destOrd="0" presId="urn:microsoft.com/office/officeart/2009/3/layout/HorizontalOrganizationChart"/>
    <dgm:cxn modelId="{5873D1AB-41D0-4F24-A78C-E1D321E6C976}" type="presParOf" srcId="{17C17E3C-A879-6740-99A5-94D1D38138B4}" destId="{9333550A-E9AB-8645-BD9D-7F956A4C2E06}" srcOrd="1" destOrd="0" presId="urn:microsoft.com/office/officeart/2009/3/layout/HorizontalOrganizationChart"/>
    <dgm:cxn modelId="{2B2FCA23-9901-4F2B-8541-1FF83445D812}" type="presParOf" srcId="{17C17E3C-A879-6740-99A5-94D1D38138B4}" destId="{6125D5C5-4FCA-7443-BEFC-27E5B06D03AF}" srcOrd="2" destOrd="0" presId="urn:microsoft.com/office/officeart/2009/3/layout/HorizontalOrganizationChart"/>
    <dgm:cxn modelId="{2D44B62F-7D8D-43AA-8DF6-5F3AF0DC4DFD}" type="presParOf" srcId="{1DE12142-CBE5-814A-88A5-13DBC99827D2}" destId="{56FA7924-30FF-3345-BB00-9C9671686DBB}" srcOrd="2" destOrd="0" presId="urn:microsoft.com/office/officeart/2009/3/layout/HorizontalOrganizationChart"/>
    <dgm:cxn modelId="{4DD14212-D123-49BF-AE95-20237D556E03}" type="presParOf" srcId="{E76526B4-03A7-0649-8B3D-8A4C8FED2EDE}" destId="{28D62C98-687A-034B-924B-50E56B72A93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952F0-1A49-9348-AA7C-6B0227DF34E8}">
      <dsp:nvSpPr>
        <dsp:cNvPr id="0" name=""/>
        <dsp:cNvSpPr/>
      </dsp:nvSpPr>
      <dsp:spPr>
        <a:xfrm>
          <a:off x="4533696" y="3784052"/>
          <a:ext cx="328541" cy="706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4270" y="0"/>
              </a:lnTo>
              <a:lnTo>
                <a:pt x="164270" y="706364"/>
              </a:lnTo>
              <a:lnTo>
                <a:pt x="328541" y="706364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8710FA-1006-5149-B114-D3F9CC4177E1}">
      <dsp:nvSpPr>
        <dsp:cNvPr id="0" name=""/>
        <dsp:cNvSpPr/>
      </dsp:nvSpPr>
      <dsp:spPr>
        <a:xfrm>
          <a:off x="4533696" y="3738332"/>
          <a:ext cx="3285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8541" y="45720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F8596-1BA8-0748-9975-8514F0B34C46}">
      <dsp:nvSpPr>
        <dsp:cNvPr id="0" name=""/>
        <dsp:cNvSpPr/>
      </dsp:nvSpPr>
      <dsp:spPr>
        <a:xfrm>
          <a:off x="4533696" y="3077687"/>
          <a:ext cx="328541" cy="706364"/>
        </a:xfrm>
        <a:custGeom>
          <a:avLst/>
          <a:gdLst/>
          <a:ahLst/>
          <a:cxnLst/>
          <a:rect l="0" t="0" r="0" b="0"/>
          <a:pathLst>
            <a:path>
              <a:moveTo>
                <a:pt x="0" y="706364"/>
              </a:moveTo>
              <a:lnTo>
                <a:pt x="164270" y="706364"/>
              </a:lnTo>
              <a:lnTo>
                <a:pt x="164270" y="0"/>
              </a:lnTo>
              <a:lnTo>
                <a:pt x="328541" y="0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7F6B7-6509-9142-9541-3170E736A34B}">
      <dsp:nvSpPr>
        <dsp:cNvPr id="0" name=""/>
        <dsp:cNvSpPr/>
      </dsp:nvSpPr>
      <dsp:spPr>
        <a:xfrm>
          <a:off x="1940516" y="2547913"/>
          <a:ext cx="328541" cy="1236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4270" y="0"/>
              </a:lnTo>
              <a:lnTo>
                <a:pt x="164270" y="1236138"/>
              </a:lnTo>
              <a:lnTo>
                <a:pt x="328541" y="1236138"/>
              </a:lnTo>
            </a:path>
          </a:pathLst>
        </a:custGeom>
        <a:noFill/>
        <a:ln w="63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79895-90D4-5442-97CD-9A186DA87BDF}">
      <dsp:nvSpPr>
        <dsp:cNvPr id="0" name=""/>
        <dsp:cNvSpPr/>
      </dsp:nvSpPr>
      <dsp:spPr>
        <a:xfrm>
          <a:off x="4515593" y="1311775"/>
          <a:ext cx="328541" cy="10595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4270" y="0"/>
              </a:lnTo>
              <a:lnTo>
                <a:pt x="164270" y="1059547"/>
              </a:lnTo>
              <a:lnTo>
                <a:pt x="328541" y="1059547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B551B-1973-4349-9312-1F00FCC3F639}">
      <dsp:nvSpPr>
        <dsp:cNvPr id="0" name=""/>
        <dsp:cNvSpPr/>
      </dsp:nvSpPr>
      <dsp:spPr>
        <a:xfrm>
          <a:off x="4515593" y="1311775"/>
          <a:ext cx="328541" cy="3531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4270" y="0"/>
              </a:lnTo>
              <a:lnTo>
                <a:pt x="164270" y="353182"/>
              </a:lnTo>
              <a:lnTo>
                <a:pt x="328541" y="353182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0AB89-A0BF-0144-A59F-329AA27B4351}">
      <dsp:nvSpPr>
        <dsp:cNvPr id="0" name=""/>
        <dsp:cNvSpPr/>
      </dsp:nvSpPr>
      <dsp:spPr>
        <a:xfrm>
          <a:off x="4515593" y="958592"/>
          <a:ext cx="328541" cy="353182"/>
        </a:xfrm>
        <a:custGeom>
          <a:avLst/>
          <a:gdLst/>
          <a:ahLst/>
          <a:cxnLst/>
          <a:rect l="0" t="0" r="0" b="0"/>
          <a:pathLst>
            <a:path>
              <a:moveTo>
                <a:pt x="0" y="353182"/>
              </a:moveTo>
              <a:lnTo>
                <a:pt x="164270" y="353182"/>
              </a:lnTo>
              <a:lnTo>
                <a:pt x="164270" y="0"/>
              </a:lnTo>
              <a:lnTo>
                <a:pt x="328541" y="0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CF45-A758-8E4A-9554-7E4228B4FE99}">
      <dsp:nvSpPr>
        <dsp:cNvPr id="0" name=""/>
        <dsp:cNvSpPr/>
      </dsp:nvSpPr>
      <dsp:spPr>
        <a:xfrm>
          <a:off x="4515593" y="252228"/>
          <a:ext cx="328541" cy="1059547"/>
        </a:xfrm>
        <a:custGeom>
          <a:avLst/>
          <a:gdLst/>
          <a:ahLst/>
          <a:cxnLst/>
          <a:rect l="0" t="0" r="0" b="0"/>
          <a:pathLst>
            <a:path>
              <a:moveTo>
                <a:pt x="0" y="1059547"/>
              </a:moveTo>
              <a:lnTo>
                <a:pt x="164270" y="1059547"/>
              </a:lnTo>
              <a:lnTo>
                <a:pt x="164270" y="0"/>
              </a:lnTo>
              <a:lnTo>
                <a:pt x="328541" y="0"/>
              </a:lnTo>
            </a:path>
          </a:pathLst>
        </a:custGeom>
        <a:noFill/>
        <a:ln w="63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D93AB-DC45-984B-95D6-AEEE82B88233}">
      <dsp:nvSpPr>
        <dsp:cNvPr id="0" name=""/>
        <dsp:cNvSpPr/>
      </dsp:nvSpPr>
      <dsp:spPr>
        <a:xfrm>
          <a:off x="1940516" y="1311775"/>
          <a:ext cx="328541" cy="1236138"/>
        </a:xfrm>
        <a:custGeom>
          <a:avLst/>
          <a:gdLst/>
          <a:ahLst/>
          <a:cxnLst/>
          <a:rect l="0" t="0" r="0" b="0"/>
          <a:pathLst>
            <a:path>
              <a:moveTo>
                <a:pt x="0" y="1236138"/>
              </a:moveTo>
              <a:lnTo>
                <a:pt x="164270" y="1236138"/>
              </a:lnTo>
              <a:lnTo>
                <a:pt x="164270" y="0"/>
              </a:lnTo>
              <a:lnTo>
                <a:pt x="328541" y="0"/>
              </a:lnTo>
            </a:path>
          </a:pathLst>
        </a:custGeom>
        <a:noFill/>
        <a:ln w="63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F49949-152C-CA48-A9E0-CA5659A5D3F3}">
      <dsp:nvSpPr>
        <dsp:cNvPr id="0" name=""/>
        <dsp:cNvSpPr/>
      </dsp:nvSpPr>
      <dsp:spPr>
        <a:xfrm>
          <a:off x="297807" y="2297400"/>
          <a:ext cx="1642708" cy="501026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IAH</a:t>
          </a:r>
          <a:endParaRPr lang="fr-FR" sz="1800" kern="1200" dirty="0"/>
        </a:p>
      </dsp:txBody>
      <dsp:txXfrm>
        <a:off x="297807" y="2297400"/>
        <a:ext cx="1642708" cy="501026"/>
      </dsp:txXfrm>
    </dsp:sp>
    <dsp:sp modelId="{3FAD6C2B-B43D-B047-8E74-6BBB5C9B9242}">
      <dsp:nvSpPr>
        <dsp:cNvPr id="0" name=""/>
        <dsp:cNvSpPr/>
      </dsp:nvSpPr>
      <dsp:spPr>
        <a:xfrm>
          <a:off x="2269058" y="1061262"/>
          <a:ext cx="2246535" cy="501026"/>
        </a:xfrm>
        <a:prstGeom prst="rect">
          <a:avLst/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IAH &gt;30</a:t>
          </a:r>
          <a:endParaRPr lang="fr-FR" sz="1800" kern="1200" dirty="0"/>
        </a:p>
      </dsp:txBody>
      <dsp:txXfrm>
        <a:off x="2269058" y="1061262"/>
        <a:ext cx="2246535" cy="501026"/>
      </dsp:txXfrm>
    </dsp:sp>
    <dsp:sp modelId="{EE02679F-C574-1D44-8127-CE6BB0542658}">
      <dsp:nvSpPr>
        <dsp:cNvPr id="0" name=""/>
        <dsp:cNvSpPr/>
      </dsp:nvSpPr>
      <dsp:spPr>
        <a:xfrm>
          <a:off x="4844135" y="1715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PPC</a:t>
          </a:r>
          <a:endParaRPr lang="fr-FR" sz="1600" kern="1200" dirty="0"/>
        </a:p>
      </dsp:txBody>
      <dsp:txXfrm>
        <a:off x="4844135" y="1715"/>
        <a:ext cx="3303520" cy="501026"/>
      </dsp:txXfrm>
    </dsp:sp>
    <dsp:sp modelId="{8018D517-A010-2F4D-908C-1DEF76CBA53D}">
      <dsp:nvSpPr>
        <dsp:cNvPr id="0" name=""/>
        <dsp:cNvSpPr/>
      </dsp:nvSpPr>
      <dsp:spPr>
        <a:xfrm>
          <a:off x="4844135" y="708079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OAM si refus ou intolérance PPC</a:t>
          </a:r>
          <a:endParaRPr lang="fr-FR" sz="1600" kern="1200" dirty="0"/>
        </a:p>
      </dsp:txBody>
      <dsp:txXfrm>
        <a:off x="4844135" y="708079"/>
        <a:ext cx="3303520" cy="501026"/>
      </dsp:txXfrm>
    </dsp:sp>
    <dsp:sp modelId="{6190A2A6-C8F1-4847-AB68-4563168DE193}">
      <dsp:nvSpPr>
        <dsp:cNvPr id="0" name=""/>
        <dsp:cNvSpPr/>
      </dsp:nvSpPr>
      <dsp:spPr>
        <a:xfrm>
          <a:off x="4844135" y="1414444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Chirurgie?</a:t>
          </a:r>
          <a:endParaRPr lang="fr-FR" sz="1600" kern="1200" dirty="0"/>
        </a:p>
      </dsp:txBody>
      <dsp:txXfrm>
        <a:off x="4844135" y="1414444"/>
        <a:ext cx="3303520" cy="501026"/>
      </dsp:txXfrm>
    </dsp:sp>
    <dsp:sp modelId="{FD89F113-7C88-F246-A743-1F0C900FBE13}">
      <dsp:nvSpPr>
        <dsp:cNvPr id="0" name=""/>
        <dsp:cNvSpPr/>
      </dsp:nvSpPr>
      <dsp:spPr>
        <a:xfrm>
          <a:off x="4844135" y="2120809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Stimulation du XII?</a:t>
          </a:r>
          <a:endParaRPr lang="fr-FR" sz="1600" kern="1200" dirty="0"/>
        </a:p>
      </dsp:txBody>
      <dsp:txXfrm>
        <a:off x="4844135" y="2120809"/>
        <a:ext cx="3303520" cy="501026"/>
      </dsp:txXfrm>
    </dsp:sp>
    <dsp:sp modelId="{9BF75DEE-A460-DD48-B3FC-FFC6656D2248}">
      <dsp:nvSpPr>
        <dsp:cNvPr id="0" name=""/>
        <dsp:cNvSpPr/>
      </dsp:nvSpPr>
      <dsp:spPr>
        <a:xfrm>
          <a:off x="2269058" y="3533538"/>
          <a:ext cx="2264638" cy="501026"/>
        </a:xfrm>
        <a:prstGeom prst="rect">
          <a:avLst/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IAH 15 à 30</a:t>
          </a:r>
          <a:endParaRPr lang="fr-FR" sz="1800" kern="1200" dirty="0"/>
        </a:p>
      </dsp:txBody>
      <dsp:txXfrm>
        <a:off x="2269058" y="3533538"/>
        <a:ext cx="2264638" cy="501026"/>
      </dsp:txXfrm>
    </dsp:sp>
    <dsp:sp modelId="{4F386FF0-E4D5-8C43-9C26-A2A4E764EF0A}">
      <dsp:nvSpPr>
        <dsp:cNvPr id="0" name=""/>
        <dsp:cNvSpPr/>
      </dsp:nvSpPr>
      <dsp:spPr>
        <a:xfrm>
          <a:off x="4862238" y="2827174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Index de micro-éveils &gt; 10: PPC</a:t>
          </a:r>
        </a:p>
      </dsp:txBody>
      <dsp:txXfrm>
        <a:off x="4862238" y="2827174"/>
        <a:ext cx="3303520" cy="501026"/>
      </dsp:txXfrm>
    </dsp:sp>
    <dsp:sp modelId="{560B2223-BAA3-6946-96F6-229E6C408E84}">
      <dsp:nvSpPr>
        <dsp:cNvPr id="0" name=""/>
        <dsp:cNvSpPr/>
      </dsp:nvSpPr>
      <dsp:spPr>
        <a:xfrm>
          <a:off x="4862238" y="3533538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Maladie CV grave: PPC</a:t>
          </a:r>
        </a:p>
      </dsp:txBody>
      <dsp:txXfrm>
        <a:off x="4862238" y="3533538"/>
        <a:ext cx="3303520" cy="501026"/>
      </dsp:txXfrm>
    </dsp:sp>
    <dsp:sp modelId="{EB6FCA6C-24B0-D34E-9E13-BFD98E0F63B8}">
      <dsp:nvSpPr>
        <dsp:cNvPr id="0" name=""/>
        <dsp:cNvSpPr/>
      </dsp:nvSpPr>
      <dsp:spPr>
        <a:xfrm>
          <a:off x="4862238" y="4239903"/>
          <a:ext cx="3303520" cy="501026"/>
        </a:xfrm>
        <a:prstGeom prst="rect">
          <a:avLst/>
        </a:prstGeom>
        <a:solidFill>
          <a:srgbClr val="008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Pas de maladie CV: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OAM 1ère intention (non remboursé)</a:t>
          </a:r>
          <a:endParaRPr lang="fr-FR" sz="1600" kern="1200" dirty="0"/>
        </a:p>
      </dsp:txBody>
      <dsp:txXfrm>
        <a:off x="4862238" y="4239903"/>
        <a:ext cx="3303520" cy="501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086E6-4EBF-480F-824B-5CD45D46EF55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76BF2-E300-4396-8D23-08C86734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141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E57DB0-5C5B-4C86-9E7B-E4AF96FD1171}" type="slidenum">
              <a:rPr lang="fr-FR" altLang="fr-FR"/>
              <a:pPr>
                <a:spcBef>
                  <a:spcPct val="0"/>
                </a:spcBef>
              </a:pPr>
              <a:t>5</a:t>
            </a:fld>
            <a:endParaRPr lang="fr-FR" altLang="fr-FR"/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7C60041A-4A28-4194-8B3A-364282E0C530}" type="slidenum">
              <a:rPr lang="fr-FR" altLang="fr-FR">
                <a:ea typeface="ＭＳ Ｐゴシック" panose="020B0600070205080204" pitchFamily="34" charset="-128"/>
              </a:rPr>
              <a:pPr algn="r">
                <a:spcBef>
                  <a:spcPct val="0"/>
                </a:spcBef>
              </a:pPr>
              <a:t>5</a:t>
            </a:fld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0" name="Espace réservé de la date 1"/>
          <p:cNvSpPr txBox="1">
            <a:spLocks noGrp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fr-FR" altLang="fr-FR">
                <a:ea typeface="ＭＳ Ｐゴシック" panose="020B0600070205080204" pitchFamily="34" charset="-128"/>
              </a:rPr>
              <a:t>mai11</a:t>
            </a:r>
          </a:p>
        </p:txBody>
      </p:sp>
    </p:spTree>
    <p:extLst>
      <p:ext uri="{BB962C8B-B14F-4D97-AF65-F5344CB8AC3E}">
        <p14:creationId xmlns:p14="http://schemas.microsoft.com/office/powerpoint/2010/main" val="260562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93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6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47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3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94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30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71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33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568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24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F383-1361-492E-A90D-C6888FD597AB}" type="datetimeFigureOut">
              <a:rPr lang="fr-FR" smtClean="0"/>
              <a:t>16/01/2017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775B1-92FD-4A3B-9E51-C348563402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91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www.vidal.fr/recommandations/3582/apnees_obstructives_du_sommeil_syndrome_d/la_maladie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fif"/><Relationship Id="rId4" Type="http://schemas.openxmlformats.org/officeDocument/2006/relationships/image" Target="../media/image69.jf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76.emf"/><Relationship Id="rId7" Type="http://schemas.openxmlformats.org/officeDocument/2006/relationships/image" Target="../media/image80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g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02818" y="147388"/>
            <a:ext cx="9144000" cy="98977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SAS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2641" y="1329570"/>
            <a:ext cx="7285150" cy="4018088"/>
          </a:xfrm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fr-FR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:</a:t>
            </a:r>
          </a:p>
          <a:p>
            <a:pPr algn="just"/>
            <a:endParaRPr lang="fr-FR" sz="3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Quand y penser ? Les formes cliniques</a:t>
            </a:r>
          </a:p>
          <a:p>
            <a:pPr algn="just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Quelles conséquences ?</a:t>
            </a:r>
          </a:p>
          <a:p>
            <a:pPr algn="just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Le dépistage et diagnostic</a:t>
            </a:r>
          </a:p>
          <a:p>
            <a:pPr algn="just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Actualités thérapeutiques </a:t>
            </a:r>
          </a:p>
          <a:p>
            <a:pPr algn="just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Cas particulier du SAS de l’enfant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6" descr="2948513729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628" y="5579480"/>
            <a:ext cx="2164594" cy="11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81" y="302837"/>
            <a:ext cx="1232551" cy="86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2" y="5615189"/>
            <a:ext cx="1486637" cy="69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415836" y="5668024"/>
            <a:ext cx="495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Dr T GENTINA</a:t>
            </a:r>
          </a:p>
          <a:p>
            <a:pPr algn="ctr"/>
            <a:r>
              <a:rPr lang="fr-FR" dirty="0" smtClean="0"/>
              <a:t>Laboratoire du sommeil – Hôpital Privé La Louvière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34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1420" y="299478"/>
            <a:ext cx="9144000" cy="98977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SAS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16428" y="1634396"/>
            <a:ext cx="9144000" cy="3442705"/>
          </a:xfrm>
        </p:spPr>
        <p:txBody>
          <a:bodyPr>
            <a:noAutofit/>
          </a:bodyPr>
          <a:lstStyle/>
          <a:p>
            <a:pPr algn="just"/>
            <a:r>
              <a:rPr lang="fr-FR" sz="3200" i="1" u="sng" dirty="0" smtClean="0"/>
              <a:t>Plan :</a:t>
            </a:r>
          </a:p>
          <a:p>
            <a:pPr algn="just"/>
            <a:r>
              <a:rPr lang="fr-FR" sz="3200" b="1" dirty="0" smtClean="0">
                <a:solidFill>
                  <a:schemeClr val="accent5"/>
                </a:solidFill>
              </a:rPr>
              <a:t>1- Quand y penser ? Les formes cliniques</a:t>
            </a:r>
          </a:p>
          <a:p>
            <a:pPr algn="just"/>
            <a:r>
              <a:rPr lang="fr-FR" sz="3200" b="1" dirty="0" smtClean="0">
                <a:solidFill>
                  <a:schemeClr val="accent5"/>
                </a:solidFill>
              </a:rPr>
              <a:t>2- Quelles conséquences ?</a:t>
            </a:r>
          </a:p>
          <a:p>
            <a:pPr algn="just"/>
            <a:r>
              <a:rPr lang="fr-FR" sz="3200" dirty="0" smtClean="0"/>
              <a:t>3- Le dépistage et diagnostic</a:t>
            </a:r>
          </a:p>
          <a:p>
            <a:pPr algn="just"/>
            <a:r>
              <a:rPr lang="fr-FR" sz="3200" dirty="0" smtClean="0"/>
              <a:t>4- Actualités thérapeutiques </a:t>
            </a:r>
          </a:p>
          <a:p>
            <a:pPr algn="just"/>
            <a:r>
              <a:rPr lang="fr-FR" sz="3200" dirty="0" smtClean="0"/>
              <a:t>5- Cas particulier du SAS de l’enfant</a:t>
            </a:r>
            <a:endParaRPr lang="fr-FR" sz="3200" dirty="0"/>
          </a:p>
        </p:txBody>
      </p:sp>
      <p:pic>
        <p:nvPicPr>
          <p:cNvPr id="4" name="Picture 16" descr="2948513729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927" y="5347658"/>
            <a:ext cx="2164594" cy="11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81" y="302837"/>
            <a:ext cx="1232551" cy="86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2" y="5615189"/>
            <a:ext cx="1486637" cy="69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196896" y="5503107"/>
            <a:ext cx="495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T GENTINA</a:t>
            </a:r>
          </a:p>
          <a:p>
            <a:pPr algn="ctr"/>
            <a:r>
              <a:rPr lang="fr-FR" dirty="0" smtClean="0"/>
              <a:t>Laboratoire du sommeil – Hôpital Privé La Louvière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2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65455" y="433069"/>
            <a:ext cx="8229600" cy="706437"/>
          </a:xfrm>
        </p:spPr>
        <p:txBody>
          <a:bodyPr/>
          <a:lstStyle/>
          <a:p>
            <a:pPr algn="just"/>
            <a:r>
              <a:rPr lang="fr-FR" sz="3200" b="1" dirty="0" smtClean="0">
                <a:solidFill>
                  <a:srgbClr val="0070C0"/>
                </a:solidFill>
              </a:rPr>
              <a:t>1- Quand y penser ? 	Les formes cliniques</a:t>
            </a:r>
          </a:p>
        </p:txBody>
      </p:sp>
      <p:pic>
        <p:nvPicPr>
          <p:cNvPr id="19459" name="Picture 4" descr="sno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0" y="4112419"/>
            <a:ext cx="2449512" cy="230346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13" descr="apnee obstructive v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057" y="1585118"/>
            <a:ext cx="2879725" cy="20605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565455" y="2999561"/>
            <a:ext cx="5402015" cy="341632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defRPr/>
            </a:pPr>
            <a:r>
              <a:rPr lang="fr-FR" altLang="fr-FR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Quand y penser ?</a:t>
            </a:r>
          </a:p>
          <a:p>
            <a:pPr lvl="1" eaLnBrk="1" hangingPunct="1">
              <a:defRPr/>
            </a:pPr>
            <a:endParaRPr lang="fr-FR" altLang="fr-FR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Ronflements sévères quotidiens</a:t>
            </a: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Sensations d’étouffement ou de </a:t>
            </a:r>
            <a:r>
              <a:rPr lang="fr-FR" altLang="fr-FR" sz="2400" dirty="0" smtClean="0">
                <a:latin typeface="Arial" charset="0"/>
                <a:cs typeface="Arial" charset="0"/>
              </a:rPr>
              <a:t>  suffocation pdt </a:t>
            </a:r>
            <a:r>
              <a:rPr lang="fr-FR" altLang="fr-FR" sz="2400" dirty="0">
                <a:latin typeface="Arial" charset="0"/>
                <a:cs typeface="Arial" charset="0"/>
              </a:rPr>
              <a:t>le sommeil</a:t>
            </a: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Sommeil non réparateur</a:t>
            </a: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Fatigue diurne</a:t>
            </a: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Difficultés de concentration</a:t>
            </a:r>
          </a:p>
          <a:p>
            <a:pPr lvl="1" eaLnBrk="1" hangingPunct="1">
              <a:buFontTx/>
              <a:buChar char="•"/>
              <a:defRPr/>
            </a:pPr>
            <a:r>
              <a:rPr lang="fr-FR" altLang="fr-FR" sz="2400" dirty="0">
                <a:latin typeface="Arial" charset="0"/>
                <a:cs typeface="Arial" charset="0"/>
              </a:rPr>
              <a:t> Nycturie (&gt;1 miction/nuit)</a:t>
            </a:r>
          </a:p>
        </p:txBody>
      </p: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1565455" y="1585118"/>
            <a:ext cx="38795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fr-FR" sz="2800" dirty="0"/>
              <a:t> &gt; 5% de la population</a:t>
            </a:r>
          </a:p>
        </p:txBody>
      </p:sp>
    </p:spTree>
    <p:extLst>
      <p:ext uri="{BB962C8B-B14F-4D97-AF65-F5344CB8AC3E}">
        <p14:creationId xmlns:p14="http://schemas.microsoft.com/office/powerpoint/2010/main" val="806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129" y="142934"/>
            <a:ext cx="9595741" cy="6600245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838200" y="365125"/>
            <a:ext cx="10515600" cy="729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smtClean="0">
                <a:solidFill>
                  <a:srgbClr val="0070C0"/>
                </a:solidFill>
              </a:rPr>
              <a:t>Les formes </a:t>
            </a:r>
          </a:p>
          <a:p>
            <a:r>
              <a:rPr lang="fr-FR" sz="3200" b="1" dirty="0" smtClean="0">
                <a:solidFill>
                  <a:srgbClr val="0070C0"/>
                </a:solidFill>
              </a:rPr>
              <a:t>cliniques du SAS</a:t>
            </a:r>
            <a:endParaRPr lang="fr-FR" sz="3200" b="1" dirty="0">
              <a:solidFill>
                <a:srgbClr val="0070C0"/>
              </a:solidFill>
            </a:endParaRPr>
          </a:p>
        </p:txBody>
      </p:sp>
      <p:pic>
        <p:nvPicPr>
          <p:cNvPr id="7" name="Picture 4" descr="Slide3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9937" y="3623359"/>
            <a:ext cx="3463727" cy="259713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2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nasal-fi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1" y="2420938"/>
            <a:ext cx="207486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9" descr="lan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781301"/>
            <a:ext cx="2016125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11"/>
          <p:cNvSpPr txBox="1">
            <a:spLocks noChangeArrowheads="1"/>
          </p:cNvSpPr>
          <p:nvPr/>
        </p:nvSpPr>
        <p:spPr bwMode="auto">
          <a:xfrm>
            <a:off x="1889126" y="2525713"/>
            <a:ext cx="1082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ea typeface="ＭＳ Ｐゴシック" panose="020B0600070205080204" pitchFamily="34" charset="-128"/>
            </a:endParaRPr>
          </a:p>
        </p:txBody>
      </p:sp>
      <p:pic>
        <p:nvPicPr>
          <p:cNvPr id="20485" name="Picture 16" descr="nasal_polyps_0301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4724401"/>
            <a:ext cx="1944687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7" descr="amygdales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125538"/>
            <a:ext cx="2089150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4" descr="alcohol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4652964"/>
            <a:ext cx="2303462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5" descr="medoc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4660900"/>
            <a:ext cx="2089150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5" descr="Serge Gabour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2781300"/>
            <a:ext cx="23050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9" y="188913"/>
            <a:ext cx="4968875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014904" y="243900"/>
            <a:ext cx="3824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</a:rPr>
              <a:t>Les principales causes</a:t>
            </a:r>
            <a:endParaRPr lang="fr-F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1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871069" y="215562"/>
            <a:ext cx="7294271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altLang="fr-FR" sz="32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2- Les conséquences du SAS ?</a:t>
            </a:r>
            <a:endParaRPr lang="fr-FR" altLang="fr-FR" sz="32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032" y="4849045"/>
            <a:ext cx="2024263" cy="177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 descr="http://img.maxisciences.com/maladie-cardiaque/coeur-3d-illustration_7069_w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451" y="4703325"/>
            <a:ext cx="1415065" cy="188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84853" y="4243247"/>
            <a:ext cx="976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dirty="0" smtClean="0">
                <a:latin typeface="Arial" charset="0"/>
                <a:cs typeface="Arial" charset="0"/>
              </a:rPr>
              <a:t>1- Somnolence				   2- </a:t>
            </a:r>
            <a:r>
              <a:rPr lang="fr-FR" altLang="fr-FR" dirty="0">
                <a:latin typeface="Arial" charset="0"/>
                <a:cs typeface="Arial" charset="0"/>
              </a:rPr>
              <a:t>Complications cardio-vasculaires</a:t>
            </a:r>
          </a:p>
        </p:txBody>
      </p:sp>
      <p:pic>
        <p:nvPicPr>
          <p:cNvPr id="6" name="Espace réservé du contenu 3" descr="sas OBSTRUCTIF ALICE 6 THERMISTANCE.bmp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4" t="34724" r="29485" b="12896"/>
          <a:stretch/>
        </p:blipFill>
        <p:spPr>
          <a:xfrm>
            <a:off x="4027943" y="1084478"/>
            <a:ext cx="4517144" cy="278047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r="16877"/>
          <a:stretch/>
        </p:blipFill>
        <p:spPr bwMode="auto">
          <a:xfrm>
            <a:off x="1088259" y="1332022"/>
            <a:ext cx="2620857" cy="214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836407" y="1279634"/>
            <a:ext cx="3110896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/>
              <a:t>Collapsus pharyngé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/>
              <a:buChar char="•"/>
            </a:pPr>
            <a:r>
              <a:rPr lang="fr-FR" dirty="0"/>
              <a:t>Hypoxémie Intermittente /hypercapnie</a:t>
            </a:r>
          </a:p>
          <a:p>
            <a:pPr marL="285750" indent="-285750">
              <a:buFont typeface="Arial"/>
              <a:buChar char="•"/>
            </a:pPr>
            <a:endParaRPr lang="fr-FR" dirty="0"/>
          </a:p>
          <a:p>
            <a:pPr marL="285750" indent="-285750">
              <a:buFont typeface="Arial"/>
              <a:buChar char="•"/>
            </a:pPr>
            <a:r>
              <a:rPr lang="fr-FR" dirty="0"/>
              <a:t>Fragmentation du Sommeil</a:t>
            </a:r>
          </a:p>
          <a:p>
            <a:endParaRPr lang="fr-FR" dirty="0"/>
          </a:p>
        </p:txBody>
      </p:sp>
      <p:sp>
        <p:nvSpPr>
          <p:cNvPr id="9" name="Flèche vers le bas 8"/>
          <p:cNvSpPr/>
          <p:nvPr/>
        </p:nvSpPr>
        <p:spPr>
          <a:xfrm>
            <a:off x="10084158" y="1751527"/>
            <a:ext cx="334851" cy="6181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133340" y="4061753"/>
            <a:ext cx="2778692" cy="261907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310648" y="4061752"/>
            <a:ext cx="4056845" cy="261907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4027943" y="4061752"/>
            <a:ext cx="1044319" cy="92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5206350" y="4061752"/>
            <a:ext cx="1001266" cy="92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1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8" descr="Signe de route et les accidents de collision Banque d'images - 149819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123" y="0"/>
            <a:ext cx="3332530" cy="33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01522" y="724459"/>
            <a:ext cx="10831131" cy="316865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36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Somnolence </a:t>
            </a:r>
            <a:r>
              <a:rPr lang="fr-FR" altLang="fr-FR" sz="3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volant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altLang="fr-FR" i="1" u="sng" dirty="0" smtClean="0"/>
          </a:p>
          <a:p>
            <a:pPr>
              <a:lnSpc>
                <a:spcPct val="80000"/>
              </a:lnSpc>
            </a:pPr>
            <a:r>
              <a:rPr lang="fr-FR" altLang="fr-FR" sz="3200" dirty="0" smtClean="0"/>
              <a:t>&gt; 20% des accidents de la route</a:t>
            </a:r>
          </a:p>
          <a:p>
            <a:pPr>
              <a:lnSpc>
                <a:spcPct val="80000"/>
              </a:lnSpc>
            </a:pPr>
            <a:r>
              <a:rPr lang="fr-FR" altLang="fr-FR" sz="3200" dirty="0" smtClean="0"/>
              <a:t>1ère </a:t>
            </a:r>
            <a:r>
              <a:rPr lang="fr-FR" altLang="fr-FR" sz="3200" dirty="0"/>
              <a:t>cause de mortalité sur route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altLang="fr-FR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altLang="fr-FR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3200" dirty="0" smtClean="0"/>
              <a:t>	Temps </a:t>
            </a:r>
            <a:r>
              <a:rPr lang="fr-FR" altLang="fr-FR" sz="3200" dirty="0"/>
              <a:t>de sommeil &lt; 5h = Risque multiplié par 2,5 d’accident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3200" dirty="0"/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3200" dirty="0"/>
              <a:t>		18 heures d’éveil : 0,5 g alcoolémie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3200" dirty="0"/>
              <a:t>		24 heures d’éveil : 1g alcoolémie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altLang="fr-FR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dirty="0"/>
              <a:t>		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39" y="982739"/>
            <a:ext cx="1371667" cy="120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5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1066385" y="711876"/>
            <a:ext cx="98789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3600" b="1" dirty="0" smtClean="0">
                <a:solidFill>
                  <a:srgbClr val="0070C0"/>
                </a:solidFill>
                <a:latin typeface="Calibri" charset="0"/>
              </a:rPr>
              <a:t>Implication pratique : SAS et </a:t>
            </a:r>
            <a:r>
              <a:rPr lang="fr-FR" sz="3600" b="1" dirty="0">
                <a:solidFill>
                  <a:srgbClr val="0070C0"/>
                </a:solidFill>
                <a:latin typeface="Calibri" charset="0"/>
              </a:rPr>
              <a:t>c</a:t>
            </a:r>
            <a:r>
              <a:rPr lang="fr-FR" sz="3600" b="1" dirty="0" smtClean="0">
                <a:solidFill>
                  <a:srgbClr val="0070C0"/>
                </a:solidFill>
                <a:latin typeface="Calibri" charset="0"/>
              </a:rPr>
              <a:t>onduite de véhicules</a:t>
            </a:r>
            <a:endParaRPr lang="fr-FR" sz="3600" b="1" dirty="0">
              <a:solidFill>
                <a:srgbClr val="0070C0"/>
              </a:solidFill>
              <a:latin typeface="Calibri" charset="0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433847" y="1936823"/>
            <a:ext cx="9144000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De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10 à 22 % des professionnels de la route (chauffeurs poids lourds) </a:t>
            </a:r>
          </a:p>
          <a:p>
            <a:pPr eaLnBrk="1" hangingPunct="1"/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auraient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en SAS (4 à 5 % dans la population générale</a:t>
            </a:r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)</a:t>
            </a:r>
            <a:endParaRPr lang="fr-FR" dirty="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433847" y="3669601"/>
            <a:ext cx="9144000" cy="2062103"/>
          </a:xfrm>
          <a:prstGeom prst="rect">
            <a:avLst/>
          </a:prstGeom>
          <a:gradFill rotWithShape="1">
            <a:gsLst>
              <a:gs pos="0">
                <a:srgbClr val="FFE5E5"/>
              </a:gs>
              <a:gs pos="64999">
                <a:srgbClr val="FFBEBD"/>
              </a:gs>
              <a:gs pos="100000">
                <a:srgbClr val="FFA2A1"/>
              </a:gs>
            </a:gsLst>
            <a:lin ang="54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fr-FR" sz="3200" dirty="0" smtClean="0">
                <a:solidFill>
                  <a:srgbClr val="000000"/>
                </a:solidFill>
                <a:latin typeface="Calibri" charset="0"/>
              </a:rPr>
              <a:t>En </a:t>
            </a:r>
            <a:r>
              <a:rPr lang="fr-FR" sz="3200" dirty="0">
                <a:solidFill>
                  <a:srgbClr val="000000"/>
                </a:solidFill>
                <a:latin typeface="Calibri" charset="0"/>
              </a:rPr>
              <a:t>France, l’</a:t>
            </a:r>
            <a:r>
              <a:rPr lang="fr-FR" sz="3200" dirty="0" err="1">
                <a:solidFill>
                  <a:srgbClr val="000000"/>
                </a:solidFill>
                <a:latin typeface="Calibri" charset="0"/>
              </a:rPr>
              <a:t>hypersomnolence</a:t>
            </a:r>
            <a:r>
              <a:rPr lang="fr-FR" sz="3200" dirty="0">
                <a:solidFill>
                  <a:srgbClr val="000000"/>
                </a:solidFill>
                <a:latin typeface="Calibri" charset="0"/>
              </a:rPr>
              <a:t> fait partie de la liste des pathologies contre-indiquant l’obtention du permis de conduire ou nécessitant une révision de celui-ci, selon l</a:t>
            </a:r>
            <a:r>
              <a:rPr lang="ja-JP" altLang="fr-FR" sz="3200" dirty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fr-FR" sz="3200" dirty="0">
                <a:solidFill>
                  <a:srgbClr val="000000"/>
                </a:solidFill>
                <a:latin typeface="Calibri" charset="0"/>
              </a:rPr>
              <a:t>arrêté du 21 décembre 2005</a:t>
            </a:r>
          </a:p>
        </p:txBody>
      </p:sp>
    </p:spTree>
    <p:extLst>
      <p:ext uri="{BB962C8B-B14F-4D97-AF65-F5344CB8AC3E}">
        <p14:creationId xmlns:p14="http://schemas.microsoft.com/office/powerpoint/2010/main" val="400433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1627031" y="211821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Attitude </a:t>
            </a:r>
            <a:r>
              <a:rPr lang="fr-FR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pratique devant </a:t>
            </a:r>
            <a:r>
              <a:rPr lang="fr-F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une somnolence excessive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493690" y="1003071"/>
            <a:ext cx="10878355" cy="5693866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1 . LORS DU </a:t>
            </a:r>
            <a:r>
              <a:rPr lang="fr-F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DIAGNOSTIC : </a:t>
            </a:r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INFORMER ET RESPONSABILISER LE PATIENT</a:t>
            </a:r>
          </a:p>
          <a:p>
            <a:pPr eaLnBrk="1" hangingPunct="1"/>
            <a:endParaRPr lang="fr-FR" b="1" dirty="0">
              <a:solidFill>
                <a:schemeClr val="tx2"/>
              </a:solidFill>
              <a:latin typeface="Calibri" charset="0"/>
            </a:endParaRPr>
          </a:p>
          <a:p>
            <a:pPr algn="just" eaLnBrk="1" hangingPunct="1"/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Informer le patient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(loi Kouchner du 4 Mars 2002) que, du fait de la pathologie qu’il présente, il constitue un danger pour lui-même et pour autrui au volant.</a:t>
            </a:r>
          </a:p>
          <a:p>
            <a:pPr algn="just" eaLnBrk="1" hangingPunct="1"/>
            <a:r>
              <a:rPr lang="fr-FR" dirty="0">
                <a:solidFill>
                  <a:schemeClr val="tx2"/>
                </a:solidFill>
                <a:latin typeface="Calibri" charset="0"/>
              </a:rPr>
              <a:t>E</a:t>
            </a:r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tre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capable de faire la preuve que l’information a bien été donnée au </a:t>
            </a:r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patient</a:t>
            </a:r>
          </a:p>
          <a:p>
            <a:pPr marL="342900" indent="-342900" algn="just" eaLnBrk="1" hangingPunct="1">
              <a:buFont typeface="Arial"/>
              <a:buChar char="•"/>
            </a:pPr>
            <a:endParaRPr lang="fr-FR" dirty="0" smtClean="0">
              <a:solidFill>
                <a:schemeClr val="tx2"/>
              </a:solidFill>
              <a:latin typeface="Calibri" charset="0"/>
            </a:endParaRPr>
          </a:p>
          <a:p>
            <a:pPr marL="457200" indent="-457200" eaLnBrk="1" hangingPunct="1">
              <a:buFont typeface="+mj-lt"/>
              <a:buAutoNum type="alphaLcPeriod"/>
            </a:pPr>
            <a:r>
              <a:rPr lang="fr-FR" i="1" dirty="0">
                <a:solidFill>
                  <a:schemeClr val="tx2"/>
                </a:solidFill>
                <a:latin typeface="Calibri" charset="0"/>
              </a:rPr>
              <a:t>Pour les professionnels de la route =&gt;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prescrire un arrêt de travail</a:t>
            </a:r>
          </a:p>
          <a:p>
            <a:pPr marL="457200" indent="-457200" eaLnBrk="1" hangingPunct="1">
              <a:buFont typeface="+mj-lt"/>
              <a:buAutoNum type="alphaLcPeriod"/>
            </a:pPr>
            <a:r>
              <a:rPr lang="fr-FR" i="1" dirty="0">
                <a:solidFill>
                  <a:schemeClr val="tx2"/>
                </a:solidFill>
                <a:latin typeface="Calibri" charset="0"/>
              </a:rPr>
              <a:t>Pour les simples usagers de la route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=&gt; Recommander de ne pas conduire et au besoin prescrire un arrêt de </a:t>
            </a:r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travail</a:t>
            </a:r>
          </a:p>
          <a:p>
            <a:pPr eaLnBrk="1" hangingPunct="1"/>
            <a:endParaRPr lang="fr-FR" dirty="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r>
              <a:rPr lang="fr-FR" sz="1400" dirty="0" smtClean="0">
                <a:solidFill>
                  <a:schemeClr val="tx2"/>
                </a:solidFill>
                <a:latin typeface="Calibri" charset="0"/>
              </a:rPr>
              <a:t>Le </a:t>
            </a:r>
            <a:r>
              <a:rPr lang="fr-FR" sz="1400" dirty="0">
                <a:solidFill>
                  <a:schemeClr val="tx2"/>
                </a:solidFill>
                <a:latin typeface="Calibri" charset="0"/>
              </a:rPr>
              <a:t>médecin a un devoir d’information mais pas de résultat. Néanmoins, en cas de litige, sa responsabilité pourra être engagée avec nécessité de justifier sa décision avec des arguments médicaux quant à la reprise de la </a:t>
            </a:r>
            <a:r>
              <a:rPr lang="fr-FR" sz="1400" dirty="0" smtClean="0">
                <a:solidFill>
                  <a:schemeClr val="tx2"/>
                </a:solidFill>
                <a:latin typeface="Calibri" charset="0"/>
              </a:rPr>
              <a:t>conduite</a:t>
            </a:r>
            <a:endParaRPr lang="fr-FR" sz="1400" dirty="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endParaRPr lang="fr-F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  <a:p>
            <a:pPr eaLnBrk="1" hangingPunct="1"/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2. TRAITEMENT DE LA SOMNOLENCE EXCESSIVE</a:t>
            </a:r>
          </a:p>
          <a:p>
            <a:pPr eaLnBrk="1" hangingPunct="1"/>
            <a:endParaRPr lang="fr-FR" b="1" dirty="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r>
              <a:rPr lang="fr-FR" dirty="0" smtClean="0">
                <a:solidFill>
                  <a:schemeClr val="tx2"/>
                </a:solidFill>
                <a:latin typeface="Calibri" charset="0"/>
              </a:rPr>
              <a:t>Tant </a:t>
            </a:r>
            <a:r>
              <a:rPr lang="fr-FR" dirty="0">
                <a:solidFill>
                  <a:schemeClr val="tx2"/>
                </a:solidFill>
                <a:latin typeface="Calibri" charset="0"/>
              </a:rPr>
              <a:t>que la somnolence n’est pas corrigée, le patient n’est pas censé conduire</a:t>
            </a:r>
          </a:p>
        </p:txBody>
      </p:sp>
    </p:spTree>
    <p:extLst>
      <p:ext uri="{BB962C8B-B14F-4D97-AF65-F5344CB8AC3E}">
        <p14:creationId xmlns:p14="http://schemas.microsoft.com/office/powerpoint/2010/main" val="283019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 1" descr="pgi04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9" y="819553"/>
            <a:ext cx="1023329" cy="115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Image 2" descr="Dessin-voiture-2005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766" y="889462"/>
            <a:ext cx="1518634" cy="10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524000" y="2221431"/>
            <a:ext cx="4490434" cy="1477328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1800" b="1" dirty="0">
                <a:solidFill>
                  <a:srgbClr val="FF0000"/>
                </a:solidFill>
                <a:latin typeface="Calibri" charset="0"/>
              </a:rPr>
              <a:t>Groupe léger</a:t>
            </a:r>
          </a:p>
          <a:p>
            <a:pPr algn="just" eaLnBrk="1" hangingPunct="1"/>
            <a:r>
              <a:rPr lang="fr-FR" sz="1800" b="1" dirty="0">
                <a:solidFill>
                  <a:srgbClr val="000000"/>
                </a:solidFill>
                <a:latin typeface="Calibri" charset="0"/>
              </a:rPr>
              <a:t>La correction de la somnolence et donc de l’aptitude à la conduite est laissée à l’appréciation du thérapeute par les moyens qu’il juge nécessaire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6292404" y="2221430"/>
            <a:ext cx="4375596" cy="1477328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1800" b="1" dirty="0">
                <a:solidFill>
                  <a:srgbClr val="FF0000"/>
                </a:solidFill>
                <a:latin typeface="Calibri" charset="0"/>
              </a:rPr>
              <a:t>Groupe lourd</a:t>
            </a:r>
          </a:p>
          <a:p>
            <a:pPr algn="just" eaLnBrk="1" hangingPunct="1"/>
            <a:r>
              <a:rPr lang="fr-FR" sz="1800" b="1" dirty="0">
                <a:solidFill>
                  <a:srgbClr val="000000"/>
                </a:solidFill>
                <a:latin typeface="Calibri" charset="0"/>
              </a:rPr>
              <a:t>La correction de la somnolence et donc de l’aptitude à la conduite doit être nécessairement objectivée par des </a:t>
            </a:r>
            <a:r>
              <a:rPr lang="fr-FR" sz="1800" b="1" dirty="0" smtClean="0">
                <a:solidFill>
                  <a:srgbClr val="000000"/>
                </a:solidFill>
                <a:latin typeface="Calibri" charset="0"/>
              </a:rPr>
              <a:t>TME</a:t>
            </a:r>
          </a:p>
          <a:p>
            <a:pPr algn="just" eaLnBrk="1" hangingPunct="1"/>
            <a:endParaRPr lang="fr-FR" sz="18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524000" y="265515"/>
            <a:ext cx="9144000" cy="400110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2000" b="1" dirty="0">
                <a:solidFill>
                  <a:srgbClr val="000000"/>
                </a:solidFill>
                <a:latin typeface="Calibri" charset="0"/>
              </a:rPr>
              <a:t>Evaluation de l’efficacité thérapeutique 1 mois après l’instauration du traitement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524000" y="4549767"/>
            <a:ext cx="4490434" cy="1815882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1800" b="1" dirty="0">
                <a:solidFill>
                  <a:srgbClr val="FF0000"/>
                </a:solidFill>
                <a:latin typeface="Calibri" charset="0"/>
              </a:rPr>
              <a:t>Groupe léger</a:t>
            </a:r>
          </a:p>
          <a:p>
            <a:pPr algn="just" eaLnBrk="1" hangingPunct="1"/>
            <a:r>
              <a:rPr lang="fr-FR" sz="1800" b="1" dirty="0">
                <a:solidFill>
                  <a:srgbClr val="000000"/>
                </a:solidFill>
                <a:latin typeface="Calibri" charset="0"/>
              </a:rPr>
              <a:t>Le patient peut alors se présenter à la commission du permis de conduire*  pour obtenir : </a:t>
            </a:r>
          </a:p>
          <a:p>
            <a:pPr algn="ctr" eaLnBrk="1" hangingPunct="1"/>
            <a:r>
              <a:rPr lang="fr-FR" sz="2000" b="1" dirty="0">
                <a:solidFill>
                  <a:srgbClr val="FF6600"/>
                </a:solidFill>
                <a:latin typeface="Calibri" charset="0"/>
              </a:rPr>
              <a:t>Une compatibilité temporaire de 1 an si la somnolence est corrigée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292404" y="4549767"/>
            <a:ext cx="4375596" cy="1815882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1800" b="1">
                <a:solidFill>
                  <a:srgbClr val="FF0000"/>
                </a:solidFill>
                <a:latin typeface="Calibri" charset="0"/>
              </a:rPr>
              <a:t>Groupe lourd</a:t>
            </a:r>
          </a:p>
          <a:p>
            <a:pPr algn="just" eaLnBrk="1" hangingPunct="1"/>
            <a:r>
              <a:rPr lang="fr-FR" sz="1800" b="1">
                <a:solidFill>
                  <a:srgbClr val="000000"/>
                </a:solidFill>
                <a:latin typeface="Calibri" charset="0"/>
              </a:rPr>
              <a:t>Le patient doit alors se présenter à la commission du permis de conduire pour obtenir : </a:t>
            </a:r>
          </a:p>
          <a:p>
            <a:pPr algn="ctr" eaLnBrk="1" hangingPunct="1"/>
            <a:r>
              <a:rPr lang="fr-FR" sz="2000" b="1">
                <a:solidFill>
                  <a:srgbClr val="FF6600"/>
                </a:solidFill>
                <a:latin typeface="Calibri" charset="0"/>
              </a:rPr>
              <a:t>Une compatibilité temporaire de 6 mois si les TME sont satisfaisants</a:t>
            </a: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1524000" y="3970390"/>
            <a:ext cx="9144000" cy="400110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2000" b="1" dirty="0">
                <a:solidFill>
                  <a:srgbClr val="000000"/>
                </a:solidFill>
                <a:latin typeface="Calibri" charset="0"/>
              </a:rPr>
              <a:t>Présentation à la commission du permis de conduire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1676401" y="9506354"/>
            <a:ext cx="3984625" cy="246063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000">
                <a:solidFill>
                  <a:srgbClr val="000000"/>
                </a:solidFill>
                <a:latin typeface="Calibri" charset="0"/>
              </a:rPr>
              <a:t>* Obligatoire si ce dernier est soumis à une évaluation médicale régulière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6156103" y="889462"/>
            <a:ext cx="0" cy="296132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6156103" y="4559119"/>
            <a:ext cx="0" cy="184167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21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47305" y="1404425"/>
            <a:ext cx="537752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Mortalité cardiovasculaire (IDM / AVC) </a:t>
            </a:r>
            <a:endParaRPr lang="fr-FR" sz="2400" dirty="0" smtClean="0"/>
          </a:p>
          <a:p>
            <a:r>
              <a:rPr lang="fr-FR" sz="2400" dirty="0" smtClean="0"/>
              <a:t>élevée chez patients SAS sévères </a:t>
            </a:r>
            <a:r>
              <a:rPr lang="fr-FR" sz="2400" dirty="0"/>
              <a:t>non traités </a:t>
            </a:r>
            <a:r>
              <a:rPr lang="fr-FR" sz="2400" dirty="0" smtClean="0"/>
              <a:t>(</a:t>
            </a:r>
            <a:r>
              <a:rPr lang="fr-FR" sz="2400" dirty="0"/>
              <a:t>facteur de risque indépendant)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074352" y="6215437"/>
            <a:ext cx="2237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/>
              <a:t>Marin, Lancet 2005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46462" y="6215437"/>
            <a:ext cx="1572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 smtClean="0"/>
              <a:t>Lavie</a:t>
            </a:r>
            <a:r>
              <a:rPr lang="fr-FR" sz="1600" i="1" dirty="0" smtClean="0"/>
              <a:t>, </a:t>
            </a:r>
            <a:r>
              <a:rPr lang="fr-FR" sz="1600" i="1" dirty="0" err="1" smtClean="0"/>
              <a:t>Eur</a:t>
            </a:r>
            <a:r>
              <a:rPr lang="fr-FR" sz="1600" i="1" dirty="0" smtClean="0"/>
              <a:t> J 2005</a:t>
            </a:r>
            <a:endParaRPr lang="fr-FR" sz="160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0643" y="2958203"/>
            <a:ext cx="4812517" cy="3128444"/>
          </a:xfrm>
          <a:prstGeom prst="rect">
            <a:avLst/>
          </a:prstGeom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832" y="3339542"/>
            <a:ext cx="4704916" cy="2875895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967471" y="1404425"/>
            <a:ext cx="418803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Le risque cardiovasculaire semble plus élevé avant 70 ans</a:t>
            </a:r>
          </a:p>
          <a:p>
            <a:endParaRPr lang="fr-FR" sz="2400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270315" y="303805"/>
            <a:ext cx="10309034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altLang="fr-FR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Les conséquences cardio-vasculaires du SAS</a:t>
            </a:r>
            <a:endParaRPr lang="fr-FR" altLang="fr-FR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11139" y="241289"/>
            <a:ext cx="668210" cy="762631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7086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t="3591" r="1044" b="2705"/>
          <a:stretch/>
        </p:blipFill>
        <p:spPr>
          <a:xfrm>
            <a:off x="1777301" y="969734"/>
            <a:ext cx="8804292" cy="5397715"/>
          </a:xfrm>
        </p:spPr>
      </p:pic>
      <p:sp>
        <p:nvSpPr>
          <p:cNvPr id="5" name="Rectangle 4"/>
          <p:cNvSpPr/>
          <p:nvPr/>
        </p:nvSpPr>
        <p:spPr>
          <a:xfrm>
            <a:off x="8606514" y="6501762"/>
            <a:ext cx="1781040" cy="2616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100" i="1" dirty="0" err="1"/>
              <a:t>Shamsuzzaman</a:t>
            </a:r>
            <a:r>
              <a:rPr lang="fr-FR" sz="1100" i="1" dirty="0"/>
              <a:t>, JAMA 2003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141176" y="2034133"/>
            <a:ext cx="2032150" cy="32162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solidFill>
                  <a:srgbClr val="FF0000"/>
                </a:solidFill>
              </a:rPr>
              <a:t>SAOS</a:t>
            </a:r>
          </a:p>
          <a:p>
            <a:pPr algn="ctr"/>
            <a:endParaRPr lang="fr-FR" sz="200" dirty="0"/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Hypoxémie intermittente</a:t>
            </a:r>
          </a:p>
          <a:p>
            <a:pPr marL="285750" indent="-285750">
              <a:buFont typeface="Wingdings" charset="2"/>
              <a:buChar char="Ø"/>
            </a:pPr>
            <a:endParaRPr lang="fr-FR" sz="1100" dirty="0"/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Hypercapnie</a:t>
            </a:r>
          </a:p>
          <a:p>
            <a:pPr marL="285750" indent="-285750">
              <a:buFont typeface="Wingdings" charset="2"/>
              <a:buChar char="Ø"/>
            </a:pPr>
            <a:endParaRPr lang="fr-FR" sz="1100" dirty="0"/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Modifications des pressions intra-thoraciques</a:t>
            </a:r>
          </a:p>
          <a:p>
            <a:pPr marL="285750" indent="-285750">
              <a:buFont typeface="Wingdings" charset="2"/>
              <a:buChar char="Ø"/>
            </a:pPr>
            <a:endParaRPr lang="fr-FR" sz="1100" dirty="0"/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Micro-éveils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789792" y="1096448"/>
            <a:ext cx="2661015" cy="502445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solidFill>
                  <a:srgbClr val="008000"/>
                </a:solidFill>
              </a:rPr>
              <a:t>Mécanismes Intermédiaires</a:t>
            </a:r>
          </a:p>
          <a:p>
            <a:pPr algn="ctr"/>
            <a:endParaRPr lang="fr-FR" sz="1050" b="1" i="1" dirty="0">
              <a:solidFill>
                <a:srgbClr val="008000"/>
              </a:solidFill>
            </a:endParaRPr>
          </a:p>
          <a:p>
            <a:r>
              <a:rPr lang="fr-FR" b="1" dirty="0"/>
              <a:t>Activation Sympathique</a:t>
            </a:r>
          </a:p>
          <a:p>
            <a:r>
              <a:rPr lang="fr-FR" dirty="0"/>
              <a:t>Vasoconstriction</a:t>
            </a:r>
          </a:p>
          <a:p>
            <a:r>
              <a:rPr lang="fr-FR" dirty="0"/>
              <a:t>Tachycardie</a:t>
            </a:r>
          </a:p>
          <a:p>
            <a:endParaRPr lang="fr-FR" sz="1000" b="1" dirty="0"/>
          </a:p>
          <a:p>
            <a:r>
              <a:rPr lang="fr-FR" b="1" dirty="0"/>
              <a:t>Dysfonction Endothéliale</a:t>
            </a:r>
          </a:p>
          <a:p>
            <a:endParaRPr lang="fr-FR" sz="1050" dirty="0"/>
          </a:p>
          <a:p>
            <a:r>
              <a:rPr lang="fr-FR" b="1" dirty="0"/>
              <a:t>Stress oxydatif</a:t>
            </a:r>
          </a:p>
          <a:p>
            <a:endParaRPr lang="fr-FR" sz="1050" dirty="0"/>
          </a:p>
          <a:p>
            <a:r>
              <a:rPr lang="fr-FR" b="1" dirty="0"/>
              <a:t>Inflammation</a:t>
            </a:r>
          </a:p>
          <a:p>
            <a:endParaRPr lang="fr-FR" sz="1100" dirty="0"/>
          </a:p>
          <a:p>
            <a:r>
              <a:rPr lang="fr-FR" b="1" dirty="0"/>
              <a:t>Hypercoagulabilité</a:t>
            </a:r>
          </a:p>
          <a:p>
            <a:endParaRPr lang="fr-FR" sz="1100" dirty="0"/>
          </a:p>
          <a:p>
            <a:r>
              <a:rPr lang="fr-FR" b="1" dirty="0" err="1"/>
              <a:t>Dysrégulation</a:t>
            </a:r>
            <a:r>
              <a:rPr lang="fr-FR" b="1" dirty="0"/>
              <a:t> métabolique</a:t>
            </a:r>
          </a:p>
          <a:p>
            <a:r>
              <a:rPr lang="fr-FR" dirty="0"/>
              <a:t>Résistance à la leptine</a:t>
            </a:r>
          </a:p>
          <a:p>
            <a:r>
              <a:rPr lang="fr-FR" dirty="0"/>
              <a:t>Obésité</a:t>
            </a:r>
          </a:p>
          <a:p>
            <a:r>
              <a:rPr lang="fr-FR" dirty="0" err="1"/>
              <a:t>Insulino</a:t>
            </a:r>
            <a:r>
              <a:rPr lang="fr-FR" dirty="0"/>
              <a:t>-résistance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969187" y="1115487"/>
            <a:ext cx="2418367" cy="50552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Maladie Cardiovasculaires</a:t>
            </a:r>
          </a:p>
          <a:p>
            <a:endParaRPr lang="fr-FR" sz="1200" dirty="0"/>
          </a:p>
          <a:p>
            <a:r>
              <a:rPr lang="fr-FR" b="1" dirty="0"/>
              <a:t>Hypertension</a:t>
            </a:r>
          </a:p>
          <a:p>
            <a:endParaRPr lang="fr-FR" sz="800" dirty="0"/>
          </a:p>
          <a:p>
            <a:r>
              <a:rPr lang="fr-FR" b="1" dirty="0"/>
              <a:t>Insuffisance cardiaque</a:t>
            </a:r>
          </a:p>
          <a:p>
            <a:r>
              <a:rPr lang="fr-FR" sz="1600" dirty="0"/>
              <a:t>Dysfonction diastolique</a:t>
            </a:r>
          </a:p>
          <a:p>
            <a:r>
              <a:rPr lang="fr-FR" sz="1600" dirty="0"/>
              <a:t>Dysfonction systolique</a:t>
            </a:r>
          </a:p>
          <a:p>
            <a:endParaRPr lang="fr-FR" sz="800" dirty="0"/>
          </a:p>
          <a:p>
            <a:r>
              <a:rPr lang="fr-FR" b="1" dirty="0"/>
              <a:t>Arythmie</a:t>
            </a:r>
          </a:p>
          <a:p>
            <a:r>
              <a:rPr lang="fr-FR" sz="1600" dirty="0"/>
              <a:t>Bradycardie</a:t>
            </a:r>
          </a:p>
          <a:p>
            <a:r>
              <a:rPr lang="fr-FR" sz="1600" dirty="0"/>
              <a:t>Trouble de conduction</a:t>
            </a:r>
          </a:p>
          <a:p>
            <a:r>
              <a:rPr lang="fr-FR" sz="1600" dirty="0"/>
              <a:t>Fibrillation auriculaire</a:t>
            </a:r>
          </a:p>
          <a:p>
            <a:endParaRPr lang="fr-FR" sz="800" dirty="0"/>
          </a:p>
          <a:p>
            <a:r>
              <a:rPr lang="fr-FR" b="1" dirty="0"/>
              <a:t>Ischémie cardiaque</a:t>
            </a:r>
          </a:p>
          <a:p>
            <a:r>
              <a:rPr lang="fr-FR" sz="1600" dirty="0"/>
              <a:t>Maladie coronarienne</a:t>
            </a:r>
          </a:p>
          <a:p>
            <a:r>
              <a:rPr lang="fr-FR" sz="1600" dirty="0"/>
              <a:t>Infarctus myocardique</a:t>
            </a:r>
          </a:p>
          <a:p>
            <a:r>
              <a:rPr lang="fr-FR" sz="1600" dirty="0"/>
              <a:t>Sous décalage ST nocturne</a:t>
            </a:r>
          </a:p>
          <a:p>
            <a:endParaRPr lang="fr-FR" sz="900" b="1" dirty="0"/>
          </a:p>
          <a:p>
            <a:r>
              <a:rPr lang="fr-FR" b="1" dirty="0"/>
              <a:t>Maladie </a:t>
            </a:r>
            <a:r>
              <a:rPr lang="fr-FR" b="1" dirty="0" err="1"/>
              <a:t>cérébro</a:t>
            </a:r>
            <a:r>
              <a:rPr lang="fr-FR" b="1" dirty="0"/>
              <a:t>-vasculaire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270315" y="265168"/>
            <a:ext cx="10309034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altLang="fr-FR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Les conséquences cardio-vasculaires du SAS</a:t>
            </a:r>
            <a:endParaRPr lang="fr-FR" altLang="fr-FR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11139" y="202652"/>
            <a:ext cx="668210" cy="762631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8620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4646923" y="874208"/>
            <a:ext cx="2853732" cy="5848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1674287" y="874208"/>
            <a:ext cx="2842009" cy="58447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7631283" y="874208"/>
            <a:ext cx="2853732" cy="58414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768072" y="924448"/>
            <a:ext cx="26427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</a:rPr>
              <a:t>Dépistage Impératif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Suspicion clinique </a:t>
            </a:r>
            <a:endParaRPr lang="fr-FR" dirty="0" smtClean="0"/>
          </a:p>
          <a:p>
            <a:pPr algn="ctr"/>
            <a:r>
              <a:rPr lang="fr-FR" dirty="0" smtClean="0"/>
              <a:t>forte </a:t>
            </a:r>
            <a:r>
              <a:rPr lang="fr-FR" dirty="0"/>
              <a:t>de SAOS</a:t>
            </a:r>
          </a:p>
          <a:p>
            <a:pPr algn="ctr"/>
            <a:r>
              <a:rPr lang="fr-FR" b="1" dirty="0"/>
              <a:t>ET/ </a:t>
            </a:r>
            <a:r>
              <a:rPr lang="fr-FR" b="1" dirty="0" smtClean="0"/>
              <a:t>OU</a:t>
            </a:r>
          </a:p>
          <a:p>
            <a:pPr algn="ctr"/>
            <a:endParaRPr lang="fr-FR" dirty="0"/>
          </a:p>
          <a:p>
            <a:pPr algn="ctr"/>
            <a:r>
              <a:rPr lang="fr-FR" b="1" dirty="0"/>
              <a:t>HTA réfractaire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/>
              <a:t>Cardiopathie Ischémique non contrôlée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/>
              <a:t>Fibrillation auriculaire récidivante et trouble rythmique grave 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/>
              <a:t>Accident vasculaire cérébral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/>
              <a:t>Insuffisance cardiaque gauche sévère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636874" y="924447"/>
            <a:ext cx="2853732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0070C0"/>
                </a:solidFill>
              </a:rPr>
              <a:t>Dépistage intéressant</a:t>
            </a:r>
          </a:p>
          <a:p>
            <a:pPr algn="ctr"/>
            <a:endParaRPr lang="fr-FR" sz="1100" dirty="0"/>
          </a:p>
          <a:p>
            <a:pPr algn="ctr"/>
            <a:r>
              <a:rPr lang="fr-FR" dirty="0"/>
              <a:t>Suspicion clinique </a:t>
            </a:r>
            <a:endParaRPr lang="fr-FR" dirty="0" smtClean="0"/>
          </a:p>
          <a:p>
            <a:pPr algn="ctr"/>
            <a:r>
              <a:rPr lang="fr-FR" dirty="0" smtClean="0"/>
              <a:t>modérée </a:t>
            </a:r>
            <a:r>
              <a:rPr lang="fr-FR" dirty="0"/>
              <a:t>de SAOS</a:t>
            </a:r>
          </a:p>
          <a:p>
            <a:pPr algn="ctr"/>
            <a:r>
              <a:rPr lang="fr-FR" b="1" dirty="0"/>
              <a:t>ET/ OU</a:t>
            </a:r>
          </a:p>
          <a:p>
            <a:pPr algn="ctr"/>
            <a:r>
              <a:rPr lang="fr-FR" dirty="0"/>
              <a:t>Fibrillation auriculaire  Troubles de conduction (nocturne)</a:t>
            </a:r>
          </a:p>
          <a:p>
            <a:pPr algn="ctr"/>
            <a:endParaRPr lang="fr-FR" sz="1400" dirty="0"/>
          </a:p>
          <a:p>
            <a:pPr algn="ctr"/>
            <a:r>
              <a:rPr lang="fr-FR" dirty="0"/>
              <a:t>Hypertension Artérielle Pulmonaire</a:t>
            </a:r>
          </a:p>
          <a:p>
            <a:pPr algn="ctr"/>
            <a:endParaRPr lang="fr-FR" sz="1400" dirty="0"/>
          </a:p>
          <a:p>
            <a:pPr algn="ctr"/>
            <a:r>
              <a:rPr lang="fr-FR" dirty="0"/>
              <a:t>Cardiopathie Ischémique</a:t>
            </a:r>
          </a:p>
          <a:p>
            <a:pPr algn="ctr"/>
            <a:endParaRPr lang="fr-FR" sz="1400" dirty="0"/>
          </a:p>
          <a:p>
            <a:pPr algn="ctr"/>
            <a:r>
              <a:rPr lang="fr-FR" dirty="0"/>
              <a:t>HTA mal contrôlée / Profil « non </a:t>
            </a:r>
            <a:r>
              <a:rPr lang="fr-FR" dirty="0" err="1"/>
              <a:t>dipper</a:t>
            </a:r>
            <a:r>
              <a:rPr lang="fr-FR" dirty="0"/>
              <a:t> »</a:t>
            </a:r>
          </a:p>
          <a:p>
            <a:pPr algn="ctr"/>
            <a:endParaRPr lang="fr-FR" sz="1200" dirty="0"/>
          </a:p>
          <a:p>
            <a:pPr algn="ctr"/>
            <a:r>
              <a:rPr lang="fr-FR" dirty="0"/>
              <a:t>Insuffisance cardiaque G légère à modérée  dysfonction diastolique</a:t>
            </a:r>
          </a:p>
          <a:p>
            <a:pPr algn="ctr"/>
            <a:endParaRPr lang="fr-FR" sz="1400" dirty="0"/>
          </a:p>
          <a:p>
            <a:pPr algn="ctr"/>
            <a:r>
              <a:rPr lang="fr-FR" dirty="0"/>
              <a:t>Syndrome métabolique</a:t>
            </a:r>
          </a:p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631283" y="935510"/>
            <a:ext cx="285373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00B050"/>
                </a:solidFill>
              </a:rPr>
              <a:t>Dépistage discutable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Aucun symptôme clinique</a:t>
            </a:r>
          </a:p>
          <a:p>
            <a:pPr algn="ctr"/>
            <a:endParaRPr lang="fr-FR" dirty="0"/>
          </a:p>
          <a:p>
            <a:pPr algn="ctr"/>
            <a:r>
              <a:rPr lang="fr-FR" b="1" dirty="0"/>
              <a:t>ET/ OU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HTA mono/</a:t>
            </a:r>
            <a:r>
              <a:rPr lang="fr-FR" dirty="0" err="1"/>
              <a:t>bi-thérapie</a:t>
            </a:r>
            <a:r>
              <a:rPr lang="fr-FR" dirty="0"/>
              <a:t> contrôlée isolée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Extra-</a:t>
            </a:r>
            <a:r>
              <a:rPr lang="fr-FR" dirty="0" err="1"/>
              <a:t>systolie</a:t>
            </a:r>
            <a:r>
              <a:rPr lang="fr-FR" dirty="0"/>
              <a:t> simple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Dyslipidémie ou diabète de type 2 isolé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Absence de surpoids ou de facteur anatomique favorisant</a:t>
            </a:r>
          </a:p>
          <a:p>
            <a:pPr algn="ctr"/>
            <a:endParaRPr lang="fr-FR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695598" y="-155974"/>
            <a:ext cx="1075638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smtClean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 pratique : devant quelle maladie CV dépister un SAS ?</a:t>
            </a:r>
            <a:endParaRPr lang="fr-FR" sz="3200" b="1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1420" y="299478"/>
            <a:ext cx="9144000" cy="98977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SAS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16428" y="1634396"/>
            <a:ext cx="9144000" cy="3442705"/>
          </a:xfrm>
        </p:spPr>
        <p:txBody>
          <a:bodyPr>
            <a:noAutofit/>
          </a:bodyPr>
          <a:lstStyle/>
          <a:p>
            <a:pPr algn="just"/>
            <a:r>
              <a:rPr lang="fr-FR" sz="3200" i="1" u="sng" dirty="0" smtClean="0"/>
              <a:t>Plan :</a:t>
            </a:r>
          </a:p>
          <a:p>
            <a:pPr algn="just"/>
            <a:r>
              <a:rPr lang="fr-FR" sz="3200" dirty="0" smtClean="0"/>
              <a:t>1- Quand y penser ? Les formes cliniques</a:t>
            </a:r>
          </a:p>
          <a:p>
            <a:pPr algn="just"/>
            <a:r>
              <a:rPr lang="fr-FR" sz="3200" dirty="0" smtClean="0"/>
              <a:t>2- Quelles conséquences ?</a:t>
            </a:r>
          </a:p>
          <a:p>
            <a:pPr algn="just"/>
            <a:r>
              <a:rPr lang="fr-FR" sz="3200" b="1" dirty="0" smtClean="0">
                <a:solidFill>
                  <a:srgbClr val="0070C0"/>
                </a:solidFill>
              </a:rPr>
              <a:t>3- Le dépistage et diagnostic</a:t>
            </a:r>
          </a:p>
          <a:p>
            <a:pPr algn="just"/>
            <a:r>
              <a:rPr lang="fr-FR" sz="3200" dirty="0" smtClean="0"/>
              <a:t>4- Actualités thérapeutiques </a:t>
            </a:r>
          </a:p>
          <a:p>
            <a:pPr algn="just"/>
            <a:r>
              <a:rPr lang="fr-FR" sz="3200" dirty="0" smtClean="0"/>
              <a:t>5- Cas particulier du SAS de l’enfant</a:t>
            </a:r>
            <a:endParaRPr lang="fr-FR" sz="3200" dirty="0"/>
          </a:p>
        </p:txBody>
      </p:sp>
      <p:pic>
        <p:nvPicPr>
          <p:cNvPr id="4" name="Picture 16" descr="2948513729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927" y="5347658"/>
            <a:ext cx="2164594" cy="11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81" y="302837"/>
            <a:ext cx="1232551" cy="86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2" y="5615189"/>
            <a:ext cx="1486637" cy="69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196896" y="5503107"/>
            <a:ext cx="495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T GENTINA</a:t>
            </a:r>
          </a:p>
          <a:p>
            <a:pPr algn="ctr"/>
            <a:r>
              <a:rPr lang="fr-FR" dirty="0" smtClean="0"/>
              <a:t>Laboratoire du sommeil – Hôpital Privé La Louvière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62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2293" y="572294"/>
            <a:ext cx="8229600" cy="4525963"/>
          </a:xfrm>
        </p:spPr>
        <p:txBody>
          <a:bodyPr/>
          <a:lstStyle/>
          <a:p>
            <a:pPr eaLnBrk="1" hangingPunct="1"/>
            <a:r>
              <a:rPr lang="fr-FR" altLang="fr-FR" sz="2400" b="1" dirty="0"/>
              <a:t>Chez son médecin traitant :</a:t>
            </a:r>
            <a:r>
              <a:rPr lang="fr-FR" altLang="fr-FR" sz="2400" dirty="0"/>
              <a:t> </a:t>
            </a:r>
          </a:p>
          <a:p>
            <a:pPr eaLnBrk="1" hangingPunct="1">
              <a:buFontTx/>
              <a:buNone/>
            </a:pPr>
            <a:r>
              <a:rPr lang="fr-FR" altLang="fr-FR" sz="2400" dirty="0"/>
              <a:t>		- </a:t>
            </a:r>
            <a:r>
              <a:rPr lang="fr-FR" altLang="fr-FR" sz="1800" dirty="0"/>
              <a:t>Interrogatoire / Questionnaires</a:t>
            </a:r>
          </a:p>
          <a:p>
            <a:pPr eaLnBrk="1" hangingPunct="1">
              <a:buFontTx/>
              <a:buNone/>
            </a:pPr>
            <a:r>
              <a:rPr lang="fr-FR" altLang="fr-FR" sz="1800" dirty="0"/>
              <a:t>		- Rôle du conjoint +++</a:t>
            </a:r>
          </a:p>
          <a:p>
            <a:pPr eaLnBrk="1" hangingPunct="1"/>
            <a:endParaRPr lang="fr-FR" altLang="fr-FR" sz="1800" dirty="0" smtClean="0"/>
          </a:p>
          <a:p>
            <a:pPr eaLnBrk="1" hangingPunct="1"/>
            <a:endParaRPr lang="fr-FR" altLang="fr-FR" sz="1800" dirty="0"/>
          </a:p>
          <a:p>
            <a:pPr eaLnBrk="1" hangingPunct="1"/>
            <a:r>
              <a:rPr lang="fr-FR" altLang="fr-FR" sz="2400" b="1" dirty="0"/>
              <a:t>En centre du </a:t>
            </a:r>
            <a:r>
              <a:rPr lang="fr-FR" altLang="fr-FR" sz="2400" b="1" dirty="0" smtClean="0"/>
              <a:t>sommeil / Ambulatoire</a:t>
            </a:r>
            <a:endParaRPr lang="fr-FR" altLang="fr-FR" sz="2400" b="1" dirty="0"/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17134" r="8315" b="11087"/>
          <a:stretch>
            <a:fillRect/>
          </a:stretch>
        </p:blipFill>
        <p:spPr bwMode="auto">
          <a:xfrm>
            <a:off x="1774826" y="3429000"/>
            <a:ext cx="4824413" cy="32893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2" descr="H:\agenda sommeil 2_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443" y="3429000"/>
            <a:ext cx="3600450" cy="27098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8" t="23936" b="16377"/>
          <a:stretch>
            <a:fillRect/>
          </a:stretch>
        </p:blipFill>
        <p:spPr bwMode="auto">
          <a:xfrm>
            <a:off x="4943476" y="3429001"/>
            <a:ext cx="1584325" cy="11588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2" y="572294"/>
            <a:ext cx="3529013" cy="2222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216275" y="6165851"/>
            <a:ext cx="1365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Actimétrie 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7201694" y="651272"/>
            <a:ext cx="290195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Questionnaire d’Epworth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608888" y="6491288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Agenda de sommeil</a:t>
            </a:r>
          </a:p>
        </p:txBody>
      </p:sp>
    </p:spTree>
    <p:extLst>
      <p:ext uri="{BB962C8B-B14F-4D97-AF65-F5344CB8AC3E}">
        <p14:creationId xmlns:p14="http://schemas.microsoft.com/office/powerpoint/2010/main" val="61013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2113" y="255033"/>
            <a:ext cx="5608100" cy="649287"/>
          </a:xfrm>
        </p:spPr>
        <p:txBody>
          <a:bodyPr>
            <a:noAutofit/>
          </a:bodyPr>
          <a:lstStyle/>
          <a:p>
            <a:pPr eaLnBrk="1" hangingPunct="1"/>
            <a:r>
              <a:rPr lang="fr-FR" altLang="fr-FR" sz="3600" b="1" dirty="0">
                <a:solidFill>
                  <a:srgbClr val="0070C0"/>
                </a:solidFill>
              </a:rPr>
              <a:t>Les explorations du sommeil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r="18961" b="27718"/>
          <a:stretch>
            <a:fillRect/>
          </a:stretch>
        </p:blipFill>
        <p:spPr bwMode="auto">
          <a:xfrm>
            <a:off x="2855914" y="1052513"/>
            <a:ext cx="2224087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7" t="841" r="18961" b="16798"/>
          <a:stretch>
            <a:fillRect/>
          </a:stretch>
        </p:blipFill>
        <p:spPr bwMode="auto">
          <a:xfrm>
            <a:off x="7104063" y="404814"/>
            <a:ext cx="2500312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4221163"/>
            <a:ext cx="3816350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4221163"/>
            <a:ext cx="2592387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1795464" y="6237288"/>
            <a:ext cx="182614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La polygraphie</a:t>
            </a:r>
          </a:p>
        </p:txBody>
      </p:sp>
      <p:sp>
        <p:nvSpPr>
          <p:cNvPr id="30728" name="Text Box 10"/>
          <p:cNvSpPr txBox="1">
            <a:spLocks noChangeArrowheads="1"/>
          </p:cNvSpPr>
          <p:nvPr/>
        </p:nvSpPr>
        <p:spPr bwMode="auto">
          <a:xfrm>
            <a:off x="5646738" y="6276975"/>
            <a:ext cx="2582758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La polysomnographie</a:t>
            </a:r>
          </a:p>
        </p:txBody>
      </p:sp>
    </p:spTree>
    <p:extLst>
      <p:ext uri="{BB962C8B-B14F-4D97-AF65-F5344CB8AC3E}">
        <p14:creationId xmlns:p14="http://schemas.microsoft.com/office/powerpoint/2010/main" val="16359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6967" y="1023544"/>
            <a:ext cx="10612191" cy="1325563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Ou faire le test ?</a:t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b="1" dirty="0" smtClean="0">
                <a:solidFill>
                  <a:srgbClr val="0070C0"/>
                </a:solidFill>
              </a:rPr>
              <a:t/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b="1" dirty="0" smtClean="0">
                <a:solidFill>
                  <a:srgbClr val="0070C0"/>
                </a:solidFill>
              </a:rPr>
              <a:t>Ambulatoire</a:t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b="1" dirty="0">
                <a:solidFill>
                  <a:srgbClr val="0070C0"/>
                </a:solidFill>
              </a:rPr>
              <a:t/>
            </a:r>
            <a:br>
              <a:rPr lang="fr-FR" b="1" dirty="0">
                <a:solidFill>
                  <a:srgbClr val="0070C0"/>
                </a:solidFill>
              </a:rPr>
            </a:br>
            <a:r>
              <a:rPr lang="fr-FR" sz="2200" b="1" dirty="0" smtClean="0">
                <a:solidFill>
                  <a:srgbClr val="0070C0"/>
                </a:solidFill>
              </a:rPr>
              <a:t>Polygraphie</a:t>
            </a:r>
            <a:r>
              <a:rPr lang="fr-FR" sz="2200" b="1" dirty="0">
                <a:solidFill>
                  <a:srgbClr val="0070C0"/>
                </a:solidFill>
              </a:rPr>
              <a:t/>
            </a:r>
            <a:br>
              <a:rPr lang="fr-FR" sz="2200" b="1" dirty="0">
                <a:solidFill>
                  <a:srgbClr val="0070C0"/>
                </a:solidFill>
              </a:rPr>
            </a:br>
            <a:r>
              <a:rPr lang="fr-FR" sz="2200" b="1" dirty="0" smtClean="0">
                <a:solidFill>
                  <a:srgbClr val="0070C0"/>
                </a:solidFill>
              </a:rPr>
              <a:t>Polysomnographies « simplifiées »</a:t>
            </a:r>
            <a:r>
              <a:rPr lang="fr-FR" b="1" dirty="0" smtClean="0">
                <a:solidFill>
                  <a:srgbClr val="0070C0"/>
                </a:solidFill>
              </a:rPr>
              <a:t>			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4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20" y="3514733"/>
            <a:ext cx="2257298" cy="1761201"/>
          </a:xfrm>
        </p:spPr>
      </p:pic>
      <p:sp>
        <p:nvSpPr>
          <p:cNvPr id="5" name="Rectangle 4"/>
          <p:cNvSpPr/>
          <p:nvPr/>
        </p:nvSpPr>
        <p:spPr>
          <a:xfrm>
            <a:off x="6670022" y="1125850"/>
            <a:ext cx="41277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  <a:latin typeface="+mj-lt"/>
              </a:rPr>
              <a:t>Centre du sommeil</a:t>
            </a:r>
            <a:endParaRPr lang="fr-FR" sz="4000" b="1" dirty="0">
              <a:latin typeface="+mj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6117465" y="1313645"/>
            <a:ext cx="38636" cy="508715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 descr="2948513729_1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022" y="3607753"/>
            <a:ext cx="2243390" cy="15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531" y="3607752"/>
            <a:ext cx="3009629" cy="2006419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568011" y="5707190"/>
            <a:ext cx="3306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 Accueil de 15h-18heures</a:t>
            </a:r>
          </a:p>
          <a:p>
            <a:r>
              <a:rPr lang="fr-FR" dirty="0" smtClean="0"/>
              <a:t>- Sortie &lt; 10h le lendemain matin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275030" y="5660514"/>
            <a:ext cx="3690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 Pose de l’appareil entre 17h-18h</a:t>
            </a:r>
          </a:p>
          <a:p>
            <a:r>
              <a:rPr lang="fr-FR" dirty="0" smtClean="0"/>
              <a:t>- Restitution de l’appareil et résultats </a:t>
            </a:r>
          </a:p>
          <a:p>
            <a:r>
              <a:rPr lang="fr-FR" dirty="0" smtClean="0"/>
              <a:t>d’analyse le lendemain matin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670022" y="2006628"/>
            <a:ext cx="54232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Polysomnographies</a:t>
            </a:r>
          </a:p>
          <a:p>
            <a:r>
              <a:rPr lang="fr-FR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fr-FR" b="1" dirty="0" smtClean="0">
                <a:solidFill>
                  <a:srgbClr val="0070C0"/>
                </a:solidFill>
              </a:rPr>
              <a:t>- </a:t>
            </a:r>
            <a:r>
              <a:rPr lang="fr-FR" dirty="0" smtClean="0"/>
              <a:t>Consultation préalable </a:t>
            </a:r>
          </a:p>
          <a:p>
            <a:r>
              <a:rPr lang="fr-FR" dirty="0" smtClean="0"/>
              <a:t>- Possibilité d’enregistrement directement au centre du sommeil</a:t>
            </a:r>
            <a:endParaRPr lang="fr-FR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7" t="841" r="18961" b="16798"/>
          <a:stretch>
            <a:fillRect/>
          </a:stretch>
        </p:blipFill>
        <p:spPr bwMode="auto">
          <a:xfrm>
            <a:off x="8421147" y="4632185"/>
            <a:ext cx="501826" cy="98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Holt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419" y="3534979"/>
            <a:ext cx="1415040" cy="178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4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301" y="2897749"/>
            <a:ext cx="2588653" cy="3882980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505" y="2897749"/>
            <a:ext cx="1975789" cy="296368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623" y="3507864"/>
            <a:ext cx="3003996" cy="200266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28639" y="1280147"/>
            <a:ext cx="30077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1</a:t>
            </a:r>
            <a:r>
              <a:rPr lang="fr-FR" baseline="30000" dirty="0" smtClean="0">
                <a:solidFill>
                  <a:srgbClr val="0070C0"/>
                </a:solidFill>
              </a:rPr>
              <a:t>ère</a:t>
            </a:r>
            <a:r>
              <a:rPr lang="fr-FR" dirty="0" smtClean="0">
                <a:solidFill>
                  <a:srgbClr val="0070C0"/>
                </a:solidFill>
              </a:rPr>
              <a:t> étape (Soir)</a:t>
            </a:r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Préparation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Mise en place des capteurs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Calibration</a:t>
            </a:r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864834" y="1280147"/>
            <a:ext cx="32313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</a:t>
            </a:r>
            <a:r>
              <a:rPr lang="fr-FR" baseline="30000" dirty="0" smtClean="0">
                <a:solidFill>
                  <a:srgbClr val="0070C0"/>
                </a:solidFill>
              </a:rPr>
              <a:t>ème</a:t>
            </a:r>
            <a:r>
              <a:rPr lang="fr-FR" dirty="0" smtClean="0">
                <a:solidFill>
                  <a:srgbClr val="0070C0"/>
                </a:solidFill>
              </a:rPr>
              <a:t>  étape (Nuit)</a:t>
            </a:r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Surveillance horaire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Remise en place des capteurs</a:t>
            </a:r>
          </a:p>
          <a:p>
            <a:r>
              <a:rPr lang="fr-FR" dirty="0"/>
              <a:t> </a:t>
            </a:r>
            <a:r>
              <a:rPr lang="fr-FR" dirty="0" smtClean="0"/>
              <a:t>     si nécessaire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899301" y="1286826"/>
            <a:ext cx="26164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3</a:t>
            </a:r>
            <a:r>
              <a:rPr lang="fr-FR" baseline="30000" dirty="0" smtClean="0">
                <a:solidFill>
                  <a:srgbClr val="0070C0"/>
                </a:solidFill>
              </a:rPr>
              <a:t>ème</a:t>
            </a:r>
            <a:r>
              <a:rPr lang="fr-FR" dirty="0" smtClean="0">
                <a:solidFill>
                  <a:srgbClr val="0070C0"/>
                </a:solidFill>
              </a:rPr>
              <a:t> étape (Matin)</a:t>
            </a:r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7h Débranchement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8h Analyse et synthèse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9h-10h30 Sortie </a:t>
            </a:r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75374" y="274278"/>
            <a:ext cx="11793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70C0"/>
                </a:solidFill>
              </a:rPr>
              <a:t>Comment se déroule une polysomnographie au centre du sommeil ?</a:t>
            </a:r>
            <a:endParaRPr lang="fr-FR" sz="3200" b="1" dirty="0">
              <a:solidFill>
                <a:srgbClr val="0070C0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628639" y="1725768"/>
            <a:ext cx="10887084" cy="1287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3"/>
          <a:stretch/>
        </p:blipFill>
        <p:spPr>
          <a:xfrm>
            <a:off x="656923" y="2912825"/>
            <a:ext cx="1946672" cy="29486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325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85" b="3769"/>
          <a:stretch/>
        </p:blipFill>
        <p:spPr>
          <a:xfrm>
            <a:off x="0" y="-111151"/>
            <a:ext cx="12192000" cy="7426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 flipH="1">
            <a:off x="1709531" y="1435211"/>
            <a:ext cx="646044" cy="105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659835" y="954157"/>
            <a:ext cx="874643" cy="114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146313" y="533781"/>
            <a:ext cx="10295639" cy="95410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 smtClean="0"/>
              <a:t>Analyse du sommeil sur des fenêtres de 30 sec (EEG) et 5 min (</a:t>
            </a:r>
            <a:r>
              <a:rPr lang="fr-FR" sz="2800" b="1" dirty="0" err="1" smtClean="0"/>
              <a:t>Resp</a:t>
            </a:r>
            <a:r>
              <a:rPr lang="fr-FR" sz="2800" b="1" dirty="0" smtClean="0"/>
              <a:t>)</a:t>
            </a:r>
          </a:p>
          <a:p>
            <a:r>
              <a:rPr lang="fr-FR" sz="2800" b="1" dirty="0" smtClean="0"/>
              <a:t>Exemple de traces polygraphiques normales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1841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887" y="894679"/>
            <a:ext cx="11650523" cy="5892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311883" y="96639"/>
            <a:ext cx="16065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</a:rPr>
              <a:t>APNEE</a:t>
            </a:r>
            <a:endParaRPr lang="fr-FR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57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70" y="691038"/>
            <a:ext cx="11176699" cy="568290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138671" y="122398"/>
            <a:ext cx="2504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</a:rPr>
              <a:t>HYPOPNEE</a:t>
            </a:r>
            <a:endParaRPr lang="fr-FR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7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045" y="313610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70C0"/>
                </a:solidFill>
              </a:rPr>
              <a:t>PSG : Synthèse / Conclusion		Déterminer : IAH  - MICROEVEILS</a:t>
            </a:r>
            <a:endParaRPr lang="fr-FR" sz="3200" b="1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74" y="1023293"/>
            <a:ext cx="9854403" cy="2541368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1574" y="3702096"/>
            <a:ext cx="8115756" cy="297559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fr-FR" sz="2400" b="1" dirty="0" smtClean="0">
                <a:solidFill>
                  <a:srgbClr val="0070C0"/>
                </a:solidFill>
              </a:rPr>
              <a:t>SAHS si A ou B  + C</a:t>
            </a:r>
          </a:p>
          <a:p>
            <a:pPr marL="0" indent="0">
              <a:buNone/>
            </a:pPr>
            <a:r>
              <a:rPr lang="fr-FR" altLang="fr-FR" sz="2400" dirty="0" smtClean="0"/>
              <a:t>A: somnolence diurne excessive non expliquée par autres facteurs</a:t>
            </a:r>
          </a:p>
          <a:p>
            <a:pPr marL="0" indent="0">
              <a:buNone/>
            </a:pPr>
            <a:r>
              <a:rPr lang="fr-FR" altLang="fr-FR" sz="2400" dirty="0" smtClean="0"/>
              <a:t>B: &gt; ou =2 critères cliniques(ronflement sévère quotidien, sensation étouffement, éveils répétés, sommeil non réparateur, fatigue diurne, difficultés de concentration, nycturie</a:t>
            </a:r>
          </a:p>
          <a:p>
            <a:pPr marL="0" indent="0">
              <a:buNone/>
            </a:pPr>
            <a:r>
              <a:rPr lang="fr-FR" altLang="fr-FR" sz="2400" dirty="0" smtClean="0"/>
              <a:t>C : IAH&gt;5/H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046879" y="3702096"/>
            <a:ext cx="2538195" cy="286232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PPC possible si :</a:t>
            </a:r>
          </a:p>
          <a:p>
            <a:endParaRPr lang="fr-FR" dirty="0"/>
          </a:p>
          <a:p>
            <a:r>
              <a:rPr lang="fr-FR" dirty="0" smtClean="0"/>
              <a:t>Symptômes </a:t>
            </a:r>
          </a:p>
          <a:p>
            <a:r>
              <a:rPr lang="fr-FR" dirty="0" smtClean="0"/>
              <a:t>+</a:t>
            </a:r>
          </a:p>
          <a:p>
            <a:endParaRPr lang="fr-FR" dirty="0"/>
          </a:p>
          <a:p>
            <a:r>
              <a:rPr lang="fr-FR" dirty="0" smtClean="0"/>
              <a:t>IAH &gt; 30/h  (polygraphie)</a:t>
            </a:r>
          </a:p>
          <a:p>
            <a:endParaRPr lang="fr-FR" dirty="0"/>
          </a:p>
          <a:p>
            <a:r>
              <a:rPr lang="fr-FR" dirty="0" smtClean="0"/>
              <a:t>IAH &gt; 15/h </a:t>
            </a:r>
          </a:p>
          <a:p>
            <a:r>
              <a:rPr lang="fr-FR" dirty="0" smtClean="0"/>
              <a:t>avec &gt; 10 micro-éveils/h</a:t>
            </a:r>
          </a:p>
          <a:p>
            <a:r>
              <a:rPr lang="fr-FR" dirty="0" smtClean="0"/>
              <a:t>(Polysomnographie)</a:t>
            </a:r>
          </a:p>
        </p:txBody>
      </p:sp>
    </p:spTree>
    <p:extLst>
      <p:ext uri="{BB962C8B-B14F-4D97-AF65-F5344CB8AC3E}">
        <p14:creationId xmlns:p14="http://schemas.microsoft.com/office/powerpoint/2010/main" val="374499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9166" y="77159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Autres explorations : Bilan EFR + </a:t>
            </a:r>
            <a:r>
              <a:rPr lang="fr-FR" b="1" dirty="0" err="1" smtClean="0">
                <a:solidFill>
                  <a:srgbClr val="0070C0"/>
                </a:solidFill>
              </a:rPr>
              <a:t>Gds</a:t>
            </a:r>
            <a:r>
              <a:rPr lang="fr-FR" b="1" dirty="0" smtClean="0">
                <a:solidFill>
                  <a:srgbClr val="0070C0"/>
                </a:solidFill>
              </a:rPr>
              <a:t/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b="1" dirty="0" smtClean="0">
                <a:solidFill>
                  <a:srgbClr val="0070C0"/>
                </a:solidFill>
              </a:rPr>
              <a:t> </a:t>
            </a:r>
            <a:r>
              <a:rPr lang="fr-FR" sz="3100" b="1" dirty="0" smtClean="0">
                <a:solidFill>
                  <a:srgbClr val="0070C0"/>
                </a:solidFill>
              </a:rPr>
              <a:t>(Obésité IMC &gt; 30, Tabac, Dyspnée …)</a:t>
            </a:r>
            <a:br>
              <a:rPr lang="fr-FR" sz="3100" b="1" dirty="0" smtClean="0">
                <a:solidFill>
                  <a:srgbClr val="0070C0"/>
                </a:solidFill>
              </a:rPr>
            </a:br>
            <a:r>
              <a:rPr lang="fr-FR" sz="3100" b="1" dirty="0" smtClean="0">
                <a:solidFill>
                  <a:srgbClr val="0070C0"/>
                </a:solidFill>
              </a:rPr>
              <a:t/>
            </a:r>
            <a:br>
              <a:rPr lang="fr-FR" sz="3100" b="1" dirty="0" smtClean="0">
                <a:solidFill>
                  <a:srgbClr val="0070C0"/>
                </a:solidFill>
              </a:rPr>
            </a:br>
            <a:r>
              <a:rPr lang="fr-FR" sz="3100" b="1" dirty="0" smtClean="0">
                <a:solidFill>
                  <a:srgbClr val="0070C0"/>
                </a:solidFill>
              </a:rPr>
              <a:t>Rechercher une pathologie respiratoire aggravant le SAS</a:t>
            </a:r>
            <a:endParaRPr lang="fr-FR" sz="3100" b="1" dirty="0">
              <a:solidFill>
                <a:srgbClr val="0070C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770" y="2696511"/>
            <a:ext cx="2483477" cy="372521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9" y="3833071"/>
            <a:ext cx="2240928" cy="149395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727" y="2696511"/>
            <a:ext cx="2356834" cy="353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3408" y="359475"/>
            <a:ext cx="10515600" cy="1325563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Autres explorations : Tests de vigilance (JOUR)</a:t>
            </a:r>
            <a:endParaRPr lang="fr-FR" sz="3100" b="1" dirty="0">
              <a:solidFill>
                <a:srgbClr val="0070C0"/>
              </a:solidFill>
            </a:endParaRPr>
          </a:p>
        </p:txBody>
      </p:sp>
      <p:pic>
        <p:nvPicPr>
          <p:cNvPr id="8" name="Picture 4" descr="narcolepsy-yesno_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0" y="1685038"/>
            <a:ext cx="53340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061068" y="2116828"/>
            <a:ext cx="472180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4 tests sur 1 journée entre 9h et 15h</a:t>
            </a:r>
          </a:p>
          <a:p>
            <a:endParaRPr lang="fr-F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TILE : 4 siestes de 20 min </a:t>
            </a:r>
          </a:p>
          <a:p>
            <a:r>
              <a:rPr lang="fr-FR" sz="2400" dirty="0" smtClean="0"/>
              <a:t>    Mesure objective </a:t>
            </a:r>
          </a:p>
          <a:p>
            <a:r>
              <a:rPr lang="fr-FR" sz="2400" dirty="0"/>
              <a:t> </a:t>
            </a:r>
            <a:r>
              <a:rPr lang="fr-FR" sz="2400" dirty="0" smtClean="0"/>
              <a:t>   de la somnolence diurne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TME : 4 tests de 40 min</a:t>
            </a:r>
          </a:p>
          <a:p>
            <a:r>
              <a:rPr lang="fr-FR" sz="2400" dirty="0" smtClean="0"/>
              <a:t>    Confirmer l’absence de SDE</a:t>
            </a:r>
          </a:p>
          <a:p>
            <a:r>
              <a:rPr lang="fr-FR" sz="2400" dirty="0"/>
              <a:t> </a:t>
            </a:r>
            <a:r>
              <a:rPr lang="fr-FR" sz="2400" dirty="0" smtClean="0"/>
              <a:t>   (Chauffeurs professionnels)</a:t>
            </a:r>
            <a:endParaRPr lang="fr-FR" sz="2400" dirty="0"/>
          </a:p>
        </p:txBody>
      </p:sp>
      <p:pic>
        <p:nvPicPr>
          <p:cNvPr id="9" name="Picture 4" descr="T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765" y="1685038"/>
            <a:ext cx="3244401" cy="405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8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1420" y="299478"/>
            <a:ext cx="9144000" cy="98977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SAS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16428" y="1634396"/>
            <a:ext cx="9144000" cy="3442705"/>
          </a:xfrm>
        </p:spPr>
        <p:txBody>
          <a:bodyPr>
            <a:noAutofit/>
          </a:bodyPr>
          <a:lstStyle/>
          <a:p>
            <a:pPr algn="just"/>
            <a:r>
              <a:rPr lang="fr-FR" sz="3200" i="1" u="sng" dirty="0" smtClean="0"/>
              <a:t>Plan :</a:t>
            </a:r>
          </a:p>
          <a:p>
            <a:pPr algn="just"/>
            <a:r>
              <a:rPr lang="fr-FR" sz="3200" dirty="0" smtClean="0"/>
              <a:t>1- Quand y penser ? Les formes cliniques</a:t>
            </a:r>
          </a:p>
          <a:p>
            <a:pPr algn="just"/>
            <a:r>
              <a:rPr lang="fr-FR" sz="3200" dirty="0" smtClean="0"/>
              <a:t>2- Quelles conséquences ?</a:t>
            </a:r>
          </a:p>
          <a:p>
            <a:pPr algn="just"/>
            <a:r>
              <a:rPr lang="fr-FR" sz="3200" dirty="0" smtClean="0"/>
              <a:t>3- Le dépistage et diagnostic</a:t>
            </a:r>
          </a:p>
          <a:p>
            <a:pPr algn="just"/>
            <a:r>
              <a:rPr lang="fr-FR" sz="3200" b="1" dirty="0" smtClean="0">
                <a:solidFill>
                  <a:schemeClr val="accent5"/>
                </a:solidFill>
              </a:rPr>
              <a:t>4- Actualités thérapeutiques </a:t>
            </a:r>
          </a:p>
          <a:p>
            <a:pPr algn="just"/>
            <a:r>
              <a:rPr lang="fr-FR" sz="3200" dirty="0" smtClean="0"/>
              <a:t>5- Cas particulier du SAS de l’enfant</a:t>
            </a:r>
            <a:endParaRPr lang="fr-FR" sz="3200" dirty="0"/>
          </a:p>
        </p:txBody>
      </p:sp>
      <p:pic>
        <p:nvPicPr>
          <p:cNvPr id="4" name="Picture 16" descr="2948513729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927" y="5347658"/>
            <a:ext cx="2164594" cy="11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81" y="302837"/>
            <a:ext cx="1232551" cy="86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2" y="5615189"/>
            <a:ext cx="1486637" cy="69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196896" y="5503107"/>
            <a:ext cx="495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T GENTINA</a:t>
            </a:r>
          </a:p>
          <a:p>
            <a:pPr algn="ctr"/>
            <a:r>
              <a:rPr lang="fr-FR" dirty="0" smtClean="0"/>
              <a:t>Laboratoire du sommeil – Hôpital Privé La Louvière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57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0405" y="161060"/>
            <a:ext cx="1051560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Les traitements positionnels</a:t>
            </a:r>
            <a:endParaRPr lang="fr-FR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DIfférents moyens pour aider à ne pas dormir sur le dos et aider le dormeur à moins ronfler et mieux respirer pendant son sommeil.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05" y="1601237"/>
            <a:ext cx="9042317" cy="453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52722" y="6132443"/>
            <a:ext cx="1123121" cy="337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38" descr="ducrocq2.tif"/>
          <p:cNvPicPr>
            <a:picLocks noChangeAspect="1"/>
          </p:cNvPicPr>
          <p:nvPr/>
        </p:nvPicPr>
        <p:blipFill>
          <a:blip r:embed="rId3" cstate="print">
            <a:lum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5266" y="1530006"/>
            <a:ext cx="2104754" cy="150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266" y="3123239"/>
            <a:ext cx="2104754" cy="157665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0" y="4886497"/>
            <a:ext cx="2126920" cy="15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0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PHILIPS_RESPIRONICS_PR_System_One_Otomatik_CP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84" y="1360303"/>
            <a:ext cx="3293290" cy="238222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749" y="3764757"/>
            <a:ext cx="17145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40" y="3860801"/>
            <a:ext cx="2195513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6" y="3742532"/>
            <a:ext cx="20002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486222" y="428580"/>
            <a:ext cx="845171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altLang="fr-F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2- La </a:t>
            </a:r>
            <a:r>
              <a:rPr lang="fr-FR" altLang="fr-FR" sz="4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Pression </a:t>
            </a:r>
            <a:r>
              <a:rPr lang="fr-FR" altLang="fr-F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Positive Continue - PPC</a:t>
            </a:r>
            <a:endParaRPr lang="fr-FR" altLang="fr-FR" sz="4400" b="1" dirty="0">
              <a:solidFill>
                <a:schemeClr val="accent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Arial" charset="0"/>
            </a:endParaRPr>
          </a:p>
        </p:txBody>
      </p:sp>
      <p:pic>
        <p:nvPicPr>
          <p:cNvPr id="2253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83" y="4012777"/>
            <a:ext cx="3293290" cy="207893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489" y="1435117"/>
            <a:ext cx="4513007" cy="206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59431" y="1932629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Le Conseil d'Etat a annulé les deux arrêtés ministériels selon lesquels le remboursement du dispositif médical à pression positive continue (PPC), utilisé dans le traitement du SAOS était subordonné à l’observance du traitement.</a:t>
            </a:r>
          </a:p>
          <a:p>
            <a:endParaRPr lang="fr-FR" dirty="0">
              <a:solidFill>
                <a:srgbClr val="0000FF"/>
              </a:solidFill>
            </a:endParaRPr>
          </a:p>
          <a:p>
            <a:r>
              <a:rPr lang="fr-FR" dirty="0">
                <a:solidFill>
                  <a:srgbClr val="0000FF"/>
                </a:solidFill>
              </a:rPr>
              <a:t>Indications de prise en charge par l</a:t>
            </a:r>
            <a:r>
              <a:rPr lang="ja-JP" altLang="fr-FR" dirty="0">
                <a:solidFill>
                  <a:srgbClr val="0000FF"/>
                </a:solidFill>
              </a:rPr>
              <a:t>’</a:t>
            </a:r>
            <a:r>
              <a:rPr lang="fr-FR" dirty="0">
                <a:solidFill>
                  <a:srgbClr val="0000FF"/>
                </a:solidFill>
              </a:rPr>
              <a:t>Assurance Maladie Obligatoire (AMO) </a:t>
            </a:r>
          </a:p>
          <a:p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  <a:hlinkClick r:id="rId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041" y="3716596"/>
            <a:ext cx="8208962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43799" y="254259"/>
            <a:ext cx="1119491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altLang="fr-F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Indication de la PPC</a:t>
            </a:r>
          </a:p>
          <a:p>
            <a:pPr eaLnBrk="1" hangingPunct="1">
              <a:defRPr/>
            </a:pPr>
            <a:r>
              <a:rPr lang="fr-FR" altLang="fr-F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PPC = </a:t>
            </a:r>
            <a:r>
              <a:rPr lang="fr-FR" altLang="fr-FR" sz="4400" b="1" u="sng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Traitement de REFERENCE </a:t>
            </a:r>
            <a:r>
              <a:rPr lang="fr-FR" altLang="fr-F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charset="0"/>
              </a:rPr>
              <a:t>du SAOS</a:t>
            </a:r>
            <a:endParaRPr lang="fr-FR" altLang="fr-FR" sz="4400" b="1" dirty="0">
              <a:solidFill>
                <a:schemeClr val="accent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Arial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4726546" y="5473521"/>
            <a:ext cx="24985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7225048" y="5806225"/>
            <a:ext cx="24985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22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942976" y="328134"/>
            <a:ext cx="8229600" cy="417513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PPC : 2 modes de fonctionnement</a:t>
            </a:r>
            <a:endParaRPr lang="fr-FR" sz="32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1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26" y="3805020"/>
            <a:ext cx="4321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530" y="5023657"/>
            <a:ext cx="2551112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42976" y="998061"/>
            <a:ext cx="680410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Mode PPC Fixe ou constante : </a:t>
            </a:r>
            <a:r>
              <a:rPr lang="fr-FR" sz="2000" dirty="0" smtClean="0"/>
              <a:t>Déterminer la bonne pression ….</a:t>
            </a:r>
          </a:p>
          <a:p>
            <a:endParaRPr lang="fr-FR" sz="2000" dirty="0"/>
          </a:p>
          <a:p>
            <a:r>
              <a:rPr lang="fr-FR" sz="2000" b="1" i="1" dirty="0" smtClean="0"/>
              <a:t>Mode PPC Autopilotée </a:t>
            </a: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000" dirty="0" smtClean="0"/>
              <a:t>Pression variable selon les évènements</a:t>
            </a:r>
          </a:p>
          <a:p>
            <a:endParaRPr lang="fr-FR" sz="2000" dirty="0" smtClean="0"/>
          </a:p>
          <a:p>
            <a:r>
              <a:rPr lang="fr-FR" sz="2000" dirty="0" smtClean="0"/>
              <a:t>	Contre indication en cas de :</a:t>
            </a:r>
          </a:p>
          <a:p>
            <a:pPr marL="1200150" lvl="2" indent="-285750">
              <a:buFontTx/>
              <a:buChar char="-"/>
            </a:pPr>
            <a:r>
              <a:rPr lang="fr-FR" sz="2000" dirty="0" smtClean="0"/>
              <a:t>Insuffisance cardiaque : RISQUE DE DECES !!!</a:t>
            </a:r>
          </a:p>
          <a:p>
            <a:pPr marL="1200150" lvl="2" indent="-285750">
              <a:buFontTx/>
              <a:buChar char="-"/>
            </a:pPr>
            <a:r>
              <a:rPr lang="fr-FR" sz="2000" dirty="0" smtClean="0"/>
              <a:t>BPCO </a:t>
            </a:r>
            <a:endParaRPr lang="fr-FR" sz="2000" dirty="0"/>
          </a:p>
          <a:p>
            <a:pPr marL="1200150" lvl="2" indent="-285750">
              <a:buFontTx/>
              <a:buChar char="-"/>
            </a:pPr>
            <a:r>
              <a:rPr lang="fr-FR" sz="2000" dirty="0" smtClean="0"/>
              <a:t>SOH (Syndrome obésité –</a:t>
            </a:r>
            <a:r>
              <a:rPr lang="fr-FR" sz="2000" dirty="0" err="1" smtClean="0"/>
              <a:t>hyopoventilation</a:t>
            </a:r>
            <a:r>
              <a:rPr lang="fr-FR" sz="2000" dirty="0" smtClean="0"/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42976" y="3805020"/>
            <a:ext cx="615880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PPC : Suivi</a:t>
            </a:r>
          </a:p>
          <a:p>
            <a:endParaRPr lang="fr-FR" sz="2800" dirty="0">
              <a:solidFill>
                <a:schemeClr val="accent5"/>
              </a:solidFill>
            </a:endParaRPr>
          </a:p>
          <a:p>
            <a:r>
              <a:rPr lang="fr-FR" sz="2000" dirty="0" smtClean="0"/>
              <a:t>Objectif : Tolérance – Observance (Mais plus d’obligation)</a:t>
            </a:r>
            <a:endParaRPr lang="fr-FR" sz="2000" dirty="0"/>
          </a:p>
          <a:p>
            <a:r>
              <a:rPr lang="fr-FR" dirty="0" smtClean="0"/>
              <a:t>Suivi Médecin	&lt; 1 mois : 1</a:t>
            </a:r>
            <a:r>
              <a:rPr lang="fr-FR" baseline="30000" dirty="0" smtClean="0"/>
              <a:t>ère</a:t>
            </a:r>
            <a:r>
              <a:rPr lang="fr-FR" dirty="0" smtClean="0"/>
              <a:t> revue</a:t>
            </a:r>
          </a:p>
          <a:p>
            <a:r>
              <a:rPr lang="fr-FR" dirty="0"/>
              <a:t>	</a:t>
            </a:r>
            <a:r>
              <a:rPr lang="fr-FR" dirty="0" smtClean="0"/>
              <a:t>	6 mois</a:t>
            </a:r>
          </a:p>
          <a:p>
            <a:r>
              <a:rPr lang="fr-FR" dirty="0"/>
              <a:t>	</a:t>
            </a:r>
            <a:r>
              <a:rPr lang="fr-FR" dirty="0" smtClean="0"/>
              <a:t>	1/an</a:t>
            </a:r>
          </a:p>
          <a:p>
            <a:endParaRPr lang="fr-FR" dirty="0"/>
          </a:p>
          <a:p>
            <a:r>
              <a:rPr lang="fr-FR" dirty="0" smtClean="0"/>
              <a:t>Prestataire : 1/6 mois +/- 1/an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79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6049" y="387235"/>
            <a:ext cx="8047806" cy="1325563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L’orthèse d’avancée mandibulaire </a:t>
            </a: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 smtClean="0"/>
              <a:t>Le </a:t>
            </a:r>
            <a:r>
              <a:rPr lang="fr-FR" sz="3200" dirty="0"/>
              <a:t>principe: action sur la taille du pharynx</a:t>
            </a:r>
          </a:p>
        </p:txBody>
      </p:sp>
      <p:pic>
        <p:nvPicPr>
          <p:cNvPr id="4" name="Picture 4" descr="http://www.laboratoiretali.fr/content/userfiles/images/ronflement/profil-apneique-sans-et-avec-orthes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50" y="1906871"/>
            <a:ext cx="5876736" cy="3096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75" y="1906871"/>
            <a:ext cx="4109080" cy="309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266049" y="5391361"/>
            <a:ext cx="10294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Mode d’action: maintien en position avancée la mâchoire inférieure, libérant le passage de l’air au niveau du pharynx</a:t>
            </a: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34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138" y="249101"/>
            <a:ext cx="8768148" cy="587842"/>
          </a:xfrm>
        </p:spPr>
        <p:txBody>
          <a:bodyPr/>
          <a:lstStyle/>
          <a:p>
            <a:r>
              <a:rPr lang="fr-FR" sz="3600" b="1" dirty="0" smtClean="0">
                <a:solidFill>
                  <a:schemeClr val="accent5"/>
                </a:solidFill>
              </a:rPr>
              <a:t>Bilan avant OAM : Examen </a:t>
            </a:r>
            <a:r>
              <a:rPr lang="fr-FR" sz="3600" b="1" dirty="0" err="1">
                <a:solidFill>
                  <a:schemeClr val="accent5"/>
                </a:solidFill>
              </a:rPr>
              <a:t>stomatologique</a:t>
            </a:r>
            <a:endParaRPr lang="fr-FR" sz="3600" b="1" dirty="0">
              <a:solidFill>
                <a:schemeClr val="accent5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12" y="1053145"/>
            <a:ext cx="4152018" cy="18560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27" y="1098418"/>
            <a:ext cx="3057525" cy="18383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564" y="1098418"/>
            <a:ext cx="2057400" cy="141922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278327" y="2567411"/>
            <a:ext cx="16755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/>
              <a:t>Rétrognathisme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631722" y="2516523"/>
            <a:ext cx="22552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Dysmorphose classe 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247564" y="2567411"/>
            <a:ext cx="1764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Parodontopathie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632138" y="4776363"/>
            <a:ext cx="10515600" cy="20468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 smtClean="0">
                <a:solidFill>
                  <a:schemeClr val="accent5"/>
                </a:solidFill>
              </a:rPr>
              <a:t>Bilan radiographique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 smtClean="0"/>
              <a:t>Panoramique dentaire</a:t>
            </a:r>
          </a:p>
          <a:p>
            <a:r>
              <a:rPr lang="fr-FR" sz="2000" dirty="0" smtClean="0"/>
              <a:t>Téléradiographie cervicale </a:t>
            </a:r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de profil</a:t>
            </a:r>
            <a:endParaRPr lang="fr-FR" sz="20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13" y="4776363"/>
            <a:ext cx="2189320" cy="176742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821" y="4776363"/>
            <a:ext cx="2677910" cy="176742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84" y="4777299"/>
            <a:ext cx="1910370" cy="178361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065971" y="3125404"/>
            <a:ext cx="6661354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i="1" dirty="0" smtClean="0"/>
              <a:t>Contre-indications :</a:t>
            </a:r>
            <a:r>
              <a:rPr lang="fr-FR" dirty="0" smtClean="0"/>
              <a:t>		</a:t>
            </a:r>
            <a:r>
              <a:rPr lang="fr-FR" dirty="0" err="1" smtClean="0"/>
              <a:t>Edentement</a:t>
            </a:r>
            <a:r>
              <a:rPr lang="fr-FR" dirty="0" smtClean="0"/>
              <a:t> </a:t>
            </a:r>
            <a:r>
              <a:rPr lang="fr-FR" dirty="0"/>
              <a:t>total ou partiel postérieur</a:t>
            </a:r>
          </a:p>
          <a:p>
            <a:r>
              <a:rPr lang="fr-FR" dirty="0" smtClean="0"/>
              <a:t>			Prothèse </a:t>
            </a:r>
            <a:r>
              <a:rPr lang="fr-FR" dirty="0"/>
              <a:t>totale</a:t>
            </a:r>
          </a:p>
          <a:p>
            <a:r>
              <a:rPr lang="fr-FR" dirty="0" smtClean="0"/>
              <a:t>			</a:t>
            </a:r>
            <a:r>
              <a:rPr lang="fr-FR" dirty="0" err="1" smtClean="0"/>
              <a:t>Parodontopathie</a:t>
            </a:r>
            <a:r>
              <a:rPr lang="fr-FR" dirty="0" smtClean="0"/>
              <a:t> </a:t>
            </a:r>
            <a:r>
              <a:rPr lang="fr-FR" dirty="0"/>
              <a:t>évolutive</a:t>
            </a:r>
          </a:p>
          <a:p>
            <a:r>
              <a:rPr lang="fr-FR" dirty="0" smtClean="0"/>
              <a:t>			Soins </a:t>
            </a:r>
            <a:r>
              <a:rPr lang="fr-FR" dirty="0"/>
              <a:t>dentaires en cours</a:t>
            </a:r>
          </a:p>
          <a:p>
            <a:r>
              <a:rPr lang="fr-FR" dirty="0" smtClean="0"/>
              <a:t>			SADAM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2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466" y="220101"/>
            <a:ext cx="58641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0070C0"/>
                </a:solidFill>
                <a:latin typeface="+mj-lt"/>
              </a:rPr>
              <a:t>OAM : Indications</a:t>
            </a:r>
          </a:p>
          <a:p>
            <a:endParaRPr lang="fr-FR" sz="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SAS </a:t>
            </a:r>
            <a:r>
              <a:rPr lang="fr-FR" sz="2400" dirty="0"/>
              <a:t>modéré (IAH entre 15 et 30) </a:t>
            </a:r>
            <a:r>
              <a:rPr lang="fr-FR" sz="2400" dirty="0" smtClean="0"/>
              <a:t>sans </a:t>
            </a:r>
            <a:r>
              <a:rPr lang="fr-FR" sz="2400" dirty="0"/>
              <a:t>maladie CV </a:t>
            </a:r>
            <a:r>
              <a:rPr lang="fr-FR" sz="2400" dirty="0" smtClean="0"/>
              <a:t>grave associée </a:t>
            </a:r>
          </a:p>
          <a:p>
            <a:r>
              <a:rPr lang="fr-FR" sz="2400" dirty="0"/>
              <a:t>	</a:t>
            </a:r>
            <a:r>
              <a:rPr lang="fr-FR" dirty="0" smtClean="0"/>
              <a:t>(HTA réfractaire, FA récidivante, IVG sévère, 	Maladie coronarienne non contrôlée, ATCD d’AVC</a:t>
            </a:r>
          </a:p>
          <a:p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Intolérance </a:t>
            </a:r>
            <a:r>
              <a:rPr lang="fr-FR" sz="2400" dirty="0"/>
              <a:t>ou refus de </a:t>
            </a:r>
            <a:r>
              <a:rPr lang="fr-FR" sz="2400" dirty="0" smtClean="0"/>
              <a:t>PPC </a:t>
            </a:r>
          </a:p>
          <a:p>
            <a:r>
              <a:rPr lang="fr-FR" sz="2400" dirty="0"/>
              <a:t>	</a:t>
            </a:r>
            <a:r>
              <a:rPr lang="fr-FR" sz="2400" dirty="0" smtClean="0"/>
              <a:t>(PRISE EN CHARGE</a:t>
            </a:r>
            <a:r>
              <a:rPr lang="fr-FR" sz="2000" dirty="0" smtClean="0"/>
              <a:t>)</a:t>
            </a:r>
            <a:endParaRPr lang="fr-FR" sz="2000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8" y="5123980"/>
            <a:ext cx="1939836" cy="146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6530533" y="360584"/>
            <a:ext cx="5532677" cy="2421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100" b="1" dirty="0" smtClean="0">
                <a:solidFill>
                  <a:schemeClr val="accent5"/>
                </a:solidFill>
                <a:latin typeface="+mj-lt"/>
              </a:rPr>
              <a:t>OAM : Suivi</a:t>
            </a:r>
          </a:p>
          <a:p>
            <a:pPr marL="0" indent="0">
              <a:buNone/>
            </a:pPr>
            <a:endParaRPr lang="fr-FR" sz="1000" dirty="0"/>
          </a:p>
          <a:p>
            <a:r>
              <a:rPr lang="fr-FR" dirty="0" smtClean="0">
                <a:latin typeface="+mj-lt"/>
              </a:rPr>
              <a:t>Ajustement le 1 er mois par stomatologue</a:t>
            </a:r>
          </a:p>
          <a:p>
            <a:r>
              <a:rPr lang="fr-FR" dirty="0" smtClean="0">
                <a:solidFill>
                  <a:srgbClr val="FF0000"/>
                </a:solidFill>
                <a:latin typeface="+mj-lt"/>
              </a:rPr>
              <a:t>PSG sous orthèse à 3 mois</a:t>
            </a:r>
          </a:p>
          <a:p>
            <a:r>
              <a:rPr lang="fr-FR" dirty="0" smtClean="0">
                <a:latin typeface="+mj-lt"/>
              </a:rPr>
              <a:t>Suivi tous les 6 mois par stomatologue</a:t>
            </a:r>
          </a:p>
          <a:p>
            <a:r>
              <a:rPr lang="fr-FR" dirty="0" smtClean="0">
                <a:latin typeface="+mj-lt"/>
              </a:rPr>
              <a:t>Renouvellement tous les 2 ans si efficacité sur IAH et SDE</a:t>
            </a:r>
            <a:endParaRPr lang="fr-FR" dirty="0">
              <a:latin typeface="+mj-lt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66" y="3359422"/>
            <a:ext cx="8331998" cy="349857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46466" y="3537613"/>
            <a:ext cx="106712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5"/>
                </a:solidFill>
                <a:latin typeface="+mj-lt"/>
              </a:rPr>
              <a:t>OAM : Efficacité ?</a:t>
            </a:r>
            <a:endParaRPr lang="fr-FR" sz="32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74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PPC et OAM : Les chiffres en France</a:t>
            </a:r>
            <a:endParaRPr lang="fr-FR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17432" y="1690688"/>
            <a:ext cx="107667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fr-FR" sz="3600" dirty="0"/>
              <a:t>PPC: 530 000  patients en 2013</a:t>
            </a:r>
          </a:p>
          <a:p>
            <a:pPr marL="342900" indent="-342900" algn="just">
              <a:buFont typeface="Arial"/>
              <a:buChar char="•"/>
            </a:pPr>
            <a:r>
              <a:rPr lang="fr-FR" sz="3600" dirty="0"/>
              <a:t>OAM: environ 12 000 patients</a:t>
            </a:r>
          </a:p>
          <a:p>
            <a:pPr marL="342900" indent="-342900" algn="just">
              <a:buFont typeface="Arial"/>
              <a:buChar char="•"/>
            </a:pPr>
            <a:r>
              <a:rPr lang="fr-FR" sz="3600" dirty="0"/>
              <a:t>Estimation selon rapport HAS de 2014: entre 30 et 60 ans, la prévalence de patients avec IAH &gt; 15/heure varie entre 550000 et  1 200 000 patients</a:t>
            </a:r>
          </a:p>
          <a:p>
            <a:pPr marL="342900" indent="-342900" algn="just">
              <a:buFont typeface="Arial"/>
              <a:buChar char="•"/>
            </a:pPr>
            <a:r>
              <a:rPr lang="fr-FR" sz="3600" dirty="0"/>
              <a:t>Compte tenu de l’augmentation de l’obésité et du vieillissement de la population, il est à prévoir une augmentation du nombre de cas</a:t>
            </a:r>
          </a:p>
          <a:p>
            <a:pPr marL="342900" indent="-342900" algn="just">
              <a:buFontTx/>
              <a:buChar char="-"/>
            </a:pPr>
            <a:endParaRPr lang="fr-FR" sz="2400" dirty="0"/>
          </a:p>
          <a:p>
            <a:pPr marL="342900" indent="-342900" algn="just">
              <a:buFontTx/>
              <a:buChar char="-"/>
            </a:pPr>
            <a:endParaRPr lang="fr-FR" sz="2400" dirty="0"/>
          </a:p>
          <a:p>
            <a:pPr marL="342900" indent="-342900" algn="just"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072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0317" y="292891"/>
            <a:ext cx="10515600" cy="763177"/>
          </a:xfrm>
        </p:spPr>
        <p:txBody>
          <a:bodyPr/>
          <a:lstStyle/>
          <a:p>
            <a:r>
              <a:rPr lang="fr-FR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La stimulation du grand hypoglosse</a:t>
            </a:r>
            <a:endParaRPr lang="fr-FR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493" y="1440712"/>
            <a:ext cx="5993629" cy="2440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60317" y="4266171"/>
            <a:ext cx="10910934" cy="2746375"/>
          </a:xfrm>
        </p:spPr>
        <p:txBody>
          <a:bodyPr>
            <a:normAutofit/>
          </a:bodyPr>
          <a:lstStyle/>
          <a:p>
            <a:r>
              <a:rPr lang="fr-FR" dirty="0" smtClean="0"/>
              <a:t>Stimulation du XII durant le sommeil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=  Contraction des M dilatateurs du pharynx  = </a:t>
            </a:r>
            <a:r>
              <a:rPr lang="fr-FR" dirty="0"/>
              <a:t>S</a:t>
            </a:r>
            <a:r>
              <a:rPr lang="fr-FR" dirty="0" smtClean="0"/>
              <a:t>tabilité optimale des VAS</a:t>
            </a:r>
          </a:p>
          <a:p>
            <a:r>
              <a:rPr lang="fr-FR" dirty="0" smtClean="0"/>
              <a:t>Technique actuellement en développement chez les patients sévères intolérants à la PPC</a:t>
            </a:r>
          </a:p>
          <a:p>
            <a:r>
              <a:rPr lang="fr-FR" dirty="0" smtClean="0"/>
              <a:t>Validé par la FDA aux USA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08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64" y="398101"/>
            <a:ext cx="2242654" cy="91460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764" y="1531835"/>
            <a:ext cx="5342332" cy="336213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129" y="4893972"/>
            <a:ext cx="1400141" cy="198184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304" y="4893972"/>
            <a:ext cx="1403957" cy="20617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57" y="1869180"/>
            <a:ext cx="3192755" cy="461175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57" y="494100"/>
            <a:ext cx="3810868" cy="11432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22" y="3763369"/>
            <a:ext cx="2307301" cy="27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659550"/>
            <a:ext cx="9645203" cy="13255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 smtClean="0">
                <a:solidFill>
                  <a:schemeClr val="accent5"/>
                </a:solidFill>
              </a:rPr>
              <a:t>Stimulation du XII :</a:t>
            </a:r>
            <a:br>
              <a:rPr lang="fr-FR" dirty="0" smtClean="0">
                <a:solidFill>
                  <a:schemeClr val="accent5"/>
                </a:solidFill>
              </a:rPr>
            </a:br>
            <a:r>
              <a:rPr lang="fr-FR" dirty="0" smtClean="0">
                <a:solidFill>
                  <a:schemeClr val="accent5"/>
                </a:solidFill>
              </a:rPr>
              <a:t>Indications en cours de validation 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8352" y="25066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Patients qui:</a:t>
            </a:r>
          </a:p>
          <a:p>
            <a:r>
              <a:rPr lang="fr-FR" dirty="0" smtClean="0"/>
              <a:t>Démontrent un </a:t>
            </a:r>
            <a:r>
              <a:rPr lang="fr-FR" b="1" dirty="0" smtClean="0"/>
              <a:t>intolérance à la PPC</a:t>
            </a:r>
          </a:p>
          <a:p>
            <a:r>
              <a:rPr lang="fr-FR" dirty="0" smtClean="0"/>
              <a:t>Présentent un SAOS modéré à sévère  </a:t>
            </a:r>
            <a:r>
              <a:rPr lang="fr-FR" b="1" dirty="0" smtClean="0"/>
              <a:t>15&lt; IAH &lt;65/H</a:t>
            </a:r>
          </a:p>
          <a:p>
            <a:r>
              <a:rPr lang="fr-FR" dirty="0" smtClean="0"/>
              <a:t>Ont un </a:t>
            </a:r>
            <a:r>
              <a:rPr lang="fr-FR" b="1" dirty="0" smtClean="0"/>
              <a:t>IMC &lt;35 kg/m2</a:t>
            </a:r>
          </a:p>
          <a:p>
            <a:r>
              <a:rPr lang="fr-FR" dirty="0" smtClean="0"/>
              <a:t>Démontrent un </a:t>
            </a:r>
            <a:r>
              <a:rPr lang="fr-FR" b="1" dirty="0" smtClean="0"/>
              <a:t>collapsus </a:t>
            </a:r>
            <a:r>
              <a:rPr lang="fr-FR" b="1" dirty="0" err="1" smtClean="0"/>
              <a:t>antero</a:t>
            </a:r>
            <a:r>
              <a:rPr lang="fr-FR" b="1" dirty="0" err="1"/>
              <a:t>-</a:t>
            </a:r>
            <a:r>
              <a:rPr lang="fr-FR" b="1" dirty="0" err="1" smtClean="0"/>
              <a:t>posterieur</a:t>
            </a:r>
            <a:r>
              <a:rPr lang="fr-FR" b="1" dirty="0" smtClean="0"/>
              <a:t> </a:t>
            </a:r>
            <a:r>
              <a:rPr lang="fr-FR" dirty="0" smtClean="0"/>
              <a:t>et non concentrique 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du pharynx sous </a:t>
            </a:r>
            <a:r>
              <a:rPr lang="fr-FR" b="1" dirty="0" err="1" smtClean="0"/>
              <a:t>midazolam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10994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01701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Rarement curatif seul sur le SAOS</a:t>
            </a:r>
          </a:p>
          <a:p>
            <a:endParaRPr lang="fr-FR" dirty="0" smtClean="0"/>
          </a:p>
          <a:p>
            <a:r>
              <a:rPr lang="fr-FR" dirty="0" smtClean="0"/>
              <a:t>Intérêt de la Chirurgie nasale validé</a:t>
            </a:r>
          </a:p>
          <a:p>
            <a:pPr lvl="1"/>
            <a:r>
              <a:rPr lang="fr-FR" dirty="0" smtClean="0"/>
              <a:t>Améliore symptômes cliniques (somnolence/ronflements)</a:t>
            </a:r>
          </a:p>
          <a:p>
            <a:pPr lvl="1"/>
            <a:r>
              <a:rPr lang="fr-FR" dirty="0" smtClean="0"/>
              <a:t>Améliore IAH</a:t>
            </a:r>
          </a:p>
          <a:p>
            <a:pPr lvl="1"/>
            <a:r>
              <a:rPr lang="fr-FR" dirty="0" smtClean="0"/>
              <a:t>Améliore tolérance PPC et niveau de Pression moyenne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Intérêt de la Chirurgie du voile du palais très débattu</a:t>
            </a:r>
          </a:p>
          <a:p>
            <a:pPr lvl="1"/>
            <a:r>
              <a:rPr lang="fr-FR" dirty="0" smtClean="0"/>
              <a:t>Efficacité non prouvée sur le SAOS</a:t>
            </a:r>
          </a:p>
          <a:p>
            <a:pPr lvl="1"/>
            <a:r>
              <a:rPr lang="fr-FR" dirty="0" smtClean="0"/>
              <a:t>Effets 2ndaires à long terme 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9094" y="239103"/>
            <a:ext cx="11153104" cy="1325563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Place de la chirurgie ORL dans le SAOS</a:t>
            </a:r>
            <a:endParaRPr lang="fr-FR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338" y="230403"/>
            <a:ext cx="2253102" cy="1267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237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2477" y="127419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1- Au </a:t>
            </a:r>
            <a:r>
              <a:rPr lang="fr-FR" sz="2400" dirty="0"/>
              <a:t>moins 3 symptômes (ronflements sévères, SDE, nycturie, suffocation nocturne, céphalées, fatigue diurne</a:t>
            </a:r>
            <a:r>
              <a:rPr lang="fr-FR" sz="2400" dirty="0" smtClean="0"/>
              <a:t>)</a:t>
            </a:r>
            <a:br>
              <a:rPr lang="fr-FR" sz="2400" dirty="0" smtClean="0"/>
            </a:br>
            <a:r>
              <a:rPr lang="fr-FR" sz="2400" dirty="0"/>
              <a:t/>
            </a:r>
            <a:br>
              <a:rPr lang="fr-FR" sz="2400" dirty="0"/>
            </a:br>
            <a:r>
              <a:rPr lang="fr-FR" sz="2400" dirty="0" smtClean="0"/>
              <a:t>2- Prise en charge GOLBALE +++</a:t>
            </a:r>
            <a:endParaRPr lang="fr-FR" sz="24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670543"/>
              </p:ext>
            </p:extLst>
          </p:nvPr>
        </p:nvGraphicFramePr>
        <p:xfrm>
          <a:off x="1981200" y="1947928"/>
          <a:ext cx="8463566" cy="4742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20203" y="5490244"/>
            <a:ext cx="3721993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softEdge rad="901700"/>
          </a:effectLst>
        </p:spPr>
        <p:txBody>
          <a:bodyPr wrap="square" rtlCol="0">
            <a:spAutoFit/>
          </a:bodyPr>
          <a:lstStyle/>
          <a:p>
            <a:r>
              <a:rPr lang="fr-FR" dirty="0" smtClean="0"/>
              <a:t>Prise en charge des </a:t>
            </a:r>
            <a:r>
              <a:rPr lang="fr-FR" dirty="0" err="1" smtClean="0"/>
              <a:t>co-morbidités</a:t>
            </a:r>
            <a:r>
              <a:rPr lang="fr-FR" dirty="0" smtClean="0"/>
              <a:t> ++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Poids : CHIRURGIE BARIATRIQUE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SEDENTARITE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18185" y="265385"/>
            <a:ext cx="99826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Traitement du SAS en </a:t>
            </a:r>
            <a:r>
              <a:rPr lang="fr-FR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</a:t>
            </a:r>
            <a:r>
              <a:rPr lang="fr-FR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CONCLUSION</a:t>
            </a:r>
            <a:endParaRPr lang="fr-FR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958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1420" y="299478"/>
            <a:ext cx="9144000" cy="98977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SAS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16428" y="1634396"/>
            <a:ext cx="9144000" cy="3442705"/>
          </a:xfrm>
        </p:spPr>
        <p:txBody>
          <a:bodyPr>
            <a:noAutofit/>
          </a:bodyPr>
          <a:lstStyle/>
          <a:p>
            <a:pPr algn="just"/>
            <a:r>
              <a:rPr lang="fr-FR" sz="3200" i="1" u="sng" dirty="0" smtClean="0"/>
              <a:t>Plan :</a:t>
            </a:r>
          </a:p>
          <a:p>
            <a:pPr algn="just"/>
            <a:r>
              <a:rPr lang="fr-FR" sz="3200" dirty="0" smtClean="0"/>
              <a:t>1- Quand y penser ? Les formes cliniques</a:t>
            </a:r>
          </a:p>
          <a:p>
            <a:pPr algn="just"/>
            <a:r>
              <a:rPr lang="fr-FR" sz="3200" dirty="0" smtClean="0"/>
              <a:t>2- Quelles conséquences ?</a:t>
            </a:r>
          </a:p>
          <a:p>
            <a:pPr algn="just"/>
            <a:r>
              <a:rPr lang="fr-FR" sz="3200" dirty="0" smtClean="0"/>
              <a:t>3- Le dépistage et diagnostic</a:t>
            </a:r>
          </a:p>
          <a:p>
            <a:pPr algn="just"/>
            <a:r>
              <a:rPr lang="fr-FR" sz="3200" dirty="0" smtClean="0"/>
              <a:t>4- Actualités thérapeutiques</a:t>
            </a:r>
          </a:p>
          <a:p>
            <a:pPr algn="just"/>
            <a:r>
              <a:rPr lang="fr-FR" sz="3200" b="1" dirty="0" smtClean="0">
                <a:solidFill>
                  <a:schemeClr val="accent5"/>
                </a:solidFill>
              </a:rPr>
              <a:t>5- Cas particulier du SAS de l’enfant</a:t>
            </a:r>
            <a:endParaRPr lang="fr-FR" sz="3200" b="1" dirty="0">
              <a:solidFill>
                <a:schemeClr val="accent5"/>
              </a:solidFill>
            </a:endParaRPr>
          </a:p>
        </p:txBody>
      </p:sp>
      <p:pic>
        <p:nvPicPr>
          <p:cNvPr id="4" name="Picture 16" descr="2948513729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927" y="5347658"/>
            <a:ext cx="2164594" cy="11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81" y="302837"/>
            <a:ext cx="1232551" cy="86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2" y="5615189"/>
            <a:ext cx="1486637" cy="69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196896" y="5503107"/>
            <a:ext cx="495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T GENTINA</a:t>
            </a:r>
          </a:p>
          <a:p>
            <a:pPr algn="ctr"/>
            <a:r>
              <a:rPr lang="fr-FR" dirty="0" smtClean="0"/>
              <a:t>Laboratoire du sommeil – Hôpital Privé La Louvière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10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Lucas, 8 ans: surpoids, échec scolaire, somnolent,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6041" b="60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0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Lucas, 8 ans: apnées obstructives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1026" b="10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148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Epidémiologie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36648" y="1600201"/>
            <a:ext cx="8153400" cy="4095957"/>
          </a:xfrm>
        </p:spPr>
        <p:txBody>
          <a:bodyPr>
            <a:normAutofit/>
          </a:bodyPr>
          <a:lstStyle/>
          <a:p>
            <a:r>
              <a:rPr lang="fr-FR" dirty="0" smtClean="0"/>
              <a:t>2-4% de tous les enfants</a:t>
            </a:r>
          </a:p>
          <a:p>
            <a:r>
              <a:rPr lang="fr-FR" dirty="0" smtClean="0"/>
              <a:t>Pic maximum entre 2 et 8 ans, plus élevé chez le garçon</a:t>
            </a:r>
          </a:p>
          <a:p>
            <a:r>
              <a:rPr lang="fr-FR" dirty="0" smtClean="0"/>
              <a:t>Cause 1: hypertrophie des tissus lymphoïdes </a:t>
            </a:r>
          </a:p>
          <a:p>
            <a:r>
              <a:rPr lang="fr-FR" dirty="0" smtClean="0"/>
              <a:t>Cause 2: obésité</a:t>
            </a:r>
          </a:p>
          <a:p>
            <a:r>
              <a:rPr lang="fr-FR" dirty="0" smtClean="0"/>
              <a:t>Morbidité immédiate et potentielle à long terme mais incapacité actuelle à prédire quels sont les enfants qui sont les plus à risque de complications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262" y="355719"/>
            <a:ext cx="2604598" cy="172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896" y="2120276"/>
            <a:ext cx="7043670" cy="1325563"/>
          </a:xfrm>
        </p:spPr>
        <p:txBody>
          <a:bodyPr>
            <a:noAutofit/>
          </a:bodyPr>
          <a:lstStyle/>
          <a:p>
            <a:r>
              <a:rPr lang="fr-FR" sz="3600" dirty="0" smtClean="0"/>
              <a:t>1</a:t>
            </a:r>
            <a:r>
              <a:rPr lang="fr-FR" sz="3600" baseline="30000" dirty="0" smtClean="0"/>
              <a:t>ère</a:t>
            </a:r>
            <a:r>
              <a:rPr lang="fr-FR" sz="3600" dirty="0" smtClean="0"/>
              <a:t> cause = Obstruction </a:t>
            </a:r>
            <a:r>
              <a:rPr lang="fr-FR" sz="3600" dirty="0"/>
              <a:t>nasale: 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I</a:t>
            </a:r>
            <a:r>
              <a:rPr lang="fr-FR" sz="3600" dirty="0" smtClean="0"/>
              <a:t>mpact </a:t>
            </a:r>
            <a:r>
              <a:rPr lang="fr-FR" sz="3600" dirty="0"/>
              <a:t>de la respiration buccale exclusive chez l’enfant pré-pubertaire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142" y="594065"/>
            <a:ext cx="2802899" cy="236494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142" y="3135508"/>
            <a:ext cx="2802899" cy="29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cause : Obésité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Si BMI &gt;28kg/m2: risque multiplié par 4 que l’IAH &gt;10/heure (</a:t>
            </a:r>
            <a:r>
              <a:rPr lang="fr-FR" dirty="0" err="1" smtClean="0"/>
              <a:t>Redline</a:t>
            </a:r>
            <a:r>
              <a:rPr lang="fr-FR" dirty="0" smtClean="0"/>
              <a:t>, ARJCCM 1999)</a:t>
            </a:r>
          </a:p>
          <a:p>
            <a:r>
              <a:rPr lang="fr-FR" dirty="0" smtClean="0"/>
              <a:t>Obésité et hypertrophie AA ont un effet additif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73" y="3525554"/>
            <a:ext cx="3570495" cy="236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4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Complications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Neuro-cognitif</a:t>
            </a:r>
            <a:r>
              <a:rPr lang="fr-FR" dirty="0" smtClean="0"/>
              <a:t> et comportemental (mémoire, attention, apprentissage, somnolence, hyperactivité)</a:t>
            </a:r>
          </a:p>
          <a:p>
            <a:r>
              <a:rPr lang="fr-FR" dirty="0" smtClean="0"/>
              <a:t>Cardio-vasculaires: HTA, HTAP, HVG</a:t>
            </a:r>
          </a:p>
          <a:p>
            <a:r>
              <a:rPr lang="fr-FR" dirty="0" smtClean="0"/>
              <a:t>Retard staturo-pondéral (GH)</a:t>
            </a:r>
          </a:p>
          <a:p>
            <a:r>
              <a:rPr lang="fr-FR" dirty="0" smtClean="0"/>
              <a:t>Métaboliques: </a:t>
            </a:r>
          </a:p>
          <a:p>
            <a:pPr lvl="1"/>
            <a:r>
              <a:rPr lang="fr-FR" dirty="0" smtClean="0"/>
              <a:t>CRP augmentée</a:t>
            </a:r>
          </a:p>
          <a:p>
            <a:pPr lvl="1"/>
            <a:r>
              <a:rPr lang="fr-FR" dirty="0" smtClean="0"/>
              <a:t>Syndrome métabolique </a:t>
            </a:r>
          </a:p>
          <a:p>
            <a:r>
              <a:rPr lang="fr-FR" dirty="0" smtClean="0"/>
              <a:t>Énurésie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1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653" y="83986"/>
            <a:ext cx="10515600" cy="1325563"/>
          </a:xfrm>
        </p:spPr>
        <p:txBody>
          <a:bodyPr/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Signes cliniques 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2136775" y="1600200"/>
          <a:ext cx="81534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Nocturnes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Diurnes 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Ronflements</a:t>
                      </a:r>
                      <a:r>
                        <a:rPr lang="fr-FR" baseline="0" dirty="0" smtClean="0"/>
                        <a:t> &gt; 3 fois/semaine</a:t>
                      </a:r>
                    </a:p>
                    <a:p>
                      <a:r>
                        <a:rPr lang="fr-FR" baseline="0" dirty="0" smtClean="0"/>
                        <a:t>Respiration laborieuse</a:t>
                      </a:r>
                    </a:p>
                    <a:p>
                      <a:r>
                        <a:rPr lang="fr-FR" baseline="0" dirty="0" smtClean="0"/>
                        <a:t>Apnées avec reprises respiratoires bruyantes</a:t>
                      </a:r>
                    </a:p>
                    <a:p>
                      <a:r>
                        <a:rPr lang="fr-FR" baseline="0" dirty="0" smtClean="0"/>
                        <a:t>Position anormale (assise ou à genoux) ou tête en hyper-extension</a:t>
                      </a:r>
                    </a:p>
                    <a:p>
                      <a:r>
                        <a:rPr lang="fr-FR" baseline="0" dirty="0" smtClean="0"/>
                        <a:t>Énurésie</a:t>
                      </a:r>
                    </a:p>
                    <a:p>
                      <a:r>
                        <a:rPr lang="fr-FR" baseline="0" dirty="0" smtClean="0"/>
                        <a:t>Sueurs nocturnes</a:t>
                      </a:r>
                    </a:p>
                    <a:p>
                      <a:r>
                        <a:rPr lang="fr-FR" baseline="0" dirty="0" smtClean="0"/>
                        <a:t>Sommeil agité</a:t>
                      </a:r>
                    </a:p>
                    <a:p>
                      <a:r>
                        <a:rPr lang="fr-FR" baseline="0" dirty="0" smtClean="0"/>
                        <a:t>Éveils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Céphalées matinales</a:t>
                      </a:r>
                    </a:p>
                    <a:p>
                      <a:r>
                        <a:rPr lang="fr-FR" dirty="0" smtClean="0"/>
                        <a:t>Somnolence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r>
                        <a:rPr lang="fr-FR" baseline="0" dirty="0" smtClean="0"/>
                        <a:t>Hyperactivité / déficit attention</a:t>
                      </a:r>
                    </a:p>
                    <a:p>
                      <a:r>
                        <a:rPr lang="fr-FR" baseline="0" dirty="0" smtClean="0"/>
                        <a:t>Troubles de l’apprentissage</a:t>
                      </a:r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2136774" y="5186981"/>
          <a:ext cx="8153274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637"/>
                <a:gridCol w="4076637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Signes</a:t>
                      </a:r>
                      <a:r>
                        <a:rPr lang="fr-FR" baseline="0" dirty="0" smtClean="0"/>
                        <a:t> physiques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Surpoids ou retard</a:t>
                      </a:r>
                      <a:r>
                        <a:rPr lang="fr-FR" baseline="0" dirty="0" smtClean="0"/>
                        <a:t> staturo-pondéral</a:t>
                      </a:r>
                    </a:p>
                    <a:p>
                      <a:r>
                        <a:rPr lang="fr-FR" baseline="0" dirty="0" smtClean="0"/>
                        <a:t>Hypertrophie AA</a:t>
                      </a:r>
                    </a:p>
                    <a:p>
                      <a:r>
                        <a:rPr lang="fr-FR" baseline="0" dirty="0" smtClean="0"/>
                        <a:t>Faciès adénoïdien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Micro/</a:t>
                      </a:r>
                      <a:r>
                        <a:rPr lang="fr-FR" dirty="0" err="1" smtClean="0"/>
                        <a:t>rétrognathie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Palais ogival</a:t>
                      </a:r>
                    </a:p>
                    <a:p>
                      <a:r>
                        <a:rPr lang="fr-FR" dirty="0" smtClean="0"/>
                        <a:t>HTA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2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86685" y="1593806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 smtClean="0"/>
              <a:t>Diagnostic </a:t>
            </a:r>
            <a:r>
              <a:rPr lang="fr-FR" dirty="0" smtClean="0"/>
              <a:t>: </a:t>
            </a:r>
            <a:r>
              <a:rPr lang="fr-FR" dirty="0" smtClean="0"/>
              <a:t>Polysomnographie en centre du sommeil avec </a:t>
            </a:r>
            <a:r>
              <a:rPr lang="fr-FR" dirty="0" err="1" smtClean="0"/>
              <a:t>Capnographie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SAS de l’enfant si IAH &gt; 1/h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I</a:t>
            </a:r>
            <a:r>
              <a:rPr lang="fr-FR" dirty="0" smtClean="0"/>
              <a:t>dentifier </a:t>
            </a:r>
            <a:r>
              <a:rPr lang="fr-FR" dirty="0"/>
              <a:t>l’enfant qu’il faut traiter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dirty="0"/>
              <a:t>IAH &gt; 5/h</a:t>
            </a:r>
          </a:p>
          <a:p>
            <a:pPr lvl="1"/>
            <a:r>
              <a:rPr lang="fr-FR" dirty="0"/>
              <a:t>IAH 1 à 5 + morbidité présente</a:t>
            </a:r>
          </a:p>
          <a:p>
            <a:pPr lvl="1"/>
            <a:r>
              <a:rPr lang="fr-FR" dirty="0"/>
              <a:t>IAH 1-5 et FDR de persistance de SAOS</a:t>
            </a:r>
          </a:p>
          <a:p>
            <a:pPr lvl="1"/>
            <a:r>
              <a:rPr lang="fr-FR" dirty="0"/>
              <a:t>IDH &gt;ou=3% supérieur ou égal à 3,5/heure</a:t>
            </a:r>
          </a:p>
          <a:p>
            <a:pPr lvl="1"/>
            <a:endParaRPr lang="fr-FR" dirty="0" smtClean="0"/>
          </a:p>
          <a:p>
            <a:pPr marL="45720" indent="0">
              <a:buNone/>
            </a:pP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289048" y="386366"/>
            <a:ext cx="8153400" cy="985234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Algorithme: diagnostic et traitement</a:t>
            </a:r>
          </a:p>
        </p:txBody>
      </p:sp>
    </p:spTree>
    <p:extLst>
      <p:ext uri="{BB962C8B-B14F-4D97-AF65-F5344CB8AC3E}">
        <p14:creationId xmlns:p14="http://schemas.microsoft.com/office/powerpoint/2010/main" val="256697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Algorithme: traitement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Contrôle du poids</a:t>
            </a:r>
          </a:p>
          <a:p>
            <a:r>
              <a:rPr lang="fr-FR" sz="3600" dirty="0"/>
              <a:t>Corticothérapie locale/anti-</a:t>
            </a:r>
            <a:r>
              <a:rPr lang="fr-FR" sz="3600" dirty="0" err="1"/>
              <a:t>leucotriènes</a:t>
            </a:r>
            <a:endParaRPr lang="fr-FR" sz="3600" dirty="0"/>
          </a:p>
          <a:p>
            <a:r>
              <a:rPr lang="fr-FR" sz="3600" dirty="0" err="1"/>
              <a:t>Adénoïdo</a:t>
            </a:r>
            <a:r>
              <a:rPr lang="fr-FR" sz="3600" dirty="0"/>
              <a:t>-amygdalectomie</a:t>
            </a:r>
          </a:p>
          <a:p>
            <a:r>
              <a:rPr lang="fr-FR" sz="3600" dirty="0"/>
              <a:t>Orthodontie</a:t>
            </a:r>
          </a:p>
          <a:p>
            <a:r>
              <a:rPr lang="fr-FR" sz="3600" dirty="0"/>
              <a:t>PPC si SAOS persistant après chirurgie</a:t>
            </a:r>
          </a:p>
          <a:p>
            <a:endParaRPr lang="fr-FR" sz="3600" dirty="0"/>
          </a:p>
        </p:txBody>
      </p:sp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2"/>
          <a:srcRect t="25111" b="25111"/>
          <a:stretch>
            <a:fillRect/>
          </a:stretch>
        </p:blipFill>
        <p:spPr>
          <a:xfrm>
            <a:off x="8550499" y="4761114"/>
            <a:ext cx="3135311" cy="155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Prise en charge multidisciplinaire</a:t>
            </a:r>
            <a:endParaRPr lang="fr-FR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3776" b="3776"/>
          <a:stretch>
            <a:fillRect/>
          </a:stretch>
        </p:blipFill>
        <p:spPr>
          <a:xfrm>
            <a:off x="1786214" y="1879601"/>
            <a:ext cx="6824386" cy="3762979"/>
          </a:xfr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3"/>
          <a:srcRect l="-59234" r="-59234"/>
          <a:stretch>
            <a:fillRect/>
          </a:stretch>
        </p:blipFill>
        <p:spPr>
          <a:xfrm>
            <a:off x="4714875" y="1600200"/>
            <a:ext cx="8153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914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1933</Words>
  <Application>Microsoft Office PowerPoint</Application>
  <PresentationFormat>Grand écran</PresentationFormat>
  <Paragraphs>444</Paragraphs>
  <Slides>49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6" baseType="lpstr">
      <vt:lpstr>ＭＳ Ｐゴシック</vt:lpstr>
      <vt:lpstr>Arial</vt:lpstr>
      <vt:lpstr>Calibri</vt:lpstr>
      <vt:lpstr>Calibri Light</vt:lpstr>
      <vt:lpstr>Times</vt:lpstr>
      <vt:lpstr>Wingdings</vt:lpstr>
      <vt:lpstr>Thème Office</vt:lpstr>
      <vt:lpstr>Le SAS</vt:lpstr>
      <vt:lpstr>Le SAS</vt:lpstr>
      <vt:lpstr>1- Quand y penser ?  Les formes cliniques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SAS</vt:lpstr>
      <vt:lpstr>Présentation PowerPoint</vt:lpstr>
      <vt:lpstr>Les explorations du sommeil</vt:lpstr>
      <vt:lpstr>Ou faire le test ?  Ambulatoire  Polygraphie Polysomnographies « simplifiées »   </vt:lpstr>
      <vt:lpstr>Présentation PowerPoint</vt:lpstr>
      <vt:lpstr>Présentation PowerPoint</vt:lpstr>
      <vt:lpstr>Présentation PowerPoint</vt:lpstr>
      <vt:lpstr>Présentation PowerPoint</vt:lpstr>
      <vt:lpstr>PSG : Synthèse / Conclusion  Déterminer : IAH  - MICROEVEILS</vt:lpstr>
      <vt:lpstr>Autres explorations : Bilan EFR + Gds  (Obésité IMC &gt; 30, Tabac, Dyspnée …)  Rechercher une pathologie respiratoire aggravant le SAS</vt:lpstr>
      <vt:lpstr>Autres explorations : Tests de vigilance (JOUR)</vt:lpstr>
      <vt:lpstr>Le SAS</vt:lpstr>
      <vt:lpstr>1- Les traitements positionnels</vt:lpstr>
      <vt:lpstr>Présentation PowerPoint</vt:lpstr>
      <vt:lpstr>Présentation PowerPoint</vt:lpstr>
      <vt:lpstr>PPC : 2 modes de fonctionnement</vt:lpstr>
      <vt:lpstr>3- L’orthèse d’avancée mandibulaire   Le principe: action sur la taille du pharynx</vt:lpstr>
      <vt:lpstr>Bilan avant OAM : Examen stomatologique</vt:lpstr>
      <vt:lpstr>Présentation PowerPoint</vt:lpstr>
      <vt:lpstr>PPC et OAM : Les chiffres en France</vt:lpstr>
      <vt:lpstr>4- La stimulation du grand hypoglosse</vt:lpstr>
      <vt:lpstr>Présentation PowerPoint</vt:lpstr>
      <vt:lpstr>Stimulation du XII : Indications en cours de validation </vt:lpstr>
      <vt:lpstr>5- Place de la chirurgie ORL dans le SAOS</vt:lpstr>
      <vt:lpstr>1- Au moins 3 symptômes (ronflements sévères, SDE, nycturie, suffocation nocturne, céphalées, fatigue diurne)  2- Prise en charge GOLBALE +++</vt:lpstr>
      <vt:lpstr>Le SAS</vt:lpstr>
      <vt:lpstr>Lucas, 8 ans: surpoids, échec scolaire, somnolent, </vt:lpstr>
      <vt:lpstr>Lucas, 8 ans: apnées obstructives</vt:lpstr>
      <vt:lpstr>Epidémiologie </vt:lpstr>
      <vt:lpstr>1ère cause = Obstruction nasale:   Impact de la respiration buccale exclusive chez l’enfant pré-pubertaire</vt:lpstr>
      <vt:lpstr>2ème cause : Obésité </vt:lpstr>
      <vt:lpstr>Complications </vt:lpstr>
      <vt:lpstr>Signes cliniques </vt:lpstr>
      <vt:lpstr>Présentation PowerPoint</vt:lpstr>
      <vt:lpstr>Algorithme: traitement</vt:lpstr>
      <vt:lpstr>Prise en charge multidisciplinaire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SAS</dc:title>
  <dc:creator>THIBAUT GENTINA</dc:creator>
  <cp:lastModifiedBy>THIBAUT GENTINA</cp:lastModifiedBy>
  <cp:revision>40</cp:revision>
  <dcterms:created xsi:type="dcterms:W3CDTF">2015-05-30T12:37:00Z</dcterms:created>
  <dcterms:modified xsi:type="dcterms:W3CDTF">2017-01-16T17:54:34Z</dcterms:modified>
</cp:coreProperties>
</file>