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rels" ContentType="application/vnd.openxmlformats-package.relationships+xml"/>
  <Default Extension="mp4" ContentType="video/unknown"/>
  <Default Extension="xlsx" ContentType="application/vnd.openxmlformats-officedocument.spreadsheetml.sheet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1"/>
  </p:notesMasterIdLst>
  <p:sldIdLst>
    <p:sldId id="256" r:id="rId2"/>
    <p:sldId id="340" r:id="rId3"/>
    <p:sldId id="257" r:id="rId4"/>
    <p:sldId id="258" r:id="rId5"/>
    <p:sldId id="259" r:id="rId6"/>
    <p:sldId id="263" r:id="rId7"/>
    <p:sldId id="264" r:id="rId8"/>
    <p:sldId id="265" r:id="rId9"/>
    <p:sldId id="346" r:id="rId10"/>
    <p:sldId id="267" r:id="rId11"/>
    <p:sldId id="268" r:id="rId12"/>
    <p:sldId id="269" r:id="rId13"/>
    <p:sldId id="270" r:id="rId14"/>
    <p:sldId id="271" r:id="rId15"/>
    <p:sldId id="276" r:id="rId16"/>
    <p:sldId id="277" r:id="rId17"/>
    <p:sldId id="342" r:id="rId18"/>
    <p:sldId id="272" r:id="rId19"/>
    <p:sldId id="273" r:id="rId20"/>
    <p:sldId id="341" r:id="rId21"/>
    <p:sldId id="280" r:id="rId22"/>
    <p:sldId id="274" r:id="rId23"/>
    <p:sldId id="278" r:id="rId24"/>
    <p:sldId id="279" r:id="rId25"/>
    <p:sldId id="275" r:id="rId26"/>
    <p:sldId id="281" r:id="rId27"/>
    <p:sldId id="282" r:id="rId28"/>
    <p:sldId id="296" r:id="rId29"/>
    <p:sldId id="297" r:id="rId30"/>
    <p:sldId id="298" r:id="rId31"/>
    <p:sldId id="299" r:id="rId32"/>
    <p:sldId id="300" r:id="rId33"/>
    <p:sldId id="343" r:id="rId34"/>
    <p:sldId id="288" r:id="rId35"/>
    <p:sldId id="289" r:id="rId36"/>
    <p:sldId id="328" r:id="rId37"/>
    <p:sldId id="339" r:id="rId38"/>
    <p:sldId id="290" r:id="rId39"/>
    <p:sldId id="291" r:id="rId40"/>
    <p:sldId id="292" r:id="rId41"/>
    <p:sldId id="329" r:id="rId42"/>
    <p:sldId id="293" r:id="rId43"/>
    <p:sldId id="331" r:id="rId44"/>
    <p:sldId id="305" r:id="rId45"/>
    <p:sldId id="301" r:id="rId46"/>
    <p:sldId id="306" r:id="rId47"/>
    <p:sldId id="334" r:id="rId48"/>
    <p:sldId id="335" r:id="rId49"/>
    <p:sldId id="336" r:id="rId5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065" autoAdjust="0"/>
  </p:normalViewPr>
  <p:slideViewPr>
    <p:cSldViewPr snapToGrid="0" snapToObjects="1">
      <p:cViewPr varScale="1">
        <p:scale>
          <a:sx n="71" d="100"/>
          <a:sy n="71" d="100"/>
        </p:scale>
        <p:origin x="-20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dirty="0"/>
              <a:t>Effet </a:t>
            </a:r>
            <a:r>
              <a:rPr lang="fr-FR" dirty="0" smtClean="0"/>
              <a:t>Taille sur douleur</a:t>
            </a:r>
            <a:endParaRPr lang="fr-FR" dirty="0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Effet Taille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paracetamol</c:v>
                </c:pt>
                <c:pt idx="1">
                  <c:v>AINS</c:v>
                </c:pt>
                <c:pt idx="2">
                  <c:v>Acide Hyaluronique</c:v>
                </c:pt>
                <c:pt idx="3">
                  <c:v>opioide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0.21</c:v>
                </c:pt>
                <c:pt idx="1">
                  <c:v>0.32</c:v>
                </c:pt>
                <c:pt idx="2">
                  <c:v>0.33</c:v>
                </c:pt>
                <c:pt idx="3">
                  <c:v>0.79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7071512"/>
        <c:axId val="2137133688"/>
      </c:barChart>
      <c:catAx>
        <c:axId val="2137071512"/>
        <c:scaling>
          <c:orientation val="minMax"/>
        </c:scaling>
        <c:delete val="0"/>
        <c:axPos val="l"/>
        <c:majorTickMark val="out"/>
        <c:minorTickMark val="none"/>
        <c:tickLblPos val="nextTo"/>
        <c:crossAx val="2137133688"/>
        <c:crosses val="autoZero"/>
        <c:auto val="1"/>
        <c:lblAlgn val="ctr"/>
        <c:lblOffset val="100"/>
        <c:noMultiLvlLbl val="0"/>
      </c:catAx>
      <c:valAx>
        <c:axId val="213713368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1370715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 w="38100" cmpd="sng">
      <a:solidFill>
        <a:srgbClr val="0000FF"/>
      </a:solidFill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nombre de patients</c:v>
                </c:pt>
              </c:strCache>
            </c:strRef>
          </c:tx>
          <c:invertIfNegative val="0"/>
          <c:cat>
            <c:strRef>
              <c:f>Feuil1!$A$2:$A$4</c:f>
              <c:strCache>
                <c:ptCount val="2"/>
                <c:pt idx="0">
                  <c:v>flexion &gt;110</c:v>
                </c:pt>
                <c:pt idx="1">
                  <c:v>Flexion 90-100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24.0</c:v>
                </c:pt>
                <c:pt idx="1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5381848"/>
        <c:axId val="2135384792"/>
      </c:barChart>
      <c:catAx>
        <c:axId val="2135381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35384792"/>
        <c:crosses val="autoZero"/>
        <c:auto val="1"/>
        <c:lblAlgn val="ctr"/>
        <c:lblOffset val="100"/>
        <c:noMultiLvlLbl val="0"/>
      </c:catAx>
      <c:valAx>
        <c:axId val="21353847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3538184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nombre de patients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rgbClr val="FF660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CCFFCC"/>
              </a:solidFill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Feuil1!$A$2:$A$5</c:f>
              <c:strCache>
                <c:ptCount val="4"/>
                <c:pt idx="0">
                  <c:v>TRES BON</c:v>
                </c:pt>
                <c:pt idx="1">
                  <c:v>BON </c:v>
                </c:pt>
                <c:pt idx="2">
                  <c:v>MOYEN</c:v>
                </c:pt>
                <c:pt idx="3">
                  <c:v>MAUVAIS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20.0</c:v>
                </c:pt>
                <c:pt idx="1">
                  <c:v>4.0</c:v>
                </c:pt>
                <c:pt idx="2">
                  <c:v>2.0</c:v>
                </c:pt>
                <c:pt idx="3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nombre de patients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rgbClr val="FF660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Feuil1!$A$2:$A$5</c:f>
              <c:strCache>
                <c:ptCount val="3"/>
                <c:pt idx="0">
                  <c:v>sans canne</c:v>
                </c:pt>
                <c:pt idx="1">
                  <c:v>avec cannes à l'extérieur</c:v>
                </c:pt>
                <c:pt idx="2">
                  <c:v>avec cannes (autre pathologie)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18.0</c:v>
                </c:pt>
                <c:pt idx="1">
                  <c:v>4.0</c:v>
                </c:pt>
                <c:pt idx="2">
                  <c:v>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egendEntry>
        <c:idx val="3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nombre de patients</c:v>
                </c:pt>
              </c:strCache>
            </c:strRef>
          </c:tx>
          <c:spPr>
            <a:solidFill>
              <a:srgbClr val="FF6600"/>
            </a:solidFill>
          </c:spPr>
          <c:dPt>
            <c:idx val="1"/>
            <c:bubble3D val="0"/>
            <c:spPr>
              <a:solidFill>
                <a:srgbClr val="FF0000"/>
              </a:solidFill>
            </c:spPr>
          </c:dPt>
          <c:dLbls>
            <c:dLbl>
              <c:idx val="1"/>
              <c:layout>
                <c:manualLayout>
                  <c:x val="0.1048229305566"/>
                  <c:y val="0.0025123227452447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Feuil1!$A$2:$A$5</c:f>
              <c:strCache>
                <c:ptCount val="2"/>
                <c:pt idx="0">
                  <c:v>sans l'aide des membres supérieurs</c:v>
                </c:pt>
                <c:pt idx="1">
                  <c:v>avec l'aide des membres supérieurs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24.0</c:v>
                </c:pt>
                <c:pt idx="1">
                  <c:v>2.0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nombre de patients</c:v>
                </c:pt>
              </c:strCache>
            </c:strRef>
          </c:tx>
          <c:spPr>
            <a:solidFill>
              <a:srgbClr val="FF6600"/>
            </a:solidFill>
          </c:spPr>
          <c:dPt>
            <c:idx val="1"/>
            <c:bubble3D val="0"/>
            <c:spPr>
              <a:solidFill>
                <a:srgbClr val="FF0000"/>
              </a:solidFill>
            </c:spPr>
          </c:dPt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Feuil1!$A$2:$A$5</c:f>
              <c:strCache>
                <c:ptCount val="2"/>
                <c:pt idx="0">
                  <c:v>oui</c:v>
                </c:pt>
                <c:pt idx="1">
                  <c:v>non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24.0</c:v>
                </c:pt>
                <c:pt idx="1">
                  <c:v>2.0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nombre de patients</c:v>
                </c:pt>
              </c:strCache>
            </c:strRef>
          </c:tx>
          <c:dPt>
            <c:idx val="0"/>
            <c:bubble3D val="0"/>
            <c:spPr>
              <a:solidFill>
                <a:srgbClr val="FF660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0.00128287030158966"/>
                  <c:y val="-0.19522983285546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Feuil1!$A$2:$A$5</c:f>
              <c:strCache>
                <c:ptCount val="2"/>
                <c:pt idx="0">
                  <c:v>domicile</c:v>
                </c:pt>
                <c:pt idx="1">
                  <c:v>foyer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24.0</c:v>
                </c:pt>
                <c:pt idx="1">
                  <c:v>2.0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69FCF-A4F1-9248-BB08-947B3B2299DB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8B681D-B297-8D4B-99A5-6B6E742668F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022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B681D-B297-8D4B-99A5-6B6E742668F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391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Cela souligne</a:t>
            </a:r>
            <a:r>
              <a:rPr lang="fr-FR" baseline="0" dirty="0" smtClean="0"/>
              <a:t> les progrès en anesthésie et en médecine. Au delà de 3 mois, la mortalité est plus basse qu’en population générale, les opérés étant sélectionnés parmi les mieux portants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B681D-B297-8D4B-99A5-6B6E742668F8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769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B681D-B297-8D4B-99A5-6B6E742668F8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651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9DF8-51BE-AD45-9AD0-C9024B4900DB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3C44-22AB-A049-83B9-0B501D7158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30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9DF8-51BE-AD45-9AD0-C9024B4900DB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3C44-22AB-A049-83B9-0B501D7158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8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9DF8-51BE-AD45-9AD0-C9024B4900DB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3C44-22AB-A049-83B9-0B501D7158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5525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9DF8-51BE-AD45-9AD0-C9024B4900DB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3C44-22AB-A049-83B9-0B501D7158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567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9DF8-51BE-AD45-9AD0-C9024B4900DB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3C44-22AB-A049-83B9-0B501D7158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180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9DF8-51BE-AD45-9AD0-C9024B4900DB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3C44-22AB-A049-83B9-0B501D7158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467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9DF8-51BE-AD45-9AD0-C9024B4900DB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3C44-22AB-A049-83B9-0B501D7158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3422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9DF8-51BE-AD45-9AD0-C9024B4900DB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3C44-22AB-A049-83B9-0B501D7158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1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9DF8-51BE-AD45-9AD0-C9024B4900DB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3C44-22AB-A049-83B9-0B501D7158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336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9DF8-51BE-AD45-9AD0-C9024B4900DB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3C44-22AB-A049-83B9-0B501D7158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9105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9DF8-51BE-AD45-9AD0-C9024B4900DB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3C44-22AB-A049-83B9-0B501D7158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9283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49DF8-51BE-AD45-9AD0-C9024B4900DB}" type="datetimeFigureOut">
              <a:rPr lang="fr-FR" smtClean="0"/>
              <a:t>18/03/17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33C44-22AB-A049-83B9-0B501D7158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8331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media" Target="../media/media2.MOV"/><Relationship Id="rId4" Type="http://schemas.openxmlformats.org/officeDocument/2006/relationships/video" Target="../media/media2.MOV"/><Relationship Id="rId5" Type="http://schemas.openxmlformats.org/officeDocument/2006/relationships/slideLayout" Target="../slideLayouts/slideLayout4.xml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media" Target="../media/media4.MOV"/><Relationship Id="rId4" Type="http://schemas.openxmlformats.org/officeDocument/2006/relationships/video" Target="../media/media4.MOV"/><Relationship Id="rId5" Type="http://schemas.openxmlformats.org/officeDocument/2006/relationships/slideLayout" Target="../slideLayouts/slideLayout4.xml"/><Relationship Id="rId6" Type="http://schemas.openxmlformats.org/officeDocument/2006/relationships/image" Target="../media/image7.jpg"/><Relationship Id="rId7" Type="http://schemas.openxmlformats.org/officeDocument/2006/relationships/image" Target="../media/image8.jpg"/><Relationship Id="rId1" Type="http://schemas.microsoft.com/office/2007/relationships/media" Target="../media/media3.MOV"/><Relationship Id="rId2" Type="http://schemas.openxmlformats.org/officeDocument/2006/relationships/video" Target="../media/media3.MOV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media" Target="../media/media6.MOV"/><Relationship Id="rId4" Type="http://schemas.openxmlformats.org/officeDocument/2006/relationships/video" Target="../media/media6.MOV"/><Relationship Id="rId5" Type="http://schemas.openxmlformats.org/officeDocument/2006/relationships/slideLayout" Target="../slideLayouts/slideLayout4.xml"/><Relationship Id="rId6" Type="http://schemas.openxmlformats.org/officeDocument/2006/relationships/image" Target="../media/image6.jpg"/><Relationship Id="rId7" Type="http://schemas.openxmlformats.org/officeDocument/2006/relationships/image" Target="../media/image9.jpg"/><Relationship Id="rId1" Type="http://schemas.microsoft.com/office/2007/relationships/media" Target="../media/media5.MOV"/><Relationship Id="rId2" Type="http://schemas.openxmlformats.org/officeDocument/2006/relationships/video" Target="../media/media5.MOV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1" Type="http://schemas.microsoft.com/office/2007/relationships/media" Target="../media/media7.mp4"/><Relationship Id="rId2" Type="http://schemas.openxmlformats.org/officeDocument/2006/relationships/video" Target="../media/media7.mp4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PROTHESE DE GENOU CHEZ LE SUJET TRES AGE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INDICATIONS</a:t>
            </a:r>
          </a:p>
          <a:p>
            <a:r>
              <a:rPr lang="fr-FR" dirty="0" smtClean="0"/>
              <a:t>CONTRE-INDICATIONS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4731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440" y="-45401"/>
            <a:ext cx="8229600" cy="1340802"/>
          </a:xfrm>
        </p:spPr>
        <p:txBody>
          <a:bodyPr>
            <a:normAutofit/>
          </a:bodyPr>
          <a:lstStyle/>
          <a:p>
            <a:r>
              <a:rPr lang="fr-FR" sz="3600" cap="small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fr-FR" sz="3600" cap="small" dirty="0" smtClean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fr-FR" sz="3600" cap="small" dirty="0" smtClean="0">
                <a:latin typeface="Arial" pitchFamily="34" charset="0"/>
                <a:cs typeface="Arial" pitchFamily="34" charset="0"/>
              </a:rPr>
              <a:t>PTG</a:t>
            </a:r>
            <a:r>
              <a:rPr lang="fr-FR" sz="3600" cap="small" dirty="0" smtClean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chez le sujet </a:t>
            </a:r>
            <a:r>
              <a:rPr lang="fr-FR" sz="3600" cap="small" dirty="0" smtClean="0">
                <a:latin typeface="Arial" pitchFamily="34" charset="0"/>
                <a:cs typeface="Arial" pitchFamily="34" charset="0"/>
              </a:rPr>
              <a:t>&gt; 80 ans</a:t>
            </a:r>
            <a:r>
              <a:rPr lang="fr-FR" sz="4000" cap="small" dirty="0" smtClean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4000" cap="small" dirty="0" smtClean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</a:br>
            <a:r>
              <a:rPr lang="fr-FR" sz="2800" cap="small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800" cap="small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ndications, contre-indications</a:t>
            </a:r>
            <a:endParaRPr lang="fr-FR" cap="small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63880" y="1524000"/>
            <a:ext cx="8061960" cy="509016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Enjeux</a:t>
            </a:r>
          </a:p>
          <a:p>
            <a:pPr>
              <a:buFont typeface="Wingdings" pitchFamily="2" charset="2"/>
              <a:buChar char="Ø"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Indications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Contre-indications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Données de la littérature et avis du rhumatologue</a:t>
            </a:r>
          </a:p>
          <a:p>
            <a:pPr>
              <a:buFont typeface="Wingdings" pitchFamily="2" charset="2"/>
              <a:buChar char="Ø"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fr-FR" dirty="0">
                <a:latin typeface="Arial" pitchFamily="34" charset="0"/>
                <a:cs typeface="Arial" pitchFamily="34" charset="0"/>
              </a:rPr>
              <a:t>	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Revue de 26 poses de PTG chez des patients  &gt; 80 ans</a:t>
            </a:r>
          </a:p>
          <a:p>
            <a:pPr>
              <a:buFont typeface="Wingdings" pitchFamily="2" charset="2"/>
              <a:buChar char="Ø"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Synthèse</a:t>
            </a:r>
          </a:p>
          <a:p>
            <a:pPr>
              <a:buFont typeface="Wingdings" pitchFamily="2" charset="2"/>
              <a:buChar char="Ø"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Illustrations</a:t>
            </a:r>
          </a:p>
          <a:p>
            <a:pPr marL="0" indent="0"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832485" y="1203960"/>
            <a:ext cx="747903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66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30241"/>
            <a:ext cx="8229600" cy="1155759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EPIDEMIOLOGIE DE LA GONARTHROSE</a:t>
            </a:r>
            <a:br>
              <a:rPr lang="fr-FR" dirty="0" smtClean="0"/>
            </a:br>
            <a:r>
              <a:rPr lang="fr-FR" dirty="0" smtClean="0"/>
              <a:t>EN FRANCE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6370"/>
            <a:ext cx="8229600" cy="5144518"/>
          </a:xfrm>
          <a:ln w="38100" cmpd="sng">
            <a:solidFill>
              <a:srgbClr val="FF0000"/>
            </a:solidFill>
          </a:ln>
        </p:spPr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fr-FR" dirty="0" smtClean="0"/>
              <a:t>Arthrose=9 millions de consultations par an</a:t>
            </a:r>
          </a:p>
          <a:p>
            <a:pPr>
              <a:buFontTx/>
              <a:buChar char="-"/>
            </a:pPr>
            <a:r>
              <a:rPr lang="fr-FR" dirty="0" smtClean="0"/>
              <a:t>Arthrose=14 millions de prescriptions médicamenteuses ou actes par an</a:t>
            </a:r>
          </a:p>
          <a:p>
            <a:pPr>
              <a:buFontTx/>
              <a:buChar char="-"/>
            </a:pPr>
            <a:r>
              <a:rPr lang="fr-FR" dirty="0" smtClean="0"/>
              <a:t>Arthrose=300000 examens radiologiques par an </a:t>
            </a:r>
          </a:p>
          <a:p>
            <a:pPr>
              <a:buFontTx/>
              <a:buChar char="-"/>
            </a:pPr>
            <a:r>
              <a:rPr lang="fr-FR" dirty="0" smtClean="0"/>
              <a:t>Risque de développer gonarthrose symptomatique évalué à </a:t>
            </a:r>
            <a:r>
              <a:rPr lang="fr-FR" dirty="0" smtClean="0">
                <a:solidFill>
                  <a:srgbClr val="FF6600"/>
                </a:solidFill>
              </a:rPr>
              <a:t>40% chez homme et 47% chez la femme</a:t>
            </a:r>
          </a:p>
          <a:p>
            <a:pPr>
              <a:buFontTx/>
              <a:buChar char="-"/>
            </a:pPr>
            <a:r>
              <a:rPr lang="fr-FR" dirty="0" smtClean="0">
                <a:solidFill>
                  <a:srgbClr val="FF6600"/>
                </a:solidFill>
              </a:rPr>
              <a:t>Taux de </a:t>
            </a:r>
            <a:r>
              <a:rPr lang="fr-FR" dirty="0" err="1" smtClean="0">
                <a:solidFill>
                  <a:srgbClr val="FF6600"/>
                </a:solidFill>
              </a:rPr>
              <a:t>ptg</a:t>
            </a:r>
            <a:r>
              <a:rPr lang="fr-FR" dirty="0" smtClean="0">
                <a:solidFill>
                  <a:srgbClr val="FF6600"/>
                </a:solidFill>
              </a:rPr>
              <a:t> en France 106/100000 habitants USA 234,2</a:t>
            </a:r>
            <a:r>
              <a:rPr lang="fr-FR" dirty="0" smtClean="0"/>
              <a:t>; Allemagne 215,8; Suisse193,1; Angleterre-pays de Galles  154,1</a:t>
            </a:r>
          </a:p>
          <a:p>
            <a:pPr marL="0" indent="0">
              <a:buNone/>
            </a:pPr>
            <a:r>
              <a:rPr lang="fr-FR" dirty="0" smtClean="0"/>
              <a:t>-    En 2020, 9,4% population &gt;75 ans</a:t>
            </a:r>
          </a:p>
          <a:p>
            <a:pPr>
              <a:buFontTx/>
              <a:buChar char="-"/>
            </a:pPr>
            <a:r>
              <a:rPr lang="fr-FR" dirty="0" smtClean="0">
                <a:solidFill>
                  <a:srgbClr val="FF6600"/>
                </a:solidFill>
              </a:rPr>
              <a:t>En 2040, 14,7% </a:t>
            </a:r>
            <a:r>
              <a:rPr lang="fr-FR" dirty="0" smtClean="0"/>
              <a:t>population&gt;75 ans</a:t>
            </a:r>
          </a:p>
          <a:p>
            <a:pPr>
              <a:buFontTx/>
              <a:buChar char="-"/>
            </a:pPr>
            <a:r>
              <a:rPr lang="fr-FR" dirty="0" smtClean="0"/>
              <a:t>En 2015 à 60 ans la </a:t>
            </a:r>
            <a:r>
              <a:rPr lang="fr-FR" dirty="0" smtClean="0">
                <a:solidFill>
                  <a:srgbClr val="FF6600"/>
                </a:solidFill>
              </a:rPr>
              <a:t>femme</a:t>
            </a:r>
            <a:r>
              <a:rPr lang="fr-FR" dirty="0" smtClean="0"/>
              <a:t> peut espérer vivre </a:t>
            </a:r>
            <a:r>
              <a:rPr lang="fr-FR" dirty="0" smtClean="0">
                <a:solidFill>
                  <a:srgbClr val="FF6600"/>
                </a:solidFill>
              </a:rPr>
              <a:t>27, 3 ans</a:t>
            </a:r>
          </a:p>
          <a:p>
            <a:pPr>
              <a:buFontTx/>
              <a:buChar char="-"/>
            </a:pPr>
            <a:r>
              <a:rPr lang="fr-FR" dirty="0" smtClean="0"/>
              <a:t>En 2015 à 60 ans l’</a:t>
            </a:r>
            <a:r>
              <a:rPr lang="fr-FR" dirty="0" smtClean="0">
                <a:solidFill>
                  <a:srgbClr val="FF6600"/>
                </a:solidFill>
              </a:rPr>
              <a:t>homme</a:t>
            </a:r>
            <a:r>
              <a:rPr lang="fr-FR" dirty="0" smtClean="0"/>
              <a:t> peut espérer vivre </a:t>
            </a:r>
            <a:r>
              <a:rPr lang="fr-FR" dirty="0" smtClean="0">
                <a:solidFill>
                  <a:srgbClr val="FF6600"/>
                </a:solidFill>
              </a:rPr>
              <a:t>22,9 ans</a:t>
            </a:r>
          </a:p>
        </p:txBody>
      </p:sp>
    </p:spTree>
    <p:extLst>
      <p:ext uri="{BB962C8B-B14F-4D97-AF65-F5344CB8AC3E}">
        <p14:creationId xmlns:p14="http://schemas.microsoft.com/office/powerpoint/2010/main" val="3662945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4552"/>
            <a:ext cx="8229600" cy="113960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INDICATIONS DE PTG SUJET &gt;80 ANS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27126"/>
            <a:ext cx="8229600" cy="5127927"/>
          </a:xfrm>
          <a:solidFill>
            <a:schemeClr val="bg1"/>
          </a:solidFill>
          <a:ln w="38100" cmpd="sng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- Fonction de la </a:t>
            </a:r>
            <a:r>
              <a:rPr lang="fr-FR" dirty="0" smtClean="0">
                <a:solidFill>
                  <a:srgbClr val="FF6600"/>
                </a:solidFill>
              </a:rPr>
              <a:t>douleur et ou de la gêne fonctionnelle après échec du traitement médical classique</a:t>
            </a:r>
          </a:p>
          <a:p>
            <a:pPr marL="0" indent="0">
              <a:buNone/>
            </a:pPr>
            <a:r>
              <a:rPr lang="fr-FR" dirty="0" smtClean="0"/>
              <a:t>- Ce sont surtout les symptômes et non l’état de l’état de l’articulation sur </a:t>
            </a:r>
            <a:r>
              <a:rPr lang="fr-FR" dirty="0" smtClean="0">
                <a:solidFill>
                  <a:srgbClr val="FF6600"/>
                </a:solidFill>
              </a:rPr>
              <a:t>la radio </a:t>
            </a:r>
            <a:r>
              <a:rPr lang="fr-FR" dirty="0" smtClean="0"/>
              <a:t>ou l’IRM qui posent l’indication</a:t>
            </a:r>
          </a:p>
          <a:p>
            <a:pPr marL="0" indent="0">
              <a:buNone/>
            </a:pPr>
            <a:r>
              <a:rPr lang="fr-FR" dirty="0" smtClean="0"/>
              <a:t>- S’aider de l’EVA et de l’indice fonctionnel de </a:t>
            </a:r>
            <a:r>
              <a:rPr lang="fr-FR" dirty="0" err="1" smtClean="0"/>
              <a:t>Lequesne</a:t>
            </a:r>
            <a:r>
              <a:rPr lang="fr-FR" dirty="0" smtClean="0"/>
              <a:t> pour la gonarthrose (un indice = ou &gt;  10 doit faire poser l’indication de </a:t>
            </a:r>
            <a:r>
              <a:rPr lang="fr-FR" dirty="0" err="1" smtClean="0"/>
              <a:t>ptg</a:t>
            </a:r>
            <a:r>
              <a:rPr lang="fr-FR" dirty="0" smtClean="0"/>
              <a:t>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2318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"/>
            <a:ext cx="9144000" cy="679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03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098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CONTRE-INDICATIONS TEMPORAIRES PTG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65503"/>
          </a:xfrm>
          <a:ln w="381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dirty="0" smtClean="0">
                <a:solidFill>
                  <a:srgbClr val="FF6600"/>
                </a:solidFill>
              </a:rPr>
              <a:t>Ulcères  </a:t>
            </a:r>
            <a:r>
              <a:rPr lang="fr-FR" dirty="0" smtClean="0"/>
              <a:t>(obtenir guérison)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Episode infectieux en cours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Diabète déséquilibré surtout HbA1c &gt;9% et Glycémie &gt;2g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Demander </a:t>
            </a:r>
            <a:r>
              <a:rPr lang="fr-FR" dirty="0" err="1" smtClean="0"/>
              <a:t>cs</a:t>
            </a:r>
            <a:r>
              <a:rPr lang="fr-FR" dirty="0" smtClean="0"/>
              <a:t> Diabétologie dès que HbA1c &gt;8% et Glycémie &gt; 1,80g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Idéal = obtenir HbA1c entre 6,5 et 7,5 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Se méfier Hypoglycémies si HbA1C &lt;6,5</a:t>
            </a:r>
          </a:p>
        </p:txBody>
      </p:sp>
    </p:spTree>
    <p:extLst>
      <p:ext uri="{BB962C8B-B14F-4D97-AF65-F5344CB8AC3E}">
        <p14:creationId xmlns:p14="http://schemas.microsoft.com/office/powerpoint/2010/main" val="276237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6521"/>
            <a:ext cx="8229600" cy="1009367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CONTRE-INDICATIONS DEFINITIVES PTG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3970" y="1302332"/>
            <a:ext cx="8867217" cy="5323599"/>
          </a:xfrm>
          <a:ln w="38100" cmpd="sng"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fr-FR" sz="3000" dirty="0" smtClean="0">
                <a:solidFill>
                  <a:srgbClr val="3366FF"/>
                </a:solidFill>
              </a:rPr>
              <a:t>CARDIO-VASCULAIRES</a:t>
            </a:r>
          </a:p>
          <a:p>
            <a:pPr marL="0" indent="0">
              <a:buNone/>
            </a:pPr>
            <a:r>
              <a:rPr lang="fr-FR" dirty="0" smtClean="0"/>
              <a:t>    - </a:t>
            </a:r>
            <a:r>
              <a:rPr lang="fr-FR" dirty="0" smtClean="0">
                <a:solidFill>
                  <a:srgbClr val="FF6600"/>
                </a:solidFill>
              </a:rPr>
              <a:t>Insuffisance cardiaque </a:t>
            </a:r>
            <a:r>
              <a:rPr lang="fr-FR" dirty="0" err="1" smtClean="0">
                <a:solidFill>
                  <a:srgbClr val="FF6600"/>
                </a:solidFill>
              </a:rPr>
              <a:t>grave,instable</a:t>
            </a:r>
            <a:r>
              <a:rPr lang="fr-FR" dirty="0" smtClean="0">
                <a:solidFill>
                  <a:srgbClr val="FF6600"/>
                </a:solidFill>
              </a:rPr>
              <a:t> </a:t>
            </a:r>
            <a:r>
              <a:rPr lang="fr-FR" dirty="0" smtClean="0"/>
              <a:t>avec altération sévère de la fonction d’éjection ventriculaire gauche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- </a:t>
            </a:r>
            <a:r>
              <a:rPr lang="fr-FR" dirty="0" smtClean="0">
                <a:solidFill>
                  <a:srgbClr val="FF6600"/>
                </a:solidFill>
              </a:rPr>
              <a:t>Coronarien non revascularisé ou non </a:t>
            </a:r>
            <a:r>
              <a:rPr lang="fr-FR" dirty="0" err="1" smtClean="0">
                <a:solidFill>
                  <a:srgbClr val="FF6600"/>
                </a:solidFill>
              </a:rPr>
              <a:t>revascularisable</a:t>
            </a:r>
            <a:endParaRPr lang="fr-FR" dirty="0" smtClean="0">
              <a:solidFill>
                <a:srgbClr val="FF6600"/>
              </a:solidFill>
            </a:endParaRP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- Valvulopathie en particulier Aortique type </a:t>
            </a:r>
            <a:r>
              <a:rPr lang="fr-FR" dirty="0" smtClean="0">
                <a:solidFill>
                  <a:srgbClr val="FF6600"/>
                </a:solidFill>
              </a:rPr>
              <a:t>Rao serré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- </a:t>
            </a:r>
            <a:r>
              <a:rPr lang="fr-FR" dirty="0" smtClean="0">
                <a:solidFill>
                  <a:srgbClr val="FF6600"/>
                </a:solidFill>
              </a:rPr>
              <a:t>Troubles du rythme rapide non régularisé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- </a:t>
            </a:r>
            <a:r>
              <a:rPr lang="fr-FR" dirty="0" smtClean="0">
                <a:solidFill>
                  <a:srgbClr val="FF6600"/>
                </a:solidFill>
              </a:rPr>
              <a:t>Post-infarctus immédiat </a:t>
            </a:r>
            <a:r>
              <a:rPr lang="fr-FR" dirty="0" smtClean="0"/>
              <a:t>(attendre 6mois)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- </a:t>
            </a:r>
            <a:r>
              <a:rPr lang="fr-FR" dirty="0" smtClean="0">
                <a:solidFill>
                  <a:srgbClr val="FF6600"/>
                </a:solidFill>
              </a:rPr>
              <a:t>Sténose carotidienne serrée &gt;75%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-</a:t>
            </a:r>
            <a:r>
              <a:rPr lang="fr-FR" dirty="0" smtClean="0">
                <a:solidFill>
                  <a:srgbClr val="FF6600"/>
                </a:solidFill>
              </a:rPr>
              <a:t>Artérite sévère </a:t>
            </a:r>
            <a:r>
              <a:rPr lang="fr-FR" dirty="0" smtClean="0"/>
              <a:t>avec index pression systolique &lt;ou= à         0,9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4860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CONTRE-INDICATIONS DEFINITIVES PTG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" y="1604948"/>
            <a:ext cx="9143999" cy="5102461"/>
          </a:xfrm>
          <a:ln w="38100" cmpd="sng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     -</a:t>
            </a:r>
            <a:r>
              <a:rPr lang="fr-FR" dirty="0" smtClean="0">
                <a:solidFill>
                  <a:srgbClr val="3366FF"/>
                </a:solidFill>
              </a:rPr>
              <a:t>Respiratoires </a:t>
            </a:r>
            <a:endParaRPr lang="fr-FR" dirty="0">
              <a:solidFill>
                <a:srgbClr val="3366FF"/>
              </a:solidFill>
            </a:endParaRPr>
          </a:p>
          <a:p>
            <a:pPr marL="0" indent="0">
              <a:buNone/>
            </a:pPr>
            <a:r>
              <a:rPr lang="fr-FR" dirty="0" smtClean="0"/>
              <a:t> plus </a:t>
            </a:r>
            <a:r>
              <a:rPr lang="fr-FR" dirty="0" smtClean="0">
                <a:solidFill>
                  <a:srgbClr val="FF6600"/>
                </a:solidFill>
              </a:rPr>
              <a:t>rares</a:t>
            </a:r>
            <a:r>
              <a:rPr lang="fr-FR" dirty="0" smtClean="0"/>
              <a:t> car ALR possible et thérapeutique        préopératoire respiratoire selon EFR, </a:t>
            </a:r>
            <a:r>
              <a:rPr lang="fr-FR" dirty="0" err="1" smtClean="0"/>
              <a:t>gazométrie,ECG</a:t>
            </a:r>
            <a:r>
              <a:rPr lang="fr-FR" dirty="0" smtClean="0"/>
              <a:t>, </a:t>
            </a:r>
            <a:r>
              <a:rPr lang="fr-FR" dirty="0" err="1" smtClean="0"/>
              <a:t>Rx</a:t>
            </a:r>
            <a:r>
              <a:rPr lang="fr-FR" dirty="0" smtClean="0"/>
              <a:t> Thorax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 - </a:t>
            </a:r>
            <a:r>
              <a:rPr lang="fr-FR" dirty="0" smtClean="0">
                <a:solidFill>
                  <a:srgbClr val="3366FF"/>
                </a:solidFill>
              </a:rPr>
              <a:t>Neurologiques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     Démence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     Séquelles définitives d’</a:t>
            </a:r>
            <a:r>
              <a:rPr lang="fr-FR" dirty="0" err="1" smtClean="0"/>
              <a:t>avc</a:t>
            </a:r>
            <a:endParaRPr lang="fr-FR" dirty="0" smtClean="0"/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     Etat grabataire chronique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  -</a:t>
            </a:r>
            <a:r>
              <a:rPr lang="fr-FR" dirty="0">
                <a:solidFill>
                  <a:srgbClr val="3366FF"/>
                </a:solidFill>
              </a:rPr>
              <a:t>Cirrhose stade B et C de Child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18705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" y="584200"/>
            <a:ext cx="72898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273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CE QUE DIT LA LITTERATURE</a:t>
            </a:r>
            <a:br>
              <a:rPr lang="fr-FR" dirty="0" smtClean="0"/>
            </a:br>
            <a:r>
              <a:rPr lang="fr-FR" dirty="0" smtClean="0"/>
              <a:t>SUR LES COMPLICATIONS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7775"/>
            <a:ext cx="8229600" cy="4525963"/>
          </a:xfrm>
          <a:ln w="38100" cmpd="sng">
            <a:solidFill>
              <a:srgbClr val="FF0000"/>
            </a:solidFill>
          </a:ln>
        </p:spPr>
        <p:txBody>
          <a:bodyPr/>
          <a:lstStyle/>
          <a:p>
            <a:r>
              <a:rPr lang="fr-FR" dirty="0" smtClean="0">
                <a:solidFill>
                  <a:srgbClr val="3366FF"/>
                </a:solidFill>
              </a:rPr>
              <a:t>Neuropsychiques</a:t>
            </a:r>
          </a:p>
          <a:p>
            <a:pPr marL="0" indent="0">
              <a:buNone/>
            </a:pPr>
            <a:r>
              <a:rPr lang="fr-FR" dirty="0" smtClean="0"/>
              <a:t>  -</a:t>
            </a:r>
            <a:r>
              <a:rPr lang="fr-FR" dirty="0" smtClean="0">
                <a:solidFill>
                  <a:srgbClr val="FF6600"/>
                </a:solidFill>
              </a:rPr>
              <a:t>confusion</a:t>
            </a:r>
            <a:r>
              <a:rPr lang="fr-FR" dirty="0" smtClean="0"/>
              <a:t> 5 à 18% 24h à 48h après </a:t>
            </a:r>
            <a:r>
              <a:rPr lang="fr-FR" dirty="0" err="1" smtClean="0"/>
              <a:t>intervention,transitoire</a:t>
            </a:r>
            <a:r>
              <a:rPr lang="fr-FR" dirty="0" smtClean="0"/>
              <a:t> et réversible.(diminuer </a:t>
            </a:r>
            <a:r>
              <a:rPr lang="fr-FR" dirty="0" err="1" smtClean="0"/>
              <a:t>opioides,somnifères</a:t>
            </a:r>
            <a:r>
              <a:rPr lang="fr-FR" dirty="0" smtClean="0"/>
              <a:t>, ALR si </a:t>
            </a:r>
            <a:r>
              <a:rPr lang="fr-FR" dirty="0" err="1" smtClean="0"/>
              <a:t>possible,prescription</a:t>
            </a:r>
            <a:r>
              <a:rPr lang="fr-FR" dirty="0" smtClean="0"/>
              <a:t> de </a:t>
            </a:r>
            <a:r>
              <a:rPr lang="fr-FR" dirty="0" err="1" smtClean="0"/>
              <a:t>rispéridone</a:t>
            </a:r>
            <a:r>
              <a:rPr lang="fr-FR" dirty="0" smtClean="0"/>
              <a:t> et </a:t>
            </a:r>
            <a:r>
              <a:rPr lang="fr-FR" dirty="0" err="1" smtClean="0"/>
              <a:t>melatonine</a:t>
            </a:r>
            <a:r>
              <a:rPr lang="fr-FR" dirty="0" smtClean="0"/>
              <a:t>)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- déclin cognitif avec </a:t>
            </a:r>
            <a:r>
              <a:rPr lang="fr-FR" dirty="0" smtClean="0">
                <a:solidFill>
                  <a:srgbClr val="FF6600"/>
                </a:solidFill>
              </a:rPr>
              <a:t>perte de mémoire transitoire  </a:t>
            </a:r>
            <a:r>
              <a:rPr lang="fr-FR" dirty="0" smtClean="0"/>
              <a:t>12%  ( diminue à 4% si stimulation cognitive 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816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CE QUE DIT LA LITTERATURE</a:t>
            </a:r>
            <a:br>
              <a:rPr lang="fr-FR" dirty="0"/>
            </a:br>
            <a:r>
              <a:rPr lang="fr-FR" dirty="0"/>
              <a:t>SUR LES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3969" y="1880776"/>
            <a:ext cx="8905431" cy="4854652"/>
          </a:xfrm>
          <a:ln w="38100" cmpd="sng">
            <a:solidFill>
              <a:srgbClr val="FF0000"/>
            </a:solidFill>
          </a:ln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fr-FR" dirty="0" smtClean="0"/>
              <a:t>-</a:t>
            </a:r>
            <a:r>
              <a:rPr lang="fr-FR" dirty="0" smtClean="0">
                <a:solidFill>
                  <a:srgbClr val="3366FF"/>
                </a:solidFill>
              </a:rPr>
              <a:t>URINAIRES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6600"/>
                </a:solidFill>
              </a:rPr>
              <a:t>Rétention d’urine post-op</a:t>
            </a:r>
            <a:r>
              <a:rPr lang="fr-FR" dirty="0" smtClean="0"/>
              <a:t> 10 à 25 % patients </a:t>
            </a:r>
          </a:p>
          <a:p>
            <a:pPr marL="0" indent="0">
              <a:buNone/>
            </a:pPr>
            <a:r>
              <a:rPr lang="fr-FR" dirty="0" smtClean="0"/>
              <a:t>Rôle morphine </a:t>
            </a:r>
            <a:r>
              <a:rPr lang="fr-FR" dirty="0" err="1" smtClean="0"/>
              <a:t>intrathécale</a:t>
            </a:r>
            <a:r>
              <a:rPr lang="fr-FR" dirty="0" smtClean="0"/>
              <a:t> </a:t>
            </a:r>
          </a:p>
          <a:p>
            <a:pPr marL="0" indent="0">
              <a:buNone/>
            </a:pPr>
            <a:r>
              <a:rPr lang="fr-FR" dirty="0" smtClean="0"/>
              <a:t>85% Hommes sondés post op</a:t>
            </a:r>
          </a:p>
          <a:p>
            <a:pPr marL="0" indent="0">
              <a:buNone/>
            </a:pPr>
            <a:r>
              <a:rPr lang="fr-FR" dirty="0" smtClean="0"/>
              <a:t>Infection urinaire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-</a:t>
            </a:r>
            <a:r>
              <a:rPr lang="fr-FR" dirty="0" smtClean="0">
                <a:solidFill>
                  <a:srgbClr val="3366FF"/>
                </a:solidFill>
              </a:rPr>
              <a:t>CARDIO-VASCULAIRES</a:t>
            </a:r>
          </a:p>
          <a:p>
            <a:pPr marL="0" indent="0">
              <a:buNone/>
            </a:pPr>
            <a:r>
              <a:rPr lang="fr-FR" dirty="0" smtClean="0"/>
              <a:t>IDM  0.2% 60-69 ans contre 2% &gt;80 ans</a:t>
            </a:r>
          </a:p>
          <a:p>
            <a:pPr marL="0" indent="0">
              <a:buNone/>
            </a:pPr>
            <a:r>
              <a:rPr lang="fr-FR" dirty="0" smtClean="0"/>
              <a:t>EP     0,4% 60-69 ans contre  1,3% &gt;80 ans</a:t>
            </a:r>
          </a:p>
          <a:p>
            <a:pPr marL="0" indent="0">
              <a:buNone/>
            </a:pPr>
            <a:r>
              <a:rPr lang="fr-FR" dirty="0" smtClean="0"/>
              <a:t>TVP   1,3%  60-69 ans contre 1,7% &gt; 80 ans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-</a:t>
            </a:r>
            <a:r>
              <a:rPr lang="fr-FR" dirty="0" smtClean="0">
                <a:solidFill>
                  <a:srgbClr val="3366FF"/>
                </a:solidFill>
              </a:rPr>
              <a:t>INFECTION </a:t>
            </a:r>
          </a:p>
          <a:p>
            <a:pPr marL="0" indent="0">
              <a:buNone/>
            </a:pPr>
            <a:r>
              <a:rPr lang="fr-FR" dirty="0" smtClean="0"/>
              <a:t>Dépends de ASA-Diabète-Obésité IMC &gt; 40 –AVK-Hématome post </a:t>
            </a:r>
            <a:r>
              <a:rPr lang="fr-FR" dirty="0" err="1" smtClean="0"/>
              <a:t>op,pas</a:t>
            </a:r>
            <a:r>
              <a:rPr lang="fr-FR" dirty="0" smtClean="0"/>
              <a:t> de l’âge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-</a:t>
            </a:r>
            <a:r>
              <a:rPr lang="fr-FR" dirty="0" smtClean="0">
                <a:solidFill>
                  <a:srgbClr val="3366FF"/>
                </a:solidFill>
              </a:rPr>
              <a:t>REVISION Très faible </a:t>
            </a:r>
          </a:p>
          <a:p>
            <a:pPr marL="0" indent="0">
              <a:buNone/>
            </a:pPr>
            <a:r>
              <a:rPr lang="fr-FR" dirty="0"/>
              <a:t> </a:t>
            </a:r>
            <a:endParaRPr lang="fr-FR" dirty="0" smtClean="0"/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1831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CE QUE DIT LA LITTERATURE SUR LA MORTALITE POST-OPERATOIRE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66375"/>
            <a:ext cx="8229600" cy="4525963"/>
          </a:xfrm>
          <a:ln w="38100" cmpd="sng">
            <a:solidFill>
              <a:srgbClr val="FF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- </a:t>
            </a:r>
            <a:r>
              <a:rPr lang="fr-FR" dirty="0" err="1" smtClean="0"/>
              <a:t>Métaanalyse</a:t>
            </a:r>
            <a:r>
              <a:rPr lang="fr-FR" dirty="0" smtClean="0"/>
              <a:t> publiée 2014 ( Belmont )</a:t>
            </a:r>
          </a:p>
          <a:p>
            <a:pPr marL="0" indent="0">
              <a:buNone/>
            </a:pPr>
            <a:r>
              <a:rPr lang="fr-FR" dirty="0" smtClean="0"/>
              <a:t>15321 sujets PTG UL </a:t>
            </a:r>
          </a:p>
          <a:p>
            <a:pPr marL="0" indent="0">
              <a:buNone/>
            </a:pPr>
            <a:r>
              <a:rPr lang="fr-FR" dirty="0" smtClean="0"/>
              <a:t>Âge moyen 67,3+- 10,2</a:t>
            </a:r>
          </a:p>
          <a:p>
            <a:pPr marL="0" indent="0">
              <a:buNone/>
            </a:pPr>
            <a:r>
              <a:rPr lang="fr-FR" dirty="0" smtClean="0"/>
              <a:t>1850 &gt;80 ans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6600"/>
                </a:solidFill>
              </a:rPr>
              <a:t>                                                                                 Taux mortalité globale 30j =0,18%, indépendant de l’âge et du diabète</a:t>
            </a:r>
          </a:p>
          <a:p>
            <a:pPr marL="0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284667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183434"/>
            <a:ext cx="9143999" cy="6186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Etude de la </a:t>
            </a:r>
            <a:r>
              <a:rPr lang="fr-FR" dirty="0" err="1" smtClean="0"/>
              <a:t>mortalité,la</a:t>
            </a:r>
            <a:r>
              <a:rPr lang="fr-FR" dirty="0" smtClean="0"/>
              <a:t> morbidité et les coûts des prestations de la </a:t>
            </a:r>
            <a:r>
              <a:rPr lang="fr-FR" dirty="0" err="1" smtClean="0"/>
              <a:t>ptg</a:t>
            </a:r>
            <a:r>
              <a:rPr lang="fr-FR" dirty="0" smtClean="0"/>
              <a:t> élective </a:t>
            </a:r>
            <a:r>
              <a:rPr lang="fr-FR" dirty="0" err="1" smtClean="0"/>
              <a:t>ds</a:t>
            </a:r>
            <a:r>
              <a:rPr lang="fr-FR" dirty="0" smtClean="0"/>
              <a:t> la population </a:t>
            </a:r>
            <a:r>
              <a:rPr lang="fr-FR" dirty="0" err="1" smtClean="0">
                <a:solidFill>
                  <a:srgbClr val="FF6600"/>
                </a:solidFill>
              </a:rPr>
              <a:t>nonagérienne</a:t>
            </a:r>
            <a:r>
              <a:rPr lang="fr-FR" dirty="0" smtClean="0">
                <a:solidFill>
                  <a:srgbClr val="FF6600"/>
                </a:solidFill>
              </a:rPr>
              <a:t> </a:t>
            </a:r>
            <a:r>
              <a:rPr lang="fr-FR" dirty="0" smtClean="0"/>
              <a:t>SV </a:t>
            </a:r>
            <a:r>
              <a:rPr lang="fr-FR" dirty="0" err="1" smtClean="0"/>
              <a:t>Karuppiak</a:t>
            </a:r>
            <a:r>
              <a:rPr lang="fr-FR" dirty="0" smtClean="0"/>
              <a:t>-PA </a:t>
            </a:r>
            <a:r>
              <a:rPr lang="fr-FR" dirty="0" err="1" smtClean="0"/>
              <a:t>Banaskiewicz-WMLedin</a:t>
            </a:r>
            <a:r>
              <a:rPr lang="fr-FR" dirty="0" smtClean="0"/>
              <a:t> </a:t>
            </a:r>
            <a:r>
              <a:rPr lang="fr-FR" dirty="0" err="1" smtClean="0"/>
              <a:t>Ghaim.International</a:t>
            </a:r>
            <a:r>
              <a:rPr lang="fr-FR" dirty="0" smtClean="0"/>
              <a:t> </a:t>
            </a:r>
            <a:r>
              <a:rPr lang="fr-FR" dirty="0" err="1" smtClean="0"/>
              <a:t>Orthopaedic</a:t>
            </a:r>
            <a:r>
              <a:rPr lang="fr-FR" dirty="0" smtClean="0"/>
              <a:t> </a:t>
            </a:r>
            <a:r>
              <a:rPr lang="fr-FR" dirty="0" err="1" smtClean="0"/>
              <a:t>Fev</a:t>
            </a:r>
            <a:r>
              <a:rPr lang="fr-FR" dirty="0" smtClean="0"/>
              <a:t> 2007</a:t>
            </a:r>
          </a:p>
          <a:p>
            <a:endParaRPr lang="fr-FR" dirty="0" smtClean="0"/>
          </a:p>
          <a:p>
            <a:r>
              <a:rPr lang="fr-FR" dirty="0" smtClean="0"/>
              <a:t>42 patients entre 1990 et 2006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Âge moyen 90,4 ans</a:t>
            </a:r>
          </a:p>
          <a:p>
            <a:r>
              <a:rPr lang="fr-FR" dirty="0" smtClean="0"/>
              <a:t>33 patients ASA 2 et 9 patients ASA 3</a:t>
            </a:r>
          </a:p>
          <a:p>
            <a:r>
              <a:rPr lang="fr-FR" dirty="0" smtClean="0"/>
              <a:t>AG 12 fois et rachi 28 fois</a:t>
            </a:r>
          </a:p>
          <a:p>
            <a:r>
              <a:rPr lang="fr-FR" dirty="0" smtClean="0"/>
              <a:t>1 grande complication AVC récupération totale</a:t>
            </a:r>
          </a:p>
          <a:p>
            <a:r>
              <a:rPr lang="fr-FR" dirty="0" smtClean="0"/>
              <a:t>9 complications mineurs  (5 confusions,3 RAU,2 infection urinaires)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Pas de morbidité sévère </a:t>
            </a:r>
            <a:r>
              <a:rPr lang="fr-FR" dirty="0" smtClean="0"/>
              <a:t>(1 FA)</a:t>
            </a:r>
          </a:p>
          <a:p>
            <a:r>
              <a:rPr lang="fr-FR" dirty="0" smtClean="0"/>
              <a:t>Durée séjour 11 (9 à 15)</a:t>
            </a:r>
          </a:p>
          <a:p>
            <a:r>
              <a:rPr lang="fr-FR" dirty="0" smtClean="0"/>
              <a:t>12RAD, 30 centres convalescences</a:t>
            </a:r>
          </a:p>
          <a:p>
            <a:r>
              <a:rPr lang="fr-FR" dirty="0" smtClean="0"/>
              <a:t>En janvier 2006 55% patients en vie (23) (19 indépendants,3 maisons soins)</a:t>
            </a:r>
          </a:p>
          <a:p>
            <a:r>
              <a:rPr lang="fr-FR" dirty="0" smtClean="0"/>
              <a:t>                             19 décédés (12 indépendants jusqu’au décès,7 chez 2ans puis placés)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Tous les patients avaient été améliorés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>
                <a:solidFill>
                  <a:srgbClr val="FF6600"/>
                </a:solidFill>
              </a:rPr>
              <a:t>Coût</a:t>
            </a:r>
            <a:r>
              <a:rPr lang="fr-FR" dirty="0" smtClean="0"/>
              <a:t> par patient opéré 16932</a:t>
            </a:r>
          </a:p>
          <a:p>
            <a:r>
              <a:rPr lang="fr-FR" dirty="0" smtClean="0"/>
              <a:t>Coût soins infirmiers ou placement 26OOO /an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25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334052"/>
            <a:ext cx="90055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/>
              <a:t>Ptg</a:t>
            </a:r>
            <a:r>
              <a:rPr lang="fr-FR" dirty="0"/>
              <a:t> chez des patients âgés de 80 ans ou </a:t>
            </a:r>
            <a:r>
              <a:rPr lang="fr-FR" dirty="0" smtClean="0"/>
              <a:t>plus Peng-Chih-</a:t>
            </a:r>
            <a:r>
              <a:rPr lang="fr-FR" dirty="0" err="1" smtClean="0"/>
              <a:t>Kuo</a:t>
            </a:r>
            <a:r>
              <a:rPr lang="fr-FR" dirty="0" smtClean="0"/>
              <a:t> Chi-</a:t>
            </a:r>
            <a:r>
              <a:rPr lang="fr-FR" dirty="0" err="1" smtClean="0"/>
              <a:t>Hsiang</a:t>
            </a:r>
            <a:r>
              <a:rPr lang="fr-FR" dirty="0" smtClean="0"/>
              <a:t> Hsu-</a:t>
            </a:r>
            <a:r>
              <a:rPr lang="fr-FR" dirty="0" err="1" smtClean="0"/>
              <a:t>Wun</a:t>
            </a:r>
            <a:r>
              <a:rPr lang="fr-FR" dirty="0" smtClean="0"/>
              <a:t>-</a:t>
            </a:r>
            <a:r>
              <a:rPr lang="fr-FR" dirty="0" err="1" smtClean="0"/>
              <a:t>Schen</a:t>
            </a:r>
            <a:r>
              <a:rPr lang="fr-FR" dirty="0" smtClean="0"/>
              <a:t> Chen-Jun-</a:t>
            </a:r>
            <a:r>
              <a:rPr lang="fr-FR" dirty="0" err="1" smtClean="0"/>
              <a:t>WenWang.Journal</a:t>
            </a:r>
            <a:r>
              <a:rPr lang="fr-FR" dirty="0" smtClean="0"/>
              <a:t> de chirurgie orthopédique et de la recherche 2014 Juillet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65 patients PTG de janvier 2006 à juin 2010</a:t>
            </a:r>
          </a:p>
          <a:p>
            <a:r>
              <a:rPr lang="fr-FR" dirty="0" smtClean="0"/>
              <a:t>Comparaison risque groupe  65-74 ans/&gt; 80 ans</a:t>
            </a:r>
          </a:p>
          <a:p>
            <a:r>
              <a:rPr lang="fr-FR" dirty="0" smtClean="0"/>
              <a:t>Suivi moyen 2, 3 ans</a:t>
            </a:r>
          </a:p>
          <a:p>
            <a:r>
              <a:rPr lang="fr-FR" dirty="0" smtClean="0"/>
              <a:t>Aucune différence de résultat fonctionnel</a:t>
            </a:r>
          </a:p>
          <a:p>
            <a:r>
              <a:rPr lang="fr-FR" dirty="0" smtClean="0"/>
              <a:t>Groupe </a:t>
            </a:r>
            <a:r>
              <a:rPr lang="fr-FR" dirty="0" smtClean="0">
                <a:solidFill>
                  <a:srgbClr val="FF6600"/>
                </a:solidFill>
              </a:rPr>
              <a:t>&gt; 80 ans </a:t>
            </a:r>
            <a:r>
              <a:rPr lang="fr-FR" dirty="0" smtClean="0"/>
              <a:t>taux de </a:t>
            </a:r>
            <a:r>
              <a:rPr lang="fr-FR" dirty="0" smtClean="0">
                <a:solidFill>
                  <a:srgbClr val="FF6600"/>
                </a:solidFill>
              </a:rPr>
              <a:t>transfusion</a:t>
            </a:r>
            <a:r>
              <a:rPr lang="fr-FR" dirty="0" smtClean="0"/>
              <a:t>  29,3% contre 10,7 %</a:t>
            </a:r>
          </a:p>
          <a:p>
            <a:r>
              <a:rPr lang="fr-FR" dirty="0" smtClean="0"/>
              <a:t>Pas de complication CV ou </a:t>
            </a:r>
            <a:r>
              <a:rPr lang="fr-FR" dirty="0" err="1" smtClean="0"/>
              <a:t>cérébrovasculaire</a:t>
            </a:r>
            <a:endParaRPr lang="fr-FR" dirty="0" smtClean="0"/>
          </a:p>
          <a:p>
            <a:r>
              <a:rPr lang="fr-FR" dirty="0" smtClean="0"/>
              <a:t>taux plus </a:t>
            </a:r>
            <a:r>
              <a:rPr lang="fr-FR" dirty="0" err="1" smtClean="0"/>
              <a:t>élévé</a:t>
            </a:r>
            <a:r>
              <a:rPr lang="fr-FR" dirty="0" smtClean="0"/>
              <a:t> de </a:t>
            </a:r>
            <a:r>
              <a:rPr lang="fr-FR" dirty="0" smtClean="0">
                <a:solidFill>
                  <a:srgbClr val="FF6600"/>
                </a:solidFill>
              </a:rPr>
              <a:t>confusion</a:t>
            </a:r>
            <a:r>
              <a:rPr lang="fr-FR" dirty="0" smtClean="0"/>
              <a:t> 6,7% versus 0%</a:t>
            </a:r>
          </a:p>
          <a:p>
            <a:r>
              <a:rPr lang="fr-FR" dirty="0">
                <a:solidFill>
                  <a:srgbClr val="FF6600"/>
                </a:solidFill>
              </a:rPr>
              <a:t>Pas de mortalité dans les 90 jours </a:t>
            </a:r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3503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27498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Métaanalyse</a:t>
            </a:r>
            <a:r>
              <a:rPr lang="fr-FR" dirty="0" smtClean="0"/>
              <a:t> et revue littérature </a:t>
            </a:r>
            <a:br>
              <a:rPr lang="fr-FR" dirty="0" smtClean="0"/>
            </a:br>
            <a:r>
              <a:rPr lang="fr-FR" dirty="0" smtClean="0"/>
              <a:t>incidences de l’âge avancé sur </a:t>
            </a:r>
            <a:r>
              <a:rPr lang="fr-FR" dirty="0" err="1" smtClean="0"/>
              <a:t>ptg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Kuperman</a:t>
            </a:r>
            <a:r>
              <a:rPr lang="fr-FR" dirty="0" smtClean="0"/>
              <a:t> et </a:t>
            </a:r>
            <a:r>
              <a:rPr lang="fr-FR" dirty="0" err="1" smtClean="0"/>
              <a:t>al.BMC</a:t>
            </a:r>
            <a:r>
              <a:rPr lang="fr-FR" dirty="0" smtClean="0"/>
              <a:t> </a:t>
            </a:r>
            <a:r>
              <a:rPr lang="fr-FR" dirty="0" err="1" smtClean="0"/>
              <a:t>geriatics</a:t>
            </a:r>
            <a:r>
              <a:rPr lang="fr-FR" dirty="0" smtClean="0"/>
              <a:t> (2016)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171699"/>
            <a:ext cx="8229600" cy="4551989"/>
          </a:xfrm>
        </p:spPr>
        <p:txBody>
          <a:bodyPr/>
          <a:lstStyle/>
          <a:p>
            <a:r>
              <a:rPr lang="fr-FR" dirty="0" smtClean="0"/>
              <a:t>22 études retenues entre 1990 et 2015</a:t>
            </a:r>
          </a:p>
          <a:p>
            <a:r>
              <a:rPr lang="fr-FR" dirty="0" smtClean="0"/>
              <a:t>TAUX </a:t>
            </a:r>
            <a:r>
              <a:rPr lang="fr-FR" dirty="0" smtClean="0">
                <a:solidFill>
                  <a:srgbClr val="FF6600"/>
                </a:solidFill>
              </a:rPr>
              <a:t>mortalité </a:t>
            </a:r>
            <a:r>
              <a:rPr lang="fr-FR" dirty="0" err="1" smtClean="0">
                <a:solidFill>
                  <a:srgbClr val="FF6600"/>
                </a:solidFill>
              </a:rPr>
              <a:t>peri</a:t>
            </a:r>
            <a:r>
              <a:rPr lang="fr-FR" dirty="0" smtClean="0">
                <a:solidFill>
                  <a:srgbClr val="FF6600"/>
                </a:solidFill>
              </a:rPr>
              <a:t>-opératoire &lt;1%. </a:t>
            </a:r>
            <a:r>
              <a:rPr lang="fr-FR" dirty="0" smtClean="0"/>
              <a:t>12 études retenues 7&gt;; 4id; 1&lt;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IDM</a:t>
            </a:r>
            <a:r>
              <a:rPr lang="fr-FR" dirty="0" smtClean="0"/>
              <a:t> 5 études légèrement +OR 2,71  surtout premier mois?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TVP</a:t>
            </a:r>
            <a:r>
              <a:rPr lang="fr-FR" dirty="0" smtClean="0"/>
              <a:t> </a:t>
            </a:r>
            <a:r>
              <a:rPr lang="fr-FR" dirty="0"/>
              <a:t>9</a:t>
            </a:r>
            <a:r>
              <a:rPr lang="fr-FR" dirty="0" smtClean="0"/>
              <a:t> études +OR (</a:t>
            </a:r>
            <a:r>
              <a:rPr lang="fr-FR" dirty="0" err="1" smtClean="0"/>
              <a:t>Odds</a:t>
            </a:r>
            <a:r>
              <a:rPr lang="fr-FR" dirty="0" smtClean="0"/>
              <a:t> ratio) 1.20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EP</a:t>
            </a:r>
            <a:r>
              <a:rPr lang="fr-FR" dirty="0" smtClean="0"/>
              <a:t> idem OR 1.01</a:t>
            </a:r>
          </a:p>
          <a:p>
            <a:r>
              <a:rPr lang="fr-FR" dirty="0" smtClean="0"/>
              <a:t>Durée </a:t>
            </a:r>
            <a:r>
              <a:rPr lang="fr-FR" dirty="0" smtClean="0">
                <a:solidFill>
                  <a:srgbClr val="FF6600"/>
                </a:solidFill>
              </a:rPr>
              <a:t>séjour</a:t>
            </a:r>
            <a:r>
              <a:rPr lang="fr-FR" dirty="0" smtClean="0"/>
              <a:t> 6 études &gt;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0846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30241"/>
            <a:ext cx="8229600" cy="1855933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Métaanalyse</a:t>
            </a:r>
            <a:r>
              <a:rPr lang="fr-FR" dirty="0"/>
              <a:t> et revue littérature </a:t>
            </a:r>
            <a:br>
              <a:rPr lang="fr-FR" dirty="0"/>
            </a:br>
            <a:r>
              <a:rPr lang="fr-FR" dirty="0"/>
              <a:t>incidences de l’âge avancé sur </a:t>
            </a:r>
            <a:r>
              <a:rPr lang="fr-FR" dirty="0" err="1"/>
              <a:t>ptg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Kuperman</a:t>
            </a:r>
            <a:r>
              <a:rPr lang="fr-FR" dirty="0"/>
              <a:t> et </a:t>
            </a:r>
            <a:r>
              <a:rPr lang="fr-FR" dirty="0" err="1"/>
              <a:t>al.BMC</a:t>
            </a:r>
            <a:r>
              <a:rPr lang="fr-FR" dirty="0"/>
              <a:t> </a:t>
            </a:r>
            <a:r>
              <a:rPr lang="fr-FR" dirty="0" err="1"/>
              <a:t>geriatics</a:t>
            </a:r>
            <a:r>
              <a:rPr lang="fr-FR" dirty="0"/>
              <a:t> (2016)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459476"/>
            <a:ext cx="8229600" cy="3666687"/>
          </a:xfrm>
          <a:ln w="38100" cmpd="sng">
            <a:solidFill>
              <a:srgbClr val="FF0000"/>
            </a:solidFill>
          </a:ln>
        </p:spPr>
        <p:txBody>
          <a:bodyPr/>
          <a:lstStyle/>
          <a:p>
            <a:r>
              <a:rPr lang="fr-FR" dirty="0" smtClean="0"/>
              <a:t>Résultat fonctionnel,11 études; 9 =; 2 </a:t>
            </a:r>
            <a:r>
              <a:rPr lang="fr-FR" dirty="0" err="1" smtClean="0"/>
              <a:t>worse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smtClean="0">
                <a:solidFill>
                  <a:srgbClr val="3366FF"/>
                </a:solidFill>
              </a:rPr>
              <a:t>CONCLUSION : AGE N’EST PAS UNE CONTRE-INDICATION A PTG+++</a:t>
            </a:r>
            <a:endParaRPr lang="fr-FR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74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520700"/>
            <a:ext cx="7505700" cy="580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213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81399"/>
            <a:ext cx="8229600" cy="1611733"/>
          </a:xfrm>
        </p:spPr>
        <p:txBody>
          <a:bodyPr>
            <a:normAutofit/>
          </a:bodyPr>
          <a:lstStyle/>
          <a:p>
            <a:r>
              <a:rPr lang="fr-FR" dirty="0" smtClean="0"/>
              <a:t>ANALYSE EFFICACITE ALTERNATIVES THERAPEUTIQUES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095" y="1872213"/>
            <a:ext cx="8743071" cy="4818916"/>
          </a:xfrm>
          <a:ln w="38100" cmpd="sng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3366FF"/>
                </a:solidFill>
              </a:rPr>
              <a:t>PARACETAMOL:</a:t>
            </a:r>
            <a:r>
              <a:rPr lang="fr-FR" dirty="0" smtClean="0"/>
              <a:t> effet taille de seulement </a:t>
            </a:r>
            <a:r>
              <a:rPr lang="fr-FR" b="1" dirty="0" smtClean="0">
                <a:solidFill>
                  <a:srgbClr val="FF6600"/>
                </a:solidFill>
              </a:rPr>
              <a:t>0,21</a:t>
            </a:r>
            <a:r>
              <a:rPr lang="fr-FR" dirty="0" smtClean="0"/>
              <a:t> (IC à 95%) </a:t>
            </a:r>
            <a:r>
              <a:rPr lang="fr-FR" dirty="0" err="1" smtClean="0"/>
              <a:t>ds</a:t>
            </a:r>
            <a:r>
              <a:rPr lang="fr-FR" dirty="0" smtClean="0"/>
              <a:t> principale </a:t>
            </a:r>
            <a:r>
              <a:rPr lang="fr-FR" dirty="0" err="1" smtClean="0"/>
              <a:t>métaanalyse</a:t>
            </a:r>
            <a:r>
              <a:rPr lang="fr-FR" dirty="0" smtClean="0"/>
              <a:t> sérieuse  de W Zhang et </a:t>
            </a:r>
            <a:r>
              <a:rPr lang="fr-FR" dirty="0" err="1" smtClean="0"/>
              <a:t>coll.Légère</a:t>
            </a:r>
            <a:r>
              <a:rPr lang="fr-FR" dirty="0" smtClean="0"/>
              <a:t> surmortalité d’un traitement &lt;6mois à 3G/J</a:t>
            </a:r>
          </a:p>
          <a:p>
            <a:r>
              <a:rPr lang="fr-FR" dirty="0" smtClean="0">
                <a:solidFill>
                  <a:srgbClr val="3366FF"/>
                </a:solidFill>
              </a:rPr>
              <a:t>AINS: </a:t>
            </a:r>
            <a:r>
              <a:rPr lang="fr-FR" dirty="0" smtClean="0"/>
              <a:t>sur principale </a:t>
            </a:r>
            <a:r>
              <a:rPr lang="fr-FR" dirty="0" err="1" smtClean="0"/>
              <a:t>métaanalyse</a:t>
            </a:r>
            <a:r>
              <a:rPr lang="fr-FR" dirty="0" smtClean="0"/>
              <a:t> réalisée sur effet </a:t>
            </a:r>
            <a:r>
              <a:rPr lang="fr-FR" dirty="0" err="1" smtClean="0"/>
              <a:t>ains</a:t>
            </a:r>
            <a:r>
              <a:rPr lang="fr-FR" dirty="0" smtClean="0"/>
              <a:t> </a:t>
            </a:r>
            <a:r>
              <a:rPr lang="fr-FR" dirty="0" err="1" smtClean="0"/>
              <a:t>ds</a:t>
            </a:r>
            <a:r>
              <a:rPr lang="fr-FR" dirty="0" smtClean="0"/>
              <a:t> gonarthrose, effet taille sur douleur </a:t>
            </a:r>
            <a:r>
              <a:rPr lang="fr-FR" b="1" dirty="0" smtClean="0">
                <a:solidFill>
                  <a:srgbClr val="FF6600"/>
                </a:solidFill>
              </a:rPr>
              <a:t>0,32</a:t>
            </a:r>
            <a:r>
              <a:rPr lang="fr-FR" dirty="0" smtClean="0"/>
              <a:t>(IC 95%).La différence pour la douleur sur échelle visuelle analogique/placebo est de 10,1mm(IC 95%)  .Effets secondaires et ci+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6204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274"/>
            <a:ext cx="8031647" cy="1607502"/>
          </a:xfrm>
        </p:spPr>
        <p:txBody>
          <a:bodyPr>
            <a:normAutofit/>
          </a:bodyPr>
          <a:lstStyle/>
          <a:p>
            <a:r>
              <a:rPr lang="fr-FR" dirty="0" smtClean="0"/>
              <a:t>ANALYSE </a:t>
            </a:r>
            <a:r>
              <a:rPr lang="fr-FR" dirty="0"/>
              <a:t>EFFICACITE ALTERNATIVES THERAPEUTIQUES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148975"/>
            <a:ext cx="8229600" cy="4525873"/>
          </a:xfrm>
          <a:ln w="38100" cmpd="sng">
            <a:solidFill>
              <a:srgbClr val="FF0000"/>
            </a:solidFill>
          </a:ln>
        </p:spPr>
        <p:txBody>
          <a:bodyPr/>
          <a:lstStyle/>
          <a:p>
            <a:r>
              <a:rPr lang="fr-FR" dirty="0" smtClean="0">
                <a:solidFill>
                  <a:srgbClr val="3366FF"/>
                </a:solidFill>
              </a:rPr>
              <a:t>OPIOIDES:</a:t>
            </a:r>
            <a:r>
              <a:rPr lang="fr-FR" dirty="0" smtClean="0"/>
              <a:t> 18 essais randomisés ET opioïdes versus placebo = </a:t>
            </a:r>
            <a:r>
              <a:rPr lang="fr-FR" b="1" dirty="0" smtClean="0">
                <a:solidFill>
                  <a:srgbClr val="FF6600"/>
                </a:solidFill>
              </a:rPr>
              <a:t>0,79</a:t>
            </a:r>
            <a:r>
              <a:rPr lang="fr-FR" dirty="0" smtClean="0"/>
              <a:t> (IC 95%) et  </a:t>
            </a:r>
            <a:r>
              <a:rPr lang="fr-FR" b="1" dirty="0" smtClean="0">
                <a:solidFill>
                  <a:srgbClr val="FF6600"/>
                </a:solidFill>
              </a:rPr>
              <a:t>0,31</a:t>
            </a:r>
            <a:r>
              <a:rPr lang="fr-FR" dirty="0" smtClean="0"/>
              <a:t> pour gêne fonctionnelle (IC 95%). </a:t>
            </a:r>
            <a:r>
              <a:rPr lang="fr-FR" dirty="0" smtClean="0">
                <a:solidFill>
                  <a:srgbClr val="FF6600"/>
                </a:solidFill>
              </a:rPr>
              <a:t>Taux arrêt pour toxicité 25%</a:t>
            </a:r>
            <a:r>
              <a:rPr lang="fr-FR" dirty="0" smtClean="0"/>
              <a:t>,  31% pour opioïdes forts,  19% opioïdes faibles vs 7% placebo</a:t>
            </a:r>
          </a:p>
          <a:p>
            <a:pPr marL="0" indent="0">
              <a:buNone/>
            </a:pPr>
            <a:r>
              <a:rPr lang="fr-FR" dirty="0" smtClean="0"/>
              <a:t>Nausées 30 %, constipation 23%, Vertiges 20%, somnolence 18%,vomissements 13%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6600"/>
                </a:solidFill>
              </a:rPr>
              <a:t>Augmentation nombre chutes et fractures</a:t>
            </a:r>
          </a:p>
        </p:txBody>
      </p:sp>
    </p:spTree>
    <p:extLst>
      <p:ext uri="{BB962C8B-B14F-4D97-AF65-F5344CB8AC3E}">
        <p14:creationId xmlns:p14="http://schemas.microsoft.com/office/powerpoint/2010/main" val="3609760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906855316"/>
              </p:ext>
            </p:extLst>
          </p:nvPr>
        </p:nvGraphicFramePr>
        <p:xfrm>
          <a:off x="1524000" y="220472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re 1"/>
          <p:cNvSpPr txBox="1">
            <a:spLocks/>
          </p:cNvSpPr>
          <p:nvPr/>
        </p:nvSpPr>
        <p:spPr>
          <a:xfrm>
            <a:off x="0" y="111704"/>
            <a:ext cx="9144000" cy="1442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cap="sm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Efficacité des alternatives thérapeutiques</a:t>
            </a:r>
            <a:endParaRPr lang="fr-FR" sz="2800" cap="small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400" cap="sm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à la PTG chez les sujets &gt; 80 ans</a:t>
            </a:r>
          </a:p>
          <a:p>
            <a:r>
              <a:rPr lang="fr-FR" sz="2000" cap="sm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Données de littérature 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977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1790812"/>
          </a:xfrm>
        </p:spPr>
        <p:txBody>
          <a:bodyPr>
            <a:normAutofit/>
          </a:bodyPr>
          <a:lstStyle/>
          <a:p>
            <a:r>
              <a:rPr lang="fr-FR" dirty="0" smtClean="0"/>
              <a:t>ANALYSE </a:t>
            </a:r>
            <a:r>
              <a:rPr lang="fr-FR" dirty="0"/>
              <a:t>EFFICACITE ALTERNATIVES THERAPEUTIQUES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442017"/>
            <a:ext cx="8229600" cy="2959186"/>
          </a:xfrm>
          <a:ln w="38100" cmpd="sng">
            <a:solidFill>
              <a:srgbClr val="FF0000"/>
            </a:solidFill>
          </a:ln>
        </p:spPr>
        <p:txBody>
          <a:bodyPr/>
          <a:lstStyle/>
          <a:p>
            <a:r>
              <a:rPr lang="fr-FR" dirty="0" smtClean="0">
                <a:solidFill>
                  <a:srgbClr val="0000FF"/>
                </a:solidFill>
              </a:rPr>
              <a:t>ANTI-ARTHROSIQUES ACTION LENTE</a:t>
            </a:r>
          </a:p>
          <a:p>
            <a:pPr>
              <a:buFontTx/>
              <a:buChar char="-"/>
            </a:pPr>
            <a:r>
              <a:rPr lang="fr-FR" dirty="0" smtClean="0"/>
              <a:t>peu d’indications</a:t>
            </a:r>
          </a:p>
          <a:p>
            <a:pPr>
              <a:buFontTx/>
              <a:buChar char="-"/>
            </a:pPr>
            <a:r>
              <a:rPr lang="fr-FR" dirty="0" smtClean="0"/>
              <a:t>Non remboursés</a:t>
            </a:r>
          </a:p>
          <a:p>
            <a:pPr>
              <a:buFontTx/>
              <a:buChar char="-"/>
            </a:pPr>
            <a:r>
              <a:rPr lang="fr-FR" dirty="0" smtClean="0">
                <a:solidFill>
                  <a:srgbClr val="FF6600"/>
                </a:solidFill>
              </a:rPr>
              <a:t>Si antalgiques mal tolérés ,Ci AINS,CI CHIR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4536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4675"/>
            <a:ext cx="8229600" cy="1629857"/>
          </a:xfrm>
        </p:spPr>
        <p:txBody>
          <a:bodyPr>
            <a:normAutofit/>
          </a:bodyPr>
          <a:lstStyle/>
          <a:p>
            <a:r>
              <a:rPr lang="fr-FR" dirty="0" smtClean="0"/>
              <a:t>ANALYSE </a:t>
            </a:r>
            <a:r>
              <a:rPr lang="fr-FR" dirty="0"/>
              <a:t>EFFICACITE ALTERNATIVES THERAPEUTIQUES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215941"/>
            <a:ext cx="8229600" cy="4351631"/>
          </a:xfrm>
          <a:ln w="38100" cmpd="sng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rgbClr val="3366FF"/>
                </a:solidFill>
              </a:rPr>
              <a:t>          INJECTION INTRA-ARTICULAIRES </a:t>
            </a:r>
          </a:p>
          <a:p>
            <a:r>
              <a:rPr lang="fr-FR" dirty="0" smtClean="0">
                <a:solidFill>
                  <a:srgbClr val="3366FF"/>
                </a:solidFill>
              </a:rPr>
              <a:t>CORTICOIDES</a:t>
            </a:r>
            <a:r>
              <a:rPr lang="fr-FR" dirty="0" smtClean="0"/>
              <a:t>: 5 essais randomisés montrent une différence modeste /placebo , plus importante en </a:t>
            </a:r>
            <a:r>
              <a:rPr lang="fr-FR" dirty="0" smtClean="0">
                <a:solidFill>
                  <a:srgbClr val="FF6600"/>
                </a:solidFill>
              </a:rPr>
              <a:t>poussée </a:t>
            </a:r>
            <a:r>
              <a:rPr lang="fr-FR" dirty="0" err="1" smtClean="0">
                <a:solidFill>
                  <a:srgbClr val="FF6600"/>
                </a:solidFill>
              </a:rPr>
              <a:t>hydarthrodiale</a:t>
            </a:r>
            <a:r>
              <a:rPr lang="fr-FR" dirty="0" smtClean="0"/>
              <a:t>.</a:t>
            </a:r>
          </a:p>
          <a:p>
            <a:r>
              <a:rPr lang="fr-FR" dirty="0" smtClean="0">
                <a:solidFill>
                  <a:srgbClr val="3366FF"/>
                </a:solidFill>
              </a:rPr>
              <a:t>ACIDE HYALURONIQUE INTRA-ARTICULAIRE</a:t>
            </a:r>
          </a:p>
          <a:p>
            <a:pPr marL="0" indent="0">
              <a:buNone/>
            </a:pPr>
            <a:r>
              <a:rPr lang="fr-FR" dirty="0" smtClean="0"/>
              <a:t>Effet taille modeste bien que non négligeable </a:t>
            </a:r>
            <a:r>
              <a:rPr lang="fr-FR" dirty="0" smtClean="0">
                <a:solidFill>
                  <a:srgbClr val="FF6600"/>
                </a:solidFill>
              </a:rPr>
              <a:t>0,30 à 0, 37</a:t>
            </a:r>
            <a:r>
              <a:rPr lang="fr-FR" dirty="0" smtClean="0"/>
              <a:t>(IC 95%) pour une signification clinique minimale de 9mm sur une EVA de 0 à 10 . 2/3 répondeurs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045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4661"/>
            <a:ext cx="8229600" cy="1559871"/>
          </a:xfrm>
          <a:ln w="38100" cmpd="sng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fr-FR" dirty="0" smtClean="0"/>
              <a:t>Quelles sont les indications des infiltrations pour le rhumatologue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03511"/>
            <a:ext cx="8229600" cy="4561564"/>
          </a:xfrm>
          <a:ln w="38100" cmpd="sng">
            <a:solidFill>
              <a:srgbClr val="0000FF"/>
            </a:solidFill>
          </a:ln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3366FF"/>
                </a:solidFill>
              </a:rPr>
              <a:t>VISCOSUPPLEMENTATION</a:t>
            </a:r>
          </a:p>
          <a:p>
            <a:pPr marL="0" indent="0">
              <a:buNone/>
            </a:pPr>
            <a:r>
              <a:rPr lang="fr-FR" dirty="0" smtClean="0"/>
              <a:t>- </a:t>
            </a:r>
            <a:r>
              <a:rPr lang="fr-FR" dirty="0" smtClean="0">
                <a:solidFill>
                  <a:srgbClr val="FF6600"/>
                </a:solidFill>
              </a:rPr>
              <a:t>Arthrose légère à modérée </a:t>
            </a:r>
            <a:r>
              <a:rPr lang="fr-FR" dirty="0" smtClean="0"/>
              <a:t>symptomatique malgré antalgiques+/- </a:t>
            </a:r>
            <a:r>
              <a:rPr lang="fr-FR" dirty="0" err="1" smtClean="0"/>
              <a:t>kiné,si</a:t>
            </a:r>
            <a:r>
              <a:rPr lang="fr-FR" dirty="0" smtClean="0"/>
              <a:t> consommation d’AINS en gde </a:t>
            </a:r>
            <a:r>
              <a:rPr lang="fr-FR" dirty="0" err="1" smtClean="0"/>
              <a:t>qtté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  - A éviter car </a:t>
            </a:r>
            <a:r>
              <a:rPr lang="fr-FR" dirty="0" smtClean="0">
                <a:solidFill>
                  <a:srgbClr val="FF6600"/>
                </a:solidFill>
              </a:rPr>
              <a:t>peu efficace si arthrose évoluée </a:t>
            </a:r>
            <a:r>
              <a:rPr lang="fr-FR" dirty="0" smtClean="0"/>
              <a:t>+,ou uniquement </a:t>
            </a:r>
            <a:r>
              <a:rPr lang="fr-FR" dirty="0" smtClean="0">
                <a:solidFill>
                  <a:srgbClr val="FF6600"/>
                </a:solidFill>
              </a:rPr>
              <a:t>si CI </a:t>
            </a:r>
            <a:r>
              <a:rPr lang="fr-FR" dirty="0" err="1" smtClean="0">
                <a:solidFill>
                  <a:srgbClr val="FF6600"/>
                </a:solidFill>
              </a:rPr>
              <a:t>chir</a:t>
            </a:r>
            <a:endParaRPr lang="fr-FR" dirty="0" smtClean="0">
              <a:solidFill>
                <a:srgbClr val="FF6600"/>
              </a:solidFill>
            </a:endParaRP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- A éviter si épanchement articulaire, privilégier </a:t>
            </a:r>
            <a:r>
              <a:rPr lang="fr-FR" dirty="0" err="1" smtClean="0"/>
              <a:t>corticoides</a:t>
            </a:r>
            <a:r>
              <a:rPr lang="fr-FR" dirty="0" smtClean="0"/>
              <a:t> et </a:t>
            </a:r>
            <a:r>
              <a:rPr lang="fr-FR" dirty="0" err="1" smtClean="0"/>
              <a:t>visco</a:t>
            </a:r>
            <a:r>
              <a:rPr lang="fr-FR" dirty="0" smtClean="0"/>
              <a:t> quand genou sec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5156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4396"/>
            <a:ext cx="8229600" cy="2004580"/>
          </a:xfrm>
        </p:spPr>
        <p:txBody>
          <a:bodyPr>
            <a:normAutofit/>
          </a:bodyPr>
          <a:lstStyle/>
          <a:p>
            <a:r>
              <a:rPr lang="fr-FR" dirty="0"/>
              <a:t>Quelles sont les indications des infiltrations pour le </a:t>
            </a:r>
            <a:r>
              <a:rPr lang="fr-FR" dirty="0" smtClean="0"/>
              <a:t>rhumatologue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279217"/>
            <a:ext cx="8229600" cy="3846946"/>
          </a:xfrm>
          <a:ln w="38100" cmpd="sng">
            <a:solidFill>
              <a:srgbClr val="FF0000"/>
            </a:solidFill>
          </a:ln>
        </p:spPr>
        <p:txBody>
          <a:bodyPr/>
          <a:lstStyle/>
          <a:p>
            <a:r>
              <a:rPr lang="fr-FR" dirty="0" smtClean="0">
                <a:solidFill>
                  <a:srgbClr val="0000FF"/>
                </a:solidFill>
              </a:rPr>
              <a:t>Infiltration de </a:t>
            </a:r>
            <a:r>
              <a:rPr lang="fr-FR" dirty="0" err="1" smtClean="0">
                <a:solidFill>
                  <a:srgbClr val="0000FF"/>
                </a:solidFill>
              </a:rPr>
              <a:t>corticoides</a:t>
            </a:r>
            <a:endParaRPr lang="fr-FR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fr-FR" dirty="0" smtClean="0"/>
              <a:t> -Quand </a:t>
            </a:r>
            <a:r>
              <a:rPr lang="fr-FR" dirty="0" smtClean="0">
                <a:solidFill>
                  <a:srgbClr val="FF6600"/>
                </a:solidFill>
              </a:rPr>
              <a:t>épanchement</a:t>
            </a:r>
          </a:p>
          <a:p>
            <a:pPr marL="0" indent="0">
              <a:buNone/>
            </a:pPr>
            <a:r>
              <a:rPr lang="fr-FR" dirty="0" smtClean="0"/>
              <a:t> -</a:t>
            </a:r>
            <a:r>
              <a:rPr lang="fr-FR" dirty="0" smtClean="0">
                <a:solidFill>
                  <a:srgbClr val="FF6600"/>
                </a:solidFill>
              </a:rPr>
              <a:t>Possible chez diabétique si HBA1C &lt;8,5-9% </a:t>
            </a:r>
            <a:r>
              <a:rPr lang="fr-FR" dirty="0" smtClean="0"/>
              <a:t>sinon à éviter; dans tous les cas informer le patient de </a:t>
            </a:r>
            <a:r>
              <a:rPr lang="fr-FR" dirty="0" smtClean="0">
                <a:solidFill>
                  <a:srgbClr val="FF6600"/>
                </a:solidFill>
              </a:rPr>
              <a:t>surveiller Glycémie </a:t>
            </a:r>
            <a:r>
              <a:rPr lang="fr-FR" dirty="0" err="1" smtClean="0">
                <a:solidFill>
                  <a:srgbClr val="FF6600"/>
                </a:solidFill>
              </a:rPr>
              <a:t>pdt</a:t>
            </a:r>
            <a:r>
              <a:rPr lang="fr-FR" dirty="0" smtClean="0">
                <a:solidFill>
                  <a:srgbClr val="FF6600"/>
                </a:solidFill>
              </a:rPr>
              <a:t> 15 jours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-Si &gt;9% ,et infiltration nécessaire, prévoir hospitalisation  pour surveillance diabète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2707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REVUE DE 26 PTG SUJETS DE  80 ANS ET PLUS DE 01-2014 à 12-2016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52176"/>
            <a:ext cx="8229600" cy="4902877"/>
          </a:xfrm>
          <a:ln w="38100" cmpd="sng">
            <a:solidFill>
              <a:srgbClr val="FF0000"/>
            </a:solidFill>
          </a:ln>
        </p:spPr>
        <p:txBody>
          <a:bodyPr/>
          <a:lstStyle/>
          <a:p>
            <a:r>
              <a:rPr lang="fr-FR" dirty="0" smtClean="0">
                <a:solidFill>
                  <a:srgbClr val="FF6600"/>
                </a:solidFill>
              </a:rPr>
              <a:t>22 femmes </a:t>
            </a:r>
            <a:r>
              <a:rPr lang="fr-FR" dirty="0" smtClean="0"/>
              <a:t>et 4 Hommes</a:t>
            </a:r>
          </a:p>
          <a:p>
            <a:r>
              <a:rPr lang="fr-FR" dirty="0" smtClean="0"/>
              <a:t>Age moyen au moment de l’intervention </a:t>
            </a:r>
            <a:r>
              <a:rPr lang="fr-FR" dirty="0" smtClean="0">
                <a:solidFill>
                  <a:srgbClr val="FF6600"/>
                </a:solidFill>
              </a:rPr>
              <a:t>82,54 </a:t>
            </a:r>
            <a:r>
              <a:rPr lang="fr-FR" dirty="0" smtClean="0"/>
              <a:t>(80-89 ans)</a:t>
            </a:r>
          </a:p>
          <a:p>
            <a:r>
              <a:rPr lang="fr-FR" dirty="0"/>
              <a:t> </a:t>
            </a:r>
            <a:r>
              <a:rPr lang="fr-FR" dirty="0" smtClean="0"/>
              <a:t>16 côtés droit et  10  côtés gauches dont 2 bilatérales</a:t>
            </a:r>
          </a:p>
          <a:p>
            <a:r>
              <a:rPr lang="fr-FR" dirty="0" smtClean="0"/>
              <a:t>ASA 2 : 13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ASA 3 : 13</a:t>
            </a:r>
          </a:p>
          <a:p>
            <a:r>
              <a:rPr lang="fr-FR" dirty="0" smtClean="0"/>
              <a:t>AG 17  RACHI 9  </a:t>
            </a:r>
            <a:r>
              <a:rPr lang="fr-FR" dirty="0" smtClean="0">
                <a:solidFill>
                  <a:srgbClr val="FF6600"/>
                </a:solidFill>
              </a:rPr>
              <a:t>KT 21</a:t>
            </a:r>
            <a:endParaRPr lang="fr-FR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25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REVUE </a:t>
            </a:r>
            <a:r>
              <a:rPr lang="fr-FR" dirty="0"/>
              <a:t>DE </a:t>
            </a:r>
            <a:r>
              <a:rPr lang="fr-FR" dirty="0" smtClean="0"/>
              <a:t>26 </a:t>
            </a:r>
            <a:r>
              <a:rPr lang="fr-FR" dirty="0"/>
              <a:t>PTG </a:t>
            </a:r>
            <a:r>
              <a:rPr lang="fr-FR" dirty="0" smtClean="0"/>
              <a:t>SUJETS DE  </a:t>
            </a:r>
            <a:r>
              <a:rPr lang="fr-FR" dirty="0"/>
              <a:t>80 ANS </a:t>
            </a:r>
            <a:r>
              <a:rPr lang="fr-FR" dirty="0" smtClean="0"/>
              <a:t>ET </a:t>
            </a:r>
            <a:r>
              <a:rPr lang="fr-FR" dirty="0"/>
              <a:t>PLUS DE 01-2014 à 12-2016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9153"/>
          </a:xfrm>
          <a:ln w="38100" cmpd="sng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rgbClr val="FF6600"/>
                </a:solidFill>
              </a:rPr>
              <a:t>DMS 12,26  </a:t>
            </a:r>
            <a:r>
              <a:rPr lang="fr-FR" dirty="0" smtClean="0"/>
              <a:t>10 retours à domicile,16 transferts en maisons de convalescence 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Transfusions </a:t>
            </a:r>
            <a:r>
              <a:rPr lang="fr-FR" dirty="0" smtClean="0"/>
              <a:t>: 6  patients </a:t>
            </a:r>
          </a:p>
          <a:p>
            <a:r>
              <a:rPr lang="fr-FR" dirty="0" smtClean="0"/>
              <a:t>RAU : 2 patients</a:t>
            </a:r>
          </a:p>
          <a:p>
            <a:r>
              <a:rPr lang="fr-FR" dirty="0" smtClean="0"/>
              <a:t>Infection urinaire : 1</a:t>
            </a:r>
          </a:p>
          <a:p>
            <a:r>
              <a:rPr lang="fr-FR" dirty="0" smtClean="0"/>
              <a:t>Phlébite : 1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Confusion post opératoire </a:t>
            </a:r>
            <a:r>
              <a:rPr lang="fr-FR" dirty="0" smtClean="0"/>
              <a:t>: 6</a:t>
            </a:r>
          </a:p>
          <a:p>
            <a:r>
              <a:rPr lang="fr-FR" dirty="0" smtClean="0"/>
              <a:t>Hématome sous </a:t>
            </a:r>
            <a:r>
              <a:rPr lang="fr-FR" dirty="0" err="1" smtClean="0"/>
              <a:t>avk</a:t>
            </a:r>
            <a:r>
              <a:rPr lang="fr-FR" dirty="0" smtClean="0"/>
              <a:t> : 1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Aucun décès </a:t>
            </a:r>
            <a:r>
              <a:rPr lang="fr-FR" dirty="0" smtClean="0"/>
              <a:t>constaté en 2017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8280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REVUE DE </a:t>
            </a:r>
            <a:r>
              <a:rPr lang="fr-FR" dirty="0" smtClean="0"/>
              <a:t>26 </a:t>
            </a:r>
            <a:r>
              <a:rPr lang="fr-FR" dirty="0"/>
              <a:t>PTG DE 80 ANS ET PLUS DE 01-2014 à 12-2016</a:t>
            </a:r>
          </a:p>
        </p:txBody>
      </p:sp>
      <p:graphicFrame>
        <p:nvGraphicFramePr>
          <p:cNvPr id="8" name="Espace réservé du contenu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42791895"/>
              </p:ext>
            </p:extLst>
          </p:nvPr>
        </p:nvGraphicFramePr>
        <p:xfrm>
          <a:off x="192928" y="2174875"/>
          <a:ext cx="4754626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ce réservé du contenu 2"/>
          <p:cNvSpPr>
            <a:spLocks noGrp="1"/>
          </p:cNvSpPr>
          <p:nvPr>
            <p:ph sz="quarter" idx="4"/>
          </p:nvPr>
        </p:nvSpPr>
        <p:spPr>
          <a:xfrm>
            <a:off x="5016137" y="2174875"/>
            <a:ext cx="3987186" cy="3951288"/>
          </a:xfrm>
          <a:ln w="38100" cmpd="sng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fr-FR" dirty="0" smtClean="0"/>
              <a:t>MOBILITE –</a:t>
            </a:r>
            <a:r>
              <a:rPr lang="fr-FR" dirty="0" smtClean="0">
                <a:solidFill>
                  <a:srgbClr val="FF6600"/>
                </a:solidFill>
              </a:rPr>
              <a:t>Flexion 120 : 23 </a:t>
            </a:r>
          </a:p>
          <a:p>
            <a:pPr marL="0" indent="0">
              <a:buNone/>
            </a:pPr>
            <a:r>
              <a:rPr lang="fr-FR" dirty="0" smtClean="0"/>
              <a:t>                                         110 : 1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                                     100 : 1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                                      90 : 1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                   -</a:t>
            </a:r>
            <a:r>
              <a:rPr lang="fr-FR" dirty="0" err="1" smtClean="0"/>
              <a:t>Flessum</a:t>
            </a:r>
            <a:r>
              <a:rPr lang="fr-FR" dirty="0" smtClean="0"/>
              <a:t>  &lt; 5 : 7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0752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6105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fr-FR" dirty="0"/>
              <a:t>REVUE DE 26 PTG DE 80 ANS ET PLUS DE 01-2014 à 12-2016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4696" y="1600200"/>
            <a:ext cx="4351104" cy="51191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6600"/>
                </a:solidFill>
              </a:rPr>
              <a:t>DOULEUR  </a:t>
            </a:r>
            <a:r>
              <a:rPr lang="fr-F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   – genou </a:t>
            </a:r>
            <a:r>
              <a:rPr lang="fr-F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                   oublié </a:t>
            </a:r>
            <a:r>
              <a:rPr lang="fr-F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: </a:t>
            </a:r>
            <a:r>
              <a:rPr lang="fr-F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6600"/>
                </a:solidFill>
              </a:rPr>
              <a:t>15</a:t>
            </a:r>
          </a:p>
          <a:p>
            <a:pPr marL="0" indent="0">
              <a:buNone/>
            </a:pPr>
            <a:r>
              <a:rPr lang="fr-F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                       - amélioration  90 % : </a:t>
            </a:r>
            <a:r>
              <a:rPr lang="fr-F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6600"/>
                </a:solidFill>
              </a:rPr>
              <a:t>5 </a:t>
            </a:r>
          </a:p>
          <a:p>
            <a:pPr marL="0" indent="0">
              <a:buNone/>
            </a:pPr>
            <a:r>
              <a:rPr lang="fr-F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                                                   80 % : </a:t>
            </a:r>
            <a:r>
              <a:rPr lang="fr-F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6600"/>
                </a:solidFill>
              </a:rPr>
              <a:t>4</a:t>
            </a:r>
          </a:p>
          <a:p>
            <a:pPr marL="0" indent="0">
              <a:buNone/>
            </a:pPr>
            <a:r>
              <a:rPr lang="fr-F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                                                   70 % : 1</a:t>
            </a:r>
          </a:p>
          <a:p>
            <a:pPr marL="0" indent="0">
              <a:buNone/>
            </a:pPr>
            <a:r>
              <a:rPr lang="fr-F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                                                   60 % : 1</a:t>
            </a:r>
          </a:p>
          <a:p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14985892"/>
              </p:ext>
            </p:extLst>
          </p:nvPr>
        </p:nvGraphicFramePr>
        <p:xfrm>
          <a:off x="4260501" y="1698123"/>
          <a:ext cx="4742822" cy="5021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5979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REVUE DE 26 PTG DE 80 ANS ET PLUS DE 01-2014 à 12-2016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700601"/>
            <a:ext cx="4038600" cy="3425562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MARCHE sans cannes : </a:t>
            </a:r>
            <a:r>
              <a:rPr lang="fr-F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18</a:t>
            </a:r>
            <a:endParaRPr lang="fr-FR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</a:endParaRPr>
          </a:p>
          <a:p>
            <a:pPr marL="0" indent="0">
              <a:buNone/>
            </a:pPr>
            <a:r>
              <a:rPr lang="fr-F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                 avec cannes pour trajet extérieur : </a:t>
            </a:r>
            <a:r>
              <a:rPr lang="fr-F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4</a:t>
            </a:r>
            <a:endParaRPr lang="fr-FR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</a:endParaRPr>
          </a:p>
          <a:p>
            <a:pPr marL="0" indent="0">
              <a:buNone/>
            </a:pPr>
            <a:r>
              <a:rPr lang="fr-F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                                        pour causes annexes : </a:t>
            </a:r>
            <a:r>
              <a:rPr lang="fr-F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4</a:t>
            </a:r>
            <a:endParaRPr lang="fr-FR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</a:endParaRPr>
          </a:p>
          <a:p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25855831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8438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60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REVUE DE 26 PTG DE 80 ANS ET PLUS DE 01-2014 à 12-2016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32116" y="2539851"/>
            <a:ext cx="3529986" cy="35863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>
                <a:solidFill>
                  <a:srgbClr val="FF6600"/>
                </a:solidFill>
              </a:rPr>
              <a:t>Position assise à debout </a:t>
            </a:r>
          </a:p>
          <a:p>
            <a:pPr marL="0" indent="0">
              <a:buNone/>
            </a:pPr>
            <a:r>
              <a:rPr lang="fr-FR" dirty="0"/>
              <a:t>             -sans l’aide des membres supérieurs : </a:t>
            </a:r>
            <a:r>
              <a:rPr lang="fr-FR" dirty="0">
                <a:solidFill>
                  <a:srgbClr val="FF6600"/>
                </a:solidFill>
              </a:rPr>
              <a:t>24</a:t>
            </a:r>
          </a:p>
          <a:p>
            <a:pPr marL="0" indent="0">
              <a:buNone/>
            </a:pPr>
            <a:r>
              <a:rPr lang="fr-FR" dirty="0"/>
              <a:t>             - avec l’aide des membres supérieurs : 2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5" name="Graphique 4"/>
          <p:cNvGraphicFramePr/>
          <p:nvPr>
            <p:extLst>
              <p:ext uri="{D42A27DB-BD31-4B8C-83A1-F6EECF244321}">
                <p14:modId xmlns:p14="http://schemas.microsoft.com/office/powerpoint/2010/main" val="1598522914"/>
              </p:ext>
            </p:extLst>
          </p:nvPr>
        </p:nvGraphicFramePr>
        <p:xfrm>
          <a:off x="3829835" y="1600199"/>
          <a:ext cx="5064369" cy="5055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5625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REVUE DE 26 PTG DE 80 ANS ET PLUS DE 01-2014 à 12-2016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1" y="3200401"/>
            <a:ext cx="3623732" cy="137160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Pratique des escaliers : </a:t>
            </a:r>
            <a:r>
              <a:rPr lang="fr-FR" dirty="0" smtClean="0"/>
              <a:t>          24 </a:t>
            </a:r>
            <a:r>
              <a:rPr lang="fr-FR" dirty="0"/>
              <a:t>patients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32667600"/>
              </p:ext>
            </p:extLst>
          </p:nvPr>
        </p:nvGraphicFramePr>
        <p:xfrm>
          <a:off x="4648200" y="1854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8779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3200399"/>
            <a:ext cx="4038600" cy="1473201"/>
          </a:xfrm>
        </p:spPr>
        <p:txBody>
          <a:bodyPr/>
          <a:lstStyle/>
          <a:p>
            <a:r>
              <a:rPr lang="fr-FR" dirty="0"/>
              <a:t>2  en foyer </a:t>
            </a:r>
          </a:p>
          <a:p>
            <a:r>
              <a:rPr lang="fr-FR" dirty="0"/>
              <a:t>24 retours à domicile</a:t>
            </a:r>
          </a:p>
          <a:p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76038898"/>
              </p:ext>
            </p:extLst>
          </p:nvPr>
        </p:nvGraphicFramePr>
        <p:xfrm>
          <a:off x="4648200" y="1888067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REVUE DE 26 PTG DE 80 ANS ET PLUS DE 01-2014 à 12-2016</a:t>
            </a:r>
          </a:p>
        </p:txBody>
      </p:sp>
    </p:spTree>
    <p:extLst>
      <p:ext uri="{BB962C8B-B14F-4D97-AF65-F5344CB8AC3E}">
        <p14:creationId xmlns:p14="http://schemas.microsoft.com/office/powerpoint/2010/main" val="69134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100" y="0"/>
            <a:ext cx="62687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8850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FF6600"/>
                </a:solidFill>
              </a:rPr>
              <a:t>Arguments   pour PTG </a:t>
            </a:r>
            <a:endParaRPr lang="fr-FR" b="1" dirty="0">
              <a:solidFill>
                <a:srgbClr val="FF66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r-FR" dirty="0" smtClean="0"/>
              <a:t>Médicaments peu efficaces ou mauvaise tolérance.</a:t>
            </a:r>
          </a:p>
          <a:p>
            <a:pPr>
              <a:buFontTx/>
              <a:buChar char="-"/>
            </a:pPr>
            <a:r>
              <a:rPr lang="fr-FR" dirty="0" smtClean="0"/>
              <a:t>Peu de complications majeures et pas de surmortalité</a:t>
            </a:r>
          </a:p>
          <a:p>
            <a:pPr>
              <a:buFontTx/>
              <a:buChar char="-"/>
            </a:pPr>
            <a:r>
              <a:rPr lang="fr-FR" dirty="0" smtClean="0"/>
              <a:t>Résultats satisfaisants sur la douleur et la fonction </a:t>
            </a:r>
          </a:p>
          <a:p>
            <a:pPr>
              <a:buFontTx/>
              <a:buChar char="-"/>
            </a:pPr>
            <a:r>
              <a:rPr lang="fr-FR" dirty="0" smtClean="0"/>
              <a:t>Permet le maintien à domicile </a:t>
            </a:r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1472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 w="38100" cmpd="sng">
            <a:solidFill>
              <a:srgbClr val="0000FF"/>
            </a:solidFill>
          </a:ln>
        </p:spPr>
        <p:txBody>
          <a:bodyPr>
            <a:normAutofit/>
          </a:bodyPr>
          <a:lstStyle/>
          <a:p>
            <a:r>
              <a:rPr lang="fr-FR" dirty="0" smtClean="0"/>
              <a:t>QUI ENVOYER AU CHIRURGIEN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609600" y="4499505"/>
            <a:ext cx="3437467" cy="1570021"/>
          </a:xfrm>
          <a:ln w="38100" cmpd="sng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fr-FR" dirty="0" smtClean="0"/>
              <a:t>Quelque soit l’âge, avec respect des contre-indications citées</a:t>
            </a:r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57943"/>
            <a:ext cx="4040188" cy="1557866"/>
          </a:xfrm>
          <a:ln w="38100" cmpd="sng">
            <a:solidFill>
              <a:srgbClr val="0000FF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Gonarthrose douloureuse avec échec traitement médical ou intolérance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3"/>
          </p:nvPr>
        </p:nvSpPr>
        <p:spPr>
          <a:xfrm>
            <a:off x="5491692" y="2382838"/>
            <a:ext cx="2602442" cy="498475"/>
          </a:xfrm>
          <a:solidFill>
            <a:srgbClr val="FF0000"/>
          </a:solidFill>
        </p:spPr>
        <p:txBody>
          <a:bodyPr/>
          <a:lstStyle/>
          <a:p>
            <a:r>
              <a:rPr lang="fr-FR" dirty="0" smtClean="0"/>
              <a:t>AVEC QUEL BILAN?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4"/>
          </p:nvPr>
        </p:nvSpPr>
        <p:spPr>
          <a:xfrm>
            <a:off x="4882092" y="3742267"/>
            <a:ext cx="4041775" cy="2481792"/>
          </a:xfrm>
          <a:ln w="38100" cmpd="sng">
            <a:solidFill>
              <a:srgbClr val="008000"/>
            </a:solidFill>
          </a:ln>
        </p:spPr>
        <p:txBody>
          <a:bodyPr>
            <a:normAutofit lnSpcReduction="10000"/>
          </a:bodyPr>
          <a:lstStyle/>
          <a:p>
            <a:r>
              <a:rPr lang="fr-FR" dirty="0" smtClean="0"/>
              <a:t>Radio bassin face debout deux genoux EN CHARGE de face en extension et en schuss, de profil à 30° et FP 30 </a:t>
            </a:r>
            <a:r>
              <a:rPr lang="fr-FR" dirty="0"/>
              <a:t>.</a:t>
            </a:r>
            <a:endParaRPr lang="fr-FR" dirty="0" smtClean="0"/>
          </a:p>
          <a:p>
            <a:r>
              <a:rPr lang="fr-FR" dirty="0" smtClean="0"/>
              <a:t>Pas d’IRM si arthrose manifeste sur radios+++</a:t>
            </a:r>
          </a:p>
          <a:p>
            <a:pPr marL="0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136935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0962"/>
          </a:xfrm>
          <a:ln w="38100" cmpd="sng">
            <a:solidFill>
              <a:srgbClr val="0000FF"/>
            </a:solidFill>
          </a:ln>
        </p:spPr>
        <p:txBody>
          <a:bodyPr>
            <a:normAutofit fontScale="90000"/>
          </a:bodyPr>
          <a:lstStyle/>
          <a:p>
            <a:r>
              <a:rPr lang="fr-FR" dirty="0" smtClean="0"/>
              <a:t>LA CS EN CHIRURGIE </a:t>
            </a:r>
            <a:br>
              <a:rPr lang="fr-FR" dirty="0" smtClean="0"/>
            </a:br>
            <a:r>
              <a:rPr lang="fr-FR" dirty="0" smtClean="0"/>
              <a:t>AVEC LA FAMILLE OU LES PROCHES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302933"/>
            <a:ext cx="8229600" cy="3823230"/>
          </a:xfrm>
          <a:ln w="38100" cmpd="sng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r>
              <a:rPr lang="fr-FR" dirty="0" smtClean="0"/>
              <a:t>Remise d’un livret explicatif</a:t>
            </a:r>
          </a:p>
          <a:p>
            <a:r>
              <a:rPr lang="fr-FR" dirty="0" smtClean="0"/>
              <a:t>Précisions sur l’intervention  et sur les suites</a:t>
            </a:r>
          </a:p>
          <a:p>
            <a:r>
              <a:rPr lang="fr-FR" dirty="0" smtClean="0"/>
              <a:t>Demande obligatoire de consultation en cardiologie</a:t>
            </a:r>
          </a:p>
          <a:p>
            <a:r>
              <a:rPr lang="fr-FR" dirty="0" smtClean="0"/>
              <a:t>Demande de consultation en </a:t>
            </a:r>
            <a:r>
              <a:rPr lang="fr-FR" dirty="0" err="1" smtClean="0"/>
              <a:t>orthogériatrie</a:t>
            </a:r>
            <a:r>
              <a:rPr lang="fr-FR" dirty="0" smtClean="0"/>
              <a:t> pour les plus de 90 ans</a:t>
            </a:r>
          </a:p>
          <a:p>
            <a:r>
              <a:rPr lang="fr-FR" dirty="0" smtClean="0"/>
              <a:t>Délai de réflexion le temps des examens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1884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093223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SCORE ASA RISQUE PATIENT </a:t>
            </a:r>
            <a:br>
              <a:rPr lang="fr-FR" dirty="0" smtClean="0"/>
            </a:br>
            <a:r>
              <a:rPr lang="fr-FR" dirty="0" smtClean="0">
                <a:solidFill>
                  <a:srgbClr val="FF6600"/>
                </a:solidFill>
              </a:rPr>
              <a:t>Pas de CI véritable pour ASA 2 et 3</a:t>
            </a:r>
            <a:br>
              <a:rPr lang="fr-FR" dirty="0" smtClean="0">
                <a:solidFill>
                  <a:srgbClr val="FF6600"/>
                </a:solidFill>
              </a:rPr>
            </a:br>
            <a:r>
              <a:rPr lang="fr-FR" dirty="0" smtClean="0"/>
              <a:t>Mise en balance des Bénéfices thérapeutiques et des Risques anesthésiques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1169" y="3323401"/>
            <a:ext cx="8229600" cy="3357774"/>
          </a:xfrm>
          <a:ln w="38100" cmpd="sng">
            <a:solidFill>
              <a:srgbClr val="FF0000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 </a:t>
            </a:r>
            <a:r>
              <a:rPr lang="fr-FR" b="1" dirty="0"/>
              <a:t>1</a:t>
            </a:r>
            <a:r>
              <a:rPr lang="fr-FR" b="1" dirty="0" smtClean="0"/>
              <a:t> </a:t>
            </a:r>
            <a:r>
              <a:rPr lang="fr-FR" b="1" dirty="0"/>
              <a:t>:</a:t>
            </a:r>
            <a:r>
              <a:rPr lang="fr-FR" dirty="0"/>
              <a:t> Patient normal</a:t>
            </a:r>
          </a:p>
          <a:p>
            <a:r>
              <a:rPr lang="fr-FR" b="1" dirty="0" smtClean="0"/>
              <a:t> 2 </a:t>
            </a:r>
            <a:r>
              <a:rPr lang="fr-FR" b="1" dirty="0"/>
              <a:t>: </a:t>
            </a:r>
            <a:r>
              <a:rPr lang="fr-FR" dirty="0"/>
              <a:t>Patient avec </a:t>
            </a:r>
            <a:r>
              <a:rPr lang="fr-FR" dirty="0" smtClean="0"/>
              <a:t>atteinte modérée d’une grande fonction</a:t>
            </a:r>
            <a:endParaRPr lang="fr-FR" dirty="0"/>
          </a:p>
          <a:p>
            <a:r>
              <a:rPr lang="fr-FR" b="1" dirty="0" smtClean="0"/>
              <a:t> 3 </a:t>
            </a:r>
            <a:r>
              <a:rPr lang="fr-FR" b="1" dirty="0"/>
              <a:t>:</a:t>
            </a:r>
            <a:r>
              <a:rPr lang="fr-FR" dirty="0"/>
              <a:t> Patient avec </a:t>
            </a:r>
            <a:r>
              <a:rPr lang="fr-FR" dirty="0" smtClean="0"/>
              <a:t>atteinte sévère d’une grande fonction qui n’entraîne pas d’ incapacité</a:t>
            </a:r>
            <a:endParaRPr lang="fr-FR" dirty="0"/>
          </a:p>
          <a:p>
            <a:r>
              <a:rPr lang="fr-FR" b="1" dirty="0" smtClean="0"/>
              <a:t> 4 </a:t>
            </a:r>
            <a:r>
              <a:rPr lang="fr-FR" b="1" dirty="0"/>
              <a:t>:</a:t>
            </a:r>
            <a:r>
              <a:rPr lang="fr-FR" dirty="0"/>
              <a:t> Patient avec anomalie systémique sévère représentant une menace vitale constante</a:t>
            </a:r>
          </a:p>
          <a:p>
            <a:r>
              <a:rPr lang="fr-FR" b="1" dirty="0" smtClean="0"/>
              <a:t> 5 </a:t>
            </a:r>
            <a:r>
              <a:rPr lang="fr-FR" b="1" dirty="0"/>
              <a:t>:</a:t>
            </a:r>
            <a:r>
              <a:rPr lang="fr-FR" dirty="0"/>
              <a:t> Patient moribond dont la survie est improbable sans l'intervention</a:t>
            </a:r>
          </a:p>
          <a:p>
            <a:r>
              <a:rPr lang="fr-FR" b="1" dirty="0" smtClean="0"/>
              <a:t> 6 </a:t>
            </a:r>
            <a:r>
              <a:rPr lang="fr-FR" b="1" dirty="0"/>
              <a:t>:</a:t>
            </a:r>
            <a:r>
              <a:rPr lang="fr-FR" dirty="0"/>
              <a:t> Patient déclaré en état de mort cérébrale dont on prélève les organes pour greffe</a:t>
            </a:r>
          </a:p>
        </p:txBody>
      </p:sp>
    </p:spTree>
    <p:extLst>
      <p:ext uri="{BB962C8B-B14F-4D97-AF65-F5344CB8AC3E}">
        <p14:creationId xmlns:p14="http://schemas.microsoft.com/office/powerpoint/2010/main" val="71244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534"/>
            <a:ext cx="8229600" cy="965200"/>
          </a:xfrm>
          <a:ln w="38100" cmpd="sng">
            <a:solidFill>
              <a:srgbClr val="0000FF"/>
            </a:solidFill>
          </a:ln>
        </p:spPr>
        <p:txBody>
          <a:bodyPr/>
          <a:lstStyle/>
          <a:p>
            <a:r>
              <a:rPr lang="fr-FR" dirty="0" smtClean="0"/>
              <a:t>COMMENT LES PREPARER?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200" y="1286934"/>
            <a:ext cx="8229600" cy="5571066"/>
          </a:xfrm>
          <a:ln w="38100" cmpd="sng">
            <a:solidFill>
              <a:srgbClr val="FF0000"/>
            </a:solidFill>
          </a:ln>
        </p:spPr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fr-FR" dirty="0" smtClean="0"/>
              <a:t>Faire vérifier </a:t>
            </a:r>
            <a:r>
              <a:rPr lang="fr-FR" dirty="0" smtClean="0">
                <a:solidFill>
                  <a:srgbClr val="FF6600"/>
                </a:solidFill>
              </a:rPr>
              <a:t>l’état bucco-dentaire</a:t>
            </a:r>
          </a:p>
          <a:p>
            <a:pPr>
              <a:buFontTx/>
              <a:buChar char="-"/>
            </a:pPr>
            <a:r>
              <a:rPr lang="fr-FR" dirty="0" smtClean="0"/>
              <a:t>Prescrire des séance de </a:t>
            </a:r>
            <a:r>
              <a:rPr lang="fr-FR" dirty="0" smtClean="0">
                <a:solidFill>
                  <a:srgbClr val="FF6600"/>
                </a:solidFill>
              </a:rPr>
              <a:t>kinésithérapie</a:t>
            </a:r>
            <a:r>
              <a:rPr lang="fr-FR" dirty="0" smtClean="0"/>
              <a:t> pour préparer le patient à l’intervention, lui enseigner des exercices d’</a:t>
            </a:r>
            <a:r>
              <a:rPr lang="fr-FR" dirty="0" err="1" smtClean="0"/>
              <a:t>autorééducation</a:t>
            </a:r>
            <a:r>
              <a:rPr lang="fr-FR" dirty="0" smtClean="0"/>
              <a:t> et prendre contact avec le kiné qui le suivra</a:t>
            </a:r>
          </a:p>
          <a:p>
            <a:pPr>
              <a:buFontTx/>
              <a:buChar char="-"/>
            </a:pPr>
            <a:r>
              <a:rPr lang="fr-FR" dirty="0" smtClean="0"/>
              <a:t>Favoriser si possible le retour à domicile en organisant un </a:t>
            </a:r>
            <a:r>
              <a:rPr lang="fr-FR" dirty="0" err="1" smtClean="0">
                <a:solidFill>
                  <a:srgbClr val="FF6600"/>
                </a:solidFill>
              </a:rPr>
              <a:t>prado</a:t>
            </a:r>
            <a:r>
              <a:rPr lang="fr-FR" dirty="0" smtClean="0"/>
              <a:t> (aide à domicile pour ménage, portage de repas , kiné à domicile de façon quotidienne, soins infirmiers et médicaux à domicile).A défaut prévoir un centre de convalescence.</a:t>
            </a:r>
          </a:p>
          <a:p>
            <a:pPr>
              <a:buFontTx/>
              <a:buChar char="-"/>
            </a:pPr>
            <a:r>
              <a:rPr lang="fr-FR" dirty="0" smtClean="0"/>
              <a:t>S’assurer au mieux de la </a:t>
            </a:r>
            <a:r>
              <a:rPr lang="fr-FR" dirty="0" smtClean="0">
                <a:solidFill>
                  <a:srgbClr val="FF6600"/>
                </a:solidFill>
              </a:rPr>
              <a:t>présence de la famille </a:t>
            </a:r>
            <a:r>
              <a:rPr lang="fr-FR" dirty="0" smtClean="0"/>
              <a:t>ou des proches pour les suites</a:t>
            </a:r>
          </a:p>
          <a:p>
            <a:pPr>
              <a:buFontTx/>
              <a:buChar char="-"/>
            </a:pPr>
            <a:r>
              <a:rPr lang="fr-FR" dirty="0" smtClean="0"/>
              <a:t>Si retour à domicile , </a:t>
            </a:r>
            <a:r>
              <a:rPr lang="fr-FR" dirty="0" smtClean="0">
                <a:solidFill>
                  <a:srgbClr val="FF6600"/>
                </a:solidFill>
              </a:rPr>
              <a:t>aménager intérieur </a:t>
            </a:r>
            <a:r>
              <a:rPr lang="fr-FR" dirty="0" smtClean="0"/>
              <a:t>,rehausseur de toilettes, fauteuil surélevé, lit médicalisé 6 </a:t>
            </a:r>
            <a:r>
              <a:rPr lang="fr-FR" dirty="0" err="1" smtClean="0"/>
              <a:t>sem</a:t>
            </a:r>
            <a:r>
              <a:rPr lang="fr-FR" dirty="0" smtClean="0"/>
              <a:t>, supprimer tapis et source de chutes, chaussons fermés</a:t>
            </a:r>
          </a:p>
          <a:p>
            <a:pPr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0088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 w="38100" cmpd="sng">
            <a:solidFill>
              <a:srgbClr val="0000FF"/>
            </a:solidFill>
          </a:ln>
        </p:spPr>
        <p:txBody>
          <a:bodyPr/>
          <a:lstStyle/>
          <a:p>
            <a:r>
              <a:rPr lang="fr-FR" dirty="0" smtClean="0"/>
              <a:t>QUID DE L’HOSPITALISATION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ln w="38100" cmpd="sng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rgbClr val="FF6600"/>
                </a:solidFill>
              </a:rPr>
              <a:t>8 à 10 jours </a:t>
            </a:r>
            <a:r>
              <a:rPr lang="fr-FR" dirty="0" smtClean="0"/>
              <a:t>en moyenne selon les cas 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KT fémoral </a:t>
            </a:r>
            <a:r>
              <a:rPr lang="fr-FR" dirty="0" smtClean="0"/>
              <a:t>les premiers jours pour gérer les douleurs post-opératoires</a:t>
            </a:r>
          </a:p>
          <a:p>
            <a:r>
              <a:rPr lang="fr-FR" dirty="0" smtClean="0"/>
              <a:t>Kiné tous les jours et </a:t>
            </a:r>
            <a:r>
              <a:rPr lang="fr-FR" dirty="0" err="1" smtClean="0">
                <a:solidFill>
                  <a:srgbClr val="FF6600"/>
                </a:solidFill>
              </a:rPr>
              <a:t>autorééducation</a:t>
            </a:r>
            <a:r>
              <a:rPr lang="fr-FR" dirty="0" smtClean="0">
                <a:solidFill>
                  <a:srgbClr val="FF6600"/>
                </a:solidFill>
              </a:rPr>
              <a:t> </a:t>
            </a:r>
            <a:r>
              <a:rPr lang="fr-FR" dirty="0" smtClean="0"/>
              <a:t>pluriquotidienne</a:t>
            </a:r>
          </a:p>
          <a:p>
            <a:r>
              <a:rPr lang="fr-FR" dirty="0" smtClean="0"/>
              <a:t>Fauteuil J2 et </a:t>
            </a:r>
            <a:r>
              <a:rPr lang="fr-FR" dirty="0" smtClean="0">
                <a:solidFill>
                  <a:srgbClr val="FF6600"/>
                </a:solidFill>
              </a:rPr>
              <a:t>Marche avec </a:t>
            </a:r>
            <a:r>
              <a:rPr lang="fr-FR" dirty="0" err="1" smtClean="0">
                <a:solidFill>
                  <a:srgbClr val="FF6600"/>
                </a:solidFill>
              </a:rPr>
              <a:t>deambulateur</a:t>
            </a:r>
            <a:r>
              <a:rPr lang="fr-FR" dirty="0" smtClean="0">
                <a:solidFill>
                  <a:srgbClr val="FF6600"/>
                </a:solidFill>
              </a:rPr>
              <a:t> </a:t>
            </a:r>
            <a:r>
              <a:rPr lang="fr-FR" dirty="0" smtClean="0"/>
              <a:t>à roulettes à J 4 et avec attelle jusqu’à verrouillage du genou 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Glaçages </a:t>
            </a:r>
            <a:r>
              <a:rPr lang="fr-FR" dirty="0" smtClean="0"/>
              <a:t>pluriquotidiens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9065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23333"/>
            <a:ext cx="8229600" cy="812800"/>
          </a:xfrm>
          <a:ln w="38100" cmpd="sng">
            <a:solidFill>
              <a:srgbClr val="0000FF"/>
            </a:solidFill>
          </a:ln>
        </p:spPr>
        <p:txBody>
          <a:bodyPr/>
          <a:lstStyle/>
          <a:p>
            <a:r>
              <a:rPr lang="fr-FR" dirty="0" smtClean="0"/>
              <a:t>ET APRES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ln w="38100" cmpd="sng">
            <a:solidFill>
              <a:srgbClr val="FF0000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Marche avec </a:t>
            </a:r>
            <a:r>
              <a:rPr lang="fr-FR" dirty="0" smtClean="0">
                <a:solidFill>
                  <a:srgbClr val="FF6600"/>
                </a:solidFill>
              </a:rPr>
              <a:t>déambulateur 6 semaines</a:t>
            </a:r>
          </a:p>
          <a:p>
            <a:r>
              <a:rPr lang="fr-FR" dirty="0" smtClean="0"/>
              <a:t>Attelle de genou jusqu’à verrouillage du quadriceps</a:t>
            </a:r>
          </a:p>
          <a:p>
            <a:r>
              <a:rPr lang="fr-FR" dirty="0" err="1" smtClean="0">
                <a:solidFill>
                  <a:srgbClr val="FF6600"/>
                </a:solidFill>
              </a:rPr>
              <a:t>Autorééducation</a:t>
            </a:r>
            <a:r>
              <a:rPr lang="fr-FR" dirty="0" smtClean="0">
                <a:solidFill>
                  <a:srgbClr val="FF6600"/>
                </a:solidFill>
              </a:rPr>
              <a:t> horaire++++ </a:t>
            </a:r>
            <a:r>
              <a:rPr lang="fr-FR" dirty="0" smtClean="0"/>
              <a:t>( postures en extension et flexion) et kiné quotidienne (surveiller </a:t>
            </a:r>
            <a:r>
              <a:rPr lang="fr-FR" dirty="0" err="1" smtClean="0"/>
              <a:t>flessum</a:t>
            </a:r>
            <a:r>
              <a:rPr lang="fr-FR" dirty="0"/>
              <a:t> </a:t>
            </a:r>
            <a:r>
              <a:rPr lang="fr-FR" dirty="0" smtClean="0"/>
              <a:t>+)</a:t>
            </a:r>
          </a:p>
          <a:p>
            <a:r>
              <a:rPr lang="fr-FR" dirty="0" smtClean="0"/>
              <a:t>Escaliers à 7</a:t>
            </a:r>
            <a:r>
              <a:rPr lang="fr-FR" baseline="30000" dirty="0" smtClean="0"/>
              <a:t>ème</a:t>
            </a:r>
            <a:r>
              <a:rPr lang="fr-FR" dirty="0" smtClean="0"/>
              <a:t> semaine</a:t>
            </a:r>
          </a:p>
          <a:p>
            <a:r>
              <a:rPr lang="fr-FR" dirty="0" smtClean="0"/>
              <a:t>Conduite automobile </a:t>
            </a:r>
            <a:r>
              <a:rPr lang="fr-FR" dirty="0"/>
              <a:t>a</a:t>
            </a:r>
            <a:r>
              <a:rPr lang="fr-FR" dirty="0" smtClean="0"/>
              <a:t>près  6 semaines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Bas de contention </a:t>
            </a:r>
            <a:r>
              <a:rPr lang="fr-FR" dirty="0" smtClean="0"/>
              <a:t>deux à trois mois </a:t>
            </a:r>
          </a:p>
          <a:p>
            <a:r>
              <a:rPr lang="fr-FR" dirty="0" err="1" smtClean="0">
                <a:solidFill>
                  <a:srgbClr val="FF6600"/>
                </a:solidFill>
              </a:rPr>
              <a:t>Antithrombotiques</a:t>
            </a:r>
            <a:r>
              <a:rPr lang="fr-FR" dirty="0" smtClean="0"/>
              <a:t>  5 à 6  semaines 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Antalgiques</a:t>
            </a:r>
            <a:r>
              <a:rPr lang="fr-FR" dirty="0" smtClean="0"/>
              <a:t> 8 semaines environ parfois 12</a:t>
            </a:r>
          </a:p>
          <a:p>
            <a:r>
              <a:rPr lang="fr-FR" dirty="0" smtClean="0">
                <a:solidFill>
                  <a:srgbClr val="FF6600"/>
                </a:solidFill>
              </a:rPr>
              <a:t>Glaçages </a:t>
            </a:r>
            <a:r>
              <a:rPr lang="fr-FR" dirty="0" smtClean="0"/>
              <a:t>pluriquotidiens++</a:t>
            </a:r>
          </a:p>
          <a:p>
            <a:r>
              <a:rPr lang="fr-FR" dirty="0" smtClean="0"/>
              <a:t>Autonomes vers la 7éme semaine environ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8008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 w="38100" cmpd="sng">
            <a:solidFill>
              <a:srgbClr val="0000FF"/>
            </a:solidFill>
          </a:ln>
        </p:spPr>
        <p:txBody>
          <a:bodyPr/>
          <a:lstStyle/>
          <a:p>
            <a:r>
              <a:rPr lang="fr-FR" dirty="0" smtClean="0"/>
              <a:t>QUAND READRESSER LE PATIENT?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0400"/>
            <a:ext cx="8229600" cy="4165600"/>
          </a:xfrm>
          <a:ln w="38100" cmpd="sng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fr-FR" dirty="0" smtClean="0"/>
              <a:t>Si  </a:t>
            </a:r>
            <a:r>
              <a:rPr lang="fr-FR" dirty="0" smtClean="0">
                <a:solidFill>
                  <a:srgbClr val="FF6600"/>
                </a:solidFill>
              </a:rPr>
              <a:t>plaie inflammatoire </a:t>
            </a:r>
            <a:r>
              <a:rPr lang="fr-FR" dirty="0" smtClean="0"/>
              <a:t>, au plus vite, avec NF et CRP ( pas d’antibiothérapie à l’aveugle)</a:t>
            </a:r>
          </a:p>
          <a:p>
            <a:r>
              <a:rPr lang="fr-FR" dirty="0" smtClean="0"/>
              <a:t>Si </a:t>
            </a:r>
            <a:r>
              <a:rPr lang="fr-FR" dirty="0" smtClean="0">
                <a:solidFill>
                  <a:srgbClr val="FF6600"/>
                </a:solidFill>
              </a:rPr>
              <a:t>raideur</a:t>
            </a:r>
            <a:r>
              <a:rPr lang="fr-FR" dirty="0" smtClean="0"/>
              <a:t>  du genou à 4-6 semaines (</a:t>
            </a:r>
            <a:r>
              <a:rPr lang="fr-FR" dirty="0" err="1" smtClean="0"/>
              <a:t>flessum</a:t>
            </a:r>
            <a:r>
              <a:rPr lang="fr-FR" dirty="0" smtClean="0"/>
              <a:t> majeur ou limitation de la flexion à moins de 90 degrés)</a:t>
            </a:r>
          </a:p>
          <a:p>
            <a:r>
              <a:rPr lang="fr-FR" dirty="0" smtClean="0"/>
              <a:t>Si </a:t>
            </a:r>
            <a:r>
              <a:rPr lang="fr-FR" dirty="0" smtClean="0">
                <a:solidFill>
                  <a:srgbClr val="FF6600"/>
                </a:solidFill>
              </a:rPr>
              <a:t>douleurs majeures </a:t>
            </a:r>
            <a:r>
              <a:rPr lang="fr-FR" dirty="0" smtClean="0"/>
              <a:t>avec une scintigraphie au </a:t>
            </a:r>
            <a:r>
              <a:rPr lang="fr-FR" dirty="0" err="1" smtClean="0"/>
              <a:t>technetium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1670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ln w="38100" cmpd="sng">
            <a:solidFill>
              <a:srgbClr val="0000FF"/>
            </a:solidFill>
          </a:ln>
        </p:spPr>
        <p:txBody>
          <a:bodyPr/>
          <a:lstStyle/>
          <a:p>
            <a:r>
              <a:rPr lang="fr-FR" dirty="0" smtClean="0"/>
              <a:t>ET ENFIN 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3344334"/>
            <a:ext cx="8229600" cy="2451537"/>
          </a:xfrm>
          <a:ln w="38100" cmpd="sng">
            <a:solidFill>
              <a:srgbClr val="FF0000"/>
            </a:solidFill>
          </a:ln>
        </p:spPr>
        <p:txBody>
          <a:bodyPr/>
          <a:lstStyle/>
          <a:p>
            <a:r>
              <a:rPr lang="fr-FR" dirty="0" smtClean="0"/>
              <a:t>TRAITER L’OSTEOPOROSE associée   +++++</a:t>
            </a:r>
          </a:p>
          <a:p>
            <a:r>
              <a:rPr lang="fr-FR" dirty="0" smtClean="0"/>
              <a:t>OPERER PLUS TÔT?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0642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 w="38100" cmpd="sng">
            <a:solidFill>
              <a:srgbClr val="0000FF"/>
            </a:solidFill>
          </a:ln>
        </p:spPr>
        <p:txBody>
          <a:bodyPr/>
          <a:lstStyle/>
          <a:p>
            <a:r>
              <a:rPr lang="fr-FR" dirty="0" smtClean="0"/>
              <a:t>81 ans, à J2 et J 6</a:t>
            </a:r>
            <a:endParaRPr lang="fr-FR" dirty="0"/>
          </a:p>
        </p:txBody>
      </p:sp>
      <p:pic>
        <p:nvPicPr>
          <p:cNvPr id="5" name="IMGP5253.MOV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1794933"/>
            <a:ext cx="4038600" cy="4331230"/>
          </a:xfrm>
          <a:ln w="38100" cmpd="sng">
            <a:solidFill>
              <a:srgbClr val="FF0000"/>
            </a:solidFill>
          </a:ln>
        </p:spPr>
      </p:pic>
      <p:pic>
        <p:nvPicPr>
          <p:cNvPr id="8" name="IMGP5263.MO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48200" y="1794933"/>
            <a:ext cx="4038600" cy="4331230"/>
          </a:xfrm>
        </p:spPr>
      </p:pic>
    </p:spTree>
    <p:extLst>
      <p:ext uri="{BB962C8B-B14F-4D97-AF65-F5344CB8AC3E}">
        <p14:creationId xmlns:p14="http://schemas.microsoft.com/office/powerpoint/2010/main" val="3328983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 w="38100" cmpd="sng">
            <a:solidFill>
              <a:srgbClr val="0000FF"/>
            </a:solidFill>
          </a:ln>
        </p:spPr>
        <p:txBody>
          <a:bodyPr/>
          <a:lstStyle/>
          <a:p>
            <a:r>
              <a:rPr lang="fr-FR" dirty="0" smtClean="0"/>
              <a:t>81 ANS A 6 SEMAINES</a:t>
            </a:r>
            <a:endParaRPr lang="fr-FR" dirty="0"/>
          </a:p>
        </p:txBody>
      </p:sp>
      <p:pic>
        <p:nvPicPr>
          <p:cNvPr id="6" name="IMGP3668.MO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rot="5400000">
            <a:off x="318451" y="1620466"/>
            <a:ext cx="4038600" cy="4425105"/>
          </a:xfrm>
        </p:spPr>
      </p:pic>
      <p:pic>
        <p:nvPicPr>
          <p:cNvPr id="8" name="IMGP3669.MOV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 rot="5400000">
            <a:off x="4904203" y="1631306"/>
            <a:ext cx="3811854" cy="4176678"/>
          </a:xfrm>
        </p:spPr>
      </p:pic>
    </p:spTree>
    <p:extLst>
      <p:ext uri="{BB962C8B-B14F-4D97-AF65-F5344CB8AC3E}">
        <p14:creationId xmlns:p14="http://schemas.microsoft.com/office/powerpoint/2010/main" val="2956142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88602"/>
            <a:ext cx="8229600" cy="1143000"/>
          </a:xfrm>
          <a:ln w="38100" cmpd="sng">
            <a:solidFill>
              <a:srgbClr val="0000FF"/>
            </a:solidFill>
          </a:ln>
        </p:spPr>
        <p:txBody>
          <a:bodyPr/>
          <a:lstStyle/>
          <a:p>
            <a:r>
              <a:rPr lang="fr-FR" dirty="0" smtClean="0"/>
              <a:t>89 ans à 4 mois </a:t>
            </a:r>
            <a:endParaRPr lang="fr-FR" dirty="0"/>
          </a:p>
        </p:txBody>
      </p:sp>
      <p:pic>
        <p:nvPicPr>
          <p:cNvPr id="7" name="IMGP3665.MO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rot="5400000">
            <a:off x="4570813" y="1869071"/>
            <a:ext cx="4038600" cy="3632224"/>
          </a:xfrm>
        </p:spPr>
      </p:pic>
      <p:pic>
        <p:nvPicPr>
          <p:cNvPr id="9" name="IMGP3666.MOV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 rot="5400000">
            <a:off x="585580" y="1747118"/>
            <a:ext cx="4038600" cy="3876130"/>
          </a:xfrm>
        </p:spPr>
      </p:pic>
    </p:spTree>
    <p:extLst>
      <p:ext uri="{BB962C8B-B14F-4D97-AF65-F5344CB8AC3E}">
        <p14:creationId xmlns:p14="http://schemas.microsoft.com/office/powerpoint/2010/main" val="1781060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 w="38100" cmpd="sng">
            <a:solidFill>
              <a:srgbClr val="0000FF"/>
            </a:solidFill>
          </a:ln>
        </p:spPr>
        <p:txBody>
          <a:bodyPr/>
          <a:lstStyle/>
          <a:p>
            <a:r>
              <a:rPr lang="fr-FR" dirty="0" smtClean="0"/>
              <a:t>89 ANS à 7 SEMAINES</a:t>
            </a:r>
            <a:endParaRPr lang="fr-FR" dirty="0"/>
          </a:p>
        </p:txBody>
      </p:sp>
      <p:pic>
        <p:nvPicPr>
          <p:cNvPr id="5" name="ptg video.mp4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9551" r="29551"/>
          <a:stretch>
            <a:fillRect/>
          </a:stretch>
        </p:blipFill>
        <p:spPr>
          <a:xfrm>
            <a:off x="661753" y="1600200"/>
            <a:ext cx="2995894" cy="4525963"/>
          </a:xfrm>
        </p:spPr>
      </p:pic>
      <p:pic>
        <p:nvPicPr>
          <p:cNvPr id="4" name="Espace réservé du contenu 3" descr="IMGP3652_1024.jpg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>
          <a:xfrm rot="5400000">
            <a:off x="3968576" y="1621061"/>
            <a:ext cx="4932809" cy="4525963"/>
          </a:xfrm>
        </p:spPr>
      </p:pic>
    </p:spTree>
    <p:extLst>
      <p:ext uri="{BB962C8B-B14F-4D97-AF65-F5344CB8AC3E}">
        <p14:creationId xmlns:p14="http://schemas.microsoft.com/office/powerpoint/2010/main" val="2771694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18868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MERCI POUR LEUR AIDE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96633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Le comité de médecine de Douai</a:t>
            </a:r>
          </a:p>
          <a:p>
            <a:r>
              <a:rPr lang="fr-FR" dirty="0" smtClean="0"/>
              <a:t>Dr </a:t>
            </a:r>
            <a:r>
              <a:rPr lang="fr-FR" dirty="0" err="1" smtClean="0"/>
              <a:t>Averous</a:t>
            </a:r>
            <a:r>
              <a:rPr lang="fr-FR" dirty="0" smtClean="0"/>
              <a:t> endocrinologue</a:t>
            </a:r>
          </a:p>
          <a:p>
            <a:r>
              <a:rPr lang="fr-FR" dirty="0" smtClean="0"/>
              <a:t>Dr </a:t>
            </a:r>
            <a:r>
              <a:rPr lang="fr-FR" dirty="0" err="1" smtClean="0"/>
              <a:t>Jaboureck</a:t>
            </a:r>
            <a:r>
              <a:rPr lang="fr-FR" dirty="0" smtClean="0"/>
              <a:t> cardiologue</a:t>
            </a:r>
          </a:p>
          <a:p>
            <a:r>
              <a:rPr lang="fr-FR" dirty="0" smtClean="0"/>
              <a:t>Dr </a:t>
            </a:r>
            <a:r>
              <a:rPr lang="fr-FR" dirty="0" err="1" smtClean="0"/>
              <a:t>Juilliard</a:t>
            </a:r>
            <a:r>
              <a:rPr lang="fr-FR" dirty="0" smtClean="0"/>
              <a:t> rhumatologue </a:t>
            </a:r>
          </a:p>
          <a:p>
            <a:r>
              <a:rPr lang="fr-FR" dirty="0" smtClean="0"/>
              <a:t>Dr </a:t>
            </a:r>
            <a:r>
              <a:rPr lang="fr-FR" dirty="0" err="1" smtClean="0"/>
              <a:t>Durig</a:t>
            </a:r>
            <a:r>
              <a:rPr lang="fr-FR" dirty="0" smtClean="0"/>
              <a:t> </a:t>
            </a:r>
            <a:r>
              <a:rPr lang="fr-FR" dirty="0" err="1" smtClean="0"/>
              <a:t>orthogériatre</a:t>
            </a:r>
            <a:r>
              <a:rPr lang="fr-FR" dirty="0" smtClean="0"/>
              <a:t> </a:t>
            </a:r>
          </a:p>
          <a:p>
            <a:r>
              <a:rPr lang="fr-FR" dirty="0" smtClean="0"/>
              <a:t>Dr </a:t>
            </a:r>
            <a:r>
              <a:rPr lang="fr-FR" dirty="0" err="1" smtClean="0"/>
              <a:t>Guduff</a:t>
            </a:r>
            <a:r>
              <a:rPr lang="fr-FR" dirty="0" smtClean="0"/>
              <a:t> et </a:t>
            </a:r>
            <a:r>
              <a:rPr lang="fr-FR" dirty="0" err="1" smtClean="0"/>
              <a:t>Amrouni</a:t>
            </a:r>
            <a:r>
              <a:rPr lang="fr-FR" dirty="0" smtClean="0"/>
              <a:t> anesthésistes</a:t>
            </a:r>
          </a:p>
          <a:p>
            <a:r>
              <a:rPr lang="fr-FR" dirty="0" smtClean="0"/>
              <a:t>Dr </a:t>
            </a:r>
            <a:r>
              <a:rPr lang="fr-FR" dirty="0" err="1" smtClean="0"/>
              <a:t>Meignie</a:t>
            </a:r>
            <a:endParaRPr lang="fr-FR" dirty="0" smtClean="0"/>
          </a:p>
          <a:p>
            <a:r>
              <a:rPr lang="fr-FR" dirty="0" smtClean="0"/>
              <a:t>Dr Berger</a:t>
            </a:r>
          </a:p>
          <a:p>
            <a:r>
              <a:rPr lang="fr-FR" dirty="0" smtClean="0"/>
              <a:t>Le personnel d’orthopédie </a:t>
            </a:r>
            <a:r>
              <a:rPr lang="fr-FR" dirty="0" smtClean="0"/>
              <a:t>et de </a:t>
            </a:r>
            <a:r>
              <a:rPr lang="fr-FR" dirty="0" err="1" smtClean="0"/>
              <a:t>cs</a:t>
            </a:r>
            <a:r>
              <a:rPr lang="fr-FR" dirty="0" smtClean="0"/>
              <a:t> (</a:t>
            </a:r>
            <a:r>
              <a:rPr lang="fr-FR" dirty="0" smtClean="0"/>
              <a:t>secrétaires, infirmières, </a:t>
            </a:r>
            <a:r>
              <a:rPr lang="fr-FR" dirty="0" err="1" smtClean="0"/>
              <a:t>aide-soignants</a:t>
            </a:r>
            <a:r>
              <a:rPr lang="fr-FR" dirty="0" smtClean="0"/>
              <a:t>),les assistants</a:t>
            </a:r>
          </a:p>
          <a:p>
            <a:r>
              <a:rPr lang="fr-FR" dirty="0" smtClean="0"/>
              <a:t>Mr Druez Eric </a:t>
            </a:r>
          </a:p>
          <a:p>
            <a:r>
              <a:rPr lang="fr-FR" dirty="0" smtClean="0"/>
              <a:t>Les patients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2031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 w="38100" cmpd="sng">
            <a:solidFill>
              <a:srgbClr val="0000FF"/>
            </a:solidFill>
          </a:ln>
        </p:spPr>
        <p:txBody>
          <a:bodyPr>
            <a:normAutofit fontScale="90000"/>
          </a:bodyPr>
          <a:lstStyle/>
          <a:p>
            <a:r>
              <a:rPr lang="fr-FR" dirty="0" smtClean="0"/>
              <a:t>MERCI A VOUS 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751861"/>
            <a:ext cx="8229600" cy="1808914"/>
          </a:xfrm>
          <a:ln w="38100" cmpd="sng">
            <a:solidFill>
              <a:srgbClr val="FF0000"/>
            </a:solidFill>
          </a:ln>
        </p:spPr>
        <p:txBody>
          <a:bodyPr/>
          <a:lstStyle/>
          <a:p>
            <a:r>
              <a:rPr lang="fr-FR" dirty="0" smtClean="0"/>
              <a:t>Qui avez confié ces patients </a:t>
            </a:r>
          </a:p>
          <a:p>
            <a:r>
              <a:rPr lang="fr-FR" dirty="0"/>
              <a:t> </a:t>
            </a:r>
            <a:r>
              <a:rPr lang="fr-FR" dirty="0" smtClean="0"/>
              <a:t>merci de votre attention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6652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 descr="IMGP3646_1024.jpg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0" t="-1186" r="14180" b="-7809"/>
          <a:stretch/>
        </p:blipFill>
        <p:spPr>
          <a:xfrm rot="5400000">
            <a:off x="80620" y="-376578"/>
            <a:ext cx="7978775" cy="6490382"/>
          </a:xfrm>
        </p:spPr>
      </p:pic>
      <p:cxnSp>
        <p:nvCxnSpPr>
          <p:cNvPr id="8" name="Connecteur droit 7"/>
          <p:cNvCxnSpPr/>
          <p:nvPr/>
        </p:nvCxnSpPr>
        <p:spPr>
          <a:xfrm>
            <a:off x="5168931" y="1824626"/>
            <a:ext cx="375597" cy="178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Bulle ronde 8"/>
          <p:cNvSpPr/>
          <p:nvPr/>
        </p:nvSpPr>
        <p:spPr>
          <a:xfrm>
            <a:off x="4962129" y="1375194"/>
            <a:ext cx="914400" cy="612648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MERCI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5284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2662</TotalTime>
  <Words>2261</Words>
  <Application>Microsoft Macintosh PowerPoint</Application>
  <PresentationFormat>Présentation à l'écran (4:3)</PresentationFormat>
  <Paragraphs>288</Paragraphs>
  <Slides>49</Slides>
  <Notes>3</Notes>
  <HiddenSlides>0</HiddenSlides>
  <MMClips>7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50" baseType="lpstr">
      <vt:lpstr>Thème Office</vt:lpstr>
      <vt:lpstr>LA PROTHESE DE GENOU CHEZ LE SUJET TRES AGE </vt:lpstr>
      <vt:lpstr>La PTG chez le sujet &gt; 80 ans Indications, contre-indications</vt:lpstr>
      <vt:lpstr>EPIDEMIOLOGIE DE LA GONARTHROSE EN FRANCE</vt:lpstr>
      <vt:lpstr>INDICATIONS DE PTG SUJET &gt;80 ANS </vt:lpstr>
      <vt:lpstr>Présentation PowerPoint</vt:lpstr>
      <vt:lpstr>CONTRE-INDICATIONS TEMPORAIRES PTG</vt:lpstr>
      <vt:lpstr>CONTRE-INDICATIONS DEFINITIVES PTG</vt:lpstr>
      <vt:lpstr>CONTRE-INDICATIONS DEFINITIVES PTG</vt:lpstr>
      <vt:lpstr>Présentation PowerPoint</vt:lpstr>
      <vt:lpstr>CE QUE DIT LA LITTERATURE SUR LES COMPLICATIONS</vt:lpstr>
      <vt:lpstr>CE QUE DIT LA LITTERATURE SUR LES COMPLICATIONS</vt:lpstr>
      <vt:lpstr>CE QUE DIT LA LITTERATURE SUR LA MORTALITE POST-OPERATOIRE</vt:lpstr>
      <vt:lpstr>Présentation PowerPoint</vt:lpstr>
      <vt:lpstr>Présentation PowerPoint</vt:lpstr>
      <vt:lpstr>Métaanalyse et revue littérature  incidences de l’âge avancé sur ptg Kuperman et al.BMC geriatics (2016)</vt:lpstr>
      <vt:lpstr>Métaanalyse et revue littérature  incidences de l’âge avancé sur ptg Kuperman et al.BMC geriatics (2016)</vt:lpstr>
      <vt:lpstr>Présentation PowerPoint</vt:lpstr>
      <vt:lpstr>ANALYSE EFFICACITE ALTERNATIVES THERAPEUTIQUES</vt:lpstr>
      <vt:lpstr>ANALYSE EFFICACITE ALTERNATIVES THERAPEUTIQUES</vt:lpstr>
      <vt:lpstr>Présentation PowerPoint</vt:lpstr>
      <vt:lpstr>ANALYSE EFFICACITE ALTERNATIVES THERAPEUTIQUES</vt:lpstr>
      <vt:lpstr>ANALYSE EFFICACITE ALTERNATIVES THERAPEUTIQUES</vt:lpstr>
      <vt:lpstr>Quelles sont les indications des infiltrations pour le rhumatologue</vt:lpstr>
      <vt:lpstr>Quelles sont les indications des infiltrations pour le rhumatologue</vt:lpstr>
      <vt:lpstr>REVUE DE 26 PTG SUJETS DE  80 ANS ET PLUS DE 01-2014 à 12-2016</vt:lpstr>
      <vt:lpstr>REVUE DE 26 PTG SUJETS DE  80 ANS ET PLUS DE 01-2014 à 12-2016</vt:lpstr>
      <vt:lpstr>REVUE DE 26 PTG DE 80 ANS ET PLUS DE 01-2014 à 12-2016</vt:lpstr>
      <vt:lpstr>REVUE DE 26 PTG DE 80 ANS ET PLUS DE 01-2014 à 12-2016</vt:lpstr>
      <vt:lpstr>REVUE DE 26 PTG DE 80 ANS ET PLUS DE 01-2014 à 12-2016</vt:lpstr>
      <vt:lpstr>REVUE DE 26 PTG DE 80 ANS ET PLUS DE 01-2014 à 12-2016</vt:lpstr>
      <vt:lpstr>REVUE DE 26 PTG DE 80 ANS ET PLUS DE 01-2014 à 12-2016</vt:lpstr>
      <vt:lpstr>REVUE DE 26 PTG DE 80 ANS ET PLUS DE 01-2014 à 12-2016</vt:lpstr>
      <vt:lpstr>Présentation PowerPoint</vt:lpstr>
      <vt:lpstr>Arguments   pour PTG </vt:lpstr>
      <vt:lpstr>QUI ENVOYER AU CHIRURGIEN</vt:lpstr>
      <vt:lpstr>LA CS EN CHIRURGIE  AVEC LA FAMILLE OU LES PROCHES</vt:lpstr>
      <vt:lpstr>SCORE ASA RISQUE PATIENT  Pas de CI véritable pour ASA 2 et 3 Mise en balance des Bénéfices thérapeutiques et des Risques anesthésiques</vt:lpstr>
      <vt:lpstr>COMMENT LES PREPARER?</vt:lpstr>
      <vt:lpstr>QUID DE L’HOSPITALISATION ?</vt:lpstr>
      <vt:lpstr>ET APRES ?</vt:lpstr>
      <vt:lpstr>QUAND READRESSER LE PATIENT?</vt:lpstr>
      <vt:lpstr>ET ENFIN </vt:lpstr>
      <vt:lpstr>81 ans, à J2 et J 6</vt:lpstr>
      <vt:lpstr>81 ANS A 6 SEMAINES</vt:lpstr>
      <vt:lpstr>89 ans à 4 mois </vt:lpstr>
      <vt:lpstr>89 ANS à 7 SEMAINES</vt:lpstr>
      <vt:lpstr>MERCI POUR LEUR AIDE</vt:lpstr>
      <vt:lpstr>MERCI A VOUS  </vt:lpstr>
      <vt:lpstr>Présentation PowerPoint</vt:lpstr>
    </vt:vector>
  </TitlesOfParts>
  <Company>podglajenjulien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PROTHESE DE GENOU CHEZ LE SUJET TRES AGE </dc:title>
  <dc:creator>podglajen julien</dc:creator>
  <cp:lastModifiedBy>podglajen julien</cp:lastModifiedBy>
  <cp:revision>166</cp:revision>
  <dcterms:created xsi:type="dcterms:W3CDTF">2017-02-18T10:49:58Z</dcterms:created>
  <dcterms:modified xsi:type="dcterms:W3CDTF">2017-03-17T23:03:32Z</dcterms:modified>
</cp:coreProperties>
</file>