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2" r:id="rId1"/>
  </p:sldMasterIdLst>
  <p:sldIdLst>
    <p:sldId id="256" r:id="rId2"/>
    <p:sldId id="266" r:id="rId3"/>
    <p:sldId id="274" r:id="rId4"/>
    <p:sldId id="267" r:id="rId5"/>
    <p:sldId id="268" r:id="rId6"/>
    <p:sldId id="270" r:id="rId7"/>
    <p:sldId id="269" r:id="rId8"/>
    <p:sldId id="276" r:id="rId9"/>
    <p:sldId id="257" r:id="rId10"/>
    <p:sldId id="258" r:id="rId11"/>
    <p:sldId id="259" r:id="rId12"/>
    <p:sldId id="261" r:id="rId13"/>
    <p:sldId id="272" r:id="rId14"/>
    <p:sldId id="264" r:id="rId15"/>
    <p:sldId id="263" r:id="rId16"/>
    <p:sldId id="281" r:id="rId17"/>
    <p:sldId id="260" r:id="rId18"/>
    <p:sldId id="280" r:id="rId19"/>
    <p:sldId id="262" r:id="rId20"/>
    <p:sldId id="265" r:id="rId21"/>
    <p:sldId id="273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DC1242"/>
    <a:srgbClr val="D6113E"/>
    <a:srgbClr val="F7941D"/>
    <a:srgbClr val="FCFD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15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44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74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048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032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614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513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586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500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59673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946599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94287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00623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71328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978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0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913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27838722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cbi.nlm.nih.gov/pubmed/?term=Chou%20R%5bAuthor%5d&amp;cauthor=true&amp;cauthor_uid=27838722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89213" y="1424764"/>
            <a:ext cx="8915399" cy="3352618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A qui prescrire des </a:t>
            </a:r>
            <a:r>
              <a:rPr lang="fr-FR" b="1" dirty="0" err="1">
                <a:solidFill>
                  <a:srgbClr val="FF0000"/>
                </a:solidFill>
              </a:rPr>
              <a:t>hypolipémiants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>
                <a:solidFill>
                  <a:srgbClr val="FF0000"/>
                </a:solidFill>
              </a:rPr>
              <a:t>en 2017 ?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Roxane DUCLOUX</a:t>
            </a:r>
          </a:p>
          <a:p>
            <a:r>
              <a:rPr lang="fr-FR" dirty="0"/>
              <a:t>Diabétologue-Endocrinologue</a:t>
            </a:r>
          </a:p>
          <a:p>
            <a:r>
              <a:rPr lang="fr-FR" dirty="0"/>
              <a:t>Centre Hospitalier de DOUAI, Service du Dr Véronique AVEROUS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6184" y="1725593"/>
            <a:ext cx="1224539" cy="114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524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Conflits d’intérêts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6075377"/>
              </p:ext>
            </p:extLst>
          </p:nvPr>
        </p:nvGraphicFramePr>
        <p:xfrm>
          <a:off x="1403498" y="1073888"/>
          <a:ext cx="7347557" cy="4837962"/>
        </p:xfrm>
        <a:graphic>
          <a:graphicData uri="http://schemas.openxmlformats.org/drawingml/2006/table">
            <a:tbl>
              <a:tblPr/>
              <a:tblGrid>
                <a:gridCol w="7347557">
                  <a:extLst>
                    <a:ext uri="{9D8B030D-6E8A-4147-A177-3AD203B41FA5}">
                      <a16:colId xmlns:a16="http://schemas.microsoft.com/office/drawing/2014/main" val="1492000893"/>
                    </a:ext>
                  </a:extLst>
                </a:gridCol>
              </a:tblGrid>
              <a:tr h="4837962">
                <a:tc>
                  <a:txBody>
                    <a:bodyPr/>
                    <a:lstStyle/>
                    <a:p>
                      <a:pPr fontAlgn="t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  <a:p>
                      <a:pPr fontAlgn="t"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fontAlgn="t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  <a:p>
                      <a:pPr fontAlgn="t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2524" marR="32524" marT="16262" marB="1626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9080056"/>
                  </a:ext>
                </a:extLst>
              </a:tr>
            </a:tbl>
          </a:graphicData>
        </a:graphic>
      </p:graphicFrame>
      <p:sp>
        <p:nvSpPr>
          <p:cNvPr id="4" name="AutoShape 2" descr="Résultat de recherche d'images pour &quot;porte monnaie tirelire cochon toy story&quot;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r="2612"/>
          <a:stretch/>
        </p:blipFill>
        <p:spPr>
          <a:xfrm flipH="1">
            <a:off x="9891131" y="248231"/>
            <a:ext cx="1613480" cy="16567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39163" y="1905000"/>
            <a:ext cx="91654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altLang="fr-FR" sz="2800" b="1" dirty="0">
                <a:solidFill>
                  <a:schemeClr val="accent2"/>
                </a:solidFill>
                <a:latin typeface="Calibri" panose="020F0502020204030204" pitchFamily="34" charset="0"/>
              </a:rPr>
              <a:t>Honoraires de conférences pour des médecins libéraux</a:t>
            </a:r>
            <a:r>
              <a:rPr lang="fr-FR" altLang="fr-FR" sz="2800" dirty="0">
                <a:solidFill>
                  <a:schemeClr val="accent2"/>
                </a:solidFill>
                <a:latin typeface="Calibri" panose="020F0502020204030204" pitchFamily="34" charset="0"/>
              </a:rPr>
              <a:t> : 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fr-FR" altLang="fr-FR" sz="2800" i="1" dirty="0">
                <a:latin typeface="Calibri" panose="020F0502020204030204" pitchFamily="34" charset="0"/>
              </a:rPr>
              <a:t>	</a:t>
            </a:r>
            <a:r>
              <a:rPr lang="fr-FR" altLang="fr-FR" sz="2800" i="1" dirty="0" err="1">
                <a:latin typeface="Calibri" panose="020F0502020204030204" pitchFamily="34" charset="0"/>
              </a:rPr>
              <a:t>AstraZeneca</a:t>
            </a:r>
            <a:r>
              <a:rPr lang="fr-FR" altLang="fr-FR" sz="2800" i="1" dirty="0">
                <a:latin typeface="Calibri" panose="020F0502020204030204" pitchFamily="34" charset="0"/>
              </a:rPr>
              <a:t>, BMS, MSD, </a:t>
            </a:r>
            <a:r>
              <a:rPr lang="fr-FR" altLang="fr-FR" sz="2800" i="1" dirty="0" err="1">
                <a:latin typeface="Calibri" panose="020F0502020204030204" pitchFamily="34" charset="0"/>
              </a:rPr>
              <a:t>Merck</a:t>
            </a:r>
            <a:r>
              <a:rPr lang="fr-FR" altLang="fr-FR" sz="2800" i="1" dirty="0">
                <a:latin typeface="Calibri" panose="020F0502020204030204" pitchFamily="34" charset="0"/>
              </a:rPr>
              <a:t> </a:t>
            </a:r>
            <a:r>
              <a:rPr lang="fr-FR" altLang="fr-FR" sz="2800" i="1" dirty="0" err="1">
                <a:latin typeface="Calibri" panose="020F0502020204030204" pitchFamily="34" charset="0"/>
              </a:rPr>
              <a:t>Serono</a:t>
            </a:r>
            <a:r>
              <a:rPr lang="fr-FR" altLang="fr-FR" sz="2800" i="1" dirty="0">
                <a:latin typeface="Calibri" panose="020F0502020204030204" pitchFamily="34" charset="0"/>
              </a:rPr>
              <a:t>, </a:t>
            </a:r>
            <a:r>
              <a:rPr lang="fr-FR" altLang="fr-FR" sz="2800" i="1" dirty="0" err="1">
                <a:latin typeface="Calibri" panose="020F0502020204030204" pitchFamily="34" charset="0"/>
              </a:rPr>
              <a:t>NovoNordisk</a:t>
            </a:r>
            <a:r>
              <a:rPr lang="fr-FR" altLang="fr-FR" sz="2800" i="1" dirty="0">
                <a:latin typeface="Calibri" panose="020F0502020204030204" pitchFamily="34" charset="0"/>
              </a:rPr>
              <a:t>, 	Sanofi-Aventis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altLang="fr-FR" sz="2800" b="1" dirty="0">
                <a:solidFill>
                  <a:schemeClr val="accent2"/>
                </a:solidFill>
                <a:latin typeface="Calibri" panose="020F0502020204030204" pitchFamily="34" charset="0"/>
              </a:rPr>
              <a:t>Honoraires pour études cliniques </a:t>
            </a:r>
            <a:r>
              <a:rPr lang="fr-FR" altLang="fr-FR" sz="2800" dirty="0">
                <a:latin typeface="Calibri" panose="020F0502020204030204" pitchFamily="34" charset="0"/>
              </a:rPr>
              <a:t>: 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fr-FR" altLang="fr-FR" sz="2800" i="1" dirty="0">
                <a:latin typeface="Calibri" panose="020F0502020204030204" pitchFamily="34" charset="0"/>
              </a:rPr>
              <a:t>	Janssen-</a:t>
            </a:r>
            <a:r>
              <a:rPr lang="fr-FR" altLang="fr-FR" sz="2800" i="1" dirty="0" err="1">
                <a:latin typeface="Calibri" panose="020F0502020204030204" pitchFamily="34" charset="0"/>
              </a:rPr>
              <a:t>Cilag</a:t>
            </a:r>
            <a:r>
              <a:rPr lang="fr-FR" altLang="fr-FR" sz="2800" i="1" dirty="0">
                <a:latin typeface="Calibri" panose="020F0502020204030204" pitchFamily="34" charset="0"/>
              </a:rPr>
              <a:t>, Johnson &amp; Johnson, </a:t>
            </a:r>
            <a:r>
              <a:rPr lang="fr-FR" altLang="fr-FR" sz="2800" i="1" dirty="0" err="1">
                <a:latin typeface="Calibri" panose="020F0502020204030204" pitchFamily="34" charset="0"/>
              </a:rPr>
              <a:t>NovoNordisk</a:t>
            </a:r>
            <a:r>
              <a:rPr lang="fr-FR" altLang="fr-FR" sz="2800" i="1" dirty="0">
                <a:latin typeface="Calibri" panose="020F0502020204030204" pitchFamily="34" charset="0"/>
              </a:rPr>
              <a:t>, Lilly, 	Roche, Sanofi-Aventis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altLang="fr-FR" sz="2800" b="1" dirty="0">
                <a:solidFill>
                  <a:schemeClr val="accent2"/>
                </a:solidFill>
                <a:latin typeface="Calibri" panose="020F0502020204030204" pitchFamily="34" charset="0"/>
              </a:rPr>
              <a:t>Invitation à des congrès </a:t>
            </a:r>
            <a:r>
              <a:rPr lang="fr-FR" altLang="fr-FR" sz="2800" dirty="0">
                <a:solidFill>
                  <a:schemeClr val="accent2"/>
                </a:solidFill>
                <a:latin typeface="Calibri" panose="020F0502020204030204" pitchFamily="34" charset="0"/>
              </a:rPr>
              <a:t>: 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fr-FR" altLang="fr-FR" sz="2800" i="1" dirty="0">
                <a:solidFill>
                  <a:schemeClr val="accent2"/>
                </a:solidFill>
                <a:latin typeface="Calibri" panose="020F0502020204030204" pitchFamily="34" charset="0"/>
              </a:rPr>
              <a:t>	</a:t>
            </a:r>
            <a:r>
              <a:rPr lang="fr-FR" altLang="fr-FR" sz="2800" i="1" dirty="0" err="1">
                <a:latin typeface="Calibri" panose="020F0502020204030204" pitchFamily="34" charset="0"/>
              </a:rPr>
              <a:t>AstraZeneca</a:t>
            </a:r>
            <a:r>
              <a:rPr lang="fr-FR" altLang="fr-FR" sz="2800" i="1" dirty="0">
                <a:latin typeface="Calibri" panose="020F0502020204030204" pitchFamily="34" charset="0"/>
              </a:rPr>
              <a:t>, BMS, Lilly, MSD, </a:t>
            </a:r>
            <a:r>
              <a:rPr lang="fr-FR" altLang="fr-FR" sz="2800" i="1" dirty="0" err="1">
                <a:latin typeface="Calibri" panose="020F0502020204030204" pitchFamily="34" charset="0"/>
              </a:rPr>
              <a:t>NovoNordisk</a:t>
            </a:r>
            <a:r>
              <a:rPr lang="fr-FR" altLang="fr-FR" sz="2800" i="1" dirty="0">
                <a:latin typeface="Calibri" panose="020F0502020204030204" pitchFamily="34" charset="0"/>
              </a:rPr>
              <a:t>, Sanofi-Aventis, 	</a:t>
            </a:r>
            <a:r>
              <a:rPr lang="fr-FR" altLang="fr-FR" sz="2800" i="1" dirty="0" err="1">
                <a:latin typeface="Calibri" panose="020F0502020204030204" pitchFamily="34" charset="0"/>
              </a:rPr>
              <a:t>Scheringh-Plough</a:t>
            </a:r>
            <a:r>
              <a:rPr lang="fr-FR" altLang="fr-FR" sz="2800" i="1" dirty="0">
                <a:latin typeface="Calibri" panose="020F0502020204030204" pitchFamily="34" charset="0"/>
              </a:rPr>
              <a:t>, </a:t>
            </a:r>
            <a:r>
              <a:rPr lang="fr-FR" altLang="fr-FR" sz="2800" i="1" dirty="0" err="1">
                <a:latin typeface="Calibri" panose="020F0502020204030204" pitchFamily="34" charset="0"/>
              </a:rPr>
              <a:t>Merck</a:t>
            </a:r>
            <a:r>
              <a:rPr lang="fr-FR" altLang="fr-FR" sz="2800" i="1" dirty="0">
                <a:latin typeface="Calibri" panose="020F0502020204030204" pitchFamily="34" charset="0"/>
              </a:rPr>
              <a:t> </a:t>
            </a:r>
            <a:r>
              <a:rPr lang="fr-FR" altLang="fr-FR" sz="2800" i="1" dirty="0" err="1">
                <a:latin typeface="Calibri" panose="020F0502020204030204" pitchFamily="34" charset="0"/>
              </a:rPr>
              <a:t>Serono</a:t>
            </a:r>
            <a:endParaRPr lang="fr-FR" altLang="fr-FR" sz="2800" i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50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7778" y="2038239"/>
            <a:ext cx="9871996" cy="3161081"/>
          </a:xfrm>
        </p:spPr>
        <p:txBody>
          <a:bodyPr>
            <a:normAutofit fontScale="90000"/>
          </a:bodyPr>
          <a:lstStyle/>
          <a:p>
            <a:r>
              <a:rPr lang="fr-FR" sz="4400" b="1" dirty="0">
                <a:solidFill>
                  <a:srgbClr val="00B050"/>
                </a:solidFill>
              </a:rPr>
              <a:t>Les statines sont-elles efficaces ?</a:t>
            </a:r>
            <a:br>
              <a:rPr lang="fr-FR" sz="4400" b="1" dirty="0">
                <a:solidFill>
                  <a:srgbClr val="00B050"/>
                </a:solidFill>
              </a:rPr>
            </a:br>
            <a:br>
              <a:rPr lang="fr-FR" sz="4400" b="1" dirty="0">
                <a:solidFill>
                  <a:srgbClr val="00B050"/>
                </a:solidFill>
              </a:rPr>
            </a:br>
            <a:br>
              <a:rPr lang="fr-FR" sz="4400" b="1" dirty="0">
                <a:solidFill>
                  <a:srgbClr val="00B050"/>
                </a:solidFill>
              </a:rPr>
            </a:br>
            <a:r>
              <a:rPr lang="fr-FR" sz="4400" b="1" dirty="0">
                <a:solidFill>
                  <a:srgbClr val="C00000"/>
                </a:solidFill>
              </a:rPr>
              <a:t>Les statines sont-elles dangereuses ?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33633" y="3618779"/>
            <a:ext cx="1889611" cy="285439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4299" y="133239"/>
            <a:ext cx="189547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65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92924" y="648587"/>
            <a:ext cx="8911687" cy="56741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600" b="1" dirty="0">
                <a:solidFill>
                  <a:srgbClr val="C00000"/>
                </a:solidFill>
              </a:rPr>
              <a:t>Faut-il croire…</a:t>
            </a:r>
          </a:p>
          <a:p>
            <a:pPr marL="0" indent="0">
              <a:buNone/>
            </a:pPr>
            <a:endParaRPr lang="fr-FR" sz="3600" b="1" dirty="0"/>
          </a:p>
          <a:p>
            <a:r>
              <a:rPr lang="fr-FR" sz="3200" dirty="0"/>
              <a:t>les </a:t>
            </a:r>
            <a:r>
              <a:rPr lang="fr-FR" sz="3200" dirty="0" err="1"/>
              <a:t>lipidologues</a:t>
            </a:r>
            <a:r>
              <a:rPr lang="fr-FR" sz="3200" dirty="0"/>
              <a:t> ?</a:t>
            </a:r>
          </a:p>
          <a:p>
            <a:r>
              <a:rPr lang="fr-FR" sz="3200" dirty="0"/>
              <a:t>les cardiologues ?</a:t>
            </a:r>
          </a:p>
          <a:p>
            <a:r>
              <a:rPr lang="fr-FR" sz="3200" dirty="0"/>
              <a:t>les urologues ?</a:t>
            </a:r>
          </a:p>
          <a:p>
            <a:r>
              <a:rPr lang="fr-FR" sz="3200" dirty="0"/>
              <a:t>les sociétés savantes ?</a:t>
            </a:r>
          </a:p>
          <a:p>
            <a:r>
              <a:rPr lang="fr-FR" sz="3200" dirty="0"/>
              <a:t>ses lectures ?</a:t>
            </a:r>
          </a:p>
          <a:p>
            <a:r>
              <a:rPr lang="fr-FR" sz="3200" dirty="0"/>
              <a:t>internet ?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612004" y="1924494"/>
            <a:ext cx="2700418" cy="405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05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7210" y="1350335"/>
            <a:ext cx="7003520" cy="5252640"/>
          </a:xfrm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784851" y="581580"/>
            <a:ext cx="8911687" cy="1280890"/>
          </a:xfrm>
        </p:spPr>
        <p:txBody>
          <a:bodyPr/>
          <a:lstStyle/>
          <a:p>
            <a:r>
              <a:rPr lang="fr-FR" b="1" dirty="0">
                <a:solidFill>
                  <a:srgbClr val="00B050"/>
                </a:solidFill>
              </a:rPr>
              <a:t>Effets désirables</a:t>
            </a:r>
          </a:p>
        </p:txBody>
      </p:sp>
    </p:spTree>
    <p:extLst>
      <p:ext uri="{BB962C8B-B14F-4D97-AF65-F5344CB8AC3E}">
        <p14:creationId xmlns:p14="http://schemas.microsoft.com/office/powerpoint/2010/main" val="3527047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B050"/>
                </a:solidFill>
              </a:rPr>
              <a:t>Effets désirables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19099" t="21395" r="24738" b="38295"/>
          <a:stretch/>
        </p:blipFill>
        <p:spPr>
          <a:xfrm>
            <a:off x="2104141" y="1446029"/>
            <a:ext cx="9691653" cy="391278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097822" y="5657508"/>
            <a:ext cx="769797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u="sng" dirty="0">
                <a:hlinkClick r:id="rId3" tooltip="JAMA."/>
              </a:rPr>
              <a:t>JAMA.</a:t>
            </a:r>
            <a:r>
              <a:rPr lang="en-US" sz="1100" dirty="0"/>
              <a:t> 2016 Nov 15;316(19):2008-2024. </a:t>
            </a:r>
          </a:p>
          <a:p>
            <a:pPr algn="r"/>
            <a:r>
              <a:rPr lang="en-US" sz="1100" b="1" dirty="0"/>
              <a:t>Statins for Prevention of Cardiovascular Disease in Adults: </a:t>
            </a:r>
          </a:p>
          <a:p>
            <a:pPr algn="r"/>
            <a:r>
              <a:rPr lang="en-US" sz="1100" b="1" dirty="0"/>
              <a:t>Evidence Report and Systematic Review for the US Preventive Services Task Force.</a:t>
            </a:r>
          </a:p>
          <a:p>
            <a:pPr algn="r"/>
            <a:r>
              <a:rPr lang="en-US" sz="1100" u="sng" dirty="0">
                <a:hlinkClick r:id="rId4"/>
              </a:rPr>
              <a:t>Chou R</a:t>
            </a:r>
            <a:endParaRPr lang="en-US" sz="11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6030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Effets indésirables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1392866"/>
            <a:ext cx="8915400" cy="3359888"/>
          </a:xfrm>
        </p:spPr>
        <p:txBody>
          <a:bodyPr>
            <a:normAutofit/>
          </a:bodyPr>
          <a:lstStyle/>
          <a:p>
            <a:r>
              <a:rPr lang="fr-FR" sz="2400" b="1" dirty="0"/>
              <a:t>Douleurs musculaires </a:t>
            </a:r>
            <a:r>
              <a:rPr lang="fr-FR" sz="2400" dirty="0"/>
              <a:t>= RR 0,96*</a:t>
            </a:r>
          </a:p>
          <a:p>
            <a:r>
              <a:rPr lang="fr-FR" sz="2400" b="1" dirty="0"/>
              <a:t>Elévation des CPK </a:t>
            </a:r>
            <a:r>
              <a:rPr lang="fr-FR" sz="2400" dirty="0"/>
              <a:t>= 1,5-5%</a:t>
            </a:r>
          </a:p>
          <a:p>
            <a:r>
              <a:rPr lang="fr-FR" sz="2400" b="1" dirty="0"/>
              <a:t>Rhabdomyolyse</a:t>
            </a:r>
            <a:r>
              <a:rPr lang="fr-FR" sz="2400" dirty="0"/>
              <a:t> = 1 sur 105 patient-année** </a:t>
            </a:r>
            <a:r>
              <a:rPr lang="fr-FR" sz="1600" dirty="0"/>
              <a:t>(décès 1/6 moi***)</a:t>
            </a:r>
            <a:endParaRPr lang="fr-FR" sz="2400" dirty="0"/>
          </a:p>
          <a:p>
            <a:r>
              <a:rPr lang="fr-FR" sz="2400" b="1" dirty="0"/>
              <a:t>Élévation des transaminases </a:t>
            </a:r>
            <a:r>
              <a:rPr lang="fr-FR" sz="2400" dirty="0"/>
              <a:t>= RR 1,10*</a:t>
            </a:r>
          </a:p>
          <a:p>
            <a:r>
              <a:rPr lang="fr-FR" sz="2400" b="1" dirty="0"/>
              <a:t>Élévation de la glycémie </a:t>
            </a:r>
            <a:r>
              <a:rPr lang="fr-FR" sz="2400" dirty="0"/>
              <a:t>= RR x 1,05* jusqu’à 1,87****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560288" y="4106422"/>
            <a:ext cx="5223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* Chou 2015</a:t>
            </a:r>
          </a:p>
          <a:p>
            <a:pPr algn="r"/>
            <a:r>
              <a:rPr lang="en-US" sz="1200" dirty="0"/>
              <a:t>** </a:t>
            </a:r>
            <a:r>
              <a:rPr lang="en-US" sz="1200" dirty="0" err="1"/>
              <a:t>ansm</a:t>
            </a:r>
            <a:r>
              <a:rPr lang="en-US" sz="1200" dirty="0"/>
              <a:t> 2012</a:t>
            </a:r>
          </a:p>
          <a:p>
            <a:pPr algn="r"/>
            <a:r>
              <a:rPr lang="en-US" sz="1200" dirty="0"/>
              <a:t>***</a:t>
            </a:r>
            <a:r>
              <a:rPr lang="fr-FR" sz="1200" dirty="0" err="1"/>
              <a:t>Brosteaux</a:t>
            </a:r>
            <a:r>
              <a:rPr lang="fr-FR" sz="1200" dirty="0"/>
              <a:t> 2010</a:t>
            </a:r>
            <a:endParaRPr lang="en-US" sz="1200" dirty="0"/>
          </a:p>
          <a:p>
            <a:pPr algn="r"/>
            <a:r>
              <a:rPr lang="en-US" sz="1200" dirty="0"/>
              <a:t>**** Mansi 2016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350335" y="5038543"/>
            <a:ext cx="10433199" cy="70788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+ 2 cas de diabète </a:t>
            </a:r>
            <a:r>
              <a:rPr lang="fr-FR" sz="2000" dirty="0"/>
              <a:t>pour 1000 patients traités chaque année</a:t>
            </a:r>
          </a:p>
          <a:p>
            <a:r>
              <a:rPr lang="fr-FR" sz="2000" b="1" dirty="0">
                <a:solidFill>
                  <a:srgbClr val="00B050"/>
                </a:solidFill>
              </a:rPr>
              <a:t>- 6,5 événements CV </a:t>
            </a:r>
            <a:r>
              <a:rPr lang="fr-FR" sz="2000" dirty="0"/>
              <a:t>graves évités pour 1000 patients traités chaque année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657917" y="6032218"/>
            <a:ext cx="4125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Preiss 2012</a:t>
            </a:r>
          </a:p>
        </p:txBody>
      </p:sp>
    </p:spTree>
    <p:extLst>
      <p:ext uri="{BB962C8B-B14F-4D97-AF65-F5344CB8AC3E}">
        <p14:creationId xmlns:p14="http://schemas.microsoft.com/office/powerpoint/2010/main" val="256298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75966" y="730436"/>
            <a:ext cx="8911687" cy="853816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rgbClr val="C00000"/>
                </a:solidFill>
              </a:rPr>
              <a:t>Qui traiter ?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966" y="4092501"/>
            <a:ext cx="8630093" cy="208560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378" y="896704"/>
            <a:ext cx="4171064" cy="275048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6996" y="3982151"/>
            <a:ext cx="4357928" cy="230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3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Recommandations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l="28385" t="24980" r="31063" b="23907"/>
          <a:stretch/>
        </p:blipFill>
        <p:spPr>
          <a:xfrm>
            <a:off x="3460829" y="1713052"/>
            <a:ext cx="7256789" cy="514494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/>
          <a:srcRect l="30610" t="20000" r="31803" b="26046"/>
          <a:stretch/>
        </p:blipFill>
        <p:spPr>
          <a:xfrm rot="850348">
            <a:off x="4126563" y="1264555"/>
            <a:ext cx="6669602" cy="538520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7824" y="1145496"/>
            <a:ext cx="2459541" cy="308360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5816" y="3577850"/>
            <a:ext cx="4780870" cy="1852794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28253">
            <a:off x="7721120" y="3368300"/>
            <a:ext cx="2541846" cy="254184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623968">
            <a:off x="4007778" y="2420447"/>
            <a:ext cx="3626509" cy="175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4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28434" t="24063" r="27360" b="47202"/>
          <a:stretch/>
        </p:blipFill>
        <p:spPr>
          <a:xfrm>
            <a:off x="1108401" y="1706136"/>
            <a:ext cx="11070747" cy="4047893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9511991" y="4259766"/>
            <a:ext cx="591015" cy="5352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3687337" y="4612888"/>
            <a:ext cx="591015" cy="5352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9296401" y="4575717"/>
            <a:ext cx="717394" cy="5352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7022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18693" t="28608" r="19421" b="14309"/>
          <a:stretch/>
        </p:blipFill>
        <p:spPr>
          <a:xfrm>
            <a:off x="2267814" y="1371600"/>
            <a:ext cx="9284849" cy="481732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Quels objectifs ?</a:t>
            </a:r>
          </a:p>
        </p:txBody>
      </p:sp>
      <p:sp>
        <p:nvSpPr>
          <p:cNvPr id="2" name="Rectangle : coins arrondis 1"/>
          <p:cNvSpPr/>
          <p:nvPr/>
        </p:nvSpPr>
        <p:spPr>
          <a:xfrm>
            <a:off x="3200401" y="5390707"/>
            <a:ext cx="3709838" cy="361507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19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4376587" cy="724945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Qui traiter ?</a:t>
            </a:r>
          </a:p>
        </p:txBody>
      </p:sp>
      <p:pic>
        <p:nvPicPr>
          <p:cNvPr id="1028" name="Picture 4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768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2141135" y="2415038"/>
            <a:ext cx="38981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B050"/>
                </a:solidFill>
              </a:rPr>
              <a:t>0-1 </a:t>
            </a:r>
            <a:r>
              <a:rPr lang="fr-FR" sz="3200" b="1" dirty="0" err="1">
                <a:solidFill>
                  <a:srgbClr val="00B050"/>
                </a:solidFill>
              </a:rPr>
              <a:t>fdr</a:t>
            </a:r>
            <a:endParaRPr lang="fr-FR" sz="3200" b="1" dirty="0">
              <a:solidFill>
                <a:srgbClr val="00B050"/>
              </a:solidFill>
            </a:endParaRPr>
          </a:p>
          <a:p>
            <a:pPr algn="ctr"/>
            <a:r>
              <a:rPr lang="fr-FR" sz="3200" b="1" dirty="0">
                <a:solidFill>
                  <a:srgbClr val="F7941D"/>
                </a:solidFill>
              </a:rPr>
              <a:t>2 </a:t>
            </a:r>
            <a:r>
              <a:rPr lang="fr-FR" sz="3200" b="1" dirty="0" err="1">
                <a:solidFill>
                  <a:srgbClr val="F7941D"/>
                </a:solidFill>
              </a:rPr>
              <a:t>fdr</a:t>
            </a:r>
            <a:endParaRPr lang="fr-FR" sz="3200" b="1" dirty="0">
              <a:solidFill>
                <a:srgbClr val="F7941D"/>
              </a:solidFill>
            </a:endParaRPr>
          </a:p>
          <a:p>
            <a:pPr algn="ctr"/>
            <a:r>
              <a:rPr lang="fr-FR" sz="3200" b="1" u="sng" dirty="0">
                <a:solidFill>
                  <a:srgbClr val="FF0000"/>
                </a:solidFill>
              </a:rPr>
              <a:t>&gt;</a:t>
            </a:r>
            <a:r>
              <a:rPr lang="fr-FR" sz="3200" b="1" dirty="0">
                <a:solidFill>
                  <a:srgbClr val="FF0000"/>
                </a:solidFill>
              </a:rPr>
              <a:t> 3 </a:t>
            </a:r>
            <a:r>
              <a:rPr lang="fr-FR" sz="3200" b="1" dirty="0" err="1">
                <a:solidFill>
                  <a:srgbClr val="FF0000"/>
                </a:solidFill>
              </a:rPr>
              <a:t>fdr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53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19385" t="12922" r="19055" b="76749"/>
          <a:stretch/>
        </p:blipFill>
        <p:spPr>
          <a:xfrm>
            <a:off x="1656583" y="338754"/>
            <a:ext cx="9949794" cy="93905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19391" t="10851" r="18585" b="5864"/>
          <a:stretch/>
        </p:blipFill>
        <p:spPr>
          <a:xfrm>
            <a:off x="1656583" y="2577491"/>
            <a:ext cx="5371538" cy="405722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/>
          <a:srcRect l="32843" t="39182" r="33702" b="8654"/>
          <a:stretch/>
        </p:blipFill>
        <p:spPr>
          <a:xfrm>
            <a:off x="7315201" y="2554737"/>
            <a:ext cx="4763639" cy="4177934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656583" y="1454608"/>
            <a:ext cx="10177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http://www.heartscore.org  </a:t>
            </a:r>
          </a:p>
          <a:p>
            <a:endParaRPr lang="fr-FR" b="1" dirty="0"/>
          </a:p>
          <a:p>
            <a:r>
              <a:rPr lang="fr-FR" b="1" dirty="0">
                <a:solidFill>
                  <a:srgbClr val="F7941D"/>
                </a:solidFill>
              </a:rPr>
              <a:t>http://www.advanceriskengine.com	</a:t>
            </a:r>
            <a:r>
              <a:rPr lang="fr-FR" b="1" dirty="0"/>
              <a:t>	</a:t>
            </a:r>
            <a:r>
              <a:rPr lang="fr-FR" dirty="0"/>
              <a:t>		</a:t>
            </a:r>
            <a:r>
              <a:rPr lang="fr-FR" b="1" dirty="0">
                <a:solidFill>
                  <a:srgbClr val="FF0000"/>
                </a:solidFill>
              </a:rPr>
              <a:t>https://www.dtu.ox.ac.uk/riskengine</a:t>
            </a:r>
          </a:p>
        </p:txBody>
      </p:sp>
    </p:spTree>
    <p:extLst>
      <p:ext uri="{BB962C8B-B14F-4D97-AF65-F5344CB8AC3E}">
        <p14:creationId xmlns:p14="http://schemas.microsoft.com/office/powerpoint/2010/main" val="386623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40312" y="535260"/>
            <a:ext cx="4895386" cy="791736"/>
          </a:xfrm>
        </p:spPr>
        <p:txBody>
          <a:bodyPr>
            <a:normAutofit/>
          </a:bodyPr>
          <a:lstStyle/>
          <a:p>
            <a:r>
              <a:rPr lang="fr-FR" b="1" dirty="0"/>
              <a:t>Femme de 55 ans, TA 160mmHg, cholestérol total à 2,50g/l, non fumeuse</a:t>
            </a:r>
          </a:p>
        </p:txBody>
      </p:sp>
      <p:pic>
        <p:nvPicPr>
          <p:cNvPr id="4" name="Picture 4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e 4"/>
          <p:cNvSpPr/>
          <p:nvPr/>
        </p:nvSpPr>
        <p:spPr>
          <a:xfrm>
            <a:off x="8224486" y="3429000"/>
            <a:ext cx="312235" cy="30108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Légende : flèche vers le haut 5"/>
          <p:cNvSpPr/>
          <p:nvPr/>
        </p:nvSpPr>
        <p:spPr>
          <a:xfrm>
            <a:off x="3369530" y="1449659"/>
            <a:ext cx="1884556" cy="914400"/>
          </a:xfrm>
          <a:prstGeom prst="up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LDL &lt; 1,90 g/l</a:t>
            </a:r>
          </a:p>
        </p:txBody>
      </p:sp>
      <p:sp>
        <p:nvSpPr>
          <p:cNvPr id="9" name="Ellipse 8"/>
          <p:cNvSpPr/>
          <p:nvPr/>
        </p:nvSpPr>
        <p:spPr>
          <a:xfrm>
            <a:off x="10361990" y="3429000"/>
            <a:ext cx="312235" cy="30108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2046713" y="2787804"/>
            <a:ext cx="4895386" cy="791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Homme de 55 ans, TA 160mmHg, cholestérol total à 2,50g/l, non fumeur</a:t>
            </a:r>
          </a:p>
        </p:txBody>
      </p:sp>
      <p:sp>
        <p:nvSpPr>
          <p:cNvPr id="11" name="Légende : flèche vers le haut 10"/>
          <p:cNvSpPr/>
          <p:nvPr/>
        </p:nvSpPr>
        <p:spPr>
          <a:xfrm>
            <a:off x="3369530" y="3730081"/>
            <a:ext cx="1884556" cy="914400"/>
          </a:xfrm>
          <a:prstGeom prst="upArrowCallout">
            <a:avLst/>
          </a:prstGeom>
          <a:solidFill>
            <a:srgbClr val="F794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LDL &lt; 1,30 g/l</a:t>
            </a: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1936598" y="4869357"/>
            <a:ext cx="4895386" cy="791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Homme de 60 ans, TA 160mmHg, cholestérol total à 2,50g/l, non fumeur</a:t>
            </a:r>
          </a:p>
        </p:txBody>
      </p:sp>
      <p:sp>
        <p:nvSpPr>
          <p:cNvPr id="13" name="Légende : flèche vers le haut 12"/>
          <p:cNvSpPr/>
          <p:nvPr/>
        </p:nvSpPr>
        <p:spPr>
          <a:xfrm>
            <a:off x="3365816" y="5783756"/>
            <a:ext cx="1884556" cy="914400"/>
          </a:xfrm>
          <a:prstGeom prst="up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LDL &lt; 1,00 g/l</a:t>
            </a:r>
          </a:p>
        </p:txBody>
      </p:sp>
      <p:sp>
        <p:nvSpPr>
          <p:cNvPr id="14" name="Ellipse 13"/>
          <p:cNvSpPr/>
          <p:nvPr/>
        </p:nvSpPr>
        <p:spPr>
          <a:xfrm>
            <a:off x="10337175" y="2659564"/>
            <a:ext cx="312235" cy="30108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70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Avec quoi traiter 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1467279"/>
            <a:ext cx="9266139" cy="518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5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796" y="696532"/>
            <a:ext cx="5221560" cy="287185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9355" y="3568390"/>
            <a:ext cx="4241084" cy="281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06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Avec quoi traiter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1620643"/>
            <a:ext cx="8915400" cy="5025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4000" b="1" dirty="0">
                <a:solidFill>
                  <a:srgbClr val="C00000"/>
                </a:solidFill>
              </a:rPr>
              <a:t>Hypercholestérolémie = statine</a:t>
            </a:r>
          </a:p>
          <a:p>
            <a:pPr marL="0" indent="0">
              <a:buNone/>
            </a:pPr>
            <a:endParaRPr lang="fr-FR" sz="4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fr-FR" sz="4000" b="1" dirty="0">
                <a:solidFill>
                  <a:srgbClr val="C00000"/>
                </a:solidFill>
              </a:rPr>
              <a:t>Prévention secondaire = statine</a:t>
            </a:r>
          </a:p>
          <a:p>
            <a:pPr marL="457200" lvl="1" indent="0">
              <a:buNone/>
            </a:pPr>
            <a:r>
              <a:rPr lang="fr-FR" sz="2000" b="1" dirty="0">
                <a:solidFill>
                  <a:srgbClr val="C00000"/>
                </a:solidFill>
              </a:rPr>
              <a:t>Haute intensité </a:t>
            </a:r>
            <a:r>
              <a:rPr lang="fr-FR" sz="2000" dirty="0">
                <a:solidFill>
                  <a:srgbClr val="C00000"/>
                </a:solidFill>
              </a:rPr>
              <a:t>: 	</a:t>
            </a:r>
            <a:r>
              <a:rPr lang="fr-FR" sz="2000" dirty="0" err="1">
                <a:solidFill>
                  <a:srgbClr val="C00000"/>
                </a:solidFill>
              </a:rPr>
              <a:t>atorva</a:t>
            </a:r>
            <a:r>
              <a:rPr lang="fr-FR" sz="2000" dirty="0">
                <a:solidFill>
                  <a:srgbClr val="C00000"/>
                </a:solidFill>
              </a:rPr>
              <a:t> 40-80mg, 	</a:t>
            </a:r>
            <a:r>
              <a:rPr lang="fr-FR" sz="2000" dirty="0" err="1">
                <a:solidFill>
                  <a:srgbClr val="C00000"/>
                </a:solidFill>
              </a:rPr>
              <a:t>rosuva</a:t>
            </a:r>
            <a:r>
              <a:rPr lang="fr-FR" sz="2000" dirty="0">
                <a:solidFill>
                  <a:srgbClr val="C00000"/>
                </a:solidFill>
              </a:rPr>
              <a:t> 20mg</a:t>
            </a:r>
          </a:p>
          <a:p>
            <a:pPr marL="457200" lvl="1" indent="0">
              <a:buNone/>
            </a:pPr>
            <a:r>
              <a:rPr lang="fr-FR" sz="2000" b="1" dirty="0">
                <a:solidFill>
                  <a:srgbClr val="C00000"/>
                </a:solidFill>
              </a:rPr>
              <a:t>Intensité modérée </a:t>
            </a:r>
            <a:r>
              <a:rPr lang="fr-FR" sz="2000" dirty="0">
                <a:solidFill>
                  <a:srgbClr val="C00000"/>
                </a:solidFill>
              </a:rPr>
              <a:t>: 	</a:t>
            </a:r>
            <a:r>
              <a:rPr lang="fr-FR" sz="2000" dirty="0" err="1">
                <a:solidFill>
                  <a:srgbClr val="C00000"/>
                </a:solidFill>
              </a:rPr>
              <a:t>atorva</a:t>
            </a:r>
            <a:r>
              <a:rPr lang="fr-FR" sz="2000" dirty="0">
                <a:solidFill>
                  <a:srgbClr val="C00000"/>
                </a:solidFill>
              </a:rPr>
              <a:t> 10-20mg, 	</a:t>
            </a:r>
            <a:r>
              <a:rPr lang="fr-FR" sz="2000" dirty="0" err="1">
                <a:solidFill>
                  <a:srgbClr val="C00000"/>
                </a:solidFill>
              </a:rPr>
              <a:t>rosuva</a:t>
            </a:r>
            <a:r>
              <a:rPr lang="fr-FR" sz="2000" dirty="0">
                <a:solidFill>
                  <a:srgbClr val="C00000"/>
                </a:solidFill>
              </a:rPr>
              <a:t> 5-10mg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C00000"/>
                </a:solidFill>
              </a:rPr>
              <a:t>					</a:t>
            </a:r>
            <a:r>
              <a:rPr lang="fr-FR" sz="2000" dirty="0" err="1">
                <a:solidFill>
                  <a:srgbClr val="C00000"/>
                </a:solidFill>
              </a:rPr>
              <a:t>fluva</a:t>
            </a:r>
            <a:r>
              <a:rPr lang="fr-FR" sz="2000" dirty="0">
                <a:solidFill>
                  <a:srgbClr val="C00000"/>
                </a:solidFill>
              </a:rPr>
              <a:t> 80mg,			prava40mg, 	</a:t>
            </a:r>
            <a:r>
              <a:rPr lang="fr-FR" sz="2000" dirty="0" err="1">
                <a:solidFill>
                  <a:srgbClr val="C00000"/>
                </a:solidFill>
              </a:rPr>
              <a:t>simva</a:t>
            </a:r>
            <a:r>
              <a:rPr lang="fr-FR" sz="2000" dirty="0">
                <a:solidFill>
                  <a:srgbClr val="C00000"/>
                </a:solidFill>
              </a:rPr>
              <a:t> 20-40mg, </a:t>
            </a:r>
          </a:p>
          <a:p>
            <a:pPr marL="457200" lvl="1" indent="0">
              <a:buNone/>
            </a:pPr>
            <a:r>
              <a:rPr lang="fr-FR" sz="2000" b="1" dirty="0">
                <a:solidFill>
                  <a:srgbClr val="C00000"/>
                </a:solidFill>
              </a:rPr>
              <a:t>Faible intensité </a:t>
            </a:r>
            <a:r>
              <a:rPr lang="fr-FR" sz="2000" dirty="0">
                <a:solidFill>
                  <a:srgbClr val="C00000"/>
                </a:solidFill>
              </a:rPr>
              <a:t>: 	</a:t>
            </a:r>
            <a:r>
              <a:rPr lang="fr-FR" sz="2000" dirty="0" err="1">
                <a:solidFill>
                  <a:srgbClr val="C00000"/>
                </a:solidFill>
              </a:rPr>
              <a:t>fluva</a:t>
            </a:r>
            <a:r>
              <a:rPr lang="fr-FR" sz="2000" dirty="0">
                <a:solidFill>
                  <a:srgbClr val="C00000"/>
                </a:solidFill>
              </a:rPr>
              <a:t> 20-40mg, 		</a:t>
            </a:r>
            <a:r>
              <a:rPr lang="fr-FR" sz="2000" dirty="0" err="1">
                <a:solidFill>
                  <a:srgbClr val="C00000"/>
                </a:solidFill>
              </a:rPr>
              <a:t>prava</a:t>
            </a:r>
            <a:r>
              <a:rPr lang="fr-FR" sz="2000" dirty="0">
                <a:solidFill>
                  <a:srgbClr val="C00000"/>
                </a:solidFill>
              </a:rPr>
              <a:t> 10-20mg, 	</a:t>
            </a:r>
            <a:r>
              <a:rPr lang="fr-FR" sz="2000" dirty="0" err="1">
                <a:solidFill>
                  <a:srgbClr val="C00000"/>
                </a:solidFill>
              </a:rPr>
              <a:t>simva</a:t>
            </a:r>
            <a:r>
              <a:rPr lang="fr-FR" sz="2000" dirty="0">
                <a:solidFill>
                  <a:srgbClr val="C00000"/>
                </a:solidFill>
              </a:rPr>
              <a:t> 10mg</a:t>
            </a:r>
          </a:p>
        </p:txBody>
      </p:sp>
    </p:spTree>
    <p:extLst>
      <p:ext uri="{BB962C8B-B14F-4D97-AF65-F5344CB8AC3E}">
        <p14:creationId xmlns:p14="http://schemas.microsoft.com/office/powerpoint/2010/main" val="899913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Avec quoi traiter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1620643"/>
            <a:ext cx="8915400" cy="5025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600" b="1" dirty="0">
                <a:solidFill>
                  <a:srgbClr val="FF3399"/>
                </a:solidFill>
              </a:rPr>
              <a:t>Hypertriglycéridémie </a:t>
            </a:r>
            <a:r>
              <a:rPr lang="fr-FR" sz="2400" dirty="0">
                <a:solidFill>
                  <a:srgbClr val="FF3399"/>
                </a:solidFill>
              </a:rPr>
              <a:t>isolée &gt; 5g/l </a:t>
            </a:r>
            <a:r>
              <a:rPr lang="fr-FR" sz="3600" b="1" dirty="0">
                <a:solidFill>
                  <a:srgbClr val="FF3399"/>
                </a:solidFill>
              </a:rPr>
              <a:t>= </a:t>
            </a:r>
            <a:r>
              <a:rPr lang="fr-FR" sz="3600" b="1" dirty="0" err="1">
                <a:solidFill>
                  <a:srgbClr val="FF3399"/>
                </a:solidFill>
              </a:rPr>
              <a:t>fibrate</a:t>
            </a:r>
            <a:endParaRPr lang="fr-FR" sz="3600" b="1" dirty="0">
              <a:solidFill>
                <a:srgbClr val="FF3399"/>
              </a:solidFill>
            </a:endParaRPr>
          </a:p>
          <a:p>
            <a:pPr marL="0" indent="0">
              <a:buNone/>
            </a:pPr>
            <a:r>
              <a:rPr lang="fr-FR" sz="3600" dirty="0">
                <a:solidFill>
                  <a:srgbClr val="FF3399"/>
                </a:solidFill>
              </a:rPr>
              <a:t>	</a:t>
            </a:r>
            <a:r>
              <a:rPr lang="fr-FR" sz="2400" b="1" dirty="0" err="1">
                <a:solidFill>
                  <a:srgbClr val="FF3399"/>
                </a:solidFill>
              </a:rPr>
              <a:t>Fénofibrate</a:t>
            </a:r>
            <a:r>
              <a:rPr lang="fr-FR" sz="2000" dirty="0">
                <a:solidFill>
                  <a:srgbClr val="FF3399"/>
                </a:solidFill>
              </a:rPr>
              <a:t>	</a:t>
            </a:r>
            <a:r>
              <a:rPr lang="fr-FR" sz="2000" dirty="0" err="1">
                <a:solidFill>
                  <a:srgbClr val="FF3399"/>
                </a:solidFill>
              </a:rPr>
              <a:t>Lipantyl</a:t>
            </a:r>
            <a:r>
              <a:rPr lang="fr-FR" baseline="30000" dirty="0">
                <a:solidFill>
                  <a:srgbClr val="FF3399"/>
                </a:solidFill>
              </a:rPr>
              <a:t>®</a:t>
            </a:r>
            <a:r>
              <a:rPr lang="fr-FR" dirty="0">
                <a:solidFill>
                  <a:srgbClr val="FF3399"/>
                </a:solidFill>
              </a:rPr>
              <a:t>, </a:t>
            </a:r>
            <a:r>
              <a:rPr lang="fr-FR" dirty="0" err="1">
                <a:solidFill>
                  <a:srgbClr val="FF3399"/>
                </a:solidFill>
              </a:rPr>
              <a:t>Fegenor</a:t>
            </a:r>
            <a:r>
              <a:rPr lang="fr-FR" baseline="30000" dirty="0">
                <a:solidFill>
                  <a:srgbClr val="FF3399"/>
                </a:solidFill>
              </a:rPr>
              <a:t>®</a:t>
            </a:r>
            <a:r>
              <a:rPr lang="fr-FR" dirty="0">
                <a:solidFill>
                  <a:srgbClr val="FF3399"/>
                </a:solidFill>
              </a:rPr>
              <a:t>, </a:t>
            </a:r>
            <a:r>
              <a:rPr lang="fr-FR" dirty="0" err="1">
                <a:solidFill>
                  <a:srgbClr val="FF3399"/>
                </a:solidFill>
              </a:rPr>
              <a:t>Sécalip</a:t>
            </a:r>
            <a:r>
              <a:rPr lang="fr-FR" baseline="30000" dirty="0">
                <a:solidFill>
                  <a:srgbClr val="FF3399"/>
                </a:solidFill>
              </a:rPr>
              <a:t>®</a:t>
            </a:r>
          </a:p>
          <a:p>
            <a:pPr marL="0" indent="0">
              <a:buNone/>
            </a:pPr>
            <a:endParaRPr lang="fr-FR" sz="2400" b="1" baseline="30000" dirty="0">
              <a:solidFill>
                <a:srgbClr val="FF3399"/>
              </a:solidFill>
            </a:endParaRPr>
          </a:p>
          <a:p>
            <a:pPr marL="0" indent="0">
              <a:buNone/>
            </a:pPr>
            <a:r>
              <a:rPr lang="fr-FR" sz="2400" b="1" dirty="0">
                <a:solidFill>
                  <a:srgbClr val="FF3399"/>
                </a:solidFill>
              </a:rPr>
              <a:t>	</a:t>
            </a:r>
            <a:r>
              <a:rPr lang="fr-FR" sz="2400" b="1" dirty="0" err="1">
                <a:solidFill>
                  <a:srgbClr val="FF3399"/>
                </a:solidFill>
              </a:rPr>
              <a:t>Bézafibrate</a:t>
            </a:r>
            <a:r>
              <a:rPr lang="fr-FR" sz="3200" dirty="0">
                <a:solidFill>
                  <a:srgbClr val="FF3399"/>
                </a:solidFill>
              </a:rPr>
              <a:t>	</a:t>
            </a:r>
            <a:r>
              <a:rPr lang="fr-FR" sz="2000" dirty="0" err="1">
                <a:solidFill>
                  <a:srgbClr val="FF3399"/>
                </a:solidFill>
              </a:rPr>
              <a:t>Béfizal</a:t>
            </a:r>
            <a:r>
              <a:rPr lang="fr-FR" sz="2000" baseline="30000" dirty="0">
                <a:solidFill>
                  <a:srgbClr val="FF3399"/>
                </a:solidFill>
              </a:rPr>
              <a:t>®</a:t>
            </a:r>
          </a:p>
          <a:p>
            <a:pPr marL="0" indent="0">
              <a:buNone/>
            </a:pPr>
            <a:endParaRPr lang="fr-FR" sz="2000" baseline="30000" dirty="0">
              <a:solidFill>
                <a:srgbClr val="FF3399"/>
              </a:solidFill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rgbClr val="FF3399"/>
                </a:solidFill>
              </a:rPr>
              <a:t>	</a:t>
            </a:r>
            <a:r>
              <a:rPr lang="fr-FR" sz="2400" b="1" dirty="0" err="1">
                <a:solidFill>
                  <a:srgbClr val="FF3399"/>
                </a:solidFill>
              </a:rPr>
              <a:t>Ciprofibrate</a:t>
            </a:r>
            <a:r>
              <a:rPr lang="fr-FR" sz="2400" b="1" dirty="0">
                <a:solidFill>
                  <a:srgbClr val="FF3399"/>
                </a:solidFill>
              </a:rPr>
              <a:t> </a:t>
            </a:r>
            <a:r>
              <a:rPr lang="fr-FR" sz="2800" dirty="0">
                <a:solidFill>
                  <a:srgbClr val="FF3399"/>
                </a:solidFill>
              </a:rPr>
              <a:t>	</a:t>
            </a:r>
            <a:r>
              <a:rPr lang="fr-FR" dirty="0" err="1">
                <a:solidFill>
                  <a:srgbClr val="FF3399"/>
                </a:solidFill>
              </a:rPr>
              <a:t>Lipanor</a:t>
            </a:r>
            <a:r>
              <a:rPr lang="fr-FR" sz="2000" baseline="30000" dirty="0">
                <a:solidFill>
                  <a:srgbClr val="FF3399"/>
                </a:solidFill>
              </a:rPr>
              <a:t>®</a:t>
            </a:r>
          </a:p>
          <a:p>
            <a:pPr marL="0" indent="0">
              <a:buNone/>
            </a:pPr>
            <a:endParaRPr lang="fr-FR" sz="2000" baseline="30000" dirty="0">
              <a:solidFill>
                <a:srgbClr val="FF3399"/>
              </a:solidFill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rgbClr val="FF3399"/>
                </a:solidFill>
              </a:rPr>
              <a:t>	</a:t>
            </a:r>
            <a:r>
              <a:rPr lang="fr-FR" sz="2400" b="1" dirty="0" err="1">
                <a:solidFill>
                  <a:srgbClr val="FF3399"/>
                </a:solidFill>
              </a:rPr>
              <a:t>Gemfibrozil</a:t>
            </a:r>
            <a:r>
              <a:rPr lang="fr-FR" sz="2400" dirty="0">
                <a:solidFill>
                  <a:srgbClr val="FF3399"/>
                </a:solidFill>
              </a:rPr>
              <a:t>	</a:t>
            </a:r>
            <a:r>
              <a:rPr lang="fr-FR" sz="2000" dirty="0" err="1">
                <a:solidFill>
                  <a:srgbClr val="FF3399"/>
                </a:solidFill>
              </a:rPr>
              <a:t>Lipur</a:t>
            </a:r>
            <a:endParaRPr lang="fr-FR" sz="2000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904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Dyslipidémie mixte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15414" t="20161" r="21250" b="14147"/>
          <a:stretch/>
        </p:blipFill>
        <p:spPr>
          <a:xfrm>
            <a:off x="2592924" y="1382750"/>
            <a:ext cx="9136368" cy="5330283"/>
          </a:xfrm>
          <a:prstGeom prst="rect">
            <a:avLst/>
          </a:prstGeom>
        </p:spPr>
      </p:pic>
      <p:sp>
        <p:nvSpPr>
          <p:cNvPr id="3" name="Triangle isocèle 2"/>
          <p:cNvSpPr/>
          <p:nvPr/>
        </p:nvSpPr>
        <p:spPr>
          <a:xfrm>
            <a:off x="6347638" y="1171354"/>
            <a:ext cx="1020725" cy="744279"/>
          </a:xfrm>
          <a:prstGeom prst="triangle">
            <a:avLst/>
          </a:prstGeom>
          <a:noFill/>
          <a:ln w="571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6" name="Triangle isocèle 5"/>
          <p:cNvSpPr/>
          <p:nvPr/>
        </p:nvSpPr>
        <p:spPr>
          <a:xfrm>
            <a:off x="5326912" y="1718598"/>
            <a:ext cx="1020725" cy="744279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7" name="Cœur 6"/>
          <p:cNvSpPr/>
          <p:nvPr/>
        </p:nvSpPr>
        <p:spPr>
          <a:xfrm>
            <a:off x="4468527" y="2172151"/>
            <a:ext cx="914400" cy="914400"/>
          </a:xfrm>
          <a:prstGeom prst="hear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8" name="Cœur 7"/>
          <p:cNvSpPr/>
          <p:nvPr/>
        </p:nvSpPr>
        <p:spPr>
          <a:xfrm>
            <a:off x="8031126" y="2258704"/>
            <a:ext cx="914400" cy="914400"/>
          </a:xfrm>
          <a:prstGeom prst="heart">
            <a:avLst/>
          </a:prstGeom>
          <a:noFill/>
          <a:ln w="571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5196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18693" t="28608" r="19421" b="14309"/>
          <a:stretch/>
        </p:blipFill>
        <p:spPr>
          <a:xfrm>
            <a:off x="2267814" y="1371600"/>
            <a:ext cx="9284849" cy="481732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Et le patient diabétique ?</a:t>
            </a:r>
          </a:p>
        </p:txBody>
      </p:sp>
      <p:sp>
        <p:nvSpPr>
          <p:cNvPr id="6" name="Ellipse 5"/>
          <p:cNvSpPr/>
          <p:nvPr/>
        </p:nvSpPr>
        <p:spPr>
          <a:xfrm>
            <a:off x="5631360" y="2994100"/>
            <a:ext cx="312235" cy="301083"/>
          </a:xfrm>
          <a:prstGeom prst="ellipse">
            <a:avLst/>
          </a:prstGeom>
          <a:noFill/>
          <a:ln w="38100">
            <a:solidFill>
              <a:srgbClr val="F794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4482790" y="3479181"/>
            <a:ext cx="992459" cy="30108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3947526" y="5793056"/>
            <a:ext cx="1103976" cy="39587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845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1679" y="796556"/>
            <a:ext cx="3714577" cy="244548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rgbClr val="FF0000"/>
                </a:solidFill>
              </a:rPr>
              <a:t>Et le patient âgé ?</a:t>
            </a:r>
            <a:br>
              <a:rPr lang="fr-FR" sz="4000" b="1" dirty="0">
                <a:solidFill>
                  <a:srgbClr val="FF0000"/>
                </a:solidFill>
              </a:rPr>
            </a:br>
            <a:r>
              <a:rPr lang="fr-FR" sz="4000" b="1" dirty="0">
                <a:solidFill>
                  <a:srgbClr val="FF0000"/>
                </a:solidFill>
              </a:rPr>
              <a:t>&gt; 75 ans</a:t>
            </a:r>
            <a:br>
              <a:rPr lang="fr-FR" b="1" dirty="0">
                <a:solidFill>
                  <a:srgbClr val="FF0000"/>
                </a:solidFill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5755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800" b="1" u="sng" dirty="0">
              <a:solidFill>
                <a:schemeClr val="accent4"/>
              </a:solidFill>
            </a:endParaRPr>
          </a:p>
          <a:p>
            <a:pPr marL="0" indent="0">
              <a:buNone/>
            </a:pPr>
            <a:r>
              <a:rPr lang="fr-FR" sz="2800" b="1" u="sng" dirty="0">
                <a:solidFill>
                  <a:schemeClr val="accent4"/>
                </a:solidFill>
              </a:rPr>
              <a:t>Traitement en cours </a:t>
            </a:r>
            <a:r>
              <a:rPr lang="fr-FR" sz="2800" b="1" dirty="0">
                <a:solidFill>
                  <a:schemeClr val="accent4"/>
                </a:solidFill>
              </a:rPr>
              <a:t>= </a:t>
            </a:r>
            <a:r>
              <a:rPr lang="fr-FR" sz="2800" b="1" dirty="0">
                <a:solidFill>
                  <a:srgbClr val="FF0000"/>
                </a:solidFill>
              </a:rPr>
              <a:t>poursuivre</a:t>
            </a:r>
          </a:p>
          <a:p>
            <a:pPr marL="0" indent="0">
              <a:buNone/>
            </a:pPr>
            <a:endParaRPr lang="fr-FR" sz="2800" b="1" dirty="0">
              <a:solidFill>
                <a:schemeClr val="accent4"/>
              </a:solidFill>
            </a:endParaRPr>
          </a:p>
          <a:p>
            <a:pPr marL="0" indent="0">
              <a:buNone/>
            </a:pPr>
            <a:r>
              <a:rPr lang="fr-FR" sz="2800" b="1" u="sng" dirty="0">
                <a:solidFill>
                  <a:schemeClr val="accent4"/>
                </a:solidFill>
              </a:rPr>
              <a:t>Prévention secondaire </a:t>
            </a:r>
            <a:r>
              <a:rPr lang="fr-FR" sz="2800" b="1" dirty="0">
                <a:solidFill>
                  <a:schemeClr val="accent4"/>
                </a:solidFill>
              </a:rPr>
              <a:t>= </a:t>
            </a:r>
            <a:r>
              <a:rPr lang="fr-FR" sz="2800" b="1" dirty="0">
                <a:solidFill>
                  <a:srgbClr val="FF0000"/>
                </a:solidFill>
              </a:rPr>
              <a:t>instaurer</a:t>
            </a:r>
          </a:p>
          <a:p>
            <a:r>
              <a:rPr lang="fr-FR" dirty="0"/>
              <a:t>Objectif de </a:t>
            </a:r>
            <a:r>
              <a:rPr lang="fr-FR" dirty="0" err="1"/>
              <a:t>LDLc</a:t>
            </a:r>
            <a:r>
              <a:rPr lang="fr-FR" dirty="0"/>
              <a:t> &lt; 1,0 g/l </a:t>
            </a:r>
          </a:p>
          <a:p>
            <a:pPr marL="0" indent="0">
              <a:buNone/>
            </a:pPr>
            <a:endParaRPr lang="fr-FR" sz="2800" b="1" dirty="0">
              <a:solidFill>
                <a:schemeClr val="accent4"/>
              </a:solidFill>
            </a:endParaRPr>
          </a:p>
          <a:p>
            <a:pPr marL="0" indent="0">
              <a:buNone/>
            </a:pPr>
            <a:r>
              <a:rPr lang="fr-FR" sz="2800" b="1" u="sng" dirty="0">
                <a:solidFill>
                  <a:schemeClr val="accent4"/>
                </a:solidFill>
              </a:rPr>
              <a:t>Prévention primaire 75-80 ans = </a:t>
            </a:r>
            <a:r>
              <a:rPr lang="fr-FR" sz="2800" b="1" u="sng" dirty="0">
                <a:solidFill>
                  <a:srgbClr val="FF0000"/>
                </a:solidFill>
              </a:rPr>
              <a:t>évaluer</a:t>
            </a:r>
          </a:p>
          <a:p>
            <a:r>
              <a:rPr lang="fr-FR" dirty="0"/>
              <a:t>Si facteur de risque + athérome </a:t>
            </a:r>
            <a:r>
              <a:rPr lang="fr-FR" dirty="0" err="1"/>
              <a:t>infraclinique</a:t>
            </a:r>
            <a:r>
              <a:rPr lang="fr-FR" dirty="0"/>
              <a:t> évolué ?</a:t>
            </a:r>
          </a:p>
          <a:p>
            <a:r>
              <a:rPr lang="fr-FR" dirty="0"/>
              <a:t>Statine faible intensité </a:t>
            </a:r>
          </a:p>
        </p:txBody>
      </p:sp>
      <p:sp>
        <p:nvSpPr>
          <p:cNvPr id="6" name="ZoneTexte 5"/>
          <p:cNvSpPr txBox="1"/>
          <p:nvPr/>
        </p:nvSpPr>
        <p:spPr>
          <a:xfrm flipH="1">
            <a:off x="7060019" y="218807"/>
            <a:ext cx="4837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Pravastatin in elderly individuals at risk of vascular disease (</a:t>
            </a:r>
            <a:r>
              <a:rPr lang="en-US" sz="1200" b="1" dirty="0">
                <a:solidFill>
                  <a:srgbClr val="FF0000"/>
                </a:solidFill>
              </a:rPr>
              <a:t>PROSPER</a:t>
            </a:r>
            <a:r>
              <a:rPr lang="en-US" sz="1200" b="1" dirty="0"/>
              <a:t>): a randomized controlled trial</a:t>
            </a:r>
          </a:p>
        </p:txBody>
      </p:sp>
    </p:spTree>
    <p:extLst>
      <p:ext uri="{BB962C8B-B14F-4D97-AF65-F5344CB8AC3E}">
        <p14:creationId xmlns:p14="http://schemas.microsoft.com/office/powerpoint/2010/main" val="3430196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rgbClr val="FF3399"/>
                </a:solidFill>
              </a:rPr>
              <a:t>Ma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sz="8000" b="1" dirty="0">
                <a:solidFill>
                  <a:srgbClr val="C00000"/>
                </a:solidFill>
              </a:rPr>
              <a:t>CONCLUSION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73405" y="2133600"/>
            <a:ext cx="9631207" cy="44121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800" b="1" u="sng" dirty="0">
                <a:solidFill>
                  <a:srgbClr val="00B050"/>
                </a:solidFill>
              </a:rPr>
              <a:t>Les statines sont efficaces en prévention CV </a:t>
            </a:r>
          </a:p>
          <a:p>
            <a:pPr lvl="1">
              <a:buClr>
                <a:srgbClr val="00B050"/>
              </a:buClr>
            </a:pPr>
            <a:r>
              <a:rPr lang="fr-FR" sz="2000" b="1" dirty="0"/>
              <a:t>Les effets secondaires sont rares, on peut les surveiller et les maîtriser</a:t>
            </a:r>
          </a:p>
          <a:p>
            <a:pPr lvl="1">
              <a:buClr>
                <a:srgbClr val="00B050"/>
              </a:buClr>
            </a:pPr>
            <a:r>
              <a:rPr lang="fr-FR" sz="2000" b="1" dirty="0"/>
              <a:t>Décès par rhabdomyolyse 1 cas pour 6 millions de prescriptions</a:t>
            </a:r>
          </a:p>
          <a:p>
            <a:pPr lvl="1"/>
            <a:endParaRPr lang="fr-FR" sz="2000" dirty="0"/>
          </a:p>
          <a:p>
            <a:pPr marL="0" indent="0">
              <a:buNone/>
            </a:pPr>
            <a:r>
              <a:rPr lang="fr-FR" sz="28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 pas </a:t>
            </a:r>
            <a:r>
              <a:rPr lang="fr-FR" sz="2800" b="1" u="sng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surtraiter</a:t>
            </a:r>
            <a:r>
              <a:rPr lang="fr-FR" sz="28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en prévention 1</a:t>
            </a:r>
            <a:r>
              <a:rPr lang="fr-FR" sz="2800" b="1" u="sng" baseline="30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</a:t>
            </a:r>
            <a:endParaRPr lang="fr-FR" sz="2800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1">
              <a:buClr>
                <a:schemeClr val="accent2"/>
              </a:buClr>
            </a:pPr>
            <a:r>
              <a:rPr lang="fr-FR" sz="2000" b="1" dirty="0"/>
              <a:t>Traiter un risque, pas un chiffre</a:t>
            </a:r>
          </a:p>
          <a:p>
            <a:pPr lvl="1">
              <a:buClr>
                <a:schemeClr val="accent2"/>
              </a:buClr>
            </a:pPr>
            <a:r>
              <a:rPr lang="fr-FR" sz="2000" b="1" dirty="0"/>
              <a:t>Les mesures hygiéno-diététiques sont prioritaires (et efficaces)</a:t>
            </a:r>
          </a:p>
          <a:p>
            <a:pPr lvl="1"/>
            <a:endParaRPr lang="fr-FR" sz="2000" dirty="0"/>
          </a:p>
          <a:p>
            <a:pPr marL="0" indent="0">
              <a:buNone/>
            </a:pPr>
            <a:r>
              <a:rPr lang="fr-FR" sz="2800" b="1" u="sng" dirty="0">
                <a:solidFill>
                  <a:srgbClr val="C00000"/>
                </a:solidFill>
              </a:rPr>
              <a:t>Ne pas sous-traiter en prévention 2</a:t>
            </a:r>
            <a:r>
              <a:rPr lang="fr-FR" sz="2800" b="1" u="sng" baseline="30000" dirty="0">
                <a:solidFill>
                  <a:srgbClr val="C00000"/>
                </a:solidFill>
              </a:rPr>
              <a:t>e</a:t>
            </a:r>
            <a:endParaRPr lang="fr-FR" sz="2800" b="1" u="sng" dirty="0">
              <a:solidFill>
                <a:srgbClr val="C00000"/>
              </a:solidFill>
            </a:endParaRPr>
          </a:p>
          <a:p>
            <a:pPr lvl="1"/>
            <a:r>
              <a:rPr lang="fr-FR" sz="2000" dirty="0"/>
              <a:t>Pour ne pas regretter…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2132" y="393405"/>
            <a:ext cx="2283705" cy="151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359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04011" y="5341434"/>
            <a:ext cx="7891616" cy="11050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solidFill>
                  <a:schemeClr val="accent6"/>
                </a:solidFill>
              </a:rPr>
              <a:t>Merci de votre invitation et de votre attention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82653">
            <a:off x="3017211" y="1021833"/>
            <a:ext cx="428625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9331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263</TotalTime>
  <Words>411</Words>
  <Application>Microsoft Office PowerPoint</Application>
  <PresentationFormat>Grand écran</PresentationFormat>
  <Paragraphs>102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Century Gothic</vt:lpstr>
      <vt:lpstr>Times New Roman</vt:lpstr>
      <vt:lpstr>Wingdings</vt:lpstr>
      <vt:lpstr>Wingdings 3</vt:lpstr>
      <vt:lpstr>Brin</vt:lpstr>
      <vt:lpstr>A qui prescrire des hypolipémiants en 2017 ?</vt:lpstr>
      <vt:lpstr>Conflits d’intérêts</vt:lpstr>
      <vt:lpstr>Les statines sont-elles efficaces ?   Les statines sont-elles dangereuses ?</vt:lpstr>
      <vt:lpstr>Présentation PowerPoint</vt:lpstr>
      <vt:lpstr>Effets désirables</vt:lpstr>
      <vt:lpstr>Effets désirables</vt:lpstr>
      <vt:lpstr>Effets indésirables</vt:lpstr>
      <vt:lpstr>Qui traiter ?</vt:lpstr>
      <vt:lpstr>Recommandations</vt:lpstr>
      <vt:lpstr>Présentation PowerPoint</vt:lpstr>
      <vt:lpstr>Quels objectifs ?</vt:lpstr>
      <vt:lpstr>Qui traiter ?</vt:lpstr>
      <vt:lpstr>Présentation PowerPoint</vt:lpstr>
      <vt:lpstr>Présentation PowerPoint</vt:lpstr>
      <vt:lpstr>Avec quoi traiter ?</vt:lpstr>
      <vt:lpstr>Présentation PowerPoint</vt:lpstr>
      <vt:lpstr>Avec quoi traiter ?</vt:lpstr>
      <vt:lpstr>Avec quoi traiter ?</vt:lpstr>
      <vt:lpstr>Dyslipidémie mixte</vt:lpstr>
      <vt:lpstr>Et le patient diabétique ?</vt:lpstr>
      <vt:lpstr>Et le patient âgé ? &gt; 75 ans </vt:lpstr>
      <vt:lpstr>Ma CONCLUSION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qui donner des hypolipémiants en 2017</dc:title>
  <dc:creator>Roxane Ducloux</dc:creator>
  <cp:lastModifiedBy>Roxane Ducloux</cp:lastModifiedBy>
  <cp:revision>32</cp:revision>
  <dcterms:created xsi:type="dcterms:W3CDTF">2017-01-24T20:28:14Z</dcterms:created>
  <dcterms:modified xsi:type="dcterms:W3CDTF">2017-02-14T20:11:10Z</dcterms:modified>
</cp:coreProperties>
</file>