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298" r:id="rId4"/>
    <p:sldId id="299" r:id="rId5"/>
    <p:sldId id="295" r:id="rId6"/>
    <p:sldId id="296" r:id="rId7"/>
    <p:sldId id="297" r:id="rId8"/>
    <p:sldId id="315" r:id="rId9"/>
    <p:sldId id="323" r:id="rId10"/>
    <p:sldId id="324" r:id="rId11"/>
    <p:sldId id="325" r:id="rId12"/>
    <p:sldId id="316" r:id="rId13"/>
    <p:sldId id="258" r:id="rId14"/>
    <p:sldId id="288" r:id="rId15"/>
    <p:sldId id="293" r:id="rId16"/>
    <p:sldId id="326" r:id="rId17"/>
    <p:sldId id="278" r:id="rId18"/>
    <p:sldId id="308" r:id="rId19"/>
    <p:sldId id="309" r:id="rId20"/>
    <p:sldId id="310" r:id="rId21"/>
    <p:sldId id="279" r:id="rId22"/>
    <p:sldId id="303" r:id="rId23"/>
    <p:sldId id="302" r:id="rId24"/>
    <p:sldId id="312" r:id="rId25"/>
    <p:sldId id="304" r:id="rId26"/>
    <p:sldId id="311" r:id="rId27"/>
    <p:sldId id="259" r:id="rId28"/>
    <p:sldId id="280" r:id="rId29"/>
    <p:sldId id="281" r:id="rId30"/>
    <p:sldId id="321" r:id="rId31"/>
    <p:sldId id="322" r:id="rId32"/>
    <p:sldId id="317" r:id="rId33"/>
    <p:sldId id="282" r:id="rId34"/>
    <p:sldId id="283" r:id="rId35"/>
    <p:sldId id="284" r:id="rId36"/>
    <p:sldId id="319" r:id="rId37"/>
    <p:sldId id="320" r:id="rId38"/>
    <p:sldId id="285" r:id="rId39"/>
    <p:sldId id="306" r:id="rId40"/>
    <p:sldId id="286" r:id="rId41"/>
    <p:sldId id="305" r:id="rId42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87D8B-36A7-4883-94DB-D5630581095F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F29DE-F10B-4741-9C7A-BBC560A68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186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8C082-7D5C-4981-BEE5-1DC4F9F5FB9B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B1CBA-38E3-4EDB-8A49-57585F7583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760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8F76E1-5D0F-4A6D-9CB7-7C56A4DDD098}" type="slidenum">
              <a:rPr lang="fr-FR"/>
              <a:pPr/>
              <a:t>8</a:t>
            </a:fld>
            <a:endParaRPr lang="fr-FR"/>
          </a:p>
        </p:txBody>
      </p:sp>
      <p:sp>
        <p:nvSpPr>
          <p:cNvPr id="313346" name="Rectangle 7"/>
          <p:cNvSpPr txBox="1">
            <a:spLocks noGrp="1" noChangeArrowheads="1"/>
          </p:cNvSpPr>
          <p:nvPr/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 eaLnBrk="1" hangingPunct="1"/>
            <a:fld id="{F8532DDA-F2DB-4181-BD72-EDC35E817452}" type="slidenum">
              <a:rPr lang="fr-FR" sz="1200">
                <a:latin typeface="Arial" pitchFamily="34" charset="0"/>
                <a:ea typeface="MS PGothic" pitchFamily="34" charset="-128"/>
              </a:rPr>
              <a:pPr algn="r" eaLnBrk="1" hangingPunct="1"/>
              <a:t>8</a:t>
            </a:fld>
            <a:endParaRPr lang="fr-FR" sz="120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313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 txBox="1">
            <a:spLocks noGrp="1" noChangeArrowheads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 eaLnBrk="1" hangingPunct="1"/>
            <a:fld id="{394C3A79-F66B-40DA-9803-A061058C0152}" type="slidenum">
              <a:rPr lang="fr-FR" sz="1200" b="0">
                <a:latin typeface="Calibri" pitchFamily="34" charset="0"/>
                <a:ea typeface="MS PGothic" pitchFamily="34" charset="-128"/>
              </a:rPr>
              <a:pPr algn="r" eaLnBrk="1" hangingPunct="1"/>
              <a:t>9</a:t>
            </a:fld>
            <a:endParaRPr lang="fr-FR" sz="1200" b="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 txBox="1">
            <a:spLocks noGrp="1" noChangeArrowheads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 eaLnBrk="1" hangingPunct="1"/>
            <a:fld id="{E79DE2D4-22C4-4DE7-861F-D64AC5F45D47}" type="slidenum">
              <a:rPr lang="fr-FR" sz="1200" b="0">
                <a:latin typeface="Calibri" pitchFamily="34" charset="0"/>
                <a:ea typeface="MS PGothic" pitchFamily="34" charset="-128"/>
              </a:rPr>
              <a:pPr algn="r" eaLnBrk="1" hangingPunct="1"/>
              <a:t>10</a:t>
            </a:fld>
            <a:endParaRPr lang="fr-FR" sz="1200" b="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 txBox="1">
            <a:spLocks noGrp="1" noChangeArrowheads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 eaLnBrk="1" hangingPunct="1"/>
            <a:fld id="{CAEE943E-AA7B-412E-B9E7-56D8965EB253}" type="slidenum">
              <a:rPr lang="fr-FR" sz="1200" b="0">
                <a:latin typeface="Calibri" pitchFamily="34" charset="0"/>
                <a:ea typeface="MS PGothic" pitchFamily="34" charset="-128"/>
              </a:rPr>
              <a:pPr algn="r" eaLnBrk="1" hangingPunct="1"/>
              <a:t>11</a:t>
            </a:fld>
            <a:endParaRPr lang="fr-FR" sz="1200" b="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100356" name="Espace réservé du numéro de diapositive 3"/>
          <p:cNvSpPr txBox="1">
            <a:spLocks noGrp="1"/>
          </p:cNvSpPr>
          <p:nvPr/>
        </p:nvSpPr>
        <p:spPr bwMode="auto">
          <a:xfrm>
            <a:off x="3851275" y="9429750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/>
            <a:fld id="{B4AAFCBF-133F-47D9-B389-23FD8A5A1853}" type="slidenum">
              <a:rPr lang="fr-FR" sz="1200"/>
              <a:pPr algn="r"/>
              <a:t>14</a:t>
            </a:fld>
            <a:endParaRPr lang="fr-FR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194564" name="Espace réservé du numéro de diapositive 3"/>
          <p:cNvSpPr txBox="1">
            <a:spLocks noGrp="1"/>
          </p:cNvSpPr>
          <p:nvPr/>
        </p:nvSpPr>
        <p:spPr bwMode="auto">
          <a:xfrm>
            <a:off x="3851276" y="9429671"/>
            <a:ext cx="2944813" cy="49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/>
            <a:fld id="{BF429AF1-B095-467A-997A-79D89F2F87D8}" type="slidenum">
              <a:rPr lang="fr-FR" sz="1200"/>
              <a:pPr algn="r"/>
              <a:t>16</a:t>
            </a:fld>
            <a:endParaRPr lang="fr-FR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6BF766-64AB-4ACF-8A9F-2B980A7930AE}" type="slidenum">
              <a:rPr lang="fr-FR"/>
              <a:pPr/>
              <a:t>26</a:t>
            </a:fld>
            <a:endParaRPr lang="fr-FR"/>
          </a:p>
        </p:txBody>
      </p:sp>
      <p:sp>
        <p:nvSpPr>
          <p:cNvPr id="223234" name="Rectangle 7"/>
          <p:cNvSpPr txBox="1">
            <a:spLocks noGrp="1" noChangeArrowheads="1"/>
          </p:cNvSpPr>
          <p:nvPr/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 eaLnBrk="1" hangingPunct="1"/>
            <a:fld id="{0C22AA3F-94DE-4360-B101-E874CF9A4768}" type="slidenum">
              <a:rPr lang="fr-FR" sz="1200">
                <a:latin typeface="Arial" pitchFamily="34" charset="0"/>
              </a:rPr>
              <a:pPr algn="r" eaLnBrk="1" hangingPunct="1"/>
              <a:t>26</a:t>
            </a:fld>
            <a:endParaRPr lang="fr-FR" sz="1200"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25513" y="750888"/>
            <a:ext cx="4946650" cy="3709987"/>
          </a:xfrm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</p:spPr>
        <p:txBody>
          <a:bodyPr lIns="90488" tIns="44450" rIns="90488" bIns="44450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316D84-9EAB-4068-8627-500EEA04121E}" type="slidenum">
              <a:rPr lang="fr-FR"/>
              <a:pPr/>
              <a:t>36</a:t>
            </a:fld>
            <a:endParaRPr lang="fr-FR"/>
          </a:p>
        </p:txBody>
      </p:sp>
      <p:sp>
        <p:nvSpPr>
          <p:cNvPr id="58370" name="Rectangle 7"/>
          <p:cNvSpPr txBox="1">
            <a:spLocks noGrp="1" noChangeArrowheads="1"/>
          </p:cNvSpPr>
          <p:nvPr/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</p:spPr>
        <p:txBody>
          <a:bodyPr anchor="b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2278075-6F03-4DC2-8AD8-AEC1D7AA58FB}" type="slidenum">
              <a:rPr lang="fr-FR" sz="1200">
                <a:latin typeface="+mn-lt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36</a:t>
            </a:fld>
            <a:endParaRPr lang="fr-FR" sz="1200">
              <a:latin typeface="+mn-lt"/>
            </a:endParaRPr>
          </a:p>
        </p:txBody>
      </p:sp>
      <p:sp>
        <p:nvSpPr>
          <p:cNvPr id="369667" name="Rectangle 7"/>
          <p:cNvSpPr txBox="1">
            <a:spLocks noGrp="1" noChangeArrowheads="1"/>
          </p:cNvSpPr>
          <p:nvPr/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/>
            <a:fld id="{6832DCCB-EDD2-447D-BE73-426CBEB0F8CE}" type="slidenum">
              <a:rPr lang="fr-FR" sz="1200">
                <a:latin typeface="Arial" pitchFamily="34" charset="0"/>
                <a:ea typeface="MS PGothic" pitchFamily="34" charset="-128"/>
                <a:cs typeface="Arial" pitchFamily="34" charset="0"/>
              </a:rPr>
              <a:pPr algn="r"/>
              <a:t>36</a:t>
            </a:fld>
            <a:endParaRPr lang="fr-FR" sz="1200"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6966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2946" y="4715907"/>
            <a:ext cx="4531783" cy="4467701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005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93304" y="130622"/>
            <a:ext cx="6419056" cy="7060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437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552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060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750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670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44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292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687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567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03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62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05323-11C4-4451-AE25-450D8DDC0681}" type="datetimeFigureOut">
              <a:rPr lang="fr-FR" smtClean="0"/>
              <a:t>27/02/2017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57F43-E0F9-48BE-A432-8513AF1C3C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01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09936" y="476672"/>
            <a:ext cx="5254352" cy="864096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fr-FR" sz="3000" dirty="0" smtClean="0">
                <a:solidFill>
                  <a:schemeClr val="bg1"/>
                </a:solidFill>
              </a:rPr>
              <a:t>Les  </a:t>
            </a:r>
            <a:r>
              <a:rPr lang="fr-FR" sz="3000" dirty="0" err="1" smtClean="0">
                <a:solidFill>
                  <a:schemeClr val="bg1"/>
                </a:solidFill>
              </a:rPr>
              <a:t>Spondyloarthrites</a:t>
            </a:r>
            <a:endParaRPr lang="fr-FR" sz="3000" dirty="0">
              <a:solidFill>
                <a:schemeClr val="bg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43608" y="2132856"/>
            <a:ext cx="7128792" cy="576064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Mais que faut-il en penser en 2017 ?</a:t>
            </a:r>
            <a:endParaRPr lang="fr-F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411560" y="3356992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dirty="0" smtClean="0"/>
              <a:t>Pr FLIPO </a:t>
            </a:r>
            <a:r>
              <a:rPr lang="fr-FR" sz="2200" dirty="0" err="1" smtClean="0"/>
              <a:t>René-Marc</a:t>
            </a:r>
            <a:endParaRPr lang="fr-FR" sz="2200" dirty="0"/>
          </a:p>
        </p:txBody>
      </p:sp>
      <p:pic>
        <p:nvPicPr>
          <p:cNvPr id="6" name="Picture 2" descr="I:\PC rhumato 2012\RMF\DIAPO\logo - Plan CHR\Nveau log fac 2014\UL2-2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075" y="4005064"/>
            <a:ext cx="1512168" cy="58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8" descr="Sans titre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247" y="4941168"/>
            <a:ext cx="1193825" cy="161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488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27784" y="116632"/>
            <a:ext cx="3960440" cy="576064"/>
          </a:xfrm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dirty="0" smtClean="0"/>
              <a:t>Les </a:t>
            </a:r>
            <a:r>
              <a:rPr lang="fr-FR" dirty="0" err="1" smtClean="0"/>
              <a:t>spondyloarthrites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47664" y="2348880"/>
            <a:ext cx="6563072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… de la </a:t>
            </a:r>
            <a:r>
              <a:rPr lang="fr-FR" dirty="0" err="1" smtClean="0"/>
              <a:t>pelvispondylite</a:t>
            </a:r>
            <a:r>
              <a:rPr lang="fr-FR" dirty="0" smtClean="0"/>
              <a:t> rhumatismale 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… aux </a:t>
            </a:r>
            <a:r>
              <a:rPr lang="fr-FR" dirty="0" err="1" smtClean="0"/>
              <a:t>spondyloarthropathies</a:t>
            </a:r>
            <a:r>
              <a:rPr lang="fr-FR" dirty="0" smtClean="0"/>
              <a:t> </a:t>
            </a:r>
            <a:r>
              <a:rPr lang="fr-FR" dirty="0" err="1" smtClean="0"/>
              <a:t>séro-négatives</a:t>
            </a:r>
            <a:r>
              <a:rPr lang="fr-FR" dirty="0" smtClean="0"/>
              <a:t> 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… Aux </a:t>
            </a:r>
            <a:r>
              <a:rPr lang="fr-FR" dirty="0" err="1" smtClean="0"/>
              <a:t>spondyloarthrites</a:t>
            </a:r>
            <a:r>
              <a:rPr lang="fr-FR" dirty="0" smtClean="0"/>
              <a:t> …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300615" y="4869160"/>
            <a:ext cx="562746" cy="5040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dirty="0" smtClean="0">
                <a:sym typeface="Symbol"/>
              </a:rPr>
              <a:t>?</a:t>
            </a:r>
            <a:endParaRPr lang="fr-FR" sz="2400" dirty="0"/>
          </a:p>
        </p:txBody>
      </p:sp>
      <p:sp>
        <p:nvSpPr>
          <p:cNvPr id="7" name="Sous-titre 2"/>
          <p:cNvSpPr txBox="1">
            <a:spLocks/>
          </p:cNvSpPr>
          <p:nvPr/>
        </p:nvSpPr>
        <p:spPr>
          <a:xfrm>
            <a:off x="2575753" y="980728"/>
            <a:ext cx="4012471" cy="5760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Mais de quoi parle-t-on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17" descr="photo04p2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429" y="3789040"/>
            <a:ext cx="1098920" cy="282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photo01p2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459" y="3792262"/>
            <a:ext cx="1321539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23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84400" y="101600"/>
            <a:ext cx="4724400" cy="596900"/>
          </a:xfrm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fr-FR" dirty="0" smtClean="0"/>
              <a:t>Les </a:t>
            </a:r>
            <a:r>
              <a:rPr lang="fr-FR" dirty="0" err="1" smtClean="0"/>
              <a:t>spondyloarthrites</a:t>
            </a:r>
            <a:endParaRPr lang="fr-FR" dirty="0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90689" y="2344738"/>
            <a:ext cx="6225528" cy="5909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182563" indent="-182563" eaLnBrk="1" hangingPunct="1">
              <a:lnSpc>
                <a:spcPct val="90000"/>
              </a:lnSpc>
            </a:pPr>
            <a:r>
              <a:rPr lang="fr-FR" b="1" dirty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 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Génétiques :	</a:t>
            </a:r>
            <a:r>
              <a:rPr lang="fr-FR" b="1" dirty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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 Agrégation familiale forte</a:t>
            </a:r>
          </a:p>
          <a:p>
            <a:pPr marL="182563" indent="-182563" eaLnBrk="1" hangingPunct="1">
              <a:lnSpc>
                <a:spcPct val="90000"/>
              </a:lnSpc>
            </a:pP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			 </a:t>
            </a:r>
            <a:r>
              <a:rPr lang="fr-FR" b="1" dirty="0" smtClean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</a:t>
            </a:r>
            <a:r>
              <a:rPr lang="fr-FR" b="1" dirty="0" smtClean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 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Ag HLA B27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168628" y="1052736"/>
            <a:ext cx="8806744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85763" indent="-385763" eaLnBrk="1" hangingPunct="1">
              <a:lnSpc>
                <a:spcPct val="90000"/>
              </a:lnSpc>
              <a:spcBef>
                <a:spcPct val="50000"/>
              </a:spcBef>
            </a:pPr>
            <a:r>
              <a:rPr lang="fr-FR" b="1" dirty="0">
                <a:sym typeface="Symbol" pitchFamily="18" charset="2"/>
              </a:rPr>
              <a:t></a:t>
            </a:r>
            <a:r>
              <a:rPr lang="fr-FR" dirty="0">
                <a:sym typeface="Symbol" pitchFamily="18" charset="2"/>
              </a:rPr>
              <a:t> </a:t>
            </a:r>
            <a:r>
              <a:rPr lang="fr-FR" sz="2200" dirty="0">
                <a:sym typeface="Symbol" pitchFamily="18" charset="2"/>
              </a:rPr>
              <a:t> </a:t>
            </a:r>
            <a:r>
              <a:rPr lang="fr-FR" sz="2200" b="1" dirty="0">
                <a:latin typeface="Arial" charset="0"/>
                <a:sym typeface="Symbol" pitchFamily="18" charset="2"/>
              </a:rPr>
              <a:t>Affections rhumatismales ayant des caractéristiques communes :</a:t>
            </a:r>
            <a:endParaRPr lang="fr-FR" sz="2200" b="1" dirty="0">
              <a:latin typeface="Arial" charset="0"/>
              <a:cs typeface="Arial" charset="0"/>
              <a:sym typeface="Symbol" pitchFamily="18" charset="2"/>
            </a:endParaRP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79400" y="4509120"/>
            <a:ext cx="6668864" cy="8402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182563" indent="-182563" eaLnBrk="1" hangingPunct="1">
              <a:lnSpc>
                <a:spcPct val="90000"/>
              </a:lnSpc>
            </a:pPr>
            <a:r>
              <a:rPr lang="fr-FR" b="1" dirty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 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Cliniques et radiologiques :	</a:t>
            </a:r>
            <a:r>
              <a:rPr lang="fr-FR" b="1" dirty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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 </a:t>
            </a:r>
            <a:r>
              <a:rPr lang="fr-FR" b="1" dirty="0" err="1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Oligoarthrite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 des MI …</a:t>
            </a:r>
          </a:p>
          <a:p>
            <a:pPr marL="182563" indent="-182563" eaLnBrk="1" hangingPunct="1">
              <a:lnSpc>
                <a:spcPct val="90000"/>
              </a:lnSpc>
            </a:pP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			 		</a:t>
            </a:r>
            <a:r>
              <a:rPr lang="fr-FR" b="1" dirty="0" smtClean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</a:t>
            </a:r>
            <a:r>
              <a:rPr lang="fr-FR" b="1" dirty="0" smtClean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 </a:t>
            </a:r>
            <a:r>
              <a:rPr lang="fr-FR" b="1" dirty="0" err="1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Sacroiliite</a:t>
            </a:r>
            <a:endParaRPr lang="fr-FR" b="1" dirty="0">
              <a:solidFill>
                <a:srgbClr val="FFFB00"/>
              </a:solidFill>
              <a:latin typeface="Arial" charset="0"/>
              <a:cs typeface="Arial" charset="0"/>
              <a:sym typeface="Symbol" pitchFamily="18" charset="2"/>
            </a:endParaRPr>
          </a:p>
          <a:p>
            <a:pPr marL="182563" indent="-182563" eaLnBrk="1" hangingPunct="1">
              <a:lnSpc>
                <a:spcPct val="90000"/>
              </a:lnSpc>
            </a:pP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					</a:t>
            </a:r>
            <a:r>
              <a:rPr lang="fr-FR" b="1" dirty="0" smtClean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</a:t>
            </a:r>
            <a:r>
              <a:rPr lang="fr-FR" b="1" dirty="0" smtClean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 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MEA : uvéites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313267" y="5877272"/>
            <a:ext cx="7185378" cy="5401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0000" bIns="108000">
            <a:spAutoFit/>
          </a:bodyPr>
          <a:lstStyle/>
          <a:p>
            <a:pPr marL="182563" indent="-182563" eaLnBrk="1" hangingPunct="1">
              <a:lnSpc>
                <a:spcPct val="90000"/>
              </a:lnSpc>
            </a:pPr>
            <a:r>
              <a:rPr lang="fr-FR" b="1" dirty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 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Thérapeutiques :	</a:t>
            </a:r>
            <a:r>
              <a:rPr lang="fr-FR" b="1" dirty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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 Sensibilité aux </a:t>
            </a:r>
            <a:r>
              <a:rPr lang="fr-FR" b="1" dirty="0" smtClean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AINS et anti-TNF</a:t>
            </a:r>
            <a:endParaRPr lang="fr-FR" b="1" dirty="0">
              <a:solidFill>
                <a:srgbClr val="FFFB00"/>
              </a:solidFill>
              <a:latin typeface="Arial" charset="0"/>
              <a:cs typeface="Arial" charset="0"/>
              <a:sym typeface="Symbol" pitchFamily="18" charset="2"/>
            </a:endParaRPr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279401" y="3446464"/>
            <a:ext cx="6236816" cy="590550"/>
          </a:xfrm>
          <a:prstGeom prst="rect">
            <a:avLst/>
          </a:prstGeom>
          <a:solidFill>
            <a:srgbClr val="0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182563" indent="-182563" eaLnBrk="1" hangingPunct="1">
              <a:lnSpc>
                <a:spcPct val="90000"/>
              </a:lnSpc>
            </a:pPr>
            <a:r>
              <a:rPr lang="fr-FR" b="1" dirty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 </a:t>
            </a:r>
            <a:r>
              <a:rPr lang="fr-FR" b="1" dirty="0" err="1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Physiopathogéniques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 :	</a:t>
            </a:r>
            <a:r>
              <a:rPr lang="fr-FR" b="1" dirty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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 Agents infectieux</a:t>
            </a:r>
          </a:p>
          <a:p>
            <a:pPr marL="182563" indent="-182563" eaLnBrk="1" hangingPunct="1">
              <a:lnSpc>
                <a:spcPct val="90000"/>
              </a:lnSpc>
            </a:pP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			 	</a:t>
            </a:r>
            <a:r>
              <a:rPr lang="fr-FR" b="1" dirty="0" smtClean="0">
                <a:solidFill>
                  <a:srgbClr val="FD4403"/>
                </a:solidFill>
                <a:latin typeface="Arial" charset="0"/>
                <a:cs typeface="Arial" charset="0"/>
                <a:sym typeface="Symbol" pitchFamily="18" charset="2"/>
              </a:rPr>
              <a:t></a:t>
            </a:r>
            <a:r>
              <a:rPr lang="fr-FR" b="1" dirty="0" smtClean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 </a:t>
            </a:r>
            <a:r>
              <a:rPr lang="fr-FR" b="1" dirty="0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Cible privilégiée = </a:t>
            </a:r>
            <a:r>
              <a:rPr lang="fr-FR" b="1" dirty="0" err="1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rPr>
              <a:t>Enthèse</a:t>
            </a:r>
            <a:endParaRPr lang="fr-FR" b="1" dirty="0">
              <a:solidFill>
                <a:srgbClr val="FFFB00"/>
              </a:solidFill>
              <a:latin typeface="Arial" charset="0"/>
              <a:cs typeface="Arial" charset="0"/>
              <a:sym typeface="Symbol" pitchFamily="18" charset="2"/>
            </a:endParaRPr>
          </a:p>
        </p:txBody>
      </p:sp>
      <p:pic>
        <p:nvPicPr>
          <p:cNvPr id="29710" name="Picture 14" descr="Sans titre-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767" y="2636912"/>
            <a:ext cx="1839552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18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 animBg="1"/>
      <p:bldP spid="29706" grpId="0" animBg="1"/>
      <p:bldP spid="2970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88" name="Group 16"/>
          <p:cNvGrpSpPr>
            <a:grpSpLocks/>
          </p:cNvGrpSpPr>
          <p:nvPr/>
        </p:nvGrpSpPr>
        <p:grpSpPr bwMode="auto">
          <a:xfrm>
            <a:off x="1667228" y="1396821"/>
            <a:ext cx="11044766" cy="5111750"/>
            <a:chOff x="1329" y="1040"/>
            <a:chExt cx="7827" cy="3220"/>
          </a:xfrm>
        </p:grpSpPr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2676" y="1221"/>
              <a:ext cx="648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28690" name="Oval 18"/>
            <p:cNvSpPr>
              <a:spLocks noChangeArrowheads="1"/>
            </p:cNvSpPr>
            <p:nvPr/>
          </p:nvSpPr>
          <p:spPr bwMode="auto">
            <a:xfrm>
              <a:off x="2547" y="1040"/>
              <a:ext cx="1239" cy="807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691" name="Text Box 19"/>
            <p:cNvSpPr txBox="1">
              <a:spLocks noChangeArrowheads="1"/>
            </p:cNvSpPr>
            <p:nvPr/>
          </p:nvSpPr>
          <p:spPr bwMode="auto">
            <a:xfrm>
              <a:off x="2722" y="1313"/>
              <a:ext cx="97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>
                  <a:latin typeface="Arial" charset="0"/>
                  <a:cs typeface="Arial" charset="0"/>
                </a:rPr>
                <a:t>SpA à début juvénile</a:t>
              </a:r>
            </a:p>
          </p:txBody>
        </p:sp>
        <p:sp>
          <p:nvSpPr>
            <p:cNvPr id="28692" name="Oval 20"/>
            <p:cNvSpPr>
              <a:spLocks noChangeArrowheads="1"/>
            </p:cNvSpPr>
            <p:nvPr/>
          </p:nvSpPr>
          <p:spPr bwMode="auto">
            <a:xfrm>
              <a:off x="2396" y="2037"/>
              <a:ext cx="1654" cy="1433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693" name="Text Box 21"/>
            <p:cNvSpPr txBox="1">
              <a:spLocks noChangeArrowheads="1"/>
            </p:cNvSpPr>
            <p:nvPr/>
          </p:nvSpPr>
          <p:spPr bwMode="auto">
            <a:xfrm>
              <a:off x="2655" y="2572"/>
              <a:ext cx="119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>
                  <a:latin typeface="Arial" charset="0"/>
                  <a:cs typeface="Arial" charset="0"/>
                </a:rPr>
                <a:t>Spondylarthrite ankylosante</a:t>
              </a:r>
            </a:p>
          </p:txBody>
        </p:sp>
        <p:sp>
          <p:nvSpPr>
            <p:cNvPr id="28694" name="Oval 22"/>
            <p:cNvSpPr>
              <a:spLocks noChangeArrowheads="1"/>
            </p:cNvSpPr>
            <p:nvPr/>
          </p:nvSpPr>
          <p:spPr bwMode="auto">
            <a:xfrm>
              <a:off x="1359" y="1711"/>
              <a:ext cx="1399" cy="911"/>
            </a:xfrm>
            <a:prstGeom prst="ellipse">
              <a:avLst/>
            </a:prstGeom>
            <a:solidFill>
              <a:srgbClr val="A8DEFF">
                <a:alpha val="50000"/>
              </a:srgb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 b="1">
                <a:latin typeface="Arial" charset="0"/>
                <a:cs typeface="Arial" charset="0"/>
              </a:endParaRPr>
            </a:p>
          </p:txBody>
        </p:sp>
        <p:sp>
          <p:nvSpPr>
            <p:cNvPr id="28695" name="Text Box 23"/>
            <p:cNvSpPr txBox="1">
              <a:spLocks noChangeArrowheads="1"/>
            </p:cNvSpPr>
            <p:nvPr/>
          </p:nvSpPr>
          <p:spPr bwMode="auto">
            <a:xfrm>
              <a:off x="1486" y="1953"/>
              <a:ext cx="1101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>
                  <a:latin typeface="Arial" charset="0"/>
                  <a:cs typeface="Arial" charset="0"/>
                </a:rPr>
                <a:t>Arthrites réactionnelles (FLR)</a:t>
              </a:r>
            </a:p>
          </p:txBody>
        </p:sp>
        <p:sp>
          <p:nvSpPr>
            <p:cNvPr id="28696" name="Oval 24"/>
            <p:cNvSpPr>
              <a:spLocks noChangeArrowheads="1"/>
            </p:cNvSpPr>
            <p:nvPr/>
          </p:nvSpPr>
          <p:spPr bwMode="auto">
            <a:xfrm>
              <a:off x="1329" y="2688"/>
              <a:ext cx="1399" cy="911"/>
            </a:xfrm>
            <a:prstGeom prst="ellipse">
              <a:avLst/>
            </a:prstGeom>
            <a:solidFill>
              <a:srgbClr val="A8DEFF">
                <a:alpha val="50000"/>
              </a:srgb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 b="1">
                <a:latin typeface="Arial" charset="0"/>
                <a:cs typeface="Arial" charset="0"/>
              </a:endParaRPr>
            </a:p>
          </p:txBody>
        </p:sp>
        <p:sp>
          <p:nvSpPr>
            <p:cNvPr id="28697" name="Text Box 25"/>
            <p:cNvSpPr txBox="1">
              <a:spLocks noChangeArrowheads="1"/>
            </p:cNvSpPr>
            <p:nvPr/>
          </p:nvSpPr>
          <p:spPr bwMode="auto">
            <a:xfrm>
              <a:off x="1476" y="2903"/>
              <a:ext cx="1101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fr-FR" sz="1600" b="1">
                  <a:latin typeface="Arial" charset="0"/>
                  <a:cs typeface="Arial" charset="0"/>
                </a:rPr>
                <a:t>(MICI)</a:t>
              </a:r>
            </a:p>
            <a:p>
              <a:pPr algn="ctr"/>
              <a:r>
                <a:rPr lang="fr-FR" sz="1600" b="1">
                  <a:latin typeface="Arial" charset="0"/>
                  <a:cs typeface="Arial" charset="0"/>
                </a:rPr>
                <a:t>Crohn</a:t>
              </a:r>
            </a:p>
            <a:p>
              <a:pPr algn="ctr"/>
              <a:r>
                <a:rPr lang="fr-FR" sz="1600" b="1">
                  <a:latin typeface="Arial" charset="0"/>
                  <a:cs typeface="Arial" charset="0"/>
                </a:rPr>
                <a:t>RCH</a:t>
              </a:r>
            </a:p>
          </p:txBody>
        </p:sp>
        <p:sp>
          <p:nvSpPr>
            <p:cNvPr id="28698" name="Oval 26"/>
            <p:cNvSpPr>
              <a:spLocks noChangeArrowheads="1"/>
            </p:cNvSpPr>
            <p:nvPr/>
          </p:nvSpPr>
          <p:spPr bwMode="auto">
            <a:xfrm>
              <a:off x="3696" y="1711"/>
              <a:ext cx="1399" cy="911"/>
            </a:xfrm>
            <a:prstGeom prst="ellipse">
              <a:avLst/>
            </a:prstGeom>
            <a:solidFill>
              <a:srgbClr val="A8DEFF">
                <a:alpha val="50000"/>
              </a:srgb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 b="1">
                <a:latin typeface="Arial" charset="0"/>
                <a:cs typeface="Arial" charset="0"/>
              </a:endParaRPr>
            </a:p>
          </p:txBody>
        </p:sp>
        <p:sp>
          <p:nvSpPr>
            <p:cNvPr id="28699" name="Text Box 27"/>
            <p:cNvSpPr txBox="1">
              <a:spLocks noChangeArrowheads="1"/>
            </p:cNvSpPr>
            <p:nvPr/>
          </p:nvSpPr>
          <p:spPr bwMode="auto">
            <a:xfrm>
              <a:off x="3818" y="2006"/>
              <a:ext cx="1114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>
                  <a:latin typeface="Arial" charset="0"/>
                  <a:cs typeface="Arial" charset="0"/>
                </a:rPr>
                <a:t>Rhumatisme psoriasique</a:t>
              </a:r>
            </a:p>
          </p:txBody>
        </p:sp>
        <p:sp>
          <p:nvSpPr>
            <p:cNvPr id="28700" name="Oval 28"/>
            <p:cNvSpPr>
              <a:spLocks noChangeArrowheads="1"/>
            </p:cNvSpPr>
            <p:nvPr/>
          </p:nvSpPr>
          <p:spPr bwMode="auto">
            <a:xfrm>
              <a:off x="3726" y="2688"/>
              <a:ext cx="1399" cy="911"/>
            </a:xfrm>
            <a:prstGeom prst="ellipse">
              <a:avLst/>
            </a:prstGeom>
            <a:solidFill>
              <a:srgbClr val="A8DEFF">
                <a:alpha val="50000"/>
              </a:srgb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 b="1">
                <a:latin typeface="Arial" charset="0"/>
                <a:cs typeface="Arial" charset="0"/>
              </a:endParaRPr>
            </a:p>
          </p:txBody>
        </p:sp>
        <p:sp>
          <p:nvSpPr>
            <p:cNvPr id="28701" name="Text Box 29"/>
            <p:cNvSpPr txBox="1">
              <a:spLocks noChangeArrowheads="1"/>
            </p:cNvSpPr>
            <p:nvPr/>
          </p:nvSpPr>
          <p:spPr bwMode="auto">
            <a:xfrm>
              <a:off x="3865" y="2971"/>
              <a:ext cx="1114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>
                  <a:latin typeface="Arial" charset="0"/>
                  <a:cs typeface="Arial" charset="0"/>
                </a:rPr>
                <a:t>Syndrome SAPHO</a:t>
              </a:r>
            </a:p>
          </p:txBody>
        </p:sp>
        <p:sp>
          <p:nvSpPr>
            <p:cNvPr id="28702" name="Oval 30"/>
            <p:cNvSpPr>
              <a:spLocks noChangeArrowheads="1"/>
            </p:cNvSpPr>
            <p:nvPr/>
          </p:nvSpPr>
          <p:spPr bwMode="auto">
            <a:xfrm>
              <a:off x="2550" y="3349"/>
              <a:ext cx="1399" cy="911"/>
            </a:xfrm>
            <a:prstGeom prst="ellipse">
              <a:avLst/>
            </a:prstGeom>
            <a:solidFill>
              <a:srgbClr val="A8DEFF">
                <a:alpha val="50000"/>
              </a:srgb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 b="1">
                <a:latin typeface="Arial" charset="0"/>
                <a:cs typeface="Arial" charset="0"/>
              </a:endParaRPr>
            </a:p>
          </p:txBody>
        </p:sp>
        <p:sp>
          <p:nvSpPr>
            <p:cNvPr id="28703" name="Text Box 31"/>
            <p:cNvSpPr txBox="1">
              <a:spLocks noChangeArrowheads="1"/>
            </p:cNvSpPr>
            <p:nvPr/>
          </p:nvSpPr>
          <p:spPr bwMode="auto">
            <a:xfrm>
              <a:off x="2683" y="3591"/>
              <a:ext cx="1114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>
                  <a:latin typeface="Arial" charset="0"/>
                  <a:cs typeface="Arial" charset="0"/>
                </a:rPr>
                <a:t>Spondylarthro-pathies indifférenciées</a:t>
              </a:r>
            </a:p>
          </p:txBody>
        </p:sp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>
              <a:off x="3240" y="1673"/>
              <a:ext cx="0" cy="727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prstDash val="dash"/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>
              <a:off x="3467" y="1673"/>
              <a:ext cx="513" cy="333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prstDash val="dash"/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8706" name="Rectangle 34"/>
          <p:cNvSpPr>
            <a:spLocks noChangeArrowheads="1"/>
          </p:cNvSpPr>
          <p:nvPr/>
        </p:nvSpPr>
        <p:spPr bwMode="auto">
          <a:xfrm>
            <a:off x="2184400" y="101600"/>
            <a:ext cx="4724400" cy="59690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fr-FR" sz="2600" b="1" dirty="0" smtClean="0">
                <a:latin typeface="Arial" charset="0"/>
              </a:rPr>
              <a:t>Les </a:t>
            </a:r>
            <a:r>
              <a:rPr lang="fr-FR" sz="2600" b="1" dirty="0" err="1" smtClean="0">
                <a:latin typeface="Arial" charset="0"/>
              </a:rPr>
              <a:t>spondyloarthrites</a:t>
            </a:r>
            <a:endParaRPr lang="fr-FR" sz="26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04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1331640" y="101600"/>
            <a:ext cx="6552728" cy="59690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fr-FR" sz="2800" b="1" dirty="0">
                <a:latin typeface="Arial" charset="0"/>
              </a:rPr>
              <a:t>La </a:t>
            </a:r>
            <a:r>
              <a:rPr lang="fr-FR" sz="2800" b="1" dirty="0" smtClean="0">
                <a:latin typeface="Arial" charset="0"/>
              </a:rPr>
              <a:t>« spondylarthrite ankylosante »</a:t>
            </a:r>
            <a:endParaRPr lang="fr-FR" sz="2800" b="1" dirty="0">
              <a:latin typeface="Arial" charset="0"/>
            </a:endParaRPr>
          </a:p>
        </p:txBody>
      </p:sp>
      <p:sp>
        <p:nvSpPr>
          <p:cNvPr id="108552" name="Rectangle 8"/>
          <p:cNvSpPr>
            <a:spLocks noChangeArrowheads="1"/>
          </p:cNvSpPr>
          <p:nvPr/>
        </p:nvSpPr>
        <p:spPr bwMode="auto">
          <a:xfrm>
            <a:off x="2843808" y="1124744"/>
            <a:ext cx="3283656" cy="400050"/>
          </a:xfrm>
          <a:prstGeom prst="rect">
            <a:avLst/>
          </a:prstGeom>
          <a:solidFill>
            <a:srgbClr val="F9AE3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0850" indent="-450850" algn="ctr" eaLnBrk="1" hangingPunct="1">
              <a:spcBef>
                <a:spcPct val="20000"/>
              </a:spcBef>
            </a:pPr>
            <a:r>
              <a:rPr lang="fr-FR" sz="2000" b="1" dirty="0">
                <a:latin typeface="Arial" charset="0"/>
                <a:sym typeface="Symbol" pitchFamily="18" charset="2"/>
              </a:rPr>
              <a:t>Les critères de New-York</a:t>
            </a:r>
            <a:endParaRPr lang="fr-FR" sz="2000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218757" y="2300188"/>
            <a:ext cx="8665633" cy="3721100"/>
          </a:xfrm>
          <a:prstGeom prst="rect">
            <a:avLst/>
          </a:prstGeom>
          <a:gradFill rotWithShape="1">
            <a:gsLst>
              <a:gs pos="0">
                <a:srgbClr val="0066CC">
                  <a:gamma/>
                  <a:shade val="46275"/>
                  <a:invGamma/>
                </a:srgbClr>
              </a:gs>
              <a:gs pos="50000">
                <a:srgbClr val="0066CC"/>
              </a:gs>
              <a:gs pos="100000">
                <a:srgbClr val="0066CC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180000">
            <a:spAutoFit/>
          </a:bodyPr>
          <a:lstStyle>
            <a:lvl1pPr marL="266700" indent="-2667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1087438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724025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2360613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997200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34544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39116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43688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48260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fr-FR" sz="1800" b="1" dirty="0">
              <a:solidFill>
                <a:srgbClr val="FF5A0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fr-FR" sz="1800" b="1" dirty="0">
                <a:solidFill>
                  <a:srgbClr val="FF5A0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1. Critères radiologiques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fr-FR" sz="1800" b="1" dirty="0">
                <a:solidFill>
                  <a:srgbClr val="FFFB07"/>
                </a:solidFill>
                <a:latin typeface="Arial" charset="0"/>
                <a:cs typeface="Arial" charset="0"/>
              </a:rPr>
              <a:t>- sacro-</a:t>
            </a:r>
            <a:r>
              <a:rPr lang="fr-FR" sz="1800" b="1" dirty="0" err="1">
                <a:solidFill>
                  <a:srgbClr val="FFFB07"/>
                </a:solidFill>
                <a:latin typeface="Arial" charset="0"/>
                <a:cs typeface="Arial" charset="0"/>
              </a:rPr>
              <a:t>iliite</a:t>
            </a:r>
            <a:r>
              <a:rPr lang="fr-FR" sz="1800" b="1" dirty="0">
                <a:solidFill>
                  <a:srgbClr val="FFFB07"/>
                </a:solidFill>
                <a:latin typeface="Arial" charset="0"/>
                <a:cs typeface="Arial" charset="0"/>
              </a:rPr>
              <a:t> de grade III unilatérale ou de grade II bilatérale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fr-FR" sz="1800" b="1" dirty="0">
              <a:solidFill>
                <a:srgbClr val="FFFB07"/>
              </a:solidFill>
              <a:latin typeface="Arial" charset="0"/>
              <a:cs typeface="Arial" charset="0"/>
            </a:endParaRPr>
          </a:p>
          <a:p>
            <a:r>
              <a:rPr lang="fr-FR" sz="1800" b="1" dirty="0">
                <a:solidFill>
                  <a:srgbClr val="FF5A0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2. Critères cliniques</a:t>
            </a:r>
          </a:p>
          <a:p>
            <a:r>
              <a:rPr lang="fr-FR" sz="1800" b="1" dirty="0">
                <a:solidFill>
                  <a:srgbClr val="FFFB07"/>
                </a:solidFill>
                <a:latin typeface="Arial" charset="0"/>
                <a:cs typeface="Arial" charset="0"/>
              </a:rPr>
              <a:t>- lombalgies depuis au moins 3 mois, améliorées par l’activité physique et non soulagées par le repos</a:t>
            </a:r>
          </a:p>
          <a:p>
            <a:r>
              <a:rPr lang="fr-FR" sz="1800" b="1" dirty="0">
                <a:solidFill>
                  <a:srgbClr val="FFFB07"/>
                </a:solidFill>
                <a:latin typeface="Arial" charset="0"/>
                <a:cs typeface="Arial" charset="0"/>
              </a:rPr>
              <a:t>- limitation de la mobilité du rachis lombaire dans le plan sagittal et frontal</a:t>
            </a:r>
          </a:p>
          <a:p>
            <a:r>
              <a:rPr lang="fr-FR" sz="1800" b="1" dirty="0">
                <a:solidFill>
                  <a:srgbClr val="FFFB07"/>
                </a:solidFill>
                <a:latin typeface="Arial" charset="0"/>
                <a:cs typeface="Arial" charset="0"/>
              </a:rPr>
              <a:t> 	ampliation thoracique diminuée par rapport aux valeurs de sujets de même âge et même sexe</a:t>
            </a:r>
          </a:p>
          <a:p>
            <a:endParaRPr lang="fr-FR" sz="1800" b="1" dirty="0">
              <a:solidFill>
                <a:srgbClr val="FFFB07"/>
              </a:solidFill>
              <a:latin typeface="Arial" charset="0"/>
              <a:cs typeface="Arial" charset="0"/>
            </a:endParaRPr>
          </a:p>
          <a:p>
            <a:pPr algn="ctr"/>
            <a:r>
              <a:rPr lang="fr-FR" sz="1800" b="1" i="1" dirty="0">
                <a:solidFill>
                  <a:srgbClr val="FF5A07"/>
                </a:solidFill>
                <a:latin typeface="Arial" charset="0"/>
                <a:cs typeface="Arial" charset="0"/>
              </a:rPr>
              <a:t>Le diagnostic de spondylarthrite ankylosante est retenu si un des critères radiologiques et au moins un des trois critères cliniques sont remplis</a:t>
            </a:r>
            <a:endParaRPr lang="fr-FR" sz="1800" b="1" dirty="0">
              <a:solidFill>
                <a:srgbClr val="FF5A07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5292079" y="6453336"/>
            <a:ext cx="36614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>
                <a:latin typeface="Arial" pitchFamily="34" charset="0"/>
              </a:rPr>
              <a:t>(Van der Linden S. et al. AR 1984;27:361-8)</a:t>
            </a:r>
          </a:p>
        </p:txBody>
      </p:sp>
    </p:spTree>
    <p:extLst>
      <p:ext uri="{BB962C8B-B14F-4D97-AF65-F5344CB8AC3E}">
        <p14:creationId xmlns:p14="http://schemas.microsoft.com/office/powerpoint/2010/main" val="182133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1763688" y="101600"/>
            <a:ext cx="5555952" cy="59690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fr-FR" sz="2800" b="1" dirty="0" smtClean="0">
                <a:latin typeface="Arial" charset="0"/>
              </a:rPr>
              <a:t>Les « </a:t>
            </a:r>
            <a:r>
              <a:rPr lang="fr-FR" sz="2800" b="1" dirty="0" err="1" smtClean="0">
                <a:latin typeface="Arial" charset="0"/>
              </a:rPr>
              <a:t>spondyloarthropathies</a:t>
            </a:r>
            <a:r>
              <a:rPr lang="fr-FR" sz="2800" b="1" dirty="0" smtClean="0">
                <a:latin typeface="Arial" charset="0"/>
              </a:rPr>
              <a:t> »</a:t>
            </a:r>
            <a:endParaRPr lang="fr-FR" sz="2800" b="1" dirty="0">
              <a:latin typeface="Arial" charset="0"/>
            </a:endParaRPr>
          </a:p>
        </p:txBody>
      </p:sp>
      <p:sp>
        <p:nvSpPr>
          <p:cNvPr id="124945" name="Rectangle 17"/>
          <p:cNvSpPr>
            <a:spLocks noChangeArrowheads="1"/>
          </p:cNvSpPr>
          <p:nvPr/>
        </p:nvSpPr>
        <p:spPr bwMode="auto">
          <a:xfrm>
            <a:off x="2627784" y="836712"/>
            <a:ext cx="3799287" cy="385763"/>
          </a:xfrm>
          <a:prstGeom prst="rect">
            <a:avLst/>
          </a:prstGeom>
          <a:solidFill>
            <a:srgbClr val="F9AE3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0850" indent="-450850" algn="ctr" eaLnBrk="1" hangingPunct="1">
              <a:spcBef>
                <a:spcPct val="20000"/>
              </a:spcBef>
            </a:pPr>
            <a:r>
              <a:rPr lang="fr-FR" sz="2400" b="1" dirty="0">
                <a:latin typeface="Arial" charset="0"/>
                <a:sym typeface="Symbol" pitchFamily="18" charset="2"/>
              </a:rPr>
              <a:t>Les critères d’AMOR</a:t>
            </a:r>
            <a:endParaRPr lang="fr-FR" sz="2400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124946" name="Text Box 18"/>
          <p:cNvSpPr txBox="1">
            <a:spLocks noChangeArrowheads="1"/>
          </p:cNvSpPr>
          <p:nvPr/>
        </p:nvSpPr>
        <p:spPr bwMode="auto">
          <a:xfrm>
            <a:off x="263879" y="1404939"/>
            <a:ext cx="8614833" cy="2733056"/>
          </a:xfrm>
          <a:prstGeom prst="rect">
            <a:avLst/>
          </a:prstGeom>
          <a:gradFill rotWithShape="1">
            <a:gsLst>
              <a:gs pos="0">
                <a:srgbClr val="0066CC">
                  <a:gamma/>
                  <a:shade val="46275"/>
                  <a:invGamma/>
                </a:srgbClr>
              </a:gs>
              <a:gs pos="100000">
                <a:srgbClr val="0066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6700" indent="-266700" defTabSz="46355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1087438" indent="-457200" defTabSz="4635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724025" indent="-457200" defTabSz="46355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2360613" indent="-457200" defTabSz="46355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997200" indent="-457200" defTabSz="46355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3454400" indent="-457200" defTabSz="463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3911600" indent="-457200" defTabSz="463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4368800" indent="-457200" defTabSz="463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4826000" indent="-457200" defTabSz="463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342900" indent="-342900">
              <a:lnSpc>
                <a:spcPct val="110000"/>
              </a:lnSpc>
              <a:buAutoNum type="alphaUcPeriod"/>
            </a:pPr>
            <a:r>
              <a:rPr lang="fr-FR" sz="1600" b="1" u="sng" dirty="0" smtClean="0">
                <a:solidFill>
                  <a:srgbClr val="FF74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Signes </a:t>
            </a:r>
            <a:r>
              <a:rPr lang="fr-FR" sz="1600" b="1" u="sng" dirty="0">
                <a:solidFill>
                  <a:srgbClr val="FF74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cliniques ou histoire clinique :</a:t>
            </a:r>
            <a:r>
              <a:rPr lang="fr-FR" sz="1600" b="1" dirty="0">
                <a:solidFill>
                  <a:srgbClr val="FF74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		   							</a:t>
            </a:r>
            <a:endParaRPr lang="fr-FR" sz="1600" b="1" dirty="0" smtClean="0">
              <a:solidFill>
                <a:srgbClr val="FF742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marL="0" indent="0">
              <a:lnSpc>
                <a:spcPct val="110000"/>
              </a:lnSpc>
            </a:pP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1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. Douleurs nocturnes lombaires ou dorsales  et/ou raideur matinale lombaire ou dorsale	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1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2. </a:t>
            </a:r>
            <a:r>
              <a:rPr lang="fr-FR" sz="1400" b="1" dirty="0" err="1">
                <a:solidFill>
                  <a:srgbClr val="F9AE35"/>
                </a:solidFill>
                <a:latin typeface="Arial" charset="0"/>
                <a:cs typeface="Arial" charset="0"/>
              </a:rPr>
              <a:t>Oligoarthrite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 asymétrique												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2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3. Douleurs fessières uni- ou bilatérales, douleurs fessières à bascule					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2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4. Doigt ou orteil en saucisse												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2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5. </a:t>
            </a:r>
            <a:r>
              <a:rPr lang="fr-FR" sz="1400" b="1" dirty="0" err="1">
                <a:solidFill>
                  <a:srgbClr val="F9AE35"/>
                </a:solidFill>
                <a:latin typeface="Arial" charset="0"/>
                <a:cs typeface="Arial" charset="0"/>
              </a:rPr>
              <a:t>Talalgie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 ou autre </a:t>
            </a:r>
            <a:r>
              <a:rPr lang="fr-FR" sz="1400" b="1" dirty="0" err="1">
                <a:solidFill>
                  <a:srgbClr val="F9AE35"/>
                </a:solidFill>
                <a:latin typeface="Arial" charset="0"/>
                <a:cs typeface="Arial" charset="0"/>
              </a:rPr>
              <a:t>enthésopathie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											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2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6. Iritis																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2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7. Urétrite non gonococcique ou cervicite moins d’un mois avant le début de l’arthrite		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1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8. Diarrhée moins d’un mois avant une arthrite									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1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	</a:t>
            </a: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9. Présence ou antécédent de psoriasis et/ou de balanite et/ou d’</a:t>
            </a:r>
            <a:r>
              <a:rPr lang="fr-FR" sz="1400" b="1" dirty="0" err="1">
                <a:solidFill>
                  <a:srgbClr val="F9AE35"/>
                </a:solidFill>
                <a:latin typeface="Arial" charset="0"/>
                <a:cs typeface="Arial" charset="0"/>
              </a:rPr>
              <a:t>entérocolopathie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 chronique	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2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  <a:p>
            <a:pPr>
              <a:lnSpc>
                <a:spcPct val="110000"/>
              </a:lnSpc>
            </a:pP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</p:txBody>
      </p:sp>
      <p:sp>
        <p:nvSpPr>
          <p:cNvPr id="124947" name="Text Box 19"/>
          <p:cNvSpPr txBox="1">
            <a:spLocks noChangeArrowheads="1"/>
          </p:cNvSpPr>
          <p:nvPr/>
        </p:nvSpPr>
        <p:spPr bwMode="auto">
          <a:xfrm>
            <a:off x="245533" y="3952875"/>
            <a:ext cx="8636000" cy="735586"/>
          </a:xfrm>
          <a:prstGeom prst="rect">
            <a:avLst/>
          </a:prstGeom>
          <a:gradFill rotWithShape="1">
            <a:gsLst>
              <a:gs pos="0">
                <a:srgbClr val="0066CC">
                  <a:gamma/>
                  <a:shade val="46275"/>
                  <a:invGamma/>
                </a:srgbClr>
              </a:gs>
              <a:gs pos="100000">
                <a:srgbClr val="0066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04788">
              <a:tabLst>
                <a:tab pos="83423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1001713" indent="-457200" defTabSz="204788">
              <a:tabLst>
                <a:tab pos="83423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638300" indent="-457200" defTabSz="204788">
              <a:tabLst>
                <a:tab pos="83423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2274888" indent="-457200" defTabSz="204788">
              <a:tabLst>
                <a:tab pos="83423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911475" indent="-457200" defTabSz="204788">
              <a:tabLst>
                <a:tab pos="83423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3368675" indent="-457200" defTabSz="204788" eaLnBrk="0" fontAlgn="base" hangingPunct="0">
              <a:spcBef>
                <a:spcPct val="0"/>
              </a:spcBef>
              <a:spcAft>
                <a:spcPct val="0"/>
              </a:spcAft>
              <a:tabLst>
                <a:tab pos="83423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3825875" indent="-457200" defTabSz="204788" eaLnBrk="0" fontAlgn="base" hangingPunct="0">
              <a:spcBef>
                <a:spcPct val="0"/>
              </a:spcBef>
              <a:spcAft>
                <a:spcPct val="0"/>
              </a:spcAft>
              <a:tabLst>
                <a:tab pos="83423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4283075" indent="-457200" defTabSz="204788" eaLnBrk="0" fontAlgn="base" hangingPunct="0">
              <a:spcBef>
                <a:spcPct val="0"/>
              </a:spcBef>
              <a:spcAft>
                <a:spcPct val="0"/>
              </a:spcAft>
              <a:tabLst>
                <a:tab pos="83423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4740275" indent="-457200" defTabSz="204788" eaLnBrk="0" fontAlgn="base" hangingPunct="0">
              <a:spcBef>
                <a:spcPct val="0"/>
              </a:spcBef>
              <a:spcAft>
                <a:spcPct val="0"/>
              </a:spcAft>
              <a:tabLst>
                <a:tab pos="83423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fr-FR" sz="1400" b="1" u="sng" dirty="0">
                <a:solidFill>
                  <a:srgbClr val="FF74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B. Signes radiologiques :</a:t>
            </a: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Sacro-</a:t>
            </a:r>
            <a:r>
              <a:rPr lang="fr-FR" sz="1400" b="1" dirty="0" err="1">
                <a:solidFill>
                  <a:srgbClr val="F9AE35"/>
                </a:solidFill>
                <a:latin typeface="Arial" charset="0"/>
                <a:cs typeface="Arial" charset="0"/>
              </a:rPr>
              <a:t>iliite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 radiologique 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  <a:sym typeface="Symbol" pitchFamily="18" charset="2"/>
              </a:rPr>
              <a:t> 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stade 2 si bilatérale, </a:t>
            </a:r>
            <a:r>
              <a:rPr lang="fr-FR" sz="1400" b="1" dirty="0">
                <a:solidFill>
                  <a:srgbClr val="F9AE35"/>
                </a:solidFill>
                <a:sym typeface="Symbol" pitchFamily="18" charset="2"/>
              </a:rPr>
              <a:t></a:t>
            </a:r>
            <a:r>
              <a:rPr lang="fr-FR" dirty="0">
                <a:sym typeface="Symbol" pitchFamily="18" charset="2"/>
              </a:rPr>
              <a:t> 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stade 3 si 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uni-unilatérale                                  3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</p:txBody>
      </p:sp>
      <p:sp>
        <p:nvSpPr>
          <p:cNvPr id="124948" name="Text Box 20"/>
          <p:cNvSpPr txBox="1">
            <a:spLocks noChangeArrowheads="1"/>
          </p:cNvSpPr>
          <p:nvPr/>
        </p:nvSpPr>
        <p:spPr bwMode="auto">
          <a:xfrm>
            <a:off x="238479" y="4746625"/>
            <a:ext cx="8665633" cy="1074140"/>
          </a:xfrm>
          <a:prstGeom prst="rect">
            <a:avLst/>
          </a:prstGeom>
          <a:gradFill rotWithShape="1">
            <a:gsLst>
              <a:gs pos="0">
                <a:srgbClr val="0066CC">
                  <a:gamma/>
                  <a:shade val="46275"/>
                  <a:invGamma/>
                </a:srgbClr>
              </a:gs>
              <a:gs pos="100000">
                <a:srgbClr val="0066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6700" indent="-2667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1087438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724025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2360613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997200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34544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39116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43688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48260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fr-FR" sz="1600" b="1" u="sng" dirty="0">
                <a:solidFill>
                  <a:srgbClr val="FF74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C. Terrain génétique :</a:t>
            </a: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Présence de l’antigène HLA B27 ou ATCD familiaux de </a:t>
            </a:r>
            <a:r>
              <a:rPr lang="fr-FR" sz="1400" b="1" dirty="0" err="1">
                <a:solidFill>
                  <a:srgbClr val="F9AE35"/>
                </a:solidFill>
                <a:latin typeface="Arial" charset="0"/>
                <a:cs typeface="Arial" charset="0"/>
              </a:rPr>
              <a:t>pelvispondylite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, </a:t>
            </a: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De syndrome de </a:t>
            </a:r>
            <a:r>
              <a:rPr lang="fr-FR" sz="1400" b="1" dirty="0" err="1">
                <a:solidFill>
                  <a:srgbClr val="F9AE35"/>
                </a:solidFill>
                <a:latin typeface="Arial" charset="0"/>
                <a:cs typeface="Arial" charset="0"/>
              </a:rPr>
              <a:t>Reiter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, de psoriasis, d’</a:t>
            </a:r>
            <a:r>
              <a:rPr lang="fr-FR" sz="1400" b="1" dirty="0" err="1">
                <a:solidFill>
                  <a:srgbClr val="F9AE35"/>
                </a:solidFill>
                <a:latin typeface="Arial" charset="0"/>
                <a:cs typeface="Arial" charset="0"/>
              </a:rPr>
              <a:t>entérocolopathie</a:t>
            </a: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 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chronique                                             2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  <a:p>
            <a:pPr>
              <a:lnSpc>
                <a:spcPct val="110000"/>
              </a:lnSpc>
            </a:pP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</p:txBody>
      </p:sp>
      <p:sp>
        <p:nvSpPr>
          <p:cNvPr id="124949" name="Text Box 21"/>
          <p:cNvSpPr txBox="1">
            <a:spLocks noChangeArrowheads="1"/>
          </p:cNvSpPr>
          <p:nvPr/>
        </p:nvSpPr>
        <p:spPr bwMode="auto">
          <a:xfrm>
            <a:off x="238479" y="5611813"/>
            <a:ext cx="8665633" cy="923330"/>
          </a:xfrm>
          <a:prstGeom prst="rect">
            <a:avLst/>
          </a:prstGeom>
          <a:gradFill rotWithShape="1">
            <a:gsLst>
              <a:gs pos="0">
                <a:srgbClr val="0066CC">
                  <a:gamma/>
                  <a:shade val="46275"/>
                  <a:invGamma/>
                </a:srgbClr>
              </a:gs>
              <a:gs pos="100000">
                <a:srgbClr val="0066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6700" indent="-2667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1087438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724025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2360613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997200" indent="-457200" defTabSz="463550"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34544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39116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43688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4826000" indent="-457200" defTabSz="463550" eaLnBrk="0" fontAlgn="base" hangingPunct="0">
              <a:spcBef>
                <a:spcPct val="0"/>
              </a:spcBef>
              <a:spcAft>
                <a:spcPct val="0"/>
              </a:spcAft>
              <a:tabLst>
                <a:tab pos="8426450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fr-FR" sz="1600" b="1" u="sng" dirty="0">
                <a:solidFill>
                  <a:srgbClr val="FF74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D. Sensibilité au traitement :</a:t>
            </a: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Amélioration en 48 heures des douleurs par AINS </a:t>
            </a:r>
          </a:p>
          <a:p>
            <a:pPr>
              <a:lnSpc>
                <a:spcPct val="110000"/>
              </a:lnSpc>
            </a:pPr>
            <a:r>
              <a:rPr lang="fr-FR" sz="1400" b="1" dirty="0">
                <a:solidFill>
                  <a:srgbClr val="F9AE35"/>
                </a:solidFill>
                <a:latin typeface="Arial" charset="0"/>
                <a:cs typeface="Arial" charset="0"/>
              </a:rPr>
              <a:t>Et/ou rechute rapide (48 h) des douleurs à leur </a:t>
            </a:r>
            <a:r>
              <a:rPr lang="fr-FR" sz="14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arrêt                                                                       2</a:t>
            </a: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  <a:p>
            <a:pPr>
              <a:lnSpc>
                <a:spcPct val="40000"/>
              </a:lnSpc>
            </a:pPr>
            <a:endParaRPr lang="fr-FR" sz="1400" b="1" dirty="0">
              <a:solidFill>
                <a:srgbClr val="F9AE35"/>
              </a:solidFill>
              <a:latin typeface="Arial" charset="0"/>
              <a:cs typeface="Arial" charset="0"/>
            </a:endParaRPr>
          </a:p>
        </p:txBody>
      </p:sp>
      <p:sp>
        <p:nvSpPr>
          <p:cNvPr id="124950" name="Text Box 22"/>
          <p:cNvSpPr txBox="1">
            <a:spLocks noChangeArrowheads="1"/>
          </p:cNvSpPr>
          <p:nvPr/>
        </p:nvSpPr>
        <p:spPr bwMode="auto">
          <a:xfrm>
            <a:off x="1363133" y="6496051"/>
            <a:ext cx="3962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rgbClr val="FF742F"/>
                </a:solidFill>
                <a:sym typeface="Symbol" pitchFamily="18" charset="2"/>
              </a:rPr>
              <a:t></a:t>
            </a:r>
            <a:r>
              <a:rPr lang="fr-FR" b="1" dirty="0">
                <a:solidFill>
                  <a:srgbClr val="FF742F"/>
                </a:solidFill>
                <a:sym typeface="Symbol" pitchFamily="18" charset="2"/>
              </a:rPr>
              <a:t> </a:t>
            </a:r>
            <a:r>
              <a:rPr lang="fr-FR" sz="1400" b="1" dirty="0">
                <a:solidFill>
                  <a:srgbClr val="FF742F"/>
                </a:solidFill>
                <a:latin typeface="Arial" charset="0"/>
                <a:cs typeface="Arial" charset="0"/>
              </a:rPr>
              <a:t>6 points (SEN = 90 %) (SPE = 86,6 %)</a:t>
            </a: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5724128" y="6530975"/>
            <a:ext cx="34508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i="1" dirty="0" smtClean="0">
                <a:latin typeface="Arial" pitchFamily="34" charset="0"/>
              </a:rPr>
              <a:t>(B. </a:t>
            </a:r>
            <a:r>
              <a:rPr lang="fr-FR" sz="1400" i="1" dirty="0" err="1" smtClean="0">
                <a:latin typeface="Arial" pitchFamily="34" charset="0"/>
              </a:rPr>
              <a:t>Amor</a:t>
            </a:r>
            <a:r>
              <a:rPr lang="fr-FR" sz="1400" i="1" dirty="0" smtClean="0">
                <a:latin typeface="Arial" pitchFamily="34" charset="0"/>
              </a:rPr>
              <a:t> et al. Rev </a:t>
            </a:r>
            <a:r>
              <a:rPr lang="fr-FR" sz="1400" i="1" dirty="0">
                <a:latin typeface="Arial" pitchFamily="34" charset="0"/>
              </a:rPr>
              <a:t>Rhum 1990;57:85-9)</a:t>
            </a:r>
          </a:p>
        </p:txBody>
      </p:sp>
    </p:spTree>
    <p:extLst>
      <p:ext uri="{BB962C8B-B14F-4D97-AF65-F5344CB8AC3E}">
        <p14:creationId xmlns:p14="http://schemas.microsoft.com/office/powerpoint/2010/main" val="408735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1187624" y="101600"/>
            <a:ext cx="6743943" cy="59690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fr-FR" sz="2400" b="1" dirty="0" smtClean="0">
                <a:latin typeface="Arial" charset="0"/>
              </a:rPr>
              <a:t>Les </a:t>
            </a:r>
            <a:r>
              <a:rPr lang="fr-FR" sz="2400" b="1" dirty="0" err="1" smtClean="0">
                <a:latin typeface="Arial" charset="0"/>
              </a:rPr>
              <a:t>spondyloartrhopathies</a:t>
            </a:r>
            <a:r>
              <a:rPr lang="fr-FR" sz="2400" b="1" dirty="0" smtClean="0">
                <a:latin typeface="Arial" charset="0"/>
              </a:rPr>
              <a:t> « séronégatives »</a:t>
            </a:r>
            <a:endParaRPr lang="fr-FR" sz="2400" b="1" dirty="0">
              <a:latin typeface="Arial" charset="0"/>
            </a:endParaRPr>
          </a:p>
        </p:txBody>
      </p:sp>
      <p:sp>
        <p:nvSpPr>
          <p:cNvPr id="125969" name="Rectangle 17"/>
          <p:cNvSpPr>
            <a:spLocks noChangeArrowheads="1"/>
          </p:cNvSpPr>
          <p:nvPr/>
        </p:nvSpPr>
        <p:spPr bwMode="auto">
          <a:xfrm>
            <a:off x="2483768" y="939800"/>
            <a:ext cx="4148667" cy="401638"/>
          </a:xfrm>
          <a:prstGeom prst="rect">
            <a:avLst/>
          </a:prstGeom>
          <a:solidFill>
            <a:srgbClr val="F9AE3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0850" indent="-450850" algn="ctr" eaLnBrk="1" hangingPunct="1">
              <a:spcBef>
                <a:spcPct val="20000"/>
              </a:spcBef>
            </a:pPr>
            <a:r>
              <a:rPr lang="fr-FR" sz="2400" b="1" dirty="0">
                <a:latin typeface="Arial" charset="0"/>
                <a:sym typeface="Symbol" pitchFamily="18" charset="2"/>
              </a:rPr>
              <a:t>Les critères de l’ESSG</a:t>
            </a:r>
            <a:endParaRPr lang="fr-FR" sz="2400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125970" name="Text Box 18"/>
          <p:cNvSpPr txBox="1">
            <a:spLocks noChangeArrowheads="1"/>
          </p:cNvSpPr>
          <p:nvPr/>
        </p:nvSpPr>
        <p:spPr bwMode="auto">
          <a:xfrm>
            <a:off x="1739901" y="1652589"/>
            <a:ext cx="5664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chemeClr val="bg1"/>
                </a:solidFill>
                <a:latin typeface="Arial" charset="0"/>
                <a:cs typeface="Arial" charset="0"/>
              </a:rPr>
              <a:t>(European Seronegative Spondylarthropathy Group)</a:t>
            </a:r>
          </a:p>
        </p:txBody>
      </p:sp>
      <p:sp>
        <p:nvSpPr>
          <p:cNvPr id="125971" name="Text Box 19"/>
          <p:cNvSpPr txBox="1">
            <a:spLocks noChangeArrowheads="1"/>
          </p:cNvSpPr>
          <p:nvPr/>
        </p:nvSpPr>
        <p:spPr bwMode="auto">
          <a:xfrm>
            <a:off x="695679" y="1700808"/>
            <a:ext cx="7752644" cy="904863"/>
          </a:xfrm>
          <a:prstGeom prst="rect">
            <a:avLst/>
          </a:prstGeom>
          <a:gradFill rotWithShape="1">
            <a:gsLst>
              <a:gs pos="0">
                <a:srgbClr val="0066CC">
                  <a:gamma/>
                  <a:shade val="46275"/>
                  <a:invGamma/>
                </a:srgbClr>
              </a:gs>
              <a:gs pos="100000">
                <a:srgbClr val="0066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fr-FR" sz="1600" b="1" u="sng" dirty="0">
                <a:solidFill>
                  <a:srgbClr val="FF74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Critères majeurs :</a:t>
            </a:r>
          </a:p>
          <a:p>
            <a:pPr>
              <a:lnSpc>
                <a:spcPct val="110000"/>
              </a:lnSpc>
            </a:pPr>
            <a:r>
              <a:rPr lang="fr-FR" sz="1600" b="1" dirty="0">
                <a:solidFill>
                  <a:srgbClr val="F9AE35"/>
                </a:solidFill>
                <a:latin typeface="Arial" charset="0"/>
                <a:cs typeface="Arial" charset="0"/>
              </a:rPr>
              <a:t>1. Douleurs rachidiennes inflammatoires</a:t>
            </a:r>
          </a:p>
          <a:p>
            <a:pPr>
              <a:lnSpc>
                <a:spcPct val="110000"/>
              </a:lnSpc>
            </a:pPr>
            <a:r>
              <a:rPr lang="fr-FR" sz="1600" b="1" dirty="0">
                <a:solidFill>
                  <a:srgbClr val="F9AE35"/>
                </a:solidFill>
                <a:latin typeface="Arial" charset="0"/>
                <a:cs typeface="Arial" charset="0"/>
              </a:rPr>
              <a:t>2. Synovites asymétriques ou prédominantes aux membres </a:t>
            </a:r>
            <a:r>
              <a:rPr lang="fr-FR" sz="1600" b="1" dirty="0" smtClean="0">
                <a:solidFill>
                  <a:srgbClr val="F9AE35"/>
                </a:solidFill>
                <a:latin typeface="Arial" charset="0"/>
                <a:cs typeface="Arial" charset="0"/>
              </a:rPr>
              <a:t>inférieurs</a:t>
            </a:r>
            <a:endParaRPr lang="fr-FR" sz="1600" b="1" dirty="0">
              <a:solidFill>
                <a:srgbClr val="F9AE35"/>
              </a:solidFill>
              <a:latin typeface="Arial" charset="0"/>
              <a:cs typeface="Arial" charset="0"/>
            </a:endParaRPr>
          </a:p>
        </p:txBody>
      </p:sp>
      <p:sp>
        <p:nvSpPr>
          <p:cNvPr id="125972" name="Text Box 20"/>
          <p:cNvSpPr txBox="1">
            <a:spLocks noChangeArrowheads="1"/>
          </p:cNvSpPr>
          <p:nvPr/>
        </p:nvSpPr>
        <p:spPr bwMode="auto">
          <a:xfrm>
            <a:off x="695679" y="3000971"/>
            <a:ext cx="7739944" cy="2708275"/>
          </a:xfrm>
          <a:prstGeom prst="rect">
            <a:avLst/>
          </a:prstGeom>
          <a:gradFill rotWithShape="1">
            <a:gsLst>
              <a:gs pos="0">
                <a:srgbClr val="0066CC">
                  <a:gamma/>
                  <a:shade val="46275"/>
                  <a:invGamma/>
                </a:srgbClr>
              </a:gs>
              <a:gs pos="100000">
                <a:srgbClr val="0066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fr-FR" sz="1600" b="1" u="sng">
                <a:solidFill>
                  <a:srgbClr val="FF74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Critères mineurs :</a:t>
            </a:r>
          </a:p>
          <a:p>
            <a:pPr>
              <a:lnSpc>
                <a:spcPct val="110000"/>
              </a:lnSpc>
            </a:pPr>
            <a:r>
              <a:rPr lang="fr-FR" sz="1600" b="1">
                <a:solidFill>
                  <a:srgbClr val="F9AE35"/>
                </a:solidFill>
                <a:latin typeface="Arial" charset="0"/>
                <a:cs typeface="Arial" charset="0"/>
              </a:rPr>
              <a:t>1. Antécédents familiaux de spondylarthropathie</a:t>
            </a:r>
          </a:p>
          <a:p>
            <a:pPr>
              <a:lnSpc>
                <a:spcPct val="110000"/>
              </a:lnSpc>
            </a:pPr>
            <a:r>
              <a:rPr lang="fr-FR" sz="1600" b="1">
                <a:solidFill>
                  <a:srgbClr val="F9AE35"/>
                </a:solidFill>
                <a:latin typeface="Arial" charset="0"/>
                <a:cs typeface="Arial" charset="0"/>
              </a:rPr>
              <a:t>2. Psoriasis</a:t>
            </a:r>
          </a:p>
          <a:p>
            <a:pPr>
              <a:lnSpc>
                <a:spcPct val="110000"/>
              </a:lnSpc>
            </a:pPr>
            <a:r>
              <a:rPr lang="fr-FR" sz="1600" b="1">
                <a:solidFill>
                  <a:srgbClr val="F9AE35"/>
                </a:solidFill>
                <a:latin typeface="Arial" charset="0"/>
                <a:cs typeface="Arial" charset="0"/>
              </a:rPr>
              <a:t>3. Maladie inflammatoire intestinale</a:t>
            </a:r>
          </a:p>
          <a:p>
            <a:pPr>
              <a:lnSpc>
                <a:spcPct val="110000"/>
              </a:lnSpc>
            </a:pPr>
            <a:r>
              <a:rPr lang="fr-FR" sz="1600" b="1">
                <a:solidFill>
                  <a:srgbClr val="F9AE35"/>
                </a:solidFill>
                <a:latin typeface="Arial" charset="0"/>
                <a:cs typeface="Arial" charset="0"/>
              </a:rPr>
              <a:t>4. Urétrite</a:t>
            </a:r>
          </a:p>
          <a:p>
            <a:pPr>
              <a:lnSpc>
                <a:spcPct val="110000"/>
              </a:lnSpc>
            </a:pPr>
            <a:r>
              <a:rPr lang="fr-FR" sz="1600" b="1">
                <a:solidFill>
                  <a:srgbClr val="F9AE35"/>
                </a:solidFill>
                <a:latin typeface="Arial" charset="0"/>
                <a:cs typeface="Arial" charset="0"/>
              </a:rPr>
              <a:t>5. Diarrhée aiguë</a:t>
            </a:r>
          </a:p>
          <a:p>
            <a:pPr>
              <a:lnSpc>
                <a:spcPct val="110000"/>
              </a:lnSpc>
            </a:pPr>
            <a:r>
              <a:rPr lang="fr-FR" sz="1600" b="1">
                <a:solidFill>
                  <a:srgbClr val="F9AE35"/>
                </a:solidFill>
                <a:latin typeface="Arial" charset="0"/>
                <a:cs typeface="Arial" charset="0"/>
              </a:rPr>
              <a:t>6. Douleurs fessières à bascule</a:t>
            </a:r>
          </a:p>
          <a:p>
            <a:pPr>
              <a:lnSpc>
                <a:spcPct val="110000"/>
              </a:lnSpc>
            </a:pPr>
            <a:r>
              <a:rPr lang="fr-FR" sz="1600" b="1">
                <a:solidFill>
                  <a:srgbClr val="F9AE35"/>
                </a:solidFill>
                <a:latin typeface="Arial" charset="0"/>
                <a:cs typeface="Arial" charset="0"/>
              </a:rPr>
              <a:t>7. Enthésopathie</a:t>
            </a:r>
          </a:p>
          <a:p>
            <a:pPr>
              <a:lnSpc>
                <a:spcPct val="110000"/>
              </a:lnSpc>
            </a:pPr>
            <a:r>
              <a:rPr lang="fr-FR" sz="1600" b="1">
                <a:solidFill>
                  <a:srgbClr val="F9AE35"/>
                </a:solidFill>
                <a:latin typeface="Arial" charset="0"/>
                <a:cs typeface="Arial" charset="0"/>
              </a:rPr>
              <a:t>8. Sacro-iliite radiologique</a:t>
            </a:r>
          </a:p>
          <a:p>
            <a:pPr>
              <a:lnSpc>
                <a:spcPct val="110000"/>
              </a:lnSpc>
            </a:pPr>
            <a:endParaRPr lang="fr-FR" sz="1200" b="1">
              <a:solidFill>
                <a:srgbClr val="F9AE35"/>
              </a:solidFill>
              <a:latin typeface="Arial" charset="0"/>
              <a:cs typeface="Arial" charset="0"/>
            </a:endParaRPr>
          </a:p>
        </p:txBody>
      </p:sp>
      <p:sp>
        <p:nvSpPr>
          <p:cNvPr id="125973" name="Text Box 21"/>
          <p:cNvSpPr txBox="1">
            <a:spLocks noChangeArrowheads="1"/>
          </p:cNvSpPr>
          <p:nvPr/>
        </p:nvSpPr>
        <p:spPr bwMode="auto">
          <a:xfrm>
            <a:off x="1979712" y="5826169"/>
            <a:ext cx="590465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sym typeface="Symbol" pitchFamily="18" charset="2"/>
              </a:rPr>
              <a:t> 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1 critère majeur + 1 mineur  (SEN = 87 %) (SPE = 87 %)</a:t>
            </a:r>
          </a:p>
        </p:txBody>
      </p: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5652120" y="6433591"/>
            <a:ext cx="341148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>
                <a:latin typeface="Arial" pitchFamily="34" charset="0"/>
              </a:rPr>
              <a:t>(</a:t>
            </a:r>
            <a:r>
              <a:rPr lang="fr-FR" sz="1400" dirty="0" err="1">
                <a:latin typeface="Arial" pitchFamily="34" charset="0"/>
              </a:rPr>
              <a:t>Dougados</a:t>
            </a:r>
            <a:r>
              <a:rPr lang="fr-FR" sz="1400" dirty="0">
                <a:latin typeface="Arial" pitchFamily="34" charset="0"/>
              </a:rPr>
              <a:t> M. et al. AR 1991;34:218-27)</a:t>
            </a:r>
          </a:p>
        </p:txBody>
      </p:sp>
    </p:spTree>
    <p:extLst>
      <p:ext uri="{BB962C8B-B14F-4D97-AF65-F5344CB8AC3E}">
        <p14:creationId xmlns:p14="http://schemas.microsoft.com/office/powerpoint/2010/main" val="73377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6533" y="69850"/>
            <a:ext cx="7800622" cy="12065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9" tIns="45719" rIns="91439" bIns="45719" anchor="ctr">
            <a:normAutofit fontScale="90000"/>
          </a:bodyPr>
          <a:lstStyle/>
          <a:p>
            <a:r>
              <a:rPr lang="de-DE" sz="2600" dirty="0" err="1">
                <a:cs typeface="Arial" pitchFamily="34" charset="0"/>
              </a:rPr>
              <a:t>Critères</a:t>
            </a:r>
            <a:r>
              <a:rPr lang="de-DE" sz="2600" dirty="0">
                <a:cs typeface="Arial" pitchFamily="34" charset="0"/>
              </a:rPr>
              <a:t> </a:t>
            </a:r>
            <a:r>
              <a:rPr lang="de-DE" sz="2600" dirty="0" smtClean="0">
                <a:cs typeface="Arial" pitchFamily="34" charset="0"/>
              </a:rPr>
              <a:t>ASAS de </a:t>
            </a:r>
            <a:r>
              <a:rPr lang="de-DE" sz="2600" dirty="0" err="1">
                <a:cs typeface="Arial" pitchFamily="34" charset="0"/>
              </a:rPr>
              <a:t>classification</a:t>
            </a:r>
            <a:r>
              <a:rPr lang="de-DE" sz="2600" dirty="0">
                <a:cs typeface="Arial" pitchFamily="34" charset="0"/>
              </a:rPr>
              <a:t> </a:t>
            </a:r>
            <a:r>
              <a:rPr lang="de-DE" sz="2600" dirty="0" err="1">
                <a:cs typeface="Arial" pitchFamily="34" charset="0"/>
              </a:rPr>
              <a:t>pour</a:t>
            </a:r>
            <a:r>
              <a:rPr lang="de-DE" sz="2600" dirty="0">
                <a:cs typeface="Arial" pitchFamily="34" charset="0"/>
              </a:rPr>
              <a:t> les SPA axiales :</a:t>
            </a:r>
            <a:br>
              <a:rPr lang="de-DE" sz="2600" dirty="0">
                <a:cs typeface="Arial" pitchFamily="34" charset="0"/>
              </a:rPr>
            </a:br>
            <a:r>
              <a:rPr lang="de-DE" sz="2600" dirty="0">
                <a:cs typeface="Arial" pitchFamily="34" charset="0"/>
              </a:rPr>
              <a:t>(</a:t>
            </a:r>
            <a:r>
              <a:rPr lang="de-DE" sz="2600" dirty="0" err="1">
                <a:cs typeface="Arial" pitchFamily="34" charset="0"/>
              </a:rPr>
              <a:t>chez</a:t>
            </a:r>
            <a:r>
              <a:rPr lang="de-DE" sz="2600" dirty="0">
                <a:cs typeface="Arial" pitchFamily="34" charset="0"/>
              </a:rPr>
              <a:t> les </a:t>
            </a:r>
            <a:r>
              <a:rPr lang="de-DE" sz="2600" dirty="0" err="1">
                <a:cs typeface="Arial" pitchFamily="34" charset="0"/>
              </a:rPr>
              <a:t>patients</a:t>
            </a:r>
            <a:r>
              <a:rPr lang="de-DE" sz="2600" dirty="0">
                <a:cs typeface="Arial" pitchFamily="34" charset="0"/>
              </a:rPr>
              <a:t> </a:t>
            </a:r>
            <a:r>
              <a:rPr lang="de-DE" sz="2600" dirty="0" err="1">
                <a:cs typeface="Arial" pitchFamily="34" charset="0"/>
              </a:rPr>
              <a:t>avec</a:t>
            </a:r>
            <a:r>
              <a:rPr lang="de-DE" sz="2600" dirty="0">
                <a:cs typeface="Arial" pitchFamily="34" charset="0"/>
              </a:rPr>
              <a:t> </a:t>
            </a:r>
            <a:r>
              <a:rPr lang="de-DE" sz="2600" dirty="0" err="1">
                <a:cs typeface="Arial" pitchFamily="34" charset="0"/>
              </a:rPr>
              <a:t>lombalgie</a:t>
            </a:r>
            <a:r>
              <a:rPr lang="de-DE" sz="2600" dirty="0">
                <a:cs typeface="Arial" pitchFamily="34" charset="0"/>
              </a:rPr>
              <a:t> </a:t>
            </a:r>
            <a:r>
              <a:rPr lang="de-DE" sz="2600" dirty="0">
                <a:cs typeface="Arial" pitchFamily="34" charset="0"/>
                <a:sym typeface="Symbol" pitchFamily="18" charset="2"/>
              </a:rPr>
              <a:t> à </a:t>
            </a:r>
            <a:r>
              <a:rPr lang="de-DE" sz="2600" dirty="0" err="1">
                <a:cs typeface="Arial" pitchFamily="34" charset="0"/>
                <a:sym typeface="Symbol" pitchFamily="18" charset="2"/>
              </a:rPr>
              <a:t>trois</a:t>
            </a:r>
            <a:r>
              <a:rPr lang="de-DE" sz="2600" dirty="0">
                <a:cs typeface="Arial" pitchFamily="34" charset="0"/>
                <a:sym typeface="Symbol" pitchFamily="18" charset="2"/>
              </a:rPr>
              <a:t> </a:t>
            </a:r>
            <a:r>
              <a:rPr lang="de-DE" sz="2600" dirty="0" err="1">
                <a:cs typeface="Arial" pitchFamily="34" charset="0"/>
                <a:sym typeface="Symbol" pitchFamily="18" charset="2"/>
              </a:rPr>
              <a:t>mois</a:t>
            </a:r>
            <a:r>
              <a:rPr lang="de-DE" sz="2600" dirty="0">
                <a:cs typeface="Arial" pitchFamily="34" charset="0"/>
                <a:sym typeface="Symbol" pitchFamily="18" charset="2"/>
              </a:rPr>
              <a:t> et</a:t>
            </a:r>
            <a:br>
              <a:rPr lang="de-DE" sz="2600" dirty="0">
                <a:cs typeface="Arial" pitchFamily="34" charset="0"/>
                <a:sym typeface="Symbol" pitchFamily="18" charset="2"/>
              </a:rPr>
            </a:br>
            <a:r>
              <a:rPr lang="de-DE" sz="2600" dirty="0" err="1">
                <a:cs typeface="Arial" pitchFamily="34" charset="0"/>
                <a:sym typeface="Symbol" pitchFamily="18" charset="2"/>
              </a:rPr>
              <a:t>âge</a:t>
            </a:r>
            <a:r>
              <a:rPr lang="de-DE" sz="2600" dirty="0">
                <a:cs typeface="Arial" pitchFamily="34" charset="0"/>
                <a:sym typeface="Symbol" pitchFamily="18" charset="2"/>
              </a:rPr>
              <a:t> au </a:t>
            </a:r>
            <a:r>
              <a:rPr lang="de-DE" sz="2600" dirty="0" err="1">
                <a:cs typeface="Arial" pitchFamily="34" charset="0"/>
                <a:sym typeface="Symbol" pitchFamily="18" charset="2"/>
              </a:rPr>
              <a:t>début</a:t>
            </a:r>
            <a:r>
              <a:rPr lang="de-DE" sz="2600" dirty="0">
                <a:cs typeface="Arial" pitchFamily="34" charset="0"/>
                <a:sym typeface="Symbol" pitchFamily="18" charset="2"/>
              </a:rPr>
              <a:t> &lt; 45 ans </a:t>
            </a:r>
            <a:r>
              <a:rPr lang="de-DE" sz="2600" dirty="0">
                <a:cs typeface="Arial" pitchFamily="34" charset="0"/>
              </a:rPr>
              <a:t>)</a:t>
            </a:r>
          </a:p>
        </p:txBody>
      </p:sp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414867" y="1528763"/>
            <a:ext cx="3066345" cy="1320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noFill/>
            <a:round/>
            <a:headEnd/>
            <a:tailEnd/>
          </a:ln>
        </p:spPr>
        <p:txBody>
          <a:bodyPr wrap="none" lIns="91439" tIns="45719" rIns="91439" bIns="45719" anchor="ctr"/>
          <a:lstStyle/>
          <a:p>
            <a:pPr algn="ctr"/>
            <a:r>
              <a:rPr lang="de-DE" b="1" dirty="0">
                <a:latin typeface="Arial" pitchFamily="34" charset="0"/>
                <a:ea typeface="MS PGothic" pitchFamily="34" charset="-128"/>
              </a:rPr>
              <a:t>≥ 1 </a:t>
            </a:r>
            <a:r>
              <a:rPr lang="de-DE" b="1" dirty="0" err="1">
                <a:latin typeface="Arial" pitchFamily="34" charset="0"/>
                <a:ea typeface="MS PGothic" pitchFamily="34" charset="-128"/>
              </a:rPr>
              <a:t>signe</a:t>
            </a:r>
            <a:r>
              <a:rPr lang="de-DE" b="1" dirty="0">
                <a:latin typeface="Arial" pitchFamily="34" charset="0"/>
                <a:ea typeface="MS PGothic" pitchFamily="34" charset="-128"/>
              </a:rPr>
              <a:t> de SPA*</a:t>
            </a:r>
          </a:p>
          <a:p>
            <a:pPr algn="ctr"/>
            <a:r>
              <a:rPr lang="de-DE" b="1" dirty="0">
                <a:latin typeface="Arial" pitchFamily="34" charset="0"/>
                <a:ea typeface="MS PGothic" pitchFamily="34" charset="-128"/>
              </a:rPr>
              <a:t>+ </a:t>
            </a:r>
            <a:r>
              <a:rPr lang="de-DE" b="1" dirty="0" err="1">
                <a:latin typeface="Arial" pitchFamily="34" charset="0"/>
                <a:ea typeface="MS PGothic" pitchFamily="34" charset="-128"/>
              </a:rPr>
              <a:t>sacro</a:t>
            </a:r>
            <a:r>
              <a:rPr lang="de-DE" b="1" dirty="0">
                <a:latin typeface="Arial" pitchFamily="34" charset="0"/>
                <a:ea typeface="MS PGothic" pitchFamily="34" charset="-128"/>
              </a:rPr>
              <a:t> </a:t>
            </a:r>
            <a:r>
              <a:rPr lang="de-DE" b="1" dirty="0" err="1">
                <a:latin typeface="Arial" pitchFamily="34" charset="0"/>
                <a:ea typeface="MS PGothic" pitchFamily="34" charset="-128"/>
              </a:rPr>
              <a:t>iliite</a:t>
            </a:r>
            <a:r>
              <a:rPr lang="de-DE" b="1" dirty="0">
                <a:latin typeface="Arial" pitchFamily="34" charset="0"/>
                <a:ea typeface="MS PGothic" pitchFamily="34" charset="-128"/>
              </a:rPr>
              <a:t> </a:t>
            </a:r>
            <a:r>
              <a:rPr lang="de-DE" sz="2800" b="1" dirty="0">
                <a:latin typeface="Arial" pitchFamily="34" charset="0"/>
                <a:ea typeface="MS PGothic" pitchFamily="34" charset="-128"/>
              </a:rPr>
              <a:t>**</a:t>
            </a:r>
          </a:p>
        </p:txBody>
      </p:sp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4559301" y="1528764"/>
            <a:ext cx="4168422" cy="1400175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noFill/>
            <a:round/>
            <a:headEnd/>
            <a:tailEnd/>
          </a:ln>
        </p:spPr>
        <p:txBody>
          <a:bodyPr wrap="none" lIns="91439" tIns="45719" rIns="91439" bIns="45719" anchor="ctr"/>
          <a:lstStyle/>
          <a:p>
            <a:pPr algn="ctr"/>
            <a:r>
              <a:rPr lang="de-DE" b="1">
                <a:latin typeface="Arial" pitchFamily="34" charset="0"/>
                <a:ea typeface="MS PGothic" pitchFamily="34" charset="-128"/>
              </a:rPr>
              <a:t>HLA B 27 +</a:t>
            </a:r>
          </a:p>
          <a:p>
            <a:pPr algn="ctr"/>
            <a:r>
              <a:rPr lang="de-DE" b="1">
                <a:latin typeface="Arial" pitchFamily="34" charset="0"/>
                <a:ea typeface="MS PGothic" pitchFamily="34" charset="-128"/>
              </a:rPr>
              <a:t>Au moins deux autres signes</a:t>
            </a:r>
            <a:br>
              <a:rPr lang="de-DE" b="1">
                <a:latin typeface="Arial" pitchFamily="34" charset="0"/>
                <a:ea typeface="MS PGothic" pitchFamily="34" charset="-128"/>
              </a:rPr>
            </a:br>
            <a:r>
              <a:rPr lang="de-DE" b="1">
                <a:latin typeface="Arial" pitchFamily="34" charset="0"/>
                <a:ea typeface="MS PGothic" pitchFamily="34" charset="-128"/>
              </a:rPr>
              <a:t>de SPA*</a:t>
            </a:r>
          </a:p>
        </p:txBody>
      </p:sp>
      <p:sp>
        <p:nvSpPr>
          <p:cNvPr id="312325" name="Text Box 5"/>
          <p:cNvSpPr txBox="1">
            <a:spLocks noChangeArrowheads="1"/>
          </p:cNvSpPr>
          <p:nvPr/>
        </p:nvSpPr>
        <p:spPr bwMode="auto">
          <a:xfrm>
            <a:off x="3794479" y="1881189"/>
            <a:ext cx="41345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/>
            <a:r>
              <a:rPr lang="de-DE" sz="2900">
                <a:latin typeface="Arial" pitchFamily="34" charset="0"/>
                <a:ea typeface="MS PGothic" pitchFamily="34" charset="-128"/>
              </a:rPr>
              <a:t>ou</a:t>
            </a:r>
          </a:p>
        </p:txBody>
      </p:sp>
      <p:sp>
        <p:nvSpPr>
          <p:cNvPr id="312326" name="Text Box 6"/>
          <p:cNvSpPr txBox="1">
            <a:spLocks noChangeArrowheads="1"/>
          </p:cNvSpPr>
          <p:nvPr/>
        </p:nvSpPr>
        <p:spPr bwMode="auto">
          <a:xfrm>
            <a:off x="3780367" y="5668963"/>
            <a:ext cx="5183011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41300" indent="-24130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500">
                <a:latin typeface="Arial" pitchFamily="34" charset="0"/>
                <a:ea typeface="MS PGothic" pitchFamily="34" charset="-128"/>
              </a:rPr>
              <a:t>** inflammation hautement compatible avec une sacro iliite</a:t>
            </a:r>
            <a:br>
              <a:rPr lang="de-DE" sz="1500">
                <a:latin typeface="Arial" pitchFamily="34" charset="0"/>
                <a:ea typeface="MS PGothic" pitchFamily="34" charset="-128"/>
              </a:rPr>
            </a:br>
            <a:r>
              <a:rPr lang="de-DE" sz="1500">
                <a:latin typeface="Arial" pitchFamily="34" charset="0"/>
                <a:ea typeface="MS PGothic" pitchFamily="34" charset="-128"/>
              </a:rPr>
              <a:t>à l</a:t>
            </a:r>
            <a:r>
              <a:rPr lang="de-DE" sz="1500">
                <a:latin typeface="Arial" pitchFamily="34" charset="0"/>
                <a:ea typeface="MS PGothic" pitchFamily="34" charset="-128"/>
                <a:cs typeface="Times New Roman" pitchFamily="18" charset="0"/>
              </a:rPr>
              <a:t>’</a:t>
            </a:r>
            <a:r>
              <a:rPr lang="de-DE" sz="1500">
                <a:latin typeface="Arial" pitchFamily="34" charset="0"/>
                <a:ea typeface="MS PGothic" pitchFamily="34" charset="-128"/>
              </a:rPr>
              <a:t>IRM ou une sacro-iliite radiographique définie suivant</a:t>
            </a:r>
            <a:br>
              <a:rPr lang="de-DE" sz="1500">
                <a:latin typeface="Arial" pitchFamily="34" charset="0"/>
                <a:ea typeface="MS PGothic" pitchFamily="34" charset="-128"/>
              </a:rPr>
            </a:br>
            <a:r>
              <a:rPr lang="de-DE" sz="1500">
                <a:latin typeface="Arial" pitchFamily="34" charset="0"/>
                <a:ea typeface="MS PGothic" pitchFamily="34" charset="-128"/>
              </a:rPr>
              <a:t>les critères de New York modifiés  </a:t>
            </a:r>
          </a:p>
        </p:txBody>
      </p:sp>
      <p:sp>
        <p:nvSpPr>
          <p:cNvPr id="312327" name="AutoShape 7"/>
          <p:cNvSpPr>
            <a:spLocks noChangeArrowheads="1"/>
          </p:cNvSpPr>
          <p:nvPr/>
        </p:nvSpPr>
        <p:spPr bwMode="auto">
          <a:xfrm>
            <a:off x="4572000" y="3429000"/>
            <a:ext cx="3222978" cy="1279525"/>
          </a:xfrm>
          <a:prstGeom prst="roundRect">
            <a:avLst>
              <a:gd name="adj" fmla="val 11537"/>
            </a:avLst>
          </a:prstGeom>
          <a:solidFill>
            <a:schemeClr val="bg1"/>
          </a:solidFill>
          <a:ln w="28575">
            <a:solidFill>
              <a:srgbClr val="0099CC"/>
            </a:solidFill>
            <a:round/>
            <a:headEnd/>
            <a:tailEnd/>
          </a:ln>
        </p:spPr>
        <p:txBody>
          <a:bodyPr wrap="none" lIns="91439" tIns="45719" rIns="91439" bIns="45719" anchor="ctr"/>
          <a:lstStyle/>
          <a:p>
            <a:pPr marL="342900" indent="-342900" algn="ctr" eaLnBrk="1" hangingPunct="1">
              <a:spcBef>
                <a:spcPct val="50000"/>
              </a:spcBef>
            </a:pPr>
            <a:r>
              <a:rPr lang="de-DE">
                <a:latin typeface="Arial" pitchFamily="34" charset="0"/>
                <a:ea typeface="MS PGothic" pitchFamily="34" charset="-128"/>
              </a:rPr>
              <a:t>Sensibilité    82.9%</a:t>
            </a:r>
          </a:p>
          <a:p>
            <a:pPr marL="342900" indent="-342900" algn="ctr" eaLnBrk="1" hangingPunct="1">
              <a:spcBef>
                <a:spcPct val="50000"/>
              </a:spcBef>
            </a:pPr>
            <a:r>
              <a:rPr lang="de-DE">
                <a:latin typeface="Arial" pitchFamily="34" charset="0"/>
                <a:ea typeface="MS PGothic" pitchFamily="34" charset="-128"/>
              </a:rPr>
              <a:t>Specificité    84.4%</a:t>
            </a:r>
          </a:p>
        </p:txBody>
      </p:sp>
      <p:sp>
        <p:nvSpPr>
          <p:cNvPr id="312328" name="Text Box 8"/>
          <p:cNvSpPr txBox="1">
            <a:spLocks noChangeArrowheads="1"/>
          </p:cNvSpPr>
          <p:nvPr/>
        </p:nvSpPr>
        <p:spPr bwMode="auto">
          <a:xfrm>
            <a:off x="4637231" y="5064125"/>
            <a:ext cx="32717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2000">
                <a:latin typeface="Arial" pitchFamily="34" charset="0"/>
                <a:ea typeface="MS PGothic" pitchFamily="34" charset="-128"/>
              </a:rPr>
              <a:t>n=649 patients lombalgiques</a:t>
            </a:r>
          </a:p>
        </p:txBody>
      </p:sp>
      <p:sp>
        <p:nvSpPr>
          <p:cNvPr id="312329" name="Rectangle 9"/>
          <p:cNvSpPr>
            <a:spLocks noChangeArrowheads="1"/>
          </p:cNvSpPr>
          <p:nvPr/>
        </p:nvSpPr>
        <p:spPr bwMode="auto">
          <a:xfrm>
            <a:off x="251178" y="3384551"/>
            <a:ext cx="3146695" cy="299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spcAft>
                <a:spcPct val="15000"/>
              </a:spcAft>
            </a:pPr>
            <a:r>
              <a:rPr lang="de-DE" sz="1600" b="1">
                <a:latin typeface="Arial" pitchFamily="34" charset="0"/>
                <a:ea typeface="MS PGothic" pitchFamily="34" charset="-128"/>
              </a:rPr>
              <a:t>* Signes de spondylarthropathie</a:t>
            </a:r>
          </a:p>
          <a:p>
            <a:pPr lvl="1">
              <a:spcAft>
                <a:spcPct val="15000"/>
              </a:spcAft>
            </a:pPr>
            <a:r>
              <a:rPr lang="de-DE" sz="1600" b="1">
                <a:latin typeface="Arial" pitchFamily="34" charset="0"/>
                <a:ea typeface="MS PGothic" pitchFamily="34" charset="-128"/>
              </a:rPr>
              <a:t>Rachialgie inflammatoire</a:t>
            </a:r>
            <a:br>
              <a:rPr lang="de-DE" sz="1600" b="1">
                <a:latin typeface="Arial" pitchFamily="34" charset="0"/>
                <a:ea typeface="MS PGothic" pitchFamily="34" charset="-128"/>
              </a:rPr>
            </a:br>
            <a:r>
              <a:rPr lang="de-DE" sz="1600" b="1">
                <a:latin typeface="Arial" pitchFamily="34" charset="0"/>
                <a:ea typeface="MS PGothic" pitchFamily="34" charset="-128"/>
              </a:rPr>
              <a:t>Arthrite</a:t>
            </a:r>
            <a:br>
              <a:rPr lang="de-DE" sz="1600" b="1">
                <a:latin typeface="Arial" pitchFamily="34" charset="0"/>
                <a:ea typeface="MS PGothic" pitchFamily="34" charset="-128"/>
              </a:rPr>
            </a:br>
            <a:r>
              <a:rPr lang="de-DE" sz="1600" b="1">
                <a:latin typeface="Arial" pitchFamily="34" charset="0"/>
                <a:ea typeface="MS PGothic" pitchFamily="34" charset="-128"/>
              </a:rPr>
              <a:t>Enthésite</a:t>
            </a:r>
            <a:br>
              <a:rPr lang="de-DE" sz="1600" b="1">
                <a:latin typeface="Arial" pitchFamily="34" charset="0"/>
                <a:ea typeface="MS PGothic" pitchFamily="34" charset="-128"/>
              </a:rPr>
            </a:br>
            <a:r>
              <a:rPr lang="de-DE" sz="1600" b="1">
                <a:latin typeface="Arial" pitchFamily="34" charset="0"/>
                <a:ea typeface="MS PGothic" pitchFamily="34" charset="-128"/>
              </a:rPr>
              <a:t>Uveite</a:t>
            </a:r>
            <a:br>
              <a:rPr lang="de-DE" sz="1600" b="1">
                <a:latin typeface="Arial" pitchFamily="34" charset="0"/>
                <a:ea typeface="MS PGothic" pitchFamily="34" charset="-128"/>
              </a:rPr>
            </a:br>
            <a:r>
              <a:rPr lang="de-DE" sz="1600" b="1">
                <a:latin typeface="Arial" pitchFamily="34" charset="0"/>
                <a:ea typeface="MS PGothic" pitchFamily="34" charset="-128"/>
              </a:rPr>
              <a:t>Dactylite</a:t>
            </a:r>
            <a:br>
              <a:rPr lang="de-DE" sz="1600" b="1">
                <a:latin typeface="Arial" pitchFamily="34" charset="0"/>
                <a:ea typeface="MS PGothic" pitchFamily="34" charset="-128"/>
              </a:rPr>
            </a:br>
            <a:r>
              <a:rPr lang="de-DE" sz="1600" b="1">
                <a:latin typeface="Arial" pitchFamily="34" charset="0"/>
                <a:ea typeface="MS PGothic" pitchFamily="34" charset="-128"/>
              </a:rPr>
              <a:t>Psoriasis</a:t>
            </a:r>
            <a:br>
              <a:rPr lang="de-DE" sz="1600" b="1">
                <a:latin typeface="Arial" pitchFamily="34" charset="0"/>
                <a:ea typeface="MS PGothic" pitchFamily="34" charset="-128"/>
              </a:rPr>
            </a:br>
            <a:r>
              <a:rPr lang="de-DE" sz="1600" b="1">
                <a:latin typeface="Arial" pitchFamily="34" charset="0"/>
                <a:ea typeface="MS PGothic" pitchFamily="34" charset="-128"/>
              </a:rPr>
              <a:t>Maladie de Crohn </a:t>
            </a:r>
            <a:br>
              <a:rPr lang="de-DE" sz="1600" b="1">
                <a:latin typeface="Arial" pitchFamily="34" charset="0"/>
                <a:ea typeface="MS PGothic" pitchFamily="34" charset="-128"/>
              </a:rPr>
            </a:br>
            <a:r>
              <a:rPr lang="de-DE" sz="1600" b="1">
                <a:latin typeface="Arial" pitchFamily="34" charset="0"/>
                <a:ea typeface="MS PGothic" pitchFamily="34" charset="-128"/>
              </a:rPr>
              <a:t>Bonne réponse aux AINS</a:t>
            </a:r>
            <a:br>
              <a:rPr lang="de-DE" sz="1600" b="1">
                <a:latin typeface="Arial" pitchFamily="34" charset="0"/>
                <a:ea typeface="MS PGothic" pitchFamily="34" charset="-128"/>
              </a:rPr>
            </a:br>
            <a:r>
              <a:rPr lang="de-DE" sz="1600" b="1">
                <a:latin typeface="Arial" pitchFamily="34" charset="0"/>
                <a:ea typeface="MS PGothic" pitchFamily="34" charset="-128"/>
              </a:rPr>
              <a:t>Histoire familiale de SPA</a:t>
            </a:r>
            <a:br>
              <a:rPr lang="de-DE" sz="1600" b="1">
                <a:latin typeface="Arial" pitchFamily="34" charset="0"/>
                <a:ea typeface="MS PGothic" pitchFamily="34" charset="-128"/>
              </a:rPr>
            </a:br>
            <a:r>
              <a:rPr lang="de-DE" sz="1600" b="1">
                <a:latin typeface="Arial" pitchFamily="34" charset="0"/>
                <a:ea typeface="MS PGothic" pitchFamily="34" charset="-128"/>
              </a:rPr>
              <a:t>HLA-B27</a:t>
            </a:r>
            <a:br>
              <a:rPr lang="de-DE" sz="1600" b="1">
                <a:latin typeface="Arial" pitchFamily="34" charset="0"/>
                <a:ea typeface="MS PGothic" pitchFamily="34" charset="-128"/>
              </a:rPr>
            </a:br>
            <a:r>
              <a:rPr lang="de-DE" sz="1600" b="1">
                <a:latin typeface="Arial" pitchFamily="34" charset="0"/>
                <a:ea typeface="MS PGothic" pitchFamily="34" charset="-128"/>
              </a:rPr>
              <a:t>CRP augmentée</a:t>
            </a:r>
          </a:p>
        </p:txBody>
      </p:sp>
      <p:sp>
        <p:nvSpPr>
          <p:cNvPr id="312330" name="Text Box 11"/>
          <p:cNvSpPr txBox="1">
            <a:spLocks noChangeArrowheads="1"/>
          </p:cNvSpPr>
          <p:nvPr/>
        </p:nvSpPr>
        <p:spPr bwMode="auto">
          <a:xfrm>
            <a:off x="179211" y="6519864"/>
            <a:ext cx="339355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fr-FR" sz="1400" dirty="0" smtClean="0">
                <a:latin typeface="Arial" pitchFamily="34" charset="0"/>
                <a:ea typeface="MS PGothic" pitchFamily="34" charset="-128"/>
              </a:rPr>
              <a:t>(</a:t>
            </a:r>
            <a:r>
              <a:rPr lang="fr-FR" sz="1400" dirty="0" err="1" smtClean="0">
                <a:latin typeface="Arial" pitchFamily="34" charset="0"/>
                <a:ea typeface="MS PGothic" pitchFamily="34" charset="-128"/>
              </a:rPr>
              <a:t>Rudwaleit</a:t>
            </a:r>
            <a:r>
              <a:rPr lang="fr-FR" sz="1400" dirty="0" smtClean="0">
                <a:latin typeface="Arial" pitchFamily="34" charset="0"/>
                <a:ea typeface="MS PGothic" pitchFamily="34" charset="-128"/>
              </a:rPr>
              <a:t> </a:t>
            </a:r>
            <a:r>
              <a:rPr lang="fr-FR" sz="1400" dirty="0">
                <a:latin typeface="Arial" pitchFamily="34" charset="0"/>
                <a:ea typeface="MS PGothic" pitchFamily="34" charset="-128"/>
              </a:rPr>
              <a:t>M. et al, </a:t>
            </a:r>
            <a:r>
              <a:rPr lang="fr-FR" sz="1400" i="1" dirty="0">
                <a:latin typeface="Arial" pitchFamily="34" charset="0"/>
                <a:ea typeface="MS PGothic" pitchFamily="34" charset="-128"/>
              </a:rPr>
              <a:t>Ann </a:t>
            </a:r>
            <a:r>
              <a:rPr lang="fr-FR" sz="1400" i="1" dirty="0" err="1">
                <a:latin typeface="Arial" pitchFamily="34" charset="0"/>
                <a:ea typeface="MS PGothic" pitchFamily="34" charset="-128"/>
              </a:rPr>
              <a:t>Rheum</a:t>
            </a:r>
            <a:r>
              <a:rPr lang="fr-FR" sz="1400" i="1" dirty="0">
                <a:latin typeface="Arial" pitchFamily="34" charset="0"/>
                <a:ea typeface="MS PGothic" pitchFamily="34" charset="-128"/>
              </a:rPr>
              <a:t> Dis.</a:t>
            </a:r>
            <a:r>
              <a:rPr lang="fr-FR" sz="1400" dirty="0">
                <a:latin typeface="Arial" pitchFamily="34" charset="0"/>
                <a:ea typeface="MS PGothic" pitchFamily="34" charset="-128"/>
              </a:rPr>
              <a:t> </a:t>
            </a:r>
            <a:r>
              <a:rPr lang="fr-FR" sz="1400" dirty="0" smtClean="0">
                <a:latin typeface="Arial" pitchFamily="34" charset="0"/>
                <a:ea typeface="MS PGothic" pitchFamily="34" charset="-128"/>
              </a:rPr>
              <a:t>2010)</a:t>
            </a:r>
            <a:endParaRPr lang="fr-FR" sz="1400" dirty="0">
              <a:latin typeface="Arial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673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à coins arrondis 37"/>
          <p:cNvSpPr>
            <a:spLocks noChangeArrowheads="1"/>
          </p:cNvSpPr>
          <p:nvPr/>
        </p:nvSpPr>
        <p:spPr bwMode="auto">
          <a:xfrm>
            <a:off x="388056" y="2117726"/>
            <a:ext cx="4133144" cy="3954463"/>
          </a:xfrm>
          <a:prstGeom prst="roundRect">
            <a:avLst>
              <a:gd name="adj" fmla="val 5611"/>
            </a:avLst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457200" eaLnBrk="1" hangingPunct="1"/>
            <a:endParaRPr lang="fr-FR" sz="1800" b="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83651" name="Espace réservé du contenu 35"/>
          <p:cNvSpPr>
            <a:spLocks noGrp="1"/>
          </p:cNvSpPr>
          <p:nvPr>
            <p:ph sz="half" idx="4294967295"/>
          </p:nvPr>
        </p:nvSpPr>
        <p:spPr>
          <a:xfrm>
            <a:off x="498123" y="2117725"/>
            <a:ext cx="3917244" cy="719138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fr-FR" sz="3100" smtClean="0"/>
              <a:t>Sacro-iliite à l</a:t>
            </a:r>
            <a:r>
              <a:rPr lang="fr-FR" altLang="fr-FR" sz="3100" smtClean="0"/>
              <a:t>’</a:t>
            </a:r>
            <a:r>
              <a:rPr lang="fr-FR" sz="3100" smtClean="0"/>
              <a:t>imagerie plus ≥ 1 critères de SpA</a:t>
            </a:r>
          </a:p>
        </p:txBody>
      </p:sp>
      <p:sp>
        <p:nvSpPr>
          <p:cNvPr id="283652" name="Espace réservé du contenu 36"/>
          <p:cNvSpPr>
            <a:spLocks noGrp="1"/>
          </p:cNvSpPr>
          <p:nvPr>
            <p:ph sz="half" idx="4294967295"/>
          </p:nvPr>
        </p:nvSpPr>
        <p:spPr>
          <a:xfrm>
            <a:off x="4430889" y="2490789"/>
            <a:ext cx="3819878" cy="574675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fr-FR" sz="3100" smtClean="0"/>
              <a:t>HLA B27 </a:t>
            </a:r>
            <a:br>
              <a:rPr lang="fr-FR" sz="3100" smtClean="0"/>
            </a:br>
            <a:r>
              <a:rPr lang="fr-FR" sz="3100" smtClean="0"/>
              <a:t>plus ≥ 2 critères de SpA</a:t>
            </a:r>
          </a:p>
        </p:txBody>
      </p:sp>
      <p:grpSp>
        <p:nvGrpSpPr>
          <p:cNvPr id="283653" name="Grouper 39"/>
          <p:cNvGrpSpPr>
            <a:grpSpLocks/>
          </p:cNvGrpSpPr>
          <p:nvPr/>
        </p:nvGrpSpPr>
        <p:grpSpPr bwMode="auto">
          <a:xfrm>
            <a:off x="4787901" y="3136900"/>
            <a:ext cx="4151489" cy="1500188"/>
            <a:chOff x="4669682" y="2771810"/>
            <a:chExt cx="4161049" cy="1500698"/>
          </a:xfrm>
        </p:grpSpPr>
        <p:sp>
          <p:nvSpPr>
            <p:cNvPr id="283654" name="Rectangle 9"/>
            <p:cNvSpPr>
              <a:spLocks noChangeArrowheads="1"/>
            </p:cNvSpPr>
            <p:nvPr/>
          </p:nvSpPr>
          <p:spPr bwMode="auto">
            <a:xfrm>
              <a:off x="4669682" y="2771810"/>
              <a:ext cx="4104413" cy="15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457200" eaLnBrk="1" hangingPunct="1">
                <a:lnSpc>
                  <a:spcPct val="90000"/>
                </a:lnSpc>
                <a:spcAft>
                  <a:spcPct val="15000"/>
                </a:spcAft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Critères de spondylarthropathie</a:t>
              </a:r>
            </a:p>
          </p:txBody>
        </p:sp>
        <p:sp>
          <p:nvSpPr>
            <p:cNvPr id="283655" name="Rectangle 14"/>
            <p:cNvSpPr>
              <a:spLocks noChangeArrowheads="1"/>
            </p:cNvSpPr>
            <p:nvPr/>
          </p:nvSpPr>
          <p:spPr bwMode="auto">
            <a:xfrm>
              <a:off x="6729487" y="3136300"/>
              <a:ext cx="2101244" cy="113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Psoriasis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Maladie de Crohn 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Bonne réponse aux AINS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Histoire familiale de SPA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HLA-B27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CRP augmentée</a:t>
              </a:r>
            </a:p>
          </p:txBody>
        </p:sp>
        <p:sp>
          <p:nvSpPr>
            <p:cNvPr id="283656" name="Rectangle 15"/>
            <p:cNvSpPr>
              <a:spLocks noChangeArrowheads="1"/>
            </p:cNvSpPr>
            <p:nvPr/>
          </p:nvSpPr>
          <p:spPr bwMode="auto">
            <a:xfrm>
              <a:off x="4669682" y="3135445"/>
              <a:ext cx="1984383" cy="958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Rachialgie inflammatoire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Arthrite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Enthésite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Uvéite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Dactylite</a:t>
              </a:r>
            </a:p>
          </p:txBody>
        </p:sp>
      </p:grpSp>
      <p:sp>
        <p:nvSpPr>
          <p:cNvPr id="283657" name="Rectangle à coins arrondis 17"/>
          <p:cNvSpPr>
            <a:spLocks noChangeArrowheads="1"/>
          </p:cNvSpPr>
          <p:nvPr/>
        </p:nvSpPr>
        <p:spPr bwMode="auto">
          <a:xfrm>
            <a:off x="4667956" y="2117725"/>
            <a:ext cx="4244622" cy="3962400"/>
          </a:xfrm>
          <a:prstGeom prst="roundRect">
            <a:avLst>
              <a:gd name="adj" fmla="val 5611"/>
            </a:avLst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457200" eaLnBrk="1" hangingPunct="1"/>
            <a:endParaRPr lang="fr-FR" sz="1800" b="0">
              <a:latin typeface="Calibri" pitchFamily="34" charset="0"/>
              <a:ea typeface="MS PGothic" pitchFamily="34" charset="-128"/>
            </a:endParaRPr>
          </a:p>
        </p:txBody>
      </p:sp>
      <p:grpSp>
        <p:nvGrpSpPr>
          <p:cNvPr id="283658" name="Grouper 38"/>
          <p:cNvGrpSpPr>
            <a:grpSpLocks/>
          </p:cNvGrpSpPr>
          <p:nvPr/>
        </p:nvGrpSpPr>
        <p:grpSpPr bwMode="auto">
          <a:xfrm>
            <a:off x="388056" y="3136900"/>
            <a:ext cx="4103511" cy="2825750"/>
            <a:chOff x="278893" y="3009384"/>
            <a:chExt cx="4104414" cy="2825542"/>
          </a:xfrm>
        </p:grpSpPr>
        <p:sp>
          <p:nvSpPr>
            <p:cNvPr id="283659" name="Text Box 6"/>
            <p:cNvSpPr txBox="1">
              <a:spLocks noChangeArrowheads="1"/>
            </p:cNvSpPr>
            <p:nvPr/>
          </p:nvSpPr>
          <p:spPr bwMode="auto">
            <a:xfrm>
              <a:off x="355106" y="5196798"/>
              <a:ext cx="3951987" cy="638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1pPr>
              <a:lvl2pPr marL="179388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lvl="1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Inflammation active à l</a:t>
              </a:r>
              <a:r>
                <a:rPr lang="fr-FR" altLang="fr-FR" sz="1100" b="0">
                  <a:latin typeface="Calibri" pitchFamily="34" charset="0"/>
                  <a:ea typeface="MS PGothic" pitchFamily="34" charset="-128"/>
                </a:rPr>
                <a:t>’</a:t>
              </a:r>
              <a:r>
                <a:rPr lang="fr-FR" sz="1100" b="0">
                  <a:latin typeface="Calibri" pitchFamily="34" charset="0"/>
                  <a:ea typeface="MS PGothic" pitchFamily="34" charset="-128"/>
                </a:rPr>
                <a:t>IRM fortement suggestive </a:t>
              </a:r>
              <a:br>
                <a:rPr lang="fr-FR" sz="1100" b="0">
                  <a:latin typeface="Calibri" pitchFamily="34" charset="0"/>
                  <a:ea typeface="MS PGothic" pitchFamily="34" charset="-128"/>
                </a:rPr>
              </a:br>
              <a:r>
                <a:rPr lang="fr-FR" sz="1100" b="0">
                  <a:latin typeface="Calibri" pitchFamily="34" charset="0"/>
                  <a:ea typeface="MS PGothic" pitchFamily="34" charset="-128"/>
                </a:rPr>
                <a:t>de sacro-iliite associée à une SpA</a:t>
              </a:r>
            </a:p>
            <a:p>
              <a:pPr lvl="1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Sacro-iliite radiographique selon les critères modifiés </a:t>
              </a:r>
              <a:br>
                <a:rPr lang="fr-FR" sz="1100" b="0">
                  <a:latin typeface="Calibri" pitchFamily="34" charset="0"/>
                  <a:ea typeface="MS PGothic" pitchFamily="34" charset="-128"/>
                </a:rPr>
              </a:br>
              <a:r>
                <a:rPr lang="fr-FR" sz="1100" b="0">
                  <a:latin typeface="Calibri" pitchFamily="34" charset="0"/>
                  <a:ea typeface="MS PGothic" pitchFamily="34" charset="-128"/>
                </a:rPr>
                <a:t>de New York</a:t>
              </a:r>
            </a:p>
          </p:txBody>
        </p:sp>
        <p:sp>
          <p:nvSpPr>
            <p:cNvPr id="283660" name="Rectangle 9"/>
            <p:cNvSpPr>
              <a:spLocks noChangeArrowheads="1"/>
            </p:cNvSpPr>
            <p:nvPr/>
          </p:nvSpPr>
          <p:spPr bwMode="auto">
            <a:xfrm>
              <a:off x="278893" y="3009384"/>
              <a:ext cx="4104414" cy="155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457200" eaLnBrk="1" hangingPunct="1">
                <a:lnSpc>
                  <a:spcPct val="90000"/>
                </a:lnSpc>
                <a:spcAft>
                  <a:spcPct val="15000"/>
                </a:spcAft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Critères de spondylarthropathie</a:t>
              </a:r>
            </a:p>
          </p:txBody>
        </p:sp>
        <p:sp>
          <p:nvSpPr>
            <p:cNvPr id="283661" name="Rectangle 1"/>
            <p:cNvSpPr>
              <a:spLocks noChangeArrowheads="1"/>
            </p:cNvSpPr>
            <p:nvPr/>
          </p:nvSpPr>
          <p:spPr bwMode="auto">
            <a:xfrm>
              <a:off x="2279497" y="3382419"/>
              <a:ext cx="2027597" cy="1136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Psoriasis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Maladie de Crohn 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Bonne réponse aux AINS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Histoire familiale de SPA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HLA-B27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CRP augmentée</a:t>
              </a:r>
            </a:p>
          </p:txBody>
        </p:sp>
        <p:sp>
          <p:nvSpPr>
            <p:cNvPr id="283662" name="Rectangle 2"/>
            <p:cNvSpPr>
              <a:spLocks noChangeArrowheads="1"/>
            </p:cNvSpPr>
            <p:nvPr/>
          </p:nvSpPr>
          <p:spPr bwMode="auto">
            <a:xfrm>
              <a:off x="278893" y="3380832"/>
              <a:ext cx="2000604" cy="958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Rachialgie inflammatoire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Arthrite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Enthésite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Uvéite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Dactylite</a:t>
              </a:r>
            </a:p>
          </p:txBody>
        </p:sp>
        <p:sp>
          <p:nvSpPr>
            <p:cNvPr id="283663" name="Rectangle 6"/>
            <p:cNvSpPr>
              <a:spLocks noChangeArrowheads="1"/>
            </p:cNvSpPr>
            <p:nvPr/>
          </p:nvSpPr>
          <p:spPr bwMode="auto">
            <a:xfrm>
              <a:off x="1532643" y="4869797"/>
              <a:ext cx="1490532" cy="233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457200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Sacro-iliite à l</a:t>
              </a:r>
              <a:r>
                <a:rPr lang="fr-FR" altLang="fr-FR" sz="1100" b="0">
                  <a:latin typeface="Calibri" pitchFamily="34" charset="0"/>
                  <a:ea typeface="MS PGothic" pitchFamily="34" charset="-128"/>
                </a:rPr>
                <a:t>’</a:t>
              </a:r>
              <a:r>
                <a:rPr lang="fr-FR" sz="1100" b="0">
                  <a:latin typeface="Calibri" pitchFamily="34" charset="0"/>
                  <a:ea typeface="MS PGothic" pitchFamily="34" charset="-128"/>
                </a:rPr>
                <a:t>imagerie</a:t>
              </a: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438732" y="2132856"/>
            <a:ext cx="3920065" cy="3947319"/>
            <a:chOff x="438732" y="2132856"/>
            <a:chExt cx="3920065" cy="3947319"/>
          </a:xfrm>
        </p:grpSpPr>
        <p:sp>
          <p:nvSpPr>
            <p:cNvPr id="283664" name="Rectangle à coins arrondis 25"/>
            <p:cNvSpPr>
              <a:spLocks noChangeArrowheads="1"/>
            </p:cNvSpPr>
            <p:nvPr/>
          </p:nvSpPr>
          <p:spPr bwMode="auto">
            <a:xfrm>
              <a:off x="438732" y="4437112"/>
              <a:ext cx="3917244" cy="1643063"/>
            </a:xfrm>
            <a:prstGeom prst="roundRect">
              <a:avLst>
                <a:gd name="adj" fmla="val 10875"/>
              </a:avLst>
            </a:prstGeom>
            <a:solidFill>
              <a:srgbClr val="00BABE"/>
            </a:solidFill>
            <a:ln>
              <a:noFill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457200" eaLnBrk="1" hangingPunct="1"/>
              <a:r>
                <a:rPr lang="fr-FR" sz="1800">
                  <a:latin typeface="Calibri" pitchFamily="34" charset="0"/>
                  <a:ea typeface="MS PGothic" pitchFamily="34" charset="-128"/>
                </a:rPr>
                <a:t>Spondyloarthrites axiales radiographiques </a:t>
              </a:r>
            </a:p>
            <a:p>
              <a:pPr algn="ctr" defTabSz="457200" eaLnBrk="1" hangingPunct="1"/>
              <a:r>
                <a:rPr lang="fr-FR" sz="1800">
                  <a:latin typeface="Calibri" pitchFamily="34" charset="0"/>
                  <a:ea typeface="MS PGothic" pitchFamily="34" charset="-128"/>
                </a:rPr>
                <a:t>= SA avec sacro-iliite radiographique</a:t>
              </a:r>
            </a:p>
          </p:txBody>
        </p:sp>
        <p:sp>
          <p:nvSpPr>
            <p:cNvPr id="283665" name="Rectangle à coins arrondis 26"/>
            <p:cNvSpPr>
              <a:spLocks noChangeArrowheads="1"/>
            </p:cNvSpPr>
            <p:nvPr/>
          </p:nvSpPr>
          <p:spPr bwMode="auto">
            <a:xfrm>
              <a:off x="441553" y="2132856"/>
              <a:ext cx="3917244" cy="2325697"/>
            </a:xfrm>
            <a:prstGeom prst="roundRect">
              <a:avLst>
                <a:gd name="adj" fmla="val 9977"/>
              </a:avLst>
            </a:prstGeom>
            <a:solidFill>
              <a:srgbClr val="00BABE"/>
            </a:solidFill>
            <a:ln>
              <a:noFill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457200" eaLnBrk="1" hangingPunct="1"/>
              <a:r>
                <a:rPr lang="fr-FR" sz="1800" dirty="0" err="1">
                  <a:latin typeface="Calibri" pitchFamily="34" charset="0"/>
                  <a:ea typeface="MS PGothic" pitchFamily="34" charset="-128"/>
                </a:rPr>
                <a:t>Spondyloarthrites</a:t>
              </a:r>
              <a:r>
                <a:rPr lang="fr-FR" sz="1800" dirty="0">
                  <a:latin typeface="Calibri" pitchFamily="34" charset="0"/>
                  <a:ea typeface="MS PGothic" pitchFamily="34" charset="-128"/>
                </a:rPr>
                <a:t> axiales </a:t>
              </a:r>
              <a:br>
                <a:rPr lang="fr-FR" sz="1800" dirty="0">
                  <a:latin typeface="Calibri" pitchFamily="34" charset="0"/>
                  <a:ea typeface="MS PGothic" pitchFamily="34" charset="-128"/>
                </a:rPr>
              </a:br>
              <a:r>
                <a:rPr lang="fr-FR" sz="1800" dirty="0">
                  <a:latin typeface="Calibri" pitchFamily="34" charset="0"/>
                  <a:ea typeface="MS PGothic" pitchFamily="34" charset="-128"/>
                </a:rPr>
                <a:t>non radiographiques </a:t>
              </a:r>
            </a:p>
            <a:p>
              <a:pPr algn="ctr" defTabSz="457200" eaLnBrk="1" hangingPunct="1"/>
              <a:endParaRPr lang="fr-FR" sz="1800" dirty="0">
                <a:latin typeface="Calibri" pitchFamily="34" charset="0"/>
                <a:ea typeface="MS PGothic" pitchFamily="34" charset="-128"/>
              </a:endParaRPr>
            </a:p>
            <a:p>
              <a:pPr algn="ctr" defTabSz="457200" eaLnBrk="1" hangingPunct="1"/>
              <a:r>
                <a:rPr lang="fr-FR" sz="1800" dirty="0">
                  <a:latin typeface="Calibri" pitchFamily="34" charset="0"/>
                  <a:ea typeface="MS PGothic" pitchFamily="34" charset="-128"/>
                </a:rPr>
                <a:t>avec sacro-</a:t>
              </a:r>
              <a:r>
                <a:rPr lang="fr-FR" sz="1800" dirty="0" err="1">
                  <a:latin typeface="Calibri" pitchFamily="34" charset="0"/>
                  <a:ea typeface="MS PGothic" pitchFamily="34" charset="-128"/>
                </a:rPr>
                <a:t>iliite</a:t>
              </a:r>
              <a:r>
                <a:rPr lang="fr-FR" sz="1800" dirty="0">
                  <a:latin typeface="Calibri" pitchFamily="34" charset="0"/>
                  <a:ea typeface="MS PGothic" pitchFamily="34" charset="-128"/>
                </a:rPr>
                <a:t> IRM</a:t>
              </a:r>
            </a:p>
          </p:txBody>
        </p:sp>
      </p:grpSp>
      <p:sp>
        <p:nvSpPr>
          <p:cNvPr id="283666" name="Rectangle à coins arrondis 27"/>
          <p:cNvSpPr>
            <a:spLocks noChangeArrowheads="1"/>
          </p:cNvSpPr>
          <p:nvPr/>
        </p:nvSpPr>
        <p:spPr bwMode="auto">
          <a:xfrm>
            <a:off x="4823178" y="2193925"/>
            <a:ext cx="3908778" cy="3810000"/>
          </a:xfrm>
          <a:prstGeom prst="roundRect">
            <a:avLst>
              <a:gd name="adj" fmla="val 4935"/>
            </a:avLst>
          </a:prstGeom>
          <a:solidFill>
            <a:srgbClr val="7030A0">
              <a:alpha val="92940"/>
            </a:srgb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b"/>
          <a:lstStyle/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Spondyloarthrites axiales </a:t>
            </a:r>
            <a:br>
              <a:rPr lang="fr-FR" sz="1800">
                <a:latin typeface="Calibri" pitchFamily="34" charset="0"/>
                <a:ea typeface="MS PGothic" pitchFamily="34" charset="-128"/>
              </a:rPr>
            </a:br>
            <a:r>
              <a:rPr lang="fr-FR" sz="1800">
                <a:latin typeface="Calibri" pitchFamily="34" charset="0"/>
                <a:ea typeface="MS PGothic" pitchFamily="34" charset="-128"/>
              </a:rPr>
              <a:t>non radiographiques </a:t>
            </a:r>
          </a:p>
          <a:p>
            <a:pPr algn="ctr" defTabSz="457200" eaLnBrk="1" hangingPunct="1"/>
            <a:endParaRPr lang="fr-FR" sz="1800">
              <a:latin typeface="Calibri" pitchFamily="34" charset="0"/>
              <a:ea typeface="MS PGothic" pitchFamily="34" charset="-128"/>
            </a:endParaRPr>
          </a:p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sans sacro-iliite IRM </a:t>
            </a:r>
            <a:br>
              <a:rPr lang="fr-FR" sz="1800">
                <a:latin typeface="Calibri" pitchFamily="34" charset="0"/>
                <a:ea typeface="MS PGothic" pitchFamily="34" charset="-128"/>
              </a:rPr>
            </a:br>
            <a:r>
              <a:rPr lang="fr-FR" sz="1800">
                <a:latin typeface="Calibri" pitchFamily="34" charset="0"/>
                <a:ea typeface="MS PGothic" pitchFamily="34" charset="-128"/>
              </a:rPr>
              <a:t>avec CRP normale</a:t>
            </a:r>
          </a:p>
          <a:p>
            <a:pPr algn="ctr" defTabSz="457200" eaLnBrk="1" hangingPunct="1"/>
            <a:endParaRPr lang="fr-FR" sz="180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83667" name="Rectangle à coins arrondis 28"/>
          <p:cNvSpPr>
            <a:spLocks noChangeArrowheads="1"/>
          </p:cNvSpPr>
          <p:nvPr/>
        </p:nvSpPr>
        <p:spPr bwMode="auto">
          <a:xfrm>
            <a:off x="4886678" y="2119313"/>
            <a:ext cx="3915833" cy="1682750"/>
          </a:xfrm>
          <a:prstGeom prst="roundRect">
            <a:avLst>
              <a:gd name="adj" fmla="val 10875"/>
            </a:avLst>
          </a:prstGeom>
          <a:noFill/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Spondyloarthrites axiales </a:t>
            </a:r>
            <a:br>
              <a:rPr lang="fr-FR" sz="1800">
                <a:latin typeface="Calibri" pitchFamily="34" charset="0"/>
                <a:ea typeface="MS PGothic" pitchFamily="34" charset="-128"/>
              </a:rPr>
            </a:br>
            <a:r>
              <a:rPr lang="fr-FR" sz="1800">
                <a:latin typeface="Calibri" pitchFamily="34" charset="0"/>
                <a:ea typeface="MS PGothic" pitchFamily="34" charset="-128"/>
              </a:rPr>
              <a:t>non radiographiques </a:t>
            </a:r>
          </a:p>
          <a:p>
            <a:pPr algn="ctr" defTabSz="457200" eaLnBrk="1" hangingPunct="1"/>
            <a:endParaRPr lang="fr-FR" sz="1800">
              <a:latin typeface="Calibri" pitchFamily="34" charset="0"/>
              <a:ea typeface="MS PGothic" pitchFamily="34" charset="-128"/>
            </a:endParaRPr>
          </a:p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sans sacro-iliite IRM </a:t>
            </a:r>
            <a:br>
              <a:rPr lang="fr-FR" sz="1800">
                <a:latin typeface="Calibri" pitchFamily="34" charset="0"/>
                <a:ea typeface="MS PGothic" pitchFamily="34" charset="-128"/>
              </a:rPr>
            </a:br>
            <a:r>
              <a:rPr lang="fr-FR" sz="1800">
                <a:latin typeface="Calibri" pitchFamily="34" charset="0"/>
                <a:ea typeface="MS PGothic" pitchFamily="34" charset="-128"/>
              </a:rPr>
              <a:t>avec CRP élevée</a:t>
            </a:r>
          </a:p>
        </p:txBody>
      </p:sp>
      <p:sp>
        <p:nvSpPr>
          <p:cNvPr id="283670" name="ZoneTexte 9"/>
          <p:cNvSpPr txBox="1">
            <a:spLocks noChangeArrowheads="1"/>
          </p:cNvSpPr>
          <p:nvPr/>
        </p:nvSpPr>
        <p:spPr bwMode="auto">
          <a:xfrm>
            <a:off x="1641123" y="1698625"/>
            <a:ext cx="1498600" cy="36988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/>
            <a:r>
              <a:rPr lang="fr-FR" sz="18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Bras Imagerie</a:t>
            </a:r>
          </a:p>
        </p:txBody>
      </p:sp>
      <p:sp>
        <p:nvSpPr>
          <p:cNvPr id="283671" name="ZoneTexte 10"/>
          <p:cNvSpPr txBox="1">
            <a:spLocks noChangeArrowheads="1"/>
          </p:cNvSpPr>
          <p:nvPr/>
        </p:nvSpPr>
        <p:spPr bwMode="auto">
          <a:xfrm>
            <a:off x="6110111" y="1747839"/>
            <a:ext cx="1435100" cy="369887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/>
            <a:r>
              <a:rPr lang="fr-FR" sz="1800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Bras Clinique</a:t>
            </a:r>
          </a:p>
        </p:txBody>
      </p:sp>
      <p:sp>
        <p:nvSpPr>
          <p:cNvPr id="283672" name="Rectangle 2"/>
          <p:cNvSpPr txBox="1">
            <a:spLocks noChangeArrowheads="1"/>
          </p:cNvSpPr>
          <p:nvPr/>
        </p:nvSpPr>
        <p:spPr bwMode="auto">
          <a:xfrm>
            <a:off x="738011" y="188640"/>
            <a:ext cx="7667978" cy="1052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9" tIns="45719" rIns="91439" bIns="45719"/>
          <a:lstStyle>
            <a:lvl1pPr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fr-FR" sz="2800" dirty="0">
                <a:latin typeface="Calibri" pitchFamily="34" charset="0"/>
                <a:ea typeface="MS PGothic" pitchFamily="34" charset="-128"/>
              </a:rPr>
              <a:t>Critères ASAS pour les </a:t>
            </a:r>
            <a:r>
              <a:rPr lang="fr-FR" sz="2800" dirty="0" err="1">
                <a:latin typeface="Calibri" pitchFamily="34" charset="0"/>
                <a:ea typeface="MS PGothic" pitchFamily="34" charset="-128"/>
              </a:rPr>
              <a:t>spondyloarthrites</a:t>
            </a:r>
            <a:r>
              <a:rPr lang="fr-FR" sz="2800" dirty="0">
                <a:latin typeface="Calibri" pitchFamily="34" charset="0"/>
                <a:ea typeface="MS PGothic" pitchFamily="34" charset="-128"/>
              </a:rPr>
              <a:t> axiales</a:t>
            </a:r>
            <a:br>
              <a:rPr lang="fr-FR" sz="2800" dirty="0">
                <a:latin typeface="Calibri" pitchFamily="34" charset="0"/>
                <a:ea typeface="MS PGothic" pitchFamily="34" charset="-128"/>
              </a:rPr>
            </a:br>
            <a:r>
              <a:rPr lang="de-DE" sz="2000" dirty="0">
                <a:latin typeface="Calibri" pitchFamily="34" charset="0"/>
                <a:ea typeface="MS PGothic" pitchFamily="34" charset="-128"/>
              </a:rPr>
              <a:t>(</a:t>
            </a:r>
            <a:r>
              <a:rPr lang="de-DE" sz="2000" dirty="0" err="1">
                <a:latin typeface="Calibri" pitchFamily="34" charset="0"/>
                <a:ea typeface="MS PGothic" pitchFamily="34" charset="-128"/>
              </a:rPr>
              <a:t>Patients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 </a:t>
            </a:r>
            <a:r>
              <a:rPr lang="de-DE" sz="2000" dirty="0" err="1">
                <a:latin typeface="Calibri" pitchFamily="34" charset="0"/>
                <a:ea typeface="MS PGothic" pitchFamily="34" charset="-128"/>
              </a:rPr>
              <a:t>avec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 </a:t>
            </a:r>
            <a:r>
              <a:rPr lang="de-DE" sz="2000" dirty="0" err="1">
                <a:latin typeface="Calibri" pitchFamily="34" charset="0"/>
                <a:ea typeface="MS PGothic" pitchFamily="34" charset="-128"/>
              </a:rPr>
              <a:t>rachialgies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 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 à 3 </a:t>
            </a:r>
            <a:r>
              <a:rPr lang="de-DE" sz="2000" dirty="0" err="1">
                <a:latin typeface="Calibri" pitchFamily="34" charset="0"/>
                <a:ea typeface="MS PGothic" pitchFamily="34" charset="-128"/>
                <a:sym typeface="Symbol" pitchFamily="18" charset="2"/>
              </a:rPr>
              <a:t>mois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 et </a:t>
            </a:r>
            <a:r>
              <a:rPr lang="de-DE" sz="2000" dirty="0" err="1">
                <a:latin typeface="Calibri" pitchFamily="34" charset="0"/>
                <a:ea typeface="MS PGothic" pitchFamily="34" charset="-128"/>
                <a:sym typeface="Symbol" pitchFamily="18" charset="2"/>
              </a:rPr>
              <a:t>âge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 au </a:t>
            </a:r>
            <a:r>
              <a:rPr lang="de-DE" sz="2000" dirty="0" err="1">
                <a:latin typeface="Calibri" pitchFamily="34" charset="0"/>
                <a:ea typeface="MS PGothic" pitchFamily="34" charset="-128"/>
                <a:sym typeface="Symbol" pitchFamily="18" charset="2"/>
              </a:rPr>
              <a:t>début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 &lt; 45 ans 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26461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Text Box 12"/>
          <p:cNvSpPr txBox="1">
            <a:spLocks noChangeArrowheads="1"/>
          </p:cNvSpPr>
          <p:nvPr/>
        </p:nvSpPr>
        <p:spPr bwMode="auto">
          <a:xfrm>
            <a:off x="2312812" y="1450975"/>
            <a:ext cx="4416778" cy="36988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/>
            <a:r>
              <a:rPr lang="fr-FR" sz="18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Suivant le caractère radiographique ou NON</a:t>
            </a:r>
          </a:p>
        </p:txBody>
      </p:sp>
      <p:sp>
        <p:nvSpPr>
          <p:cNvPr id="285699" name="Rectangle 2"/>
          <p:cNvSpPr txBox="1">
            <a:spLocks noChangeArrowheads="1"/>
          </p:cNvSpPr>
          <p:nvPr/>
        </p:nvSpPr>
        <p:spPr bwMode="auto">
          <a:xfrm>
            <a:off x="683568" y="44624"/>
            <a:ext cx="7667978" cy="105251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9" tIns="45719" rIns="91439" bIns="45719"/>
          <a:lstStyle>
            <a:lvl1pPr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fr-FR" sz="2800" dirty="0">
                <a:latin typeface="Calibri" pitchFamily="34" charset="0"/>
                <a:ea typeface="MS PGothic" pitchFamily="34" charset="-128"/>
              </a:rPr>
              <a:t>Critères ASAS pour les </a:t>
            </a:r>
            <a:r>
              <a:rPr lang="fr-FR" sz="2800" dirty="0" err="1">
                <a:latin typeface="Calibri" pitchFamily="34" charset="0"/>
                <a:ea typeface="MS PGothic" pitchFamily="34" charset="-128"/>
              </a:rPr>
              <a:t>spondyloarthrites</a:t>
            </a:r>
            <a:r>
              <a:rPr lang="fr-FR" sz="2800" dirty="0">
                <a:latin typeface="Calibri" pitchFamily="34" charset="0"/>
                <a:ea typeface="MS PGothic" pitchFamily="34" charset="-128"/>
              </a:rPr>
              <a:t> axiales</a:t>
            </a:r>
            <a:br>
              <a:rPr lang="fr-FR" sz="2800" dirty="0">
                <a:latin typeface="Calibri" pitchFamily="34" charset="0"/>
                <a:ea typeface="MS PGothic" pitchFamily="34" charset="-128"/>
              </a:rPr>
            </a:br>
            <a:r>
              <a:rPr lang="de-DE" sz="2000" dirty="0">
                <a:latin typeface="Calibri" pitchFamily="34" charset="0"/>
                <a:ea typeface="MS PGothic" pitchFamily="34" charset="-128"/>
              </a:rPr>
              <a:t>(</a:t>
            </a:r>
            <a:r>
              <a:rPr lang="de-DE" sz="2000" dirty="0" err="1">
                <a:latin typeface="Calibri" pitchFamily="34" charset="0"/>
                <a:ea typeface="MS PGothic" pitchFamily="34" charset="-128"/>
              </a:rPr>
              <a:t>Patients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 </a:t>
            </a:r>
            <a:r>
              <a:rPr lang="de-DE" sz="2000" dirty="0" err="1">
                <a:latin typeface="Calibri" pitchFamily="34" charset="0"/>
                <a:ea typeface="MS PGothic" pitchFamily="34" charset="-128"/>
              </a:rPr>
              <a:t>avec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 </a:t>
            </a:r>
            <a:r>
              <a:rPr lang="de-DE" sz="2000" dirty="0" err="1">
                <a:latin typeface="Calibri" pitchFamily="34" charset="0"/>
                <a:ea typeface="MS PGothic" pitchFamily="34" charset="-128"/>
              </a:rPr>
              <a:t>rachialgies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 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 à 3 </a:t>
            </a:r>
            <a:r>
              <a:rPr lang="de-DE" sz="2000" dirty="0" err="1">
                <a:latin typeface="Calibri" pitchFamily="34" charset="0"/>
                <a:ea typeface="MS PGothic" pitchFamily="34" charset="-128"/>
                <a:sym typeface="Symbol" pitchFamily="18" charset="2"/>
              </a:rPr>
              <a:t>mois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 et </a:t>
            </a:r>
            <a:r>
              <a:rPr lang="de-DE" sz="2000" dirty="0" err="1">
                <a:latin typeface="Calibri" pitchFamily="34" charset="0"/>
                <a:ea typeface="MS PGothic" pitchFamily="34" charset="-128"/>
                <a:sym typeface="Symbol" pitchFamily="18" charset="2"/>
              </a:rPr>
              <a:t>âge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 au </a:t>
            </a:r>
            <a:r>
              <a:rPr lang="de-DE" sz="2000" dirty="0" err="1">
                <a:latin typeface="Calibri" pitchFamily="34" charset="0"/>
                <a:ea typeface="MS PGothic" pitchFamily="34" charset="-128"/>
                <a:sym typeface="Symbol" pitchFamily="18" charset="2"/>
              </a:rPr>
              <a:t>début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 &lt; 45 ans 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)</a:t>
            </a:r>
          </a:p>
        </p:txBody>
      </p:sp>
      <p:sp>
        <p:nvSpPr>
          <p:cNvPr id="285700" name="Rectangle à coins arrondis 31"/>
          <p:cNvSpPr>
            <a:spLocks noChangeArrowheads="1"/>
          </p:cNvSpPr>
          <p:nvPr/>
        </p:nvSpPr>
        <p:spPr bwMode="auto">
          <a:xfrm>
            <a:off x="388056" y="2117726"/>
            <a:ext cx="4133144" cy="3954463"/>
          </a:xfrm>
          <a:prstGeom prst="roundRect">
            <a:avLst>
              <a:gd name="adj" fmla="val 5611"/>
            </a:avLst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457200" eaLnBrk="1" hangingPunct="1"/>
            <a:endParaRPr lang="fr-FR" sz="1800" b="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85701" name="Espace réservé du contenu 35"/>
          <p:cNvSpPr>
            <a:spLocks noGrp="1"/>
          </p:cNvSpPr>
          <p:nvPr>
            <p:ph sz="half" idx="4294967295"/>
          </p:nvPr>
        </p:nvSpPr>
        <p:spPr>
          <a:xfrm>
            <a:off x="498123" y="2117725"/>
            <a:ext cx="3917244" cy="719138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fr-FR" sz="3100" smtClean="0"/>
              <a:t>Sacro-iliite à l</a:t>
            </a:r>
            <a:r>
              <a:rPr lang="fr-FR" altLang="fr-FR" sz="3100" smtClean="0"/>
              <a:t>’</a:t>
            </a:r>
            <a:r>
              <a:rPr lang="fr-FR" sz="3100" smtClean="0"/>
              <a:t>imagerie plus ≥ 1 critères de SpA</a:t>
            </a:r>
          </a:p>
        </p:txBody>
      </p:sp>
      <p:sp>
        <p:nvSpPr>
          <p:cNvPr id="285702" name="Espace réservé du contenu 36"/>
          <p:cNvSpPr>
            <a:spLocks noGrp="1"/>
          </p:cNvSpPr>
          <p:nvPr>
            <p:ph sz="half" idx="4294967295"/>
          </p:nvPr>
        </p:nvSpPr>
        <p:spPr>
          <a:xfrm>
            <a:off x="4430889" y="2490789"/>
            <a:ext cx="3819878" cy="574675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fr-FR" sz="3100" smtClean="0"/>
              <a:t>HLA B27 </a:t>
            </a:r>
            <a:br>
              <a:rPr lang="fr-FR" sz="3100" smtClean="0"/>
            </a:br>
            <a:r>
              <a:rPr lang="fr-FR" sz="3100" smtClean="0"/>
              <a:t>plus ≥ 2 critères de SpA</a:t>
            </a:r>
          </a:p>
        </p:txBody>
      </p:sp>
      <p:grpSp>
        <p:nvGrpSpPr>
          <p:cNvPr id="285703" name="Grouper 39"/>
          <p:cNvGrpSpPr>
            <a:grpSpLocks/>
          </p:cNvGrpSpPr>
          <p:nvPr/>
        </p:nvGrpSpPr>
        <p:grpSpPr bwMode="auto">
          <a:xfrm>
            <a:off x="4787901" y="3136900"/>
            <a:ext cx="4151489" cy="1500188"/>
            <a:chOff x="4669682" y="2771810"/>
            <a:chExt cx="4161049" cy="1500698"/>
          </a:xfrm>
        </p:grpSpPr>
        <p:sp>
          <p:nvSpPr>
            <p:cNvPr id="285704" name="Rectangle 9"/>
            <p:cNvSpPr>
              <a:spLocks noChangeArrowheads="1"/>
            </p:cNvSpPr>
            <p:nvPr/>
          </p:nvSpPr>
          <p:spPr bwMode="auto">
            <a:xfrm>
              <a:off x="4669682" y="2771810"/>
              <a:ext cx="4104413" cy="15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457200" eaLnBrk="1" hangingPunct="1">
                <a:lnSpc>
                  <a:spcPct val="90000"/>
                </a:lnSpc>
                <a:spcAft>
                  <a:spcPct val="15000"/>
                </a:spcAft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Critères de spondylarthropathie</a:t>
              </a:r>
            </a:p>
          </p:txBody>
        </p:sp>
        <p:sp>
          <p:nvSpPr>
            <p:cNvPr id="285705" name="Rectangle 14"/>
            <p:cNvSpPr>
              <a:spLocks noChangeArrowheads="1"/>
            </p:cNvSpPr>
            <p:nvPr/>
          </p:nvSpPr>
          <p:spPr bwMode="auto">
            <a:xfrm>
              <a:off x="6729487" y="3136300"/>
              <a:ext cx="2101244" cy="113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Psoriasis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Maladie de Crohn 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Bonne réponse aux AINS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Histoire familiale de SPA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HLA-B27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CRP augmentée</a:t>
              </a:r>
            </a:p>
          </p:txBody>
        </p:sp>
        <p:sp>
          <p:nvSpPr>
            <p:cNvPr id="285706" name="Rectangle 15"/>
            <p:cNvSpPr>
              <a:spLocks noChangeArrowheads="1"/>
            </p:cNvSpPr>
            <p:nvPr/>
          </p:nvSpPr>
          <p:spPr bwMode="auto">
            <a:xfrm>
              <a:off x="4669682" y="3135445"/>
              <a:ext cx="1984383" cy="958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Rachialgie inflammatoire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Arthrite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Enthésite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Uvéite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Dactylite</a:t>
              </a:r>
            </a:p>
          </p:txBody>
        </p:sp>
      </p:grpSp>
      <p:sp>
        <p:nvSpPr>
          <p:cNvPr id="285707" name="Rectangle à coins arrondis 39"/>
          <p:cNvSpPr>
            <a:spLocks noChangeArrowheads="1"/>
          </p:cNvSpPr>
          <p:nvPr/>
        </p:nvSpPr>
        <p:spPr bwMode="auto">
          <a:xfrm>
            <a:off x="4667956" y="2117725"/>
            <a:ext cx="4244622" cy="3962400"/>
          </a:xfrm>
          <a:prstGeom prst="roundRect">
            <a:avLst>
              <a:gd name="adj" fmla="val 5611"/>
            </a:avLst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457200" eaLnBrk="1" hangingPunct="1"/>
            <a:endParaRPr lang="fr-FR" sz="1800" b="0">
              <a:latin typeface="Calibri" pitchFamily="34" charset="0"/>
              <a:ea typeface="MS PGothic" pitchFamily="34" charset="-128"/>
            </a:endParaRPr>
          </a:p>
        </p:txBody>
      </p:sp>
      <p:grpSp>
        <p:nvGrpSpPr>
          <p:cNvPr id="285708" name="Grouper 38"/>
          <p:cNvGrpSpPr>
            <a:grpSpLocks/>
          </p:cNvGrpSpPr>
          <p:nvPr/>
        </p:nvGrpSpPr>
        <p:grpSpPr bwMode="auto">
          <a:xfrm>
            <a:off x="388056" y="3136900"/>
            <a:ext cx="4103511" cy="2825750"/>
            <a:chOff x="278893" y="3009384"/>
            <a:chExt cx="4104414" cy="2825542"/>
          </a:xfrm>
        </p:grpSpPr>
        <p:sp>
          <p:nvSpPr>
            <p:cNvPr id="285709" name="Text Box 6"/>
            <p:cNvSpPr txBox="1">
              <a:spLocks noChangeArrowheads="1"/>
            </p:cNvSpPr>
            <p:nvPr/>
          </p:nvSpPr>
          <p:spPr bwMode="auto">
            <a:xfrm>
              <a:off x="355106" y="5196798"/>
              <a:ext cx="3951987" cy="638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1pPr>
              <a:lvl2pPr marL="179388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lvl="1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Inflammation active à l</a:t>
              </a:r>
              <a:r>
                <a:rPr lang="fr-FR" altLang="fr-FR" sz="1100" b="0">
                  <a:latin typeface="Calibri" pitchFamily="34" charset="0"/>
                  <a:ea typeface="MS PGothic" pitchFamily="34" charset="-128"/>
                </a:rPr>
                <a:t>’</a:t>
              </a:r>
              <a:r>
                <a:rPr lang="fr-FR" sz="1100" b="0">
                  <a:latin typeface="Calibri" pitchFamily="34" charset="0"/>
                  <a:ea typeface="MS PGothic" pitchFamily="34" charset="-128"/>
                </a:rPr>
                <a:t>IRM fortement suggestive </a:t>
              </a:r>
              <a:br>
                <a:rPr lang="fr-FR" sz="1100" b="0">
                  <a:latin typeface="Calibri" pitchFamily="34" charset="0"/>
                  <a:ea typeface="MS PGothic" pitchFamily="34" charset="-128"/>
                </a:rPr>
              </a:br>
              <a:r>
                <a:rPr lang="fr-FR" sz="1100" b="0">
                  <a:latin typeface="Calibri" pitchFamily="34" charset="0"/>
                  <a:ea typeface="MS PGothic" pitchFamily="34" charset="-128"/>
                </a:rPr>
                <a:t>de sacro-iliite associée à une SpA</a:t>
              </a:r>
            </a:p>
            <a:p>
              <a:pPr lvl="1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Sacro-iliite radiographique selon les critères modifiés </a:t>
              </a:r>
              <a:br>
                <a:rPr lang="fr-FR" sz="1100" b="0">
                  <a:latin typeface="Calibri" pitchFamily="34" charset="0"/>
                  <a:ea typeface="MS PGothic" pitchFamily="34" charset="-128"/>
                </a:rPr>
              </a:br>
              <a:r>
                <a:rPr lang="fr-FR" sz="1100" b="0">
                  <a:latin typeface="Calibri" pitchFamily="34" charset="0"/>
                  <a:ea typeface="MS PGothic" pitchFamily="34" charset="-128"/>
                </a:rPr>
                <a:t>de New York</a:t>
              </a:r>
            </a:p>
          </p:txBody>
        </p:sp>
        <p:sp>
          <p:nvSpPr>
            <p:cNvPr id="285710" name="Rectangle 9"/>
            <p:cNvSpPr>
              <a:spLocks noChangeArrowheads="1"/>
            </p:cNvSpPr>
            <p:nvPr/>
          </p:nvSpPr>
          <p:spPr bwMode="auto">
            <a:xfrm>
              <a:off x="278893" y="3009384"/>
              <a:ext cx="4104414" cy="155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457200" eaLnBrk="1" hangingPunct="1">
                <a:lnSpc>
                  <a:spcPct val="90000"/>
                </a:lnSpc>
                <a:spcAft>
                  <a:spcPct val="15000"/>
                </a:spcAft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Critères de spondylarthropathie</a:t>
              </a:r>
            </a:p>
          </p:txBody>
        </p:sp>
        <p:sp>
          <p:nvSpPr>
            <p:cNvPr id="285711" name="Rectangle 1"/>
            <p:cNvSpPr>
              <a:spLocks noChangeArrowheads="1"/>
            </p:cNvSpPr>
            <p:nvPr/>
          </p:nvSpPr>
          <p:spPr bwMode="auto">
            <a:xfrm>
              <a:off x="2279497" y="3382419"/>
              <a:ext cx="2027597" cy="1136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Psoriasis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Maladie de Crohn 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Bonne réponse aux AINS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Histoire familiale de SPA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HLA-B27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CRP augmentée</a:t>
              </a:r>
            </a:p>
          </p:txBody>
        </p:sp>
        <p:sp>
          <p:nvSpPr>
            <p:cNvPr id="285712" name="Rectangle 2"/>
            <p:cNvSpPr>
              <a:spLocks noChangeArrowheads="1"/>
            </p:cNvSpPr>
            <p:nvPr/>
          </p:nvSpPr>
          <p:spPr bwMode="auto">
            <a:xfrm>
              <a:off x="278893" y="3380832"/>
              <a:ext cx="2000604" cy="958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Rachialgie inflammatoire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Arthrite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Enthésite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Uvéite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Dactylite</a:t>
              </a:r>
            </a:p>
          </p:txBody>
        </p:sp>
        <p:sp>
          <p:nvSpPr>
            <p:cNvPr id="285713" name="Rectangle 6"/>
            <p:cNvSpPr>
              <a:spLocks noChangeArrowheads="1"/>
            </p:cNvSpPr>
            <p:nvPr/>
          </p:nvSpPr>
          <p:spPr bwMode="auto">
            <a:xfrm>
              <a:off x="1532643" y="4869797"/>
              <a:ext cx="1490532" cy="233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457200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Sacro-iliite à l</a:t>
              </a:r>
              <a:r>
                <a:rPr lang="fr-FR" altLang="fr-FR" sz="1100" b="0">
                  <a:latin typeface="Calibri" pitchFamily="34" charset="0"/>
                  <a:ea typeface="MS PGothic" pitchFamily="34" charset="-128"/>
                </a:rPr>
                <a:t>’</a:t>
              </a:r>
              <a:r>
                <a:rPr lang="fr-FR" sz="1100" b="0">
                  <a:latin typeface="Calibri" pitchFamily="34" charset="0"/>
                  <a:ea typeface="MS PGothic" pitchFamily="34" charset="-128"/>
                </a:rPr>
                <a:t>imagerie</a:t>
              </a: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498123" y="2132856"/>
            <a:ext cx="3917244" cy="3863133"/>
            <a:chOff x="498123" y="2132856"/>
            <a:chExt cx="3917244" cy="3863133"/>
          </a:xfrm>
        </p:grpSpPr>
        <p:sp>
          <p:nvSpPr>
            <p:cNvPr id="285714" name="Rectangle à coins arrondis 46"/>
            <p:cNvSpPr>
              <a:spLocks noChangeArrowheads="1"/>
            </p:cNvSpPr>
            <p:nvPr/>
          </p:nvSpPr>
          <p:spPr bwMode="auto">
            <a:xfrm>
              <a:off x="498123" y="2132856"/>
              <a:ext cx="3917244" cy="1802558"/>
            </a:xfrm>
            <a:prstGeom prst="roundRect">
              <a:avLst>
                <a:gd name="adj" fmla="val 10875"/>
              </a:avLst>
            </a:prstGeom>
            <a:solidFill>
              <a:srgbClr val="00BABE"/>
            </a:solidFill>
            <a:ln>
              <a:noFill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457200" eaLnBrk="1" hangingPunct="1"/>
              <a:r>
                <a:rPr lang="fr-FR" sz="1800" dirty="0" err="1">
                  <a:latin typeface="Calibri" pitchFamily="34" charset="0"/>
                  <a:ea typeface="MS PGothic" pitchFamily="34" charset="-128"/>
                </a:rPr>
                <a:t>Spondyloarthrites</a:t>
              </a:r>
              <a:r>
                <a:rPr lang="fr-FR" sz="1800" dirty="0">
                  <a:latin typeface="Calibri" pitchFamily="34" charset="0"/>
                  <a:ea typeface="MS PGothic" pitchFamily="34" charset="-128"/>
                </a:rPr>
                <a:t> axiales radiographiques </a:t>
              </a:r>
            </a:p>
            <a:p>
              <a:pPr algn="ctr" defTabSz="457200" eaLnBrk="1" hangingPunct="1"/>
              <a:r>
                <a:rPr lang="fr-FR" sz="1800" dirty="0">
                  <a:latin typeface="Calibri" pitchFamily="34" charset="0"/>
                  <a:ea typeface="MS PGothic" pitchFamily="34" charset="-128"/>
                </a:rPr>
                <a:t>= SA avec sacro-</a:t>
              </a:r>
              <a:r>
                <a:rPr lang="fr-FR" sz="1800" dirty="0" err="1">
                  <a:latin typeface="Calibri" pitchFamily="34" charset="0"/>
                  <a:ea typeface="MS PGothic" pitchFamily="34" charset="-128"/>
                </a:rPr>
                <a:t>iliite</a:t>
              </a:r>
              <a:r>
                <a:rPr lang="fr-FR" sz="1800" dirty="0">
                  <a:latin typeface="Calibri" pitchFamily="34" charset="0"/>
                  <a:ea typeface="MS PGothic" pitchFamily="34" charset="-128"/>
                </a:rPr>
                <a:t> radiographique</a:t>
              </a:r>
            </a:p>
          </p:txBody>
        </p:sp>
        <p:sp>
          <p:nvSpPr>
            <p:cNvPr id="285715" name="Rectangle à coins arrondis 47"/>
            <p:cNvSpPr>
              <a:spLocks noChangeArrowheads="1"/>
            </p:cNvSpPr>
            <p:nvPr/>
          </p:nvSpPr>
          <p:spPr bwMode="auto">
            <a:xfrm>
              <a:off x="498123" y="3971926"/>
              <a:ext cx="3917244" cy="2024063"/>
            </a:xfrm>
            <a:prstGeom prst="roundRect">
              <a:avLst>
                <a:gd name="adj" fmla="val 9977"/>
              </a:avLst>
            </a:prstGeom>
            <a:solidFill>
              <a:srgbClr val="7030A0"/>
            </a:solidFill>
            <a:ln>
              <a:noFill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457200" eaLnBrk="1" hangingPunct="1"/>
              <a:r>
                <a:rPr lang="fr-FR" sz="1800">
                  <a:latin typeface="Calibri" pitchFamily="34" charset="0"/>
                  <a:ea typeface="MS PGothic" pitchFamily="34" charset="-128"/>
                </a:rPr>
                <a:t>Spondyloarthrites axiales </a:t>
              </a:r>
              <a:br>
                <a:rPr lang="fr-FR" sz="1800">
                  <a:latin typeface="Calibri" pitchFamily="34" charset="0"/>
                  <a:ea typeface="MS PGothic" pitchFamily="34" charset="-128"/>
                </a:rPr>
              </a:br>
              <a:r>
                <a:rPr lang="fr-FR" sz="1800">
                  <a:latin typeface="Calibri" pitchFamily="34" charset="0"/>
                  <a:ea typeface="MS PGothic" pitchFamily="34" charset="-128"/>
                </a:rPr>
                <a:t>non radiographiques </a:t>
              </a:r>
            </a:p>
            <a:p>
              <a:pPr algn="ctr" defTabSz="457200" eaLnBrk="1" hangingPunct="1"/>
              <a:endParaRPr lang="fr-FR" sz="1800">
                <a:latin typeface="Calibri" pitchFamily="34" charset="0"/>
                <a:ea typeface="MS PGothic" pitchFamily="34" charset="-128"/>
              </a:endParaRPr>
            </a:p>
            <a:p>
              <a:pPr algn="ctr" defTabSz="457200" eaLnBrk="1" hangingPunct="1"/>
              <a:r>
                <a:rPr lang="fr-FR" sz="1800">
                  <a:latin typeface="Calibri" pitchFamily="34" charset="0"/>
                  <a:ea typeface="MS PGothic" pitchFamily="34" charset="-128"/>
                </a:rPr>
                <a:t>avec sacro-iliite IRM</a:t>
              </a:r>
            </a:p>
          </p:txBody>
        </p:sp>
      </p:grpSp>
      <p:sp>
        <p:nvSpPr>
          <p:cNvPr id="285716" name="Rectangle à coins arrondis 48"/>
          <p:cNvSpPr>
            <a:spLocks noChangeArrowheads="1"/>
          </p:cNvSpPr>
          <p:nvPr/>
        </p:nvSpPr>
        <p:spPr bwMode="auto">
          <a:xfrm>
            <a:off x="4785079" y="2193925"/>
            <a:ext cx="3908778" cy="3810000"/>
          </a:xfrm>
          <a:prstGeom prst="roundRect">
            <a:avLst>
              <a:gd name="adj" fmla="val 4935"/>
            </a:avLst>
          </a:prstGeom>
          <a:solidFill>
            <a:srgbClr val="7030A0">
              <a:alpha val="92940"/>
            </a:srgb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b"/>
          <a:lstStyle/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Spondyloarthrites axiales </a:t>
            </a:r>
            <a:br>
              <a:rPr lang="fr-FR" sz="1800">
                <a:latin typeface="Calibri" pitchFamily="34" charset="0"/>
                <a:ea typeface="MS PGothic" pitchFamily="34" charset="-128"/>
              </a:rPr>
            </a:br>
            <a:r>
              <a:rPr lang="fr-FR" sz="1800">
                <a:latin typeface="Calibri" pitchFamily="34" charset="0"/>
                <a:ea typeface="MS PGothic" pitchFamily="34" charset="-128"/>
              </a:rPr>
              <a:t>non radiographiques </a:t>
            </a:r>
          </a:p>
          <a:p>
            <a:pPr algn="ctr" defTabSz="457200" eaLnBrk="1" hangingPunct="1"/>
            <a:endParaRPr lang="fr-FR" sz="1800">
              <a:latin typeface="Calibri" pitchFamily="34" charset="0"/>
              <a:ea typeface="MS PGothic" pitchFamily="34" charset="-128"/>
            </a:endParaRPr>
          </a:p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sans sacro-iliite IRM </a:t>
            </a:r>
            <a:br>
              <a:rPr lang="fr-FR" sz="1800">
                <a:latin typeface="Calibri" pitchFamily="34" charset="0"/>
                <a:ea typeface="MS PGothic" pitchFamily="34" charset="-128"/>
              </a:rPr>
            </a:br>
            <a:r>
              <a:rPr lang="fr-FR" sz="1800">
                <a:latin typeface="Calibri" pitchFamily="34" charset="0"/>
                <a:ea typeface="MS PGothic" pitchFamily="34" charset="-128"/>
              </a:rPr>
              <a:t>avec CRP normale</a:t>
            </a:r>
          </a:p>
          <a:p>
            <a:pPr algn="ctr" defTabSz="457200" eaLnBrk="1" hangingPunct="1"/>
            <a:endParaRPr lang="fr-FR" sz="180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85717" name="Rectangle à coins arrondis 49"/>
          <p:cNvSpPr>
            <a:spLocks noChangeArrowheads="1"/>
          </p:cNvSpPr>
          <p:nvPr/>
        </p:nvSpPr>
        <p:spPr bwMode="auto">
          <a:xfrm>
            <a:off x="4886678" y="2119313"/>
            <a:ext cx="3915833" cy="1682750"/>
          </a:xfrm>
          <a:prstGeom prst="roundRect">
            <a:avLst>
              <a:gd name="adj" fmla="val 10875"/>
            </a:avLst>
          </a:prstGeom>
          <a:noFill/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Spondyloarthrites axiales </a:t>
            </a:r>
            <a:br>
              <a:rPr lang="fr-FR" sz="1800">
                <a:latin typeface="Calibri" pitchFamily="34" charset="0"/>
                <a:ea typeface="MS PGothic" pitchFamily="34" charset="-128"/>
              </a:rPr>
            </a:br>
            <a:r>
              <a:rPr lang="fr-FR" sz="1800">
                <a:latin typeface="Calibri" pitchFamily="34" charset="0"/>
                <a:ea typeface="MS PGothic" pitchFamily="34" charset="-128"/>
              </a:rPr>
              <a:t>non radiographiques </a:t>
            </a:r>
          </a:p>
          <a:p>
            <a:pPr algn="ctr" defTabSz="457200" eaLnBrk="1" hangingPunct="1"/>
            <a:endParaRPr lang="fr-FR" sz="1800">
              <a:latin typeface="Calibri" pitchFamily="34" charset="0"/>
              <a:ea typeface="MS PGothic" pitchFamily="34" charset="-128"/>
            </a:endParaRPr>
          </a:p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sans sacro-iliite IRM </a:t>
            </a:r>
            <a:br>
              <a:rPr lang="fr-FR" sz="1800">
                <a:latin typeface="Calibri" pitchFamily="34" charset="0"/>
                <a:ea typeface="MS PGothic" pitchFamily="34" charset="-128"/>
              </a:rPr>
            </a:br>
            <a:r>
              <a:rPr lang="fr-FR" sz="1800">
                <a:latin typeface="Calibri" pitchFamily="34" charset="0"/>
                <a:ea typeface="MS PGothic" pitchFamily="34" charset="-128"/>
              </a:rPr>
              <a:t>avec CRP élevée</a:t>
            </a:r>
          </a:p>
        </p:txBody>
      </p:sp>
      <p:grpSp>
        <p:nvGrpSpPr>
          <p:cNvPr id="285727" name="Group 31"/>
          <p:cNvGrpSpPr>
            <a:grpSpLocks/>
          </p:cNvGrpSpPr>
          <p:nvPr/>
        </p:nvGrpSpPr>
        <p:grpSpPr bwMode="auto">
          <a:xfrm>
            <a:off x="386644" y="2073276"/>
            <a:ext cx="8451145" cy="4075113"/>
            <a:chOff x="274" y="1306"/>
            <a:chExt cx="5989" cy="2567"/>
          </a:xfrm>
        </p:grpSpPr>
        <p:sp>
          <p:nvSpPr>
            <p:cNvPr id="285721" name="Line 25"/>
            <p:cNvSpPr>
              <a:spLocks noChangeShapeType="1"/>
            </p:cNvSpPr>
            <p:nvPr/>
          </p:nvSpPr>
          <p:spPr bwMode="auto">
            <a:xfrm>
              <a:off x="3264" y="1308"/>
              <a:ext cx="0" cy="119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5722" name="Line 26"/>
            <p:cNvSpPr>
              <a:spLocks noChangeShapeType="1"/>
            </p:cNvSpPr>
            <p:nvPr/>
          </p:nvSpPr>
          <p:spPr bwMode="auto">
            <a:xfrm>
              <a:off x="3264" y="1317"/>
              <a:ext cx="2983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5723" name="Line 27"/>
            <p:cNvSpPr>
              <a:spLocks noChangeShapeType="1"/>
            </p:cNvSpPr>
            <p:nvPr/>
          </p:nvSpPr>
          <p:spPr bwMode="auto">
            <a:xfrm>
              <a:off x="6254" y="1306"/>
              <a:ext cx="0" cy="256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5724" name="Line 28"/>
            <p:cNvSpPr>
              <a:spLocks noChangeShapeType="1"/>
            </p:cNvSpPr>
            <p:nvPr/>
          </p:nvSpPr>
          <p:spPr bwMode="auto">
            <a:xfrm flipH="1">
              <a:off x="274" y="3867"/>
              <a:ext cx="5989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5725" name="Line 29"/>
            <p:cNvSpPr>
              <a:spLocks noChangeShapeType="1"/>
            </p:cNvSpPr>
            <p:nvPr/>
          </p:nvSpPr>
          <p:spPr bwMode="auto">
            <a:xfrm flipV="1">
              <a:off x="283" y="2479"/>
              <a:ext cx="0" cy="138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5726" name="Line 30"/>
            <p:cNvSpPr>
              <a:spLocks noChangeShapeType="1"/>
            </p:cNvSpPr>
            <p:nvPr/>
          </p:nvSpPr>
          <p:spPr bwMode="auto">
            <a:xfrm>
              <a:off x="287" y="2491"/>
              <a:ext cx="2967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37635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Espace réservé du contenu 36"/>
          <p:cNvSpPr>
            <a:spLocks noGrp="1"/>
          </p:cNvSpPr>
          <p:nvPr>
            <p:ph sz="half" idx="4294967295"/>
          </p:nvPr>
        </p:nvSpPr>
        <p:spPr>
          <a:xfrm>
            <a:off x="4325056" y="2479675"/>
            <a:ext cx="3819877" cy="573088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fr-FR" sz="3100" smtClean="0"/>
              <a:t>HLA B27 </a:t>
            </a:r>
            <a:br>
              <a:rPr lang="fr-FR" sz="3100" smtClean="0"/>
            </a:br>
            <a:r>
              <a:rPr lang="fr-FR" sz="3100" smtClean="0"/>
              <a:t>plus ≥ 2 critères de SpA</a:t>
            </a:r>
          </a:p>
        </p:txBody>
      </p:sp>
      <p:grpSp>
        <p:nvGrpSpPr>
          <p:cNvPr id="287747" name="Grouper 39"/>
          <p:cNvGrpSpPr>
            <a:grpSpLocks/>
          </p:cNvGrpSpPr>
          <p:nvPr/>
        </p:nvGrpSpPr>
        <p:grpSpPr bwMode="auto">
          <a:xfrm>
            <a:off x="4670778" y="3122614"/>
            <a:ext cx="4159956" cy="1500187"/>
            <a:chOff x="4669682" y="2771810"/>
            <a:chExt cx="4161049" cy="1500698"/>
          </a:xfrm>
        </p:grpSpPr>
        <p:sp>
          <p:nvSpPr>
            <p:cNvPr id="287748" name="Rectangle 9"/>
            <p:cNvSpPr>
              <a:spLocks noChangeArrowheads="1"/>
            </p:cNvSpPr>
            <p:nvPr/>
          </p:nvSpPr>
          <p:spPr bwMode="auto">
            <a:xfrm>
              <a:off x="4669682" y="2771810"/>
              <a:ext cx="4104413" cy="15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457200" eaLnBrk="1" hangingPunct="1">
                <a:lnSpc>
                  <a:spcPct val="90000"/>
                </a:lnSpc>
                <a:spcAft>
                  <a:spcPct val="15000"/>
                </a:spcAft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Critères de spondylarthropathie</a:t>
              </a:r>
            </a:p>
          </p:txBody>
        </p:sp>
        <p:sp>
          <p:nvSpPr>
            <p:cNvPr id="287749" name="Rectangle 14"/>
            <p:cNvSpPr>
              <a:spLocks noChangeArrowheads="1"/>
            </p:cNvSpPr>
            <p:nvPr/>
          </p:nvSpPr>
          <p:spPr bwMode="auto">
            <a:xfrm>
              <a:off x="6729487" y="3136300"/>
              <a:ext cx="2101244" cy="113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Psoriasis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Maladie de Crohn 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Bonne réponse aux AINS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Histoire familiale de SPA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HLA-B27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CRP augmentée</a:t>
              </a:r>
            </a:p>
          </p:txBody>
        </p:sp>
        <p:sp>
          <p:nvSpPr>
            <p:cNvPr id="287750" name="Rectangle 15"/>
            <p:cNvSpPr>
              <a:spLocks noChangeArrowheads="1"/>
            </p:cNvSpPr>
            <p:nvPr/>
          </p:nvSpPr>
          <p:spPr bwMode="auto">
            <a:xfrm>
              <a:off x="4669682" y="3135445"/>
              <a:ext cx="1984383" cy="958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Rachialgie inflammatoire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Arthrite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Enthésite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Uvéite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Arial" pitchFamily="34" charset="0"/>
                  <a:ea typeface="MS PGothic" pitchFamily="34" charset="-128"/>
                </a:rPr>
                <a:t> Dactylite</a:t>
              </a:r>
            </a:p>
          </p:txBody>
        </p:sp>
      </p:grpSp>
      <p:sp>
        <p:nvSpPr>
          <p:cNvPr id="18" name="Rectangle à coins arrondis 17"/>
          <p:cNvSpPr>
            <a:spLocks noChangeArrowheads="1"/>
          </p:cNvSpPr>
          <p:nvPr/>
        </p:nvSpPr>
        <p:spPr bwMode="auto">
          <a:xfrm>
            <a:off x="4670778" y="2103438"/>
            <a:ext cx="4133145" cy="3962400"/>
          </a:xfrm>
          <a:prstGeom prst="roundRect">
            <a:avLst>
              <a:gd name="adj" fmla="val 5611"/>
            </a:avLst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457200" eaLnBrk="1" hangingPunct="1">
              <a:defRPr/>
            </a:pPr>
            <a:endParaRPr lang="fr-FR" sz="1800" b="0" dirty="0">
              <a:latin typeface="+mn-lt"/>
              <a:ea typeface="Calibri"/>
              <a:cs typeface="Arial" pitchFamily="34" charset="0"/>
            </a:endParaRPr>
          </a:p>
        </p:txBody>
      </p:sp>
      <p:sp>
        <p:nvSpPr>
          <p:cNvPr id="287752" name="Text Box 12"/>
          <p:cNvSpPr txBox="1">
            <a:spLocks noChangeArrowheads="1"/>
          </p:cNvSpPr>
          <p:nvPr/>
        </p:nvSpPr>
        <p:spPr bwMode="auto">
          <a:xfrm>
            <a:off x="2963334" y="1450975"/>
            <a:ext cx="3407834" cy="36988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/>
            <a:r>
              <a:rPr lang="fr-FR" sz="18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Suivant les AMM anti-TNF ou non</a:t>
            </a:r>
          </a:p>
        </p:txBody>
      </p:sp>
      <p:sp>
        <p:nvSpPr>
          <p:cNvPr id="287753" name="Rectangle à coins arrondis 27"/>
          <p:cNvSpPr>
            <a:spLocks noChangeArrowheads="1"/>
          </p:cNvSpPr>
          <p:nvPr/>
        </p:nvSpPr>
        <p:spPr bwMode="auto">
          <a:xfrm>
            <a:off x="4778023" y="2179638"/>
            <a:ext cx="3908778" cy="3810000"/>
          </a:xfrm>
          <a:prstGeom prst="roundRect">
            <a:avLst>
              <a:gd name="adj" fmla="val 4935"/>
            </a:avLst>
          </a:prstGeom>
          <a:solidFill>
            <a:srgbClr val="7F4B9A">
              <a:alpha val="92940"/>
            </a:srgb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b"/>
          <a:lstStyle/>
          <a:p>
            <a:pPr algn="ctr" defTabSz="457200" eaLnBrk="1" hangingPunct="1"/>
            <a:r>
              <a:rPr lang="fr-FR" sz="1800">
                <a:latin typeface="Arial" pitchFamily="34" charset="0"/>
                <a:ea typeface="MS PGothic" pitchFamily="34" charset="-128"/>
              </a:rPr>
              <a:t>Spondyloarthrites axiales </a:t>
            </a:r>
            <a:br>
              <a:rPr lang="fr-FR" sz="1800">
                <a:latin typeface="Arial" pitchFamily="34" charset="0"/>
                <a:ea typeface="MS PGothic" pitchFamily="34" charset="-128"/>
              </a:rPr>
            </a:br>
            <a:r>
              <a:rPr lang="fr-FR" sz="1800">
                <a:latin typeface="Arial" pitchFamily="34" charset="0"/>
                <a:ea typeface="MS PGothic" pitchFamily="34" charset="-128"/>
              </a:rPr>
              <a:t>non radiographiques </a:t>
            </a:r>
          </a:p>
          <a:p>
            <a:pPr algn="ctr" defTabSz="457200" eaLnBrk="1" hangingPunct="1"/>
            <a:endParaRPr lang="fr-FR" sz="1800">
              <a:latin typeface="Arial" pitchFamily="34" charset="0"/>
              <a:ea typeface="MS PGothic" pitchFamily="34" charset="-128"/>
            </a:endParaRPr>
          </a:p>
          <a:p>
            <a:pPr algn="ctr" defTabSz="457200" eaLnBrk="1" hangingPunct="1"/>
            <a:r>
              <a:rPr lang="fr-FR" sz="1800">
                <a:latin typeface="Arial" pitchFamily="34" charset="0"/>
                <a:ea typeface="MS PGothic" pitchFamily="34" charset="-128"/>
              </a:rPr>
              <a:t>sans sacro-iliite IRM </a:t>
            </a:r>
            <a:br>
              <a:rPr lang="fr-FR" sz="1800">
                <a:latin typeface="Arial" pitchFamily="34" charset="0"/>
                <a:ea typeface="MS PGothic" pitchFamily="34" charset="-128"/>
              </a:rPr>
            </a:br>
            <a:r>
              <a:rPr lang="fr-FR" sz="1800">
                <a:latin typeface="Arial" pitchFamily="34" charset="0"/>
                <a:ea typeface="MS PGothic" pitchFamily="34" charset="-128"/>
              </a:rPr>
              <a:t>avec CRP normale</a:t>
            </a:r>
          </a:p>
          <a:p>
            <a:pPr algn="ctr" defTabSz="457200" eaLnBrk="1" hangingPunct="1"/>
            <a:endParaRPr lang="fr-FR" sz="180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87754" name="Rectangle à coins arrondis 28"/>
          <p:cNvSpPr>
            <a:spLocks noChangeArrowheads="1"/>
          </p:cNvSpPr>
          <p:nvPr/>
        </p:nvSpPr>
        <p:spPr bwMode="auto">
          <a:xfrm>
            <a:off x="4687711" y="2105025"/>
            <a:ext cx="3917244" cy="1682750"/>
          </a:xfrm>
          <a:prstGeom prst="roundRect">
            <a:avLst>
              <a:gd name="adj" fmla="val 10875"/>
            </a:avLst>
          </a:prstGeom>
          <a:solidFill>
            <a:srgbClr val="7030A0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 eaLnBrk="1" hangingPunct="1"/>
            <a:r>
              <a:rPr lang="fr-FR" sz="1800">
                <a:latin typeface="Arial" pitchFamily="34" charset="0"/>
                <a:ea typeface="MS PGothic" pitchFamily="34" charset="-128"/>
              </a:rPr>
              <a:t>Spondyloarthrites axiales </a:t>
            </a:r>
            <a:br>
              <a:rPr lang="fr-FR" sz="1800">
                <a:latin typeface="Arial" pitchFamily="34" charset="0"/>
                <a:ea typeface="MS PGothic" pitchFamily="34" charset="-128"/>
              </a:rPr>
            </a:br>
            <a:r>
              <a:rPr lang="fr-FR" sz="1800">
                <a:latin typeface="Arial" pitchFamily="34" charset="0"/>
                <a:ea typeface="MS PGothic" pitchFamily="34" charset="-128"/>
              </a:rPr>
              <a:t>non radiographiques </a:t>
            </a:r>
          </a:p>
          <a:p>
            <a:pPr algn="ctr" defTabSz="457200" eaLnBrk="1" hangingPunct="1"/>
            <a:endParaRPr lang="fr-FR" sz="1800">
              <a:latin typeface="Arial" pitchFamily="34" charset="0"/>
              <a:ea typeface="MS PGothic" pitchFamily="34" charset="-128"/>
            </a:endParaRPr>
          </a:p>
          <a:p>
            <a:pPr algn="ctr" defTabSz="457200" eaLnBrk="1" hangingPunct="1"/>
            <a:r>
              <a:rPr lang="fr-FR" sz="1800">
                <a:latin typeface="Arial" pitchFamily="34" charset="0"/>
                <a:ea typeface="MS PGothic" pitchFamily="34" charset="-128"/>
              </a:rPr>
              <a:t>sans sacro-iliite IRM </a:t>
            </a:r>
            <a:br>
              <a:rPr lang="fr-FR" sz="1800">
                <a:latin typeface="Arial" pitchFamily="34" charset="0"/>
                <a:ea typeface="MS PGothic" pitchFamily="34" charset="-128"/>
              </a:rPr>
            </a:br>
            <a:r>
              <a:rPr lang="fr-FR" sz="1800">
                <a:latin typeface="Arial" pitchFamily="34" charset="0"/>
                <a:ea typeface="MS PGothic" pitchFamily="34" charset="-128"/>
              </a:rPr>
              <a:t>avec CRP élevée</a:t>
            </a:r>
          </a:p>
        </p:txBody>
      </p:sp>
      <p:sp>
        <p:nvSpPr>
          <p:cNvPr id="287756" name="Rectangle à coins arrondis 29"/>
          <p:cNvSpPr>
            <a:spLocks noChangeArrowheads="1"/>
          </p:cNvSpPr>
          <p:nvPr/>
        </p:nvSpPr>
        <p:spPr bwMode="auto">
          <a:xfrm>
            <a:off x="4710289" y="3971926"/>
            <a:ext cx="3917244" cy="2024063"/>
          </a:xfrm>
          <a:prstGeom prst="roundRect">
            <a:avLst>
              <a:gd name="adj" fmla="val 9977"/>
            </a:avLst>
          </a:prstGeom>
          <a:solidFill>
            <a:srgbClr val="7030A0">
              <a:alpha val="94901"/>
            </a:srgb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 eaLnBrk="1" hangingPunct="1"/>
            <a:r>
              <a:rPr lang="fr-FR" sz="1800">
                <a:latin typeface="Arial" pitchFamily="34" charset="0"/>
                <a:ea typeface="MS PGothic" pitchFamily="34" charset="-128"/>
              </a:rPr>
              <a:t>Spondyloarthrites axiales </a:t>
            </a:r>
            <a:br>
              <a:rPr lang="fr-FR" sz="1800">
                <a:latin typeface="Arial" pitchFamily="34" charset="0"/>
                <a:ea typeface="MS PGothic" pitchFamily="34" charset="-128"/>
              </a:rPr>
            </a:br>
            <a:r>
              <a:rPr lang="fr-FR" sz="1800">
                <a:latin typeface="Arial" pitchFamily="34" charset="0"/>
                <a:ea typeface="MS PGothic" pitchFamily="34" charset="-128"/>
              </a:rPr>
              <a:t>non radiographiques </a:t>
            </a:r>
          </a:p>
          <a:p>
            <a:pPr algn="ctr" defTabSz="457200" eaLnBrk="1" hangingPunct="1"/>
            <a:endParaRPr lang="fr-FR" sz="1800">
              <a:latin typeface="Arial" pitchFamily="34" charset="0"/>
              <a:ea typeface="MS PGothic" pitchFamily="34" charset="-128"/>
            </a:endParaRPr>
          </a:p>
          <a:p>
            <a:pPr algn="ctr" defTabSz="457200" eaLnBrk="1" hangingPunct="1"/>
            <a:r>
              <a:rPr lang="fr-FR" sz="1800">
                <a:latin typeface="Arial" pitchFamily="34" charset="0"/>
                <a:ea typeface="MS PGothic" pitchFamily="34" charset="-128"/>
              </a:rPr>
              <a:t>sans sacro-iliite IRM</a:t>
            </a:r>
          </a:p>
          <a:p>
            <a:pPr algn="ctr" defTabSz="457200" eaLnBrk="1" hangingPunct="1"/>
            <a:r>
              <a:rPr lang="fr-FR" sz="1800">
                <a:latin typeface="Arial" pitchFamily="34" charset="0"/>
                <a:ea typeface="MS PGothic" pitchFamily="34" charset="-128"/>
              </a:rPr>
              <a:t>avec CRP normale</a:t>
            </a:r>
          </a:p>
        </p:txBody>
      </p:sp>
      <p:cxnSp>
        <p:nvCxnSpPr>
          <p:cNvPr id="32" name="Connecteur droit 31"/>
          <p:cNvCxnSpPr>
            <a:cxnSpLocks noChangeShapeType="1"/>
          </p:cNvCxnSpPr>
          <p:nvPr/>
        </p:nvCxnSpPr>
        <p:spPr bwMode="auto">
          <a:xfrm>
            <a:off x="4818945" y="4014789"/>
            <a:ext cx="3810000" cy="19335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759" name="Rectangle à coins arrondis 54"/>
          <p:cNvSpPr>
            <a:spLocks noChangeArrowheads="1"/>
          </p:cNvSpPr>
          <p:nvPr/>
        </p:nvSpPr>
        <p:spPr bwMode="auto">
          <a:xfrm>
            <a:off x="388056" y="2117726"/>
            <a:ext cx="4133144" cy="3954463"/>
          </a:xfrm>
          <a:prstGeom prst="roundRect">
            <a:avLst>
              <a:gd name="adj" fmla="val 5611"/>
            </a:avLst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457200" eaLnBrk="1" hangingPunct="1"/>
            <a:endParaRPr lang="fr-FR" sz="1800" b="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87760" name="Espace réservé du contenu 35"/>
          <p:cNvSpPr txBox="1">
            <a:spLocks/>
          </p:cNvSpPr>
          <p:nvPr/>
        </p:nvSpPr>
        <p:spPr bwMode="auto">
          <a:xfrm>
            <a:off x="498123" y="2117725"/>
            <a:ext cx="391724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90000"/>
              <a:buFontTx/>
              <a:buBlip>
                <a:blip r:embed="rId3"/>
              </a:buBlip>
            </a:pPr>
            <a:r>
              <a:rPr lang="fr-FR" b="0">
                <a:latin typeface="Calibri" pitchFamily="34" charset="0"/>
                <a:ea typeface="MS PGothic" pitchFamily="34" charset="-128"/>
              </a:rPr>
              <a:t>Sacro-iliite à l</a:t>
            </a:r>
            <a:r>
              <a:rPr lang="fr-FR" altLang="fr-FR" b="0">
                <a:latin typeface="Calibri" pitchFamily="34" charset="0"/>
                <a:ea typeface="MS PGothic" pitchFamily="34" charset="-128"/>
              </a:rPr>
              <a:t>’</a:t>
            </a:r>
            <a:r>
              <a:rPr lang="fr-FR" b="0">
                <a:latin typeface="Calibri" pitchFamily="34" charset="0"/>
                <a:ea typeface="MS PGothic" pitchFamily="34" charset="-128"/>
              </a:rPr>
              <a:t>imagerie plus ≥ 1 critères de SpA</a:t>
            </a:r>
          </a:p>
        </p:txBody>
      </p:sp>
      <p:grpSp>
        <p:nvGrpSpPr>
          <p:cNvPr id="287761" name="Grouper 38"/>
          <p:cNvGrpSpPr>
            <a:grpSpLocks/>
          </p:cNvGrpSpPr>
          <p:nvPr/>
        </p:nvGrpSpPr>
        <p:grpSpPr bwMode="auto">
          <a:xfrm>
            <a:off x="388056" y="3136900"/>
            <a:ext cx="4103511" cy="2825750"/>
            <a:chOff x="278893" y="3009384"/>
            <a:chExt cx="4104414" cy="2825542"/>
          </a:xfrm>
        </p:grpSpPr>
        <p:sp>
          <p:nvSpPr>
            <p:cNvPr id="287762" name="Text Box 6"/>
            <p:cNvSpPr txBox="1">
              <a:spLocks noChangeArrowheads="1"/>
            </p:cNvSpPr>
            <p:nvPr/>
          </p:nvSpPr>
          <p:spPr bwMode="auto">
            <a:xfrm>
              <a:off x="355106" y="5196798"/>
              <a:ext cx="3951987" cy="638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1pPr>
              <a:lvl2pPr marL="179388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 defTabSz="457200">
                <a:defRPr sz="2200" b="1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lvl="1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Inflammation active à l</a:t>
              </a:r>
              <a:r>
                <a:rPr lang="fr-FR" altLang="fr-FR" sz="1100" b="0">
                  <a:latin typeface="Calibri" pitchFamily="34" charset="0"/>
                  <a:ea typeface="MS PGothic" pitchFamily="34" charset="-128"/>
                </a:rPr>
                <a:t>’</a:t>
              </a:r>
              <a:r>
                <a:rPr lang="fr-FR" sz="1100" b="0">
                  <a:latin typeface="Calibri" pitchFamily="34" charset="0"/>
                  <a:ea typeface="MS PGothic" pitchFamily="34" charset="-128"/>
                </a:rPr>
                <a:t>IRM fortement suggestive </a:t>
              </a:r>
              <a:br>
                <a:rPr lang="fr-FR" sz="1100" b="0">
                  <a:latin typeface="Calibri" pitchFamily="34" charset="0"/>
                  <a:ea typeface="MS PGothic" pitchFamily="34" charset="-128"/>
                </a:rPr>
              </a:br>
              <a:r>
                <a:rPr lang="fr-FR" sz="1100" b="0">
                  <a:latin typeface="Calibri" pitchFamily="34" charset="0"/>
                  <a:ea typeface="MS PGothic" pitchFamily="34" charset="-128"/>
                </a:rPr>
                <a:t>de sacro-iliite associée à une SpA</a:t>
              </a:r>
            </a:p>
            <a:p>
              <a:pPr lvl="1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Sacro-iliite radiographique selon les critères modifiés </a:t>
              </a:r>
              <a:br>
                <a:rPr lang="fr-FR" sz="1100" b="0">
                  <a:latin typeface="Calibri" pitchFamily="34" charset="0"/>
                  <a:ea typeface="MS PGothic" pitchFamily="34" charset="-128"/>
                </a:rPr>
              </a:br>
              <a:r>
                <a:rPr lang="fr-FR" sz="1100" b="0">
                  <a:latin typeface="Calibri" pitchFamily="34" charset="0"/>
                  <a:ea typeface="MS PGothic" pitchFamily="34" charset="-128"/>
                </a:rPr>
                <a:t>de New York</a:t>
              </a:r>
            </a:p>
          </p:txBody>
        </p:sp>
        <p:sp>
          <p:nvSpPr>
            <p:cNvPr id="287763" name="Rectangle 9"/>
            <p:cNvSpPr>
              <a:spLocks noChangeArrowheads="1"/>
            </p:cNvSpPr>
            <p:nvPr/>
          </p:nvSpPr>
          <p:spPr bwMode="auto">
            <a:xfrm>
              <a:off x="278893" y="3009384"/>
              <a:ext cx="4104414" cy="155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457200" eaLnBrk="1" hangingPunct="1">
                <a:lnSpc>
                  <a:spcPct val="90000"/>
                </a:lnSpc>
                <a:spcAft>
                  <a:spcPct val="15000"/>
                </a:spcAft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Critères de spondylarthropathie</a:t>
              </a:r>
            </a:p>
          </p:txBody>
        </p:sp>
        <p:sp>
          <p:nvSpPr>
            <p:cNvPr id="287764" name="Rectangle 1"/>
            <p:cNvSpPr>
              <a:spLocks noChangeArrowheads="1"/>
            </p:cNvSpPr>
            <p:nvPr/>
          </p:nvSpPr>
          <p:spPr bwMode="auto">
            <a:xfrm>
              <a:off x="2279497" y="3382419"/>
              <a:ext cx="2027597" cy="1136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Psoriasis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Maladie de Crohn 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Bonne réponse aux AINS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Histoire familiale de SPA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HLA-B27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CRP augmentée</a:t>
              </a:r>
            </a:p>
          </p:txBody>
        </p:sp>
        <p:sp>
          <p:nvSpPr>
            <p:cNvPr id="287765" name="Rectangle 2"/>
            <p:cNvSpPr>
              <a:spLocks noChangeArrowheads="1"/>
            </p:cNvSpPr>
            <p:nvPr/>
          </p:nvSpPr>
          <p:spPr bwMode="auto">
            <a:xfrm>
              <a:off x="278893" y="3380832"/>
              <a:ext cx="2000604" cy="958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Rachialgie inflammatoire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Arthrite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Enthésite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Uvéite</a:t>
              </a:r>
            </a:p>
            <a:p>
              <a:pPr marL="179388" lvl="1" defTabSz="457200" eaLnBrk="1" hangingPunct="1">
                <a:lnSpc>
                  <a:spcPct val="90000"/>
                </a:lnSpc>
                <a:spcAft>
                  <a:spcPct val="15000"/>
                </a:spcAft>
                <a:buClr>
                  <a:srgbClr val="1F497D"/>
                </a:buClr>
                <a:buFontTx/>
                <a:buChar char="•"/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 Dactylite</a:t>
              </a:r>
            </a:p>
          </p:txBody>
        </p:sp>
        <p:sp>
          <p:nvSpPr>
            <p:cNvPr id="287766" name="Rectangle 6"/>
            <p:cNvSpPr>
              <a:spLocks noChangeArrowheads="1"/>
            </p:cNvSpPr>
            <p:nvPr/>
          </p:nvSpPr>
          <p:spPr bwMode="auto">
            <a:xfrm>
              <a:off x="1532643" y="4869797"/>
              <a:ext cx="1490532" cy="233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457200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fr-FR" sz="1100" b="0">
                  <a:latin typeface="Calibri" pitchFamily="34" charset="0"/>
                  <a:ea typeface="MS PGothic" pitchFamily="34" charset="-128"/>
                </a:rPr>
                <a:t>Sacro-iliite à l</a:t>
              </a:r>
              <a:r>
                <a:rPr lang="fr-FR" altLang="fr-FR" sz="1100" b="0">
                  <a:latin typeface="Calibri" pitchFamily="34" charset="0"/>
                  <a:ea typeface="MS PGothic" pitchFamily="34" charset="-128"/>
                </a:rPr>
                <a:t>’</a:t>
              </a:r>
              <a:r>
                <a:rPr lang="fr-FR" sz="1100" b="0">
                  <a:latin typeface="Calibri" pitchFamily="34" charset="0"/>
                  <a:ea typeface="MS PGothic" pitchFamily="34" charset="-128"/>
                </a:rPr>
                <a:t>imagerie</a:t>
              </a:r>
            </a:p>
          </p:txBody>
        </p:sp>
      </p:grpSp>
      <p:sp>
        <p:nvSpPr>
          <p:cNvPr id="287767" name="Rectangle à coins arrondis 68"/>
          <p:cNvSpPr>
            <a:spLocks noChangeArrowheads="1"/>
          </p:cNvSpPr>
          <p:nvPr/>
        </p:nvSpPr>
        <p:spPr bwMode="auto">
          <a:xfrm>
            <a:off x="498123" y="2209801"/>
            <a:ext cx="3917244" cy="1643063"/>
          </a:xfrm>
          <a:prstGeom prst="roundRect">
            <a:avLst>
              <a:gd name="adj" fmla="val 10875"/>
            </a:avLst>
          </a:prstGeom>
          <a:solidFill>
            <a:srgbClr val="00BABE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Spondyloarthrites axiales radiographiques </a:t>
            </a:r>
          </a:p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= SA avec sacro-iliite radiographique</a:t>
            </a:r>
          </a:p>
        </p:txBody>
      </p:sp>
      <p:sp>
        <p:nvSpPr>
          <p:cNvPr id="287768" name="Rectangle à coins arrondis 69"/>
          <p:cNvSpPr>
            <a:spLocks noChangeArrowheads="1"/>
          </p:cNvSpPr>
          <p:nvPr/>
        </p:nvSpPr>
        <p:spPr bwMode="auto">
          <a:xfrm>
            <a:off x="498123" y="3852864"/>
            <a:ext cx="3917244" cy="2143125"/>
          </a:xfrm>
          <a:prstGeom prst="roundRect">
            <a:avLst>
              <a:gd name="adj" fmla="val 9977"/>
            </a:avLst>
          </a:prstGeom>
          <a:solidFill>
            <a:srgbClr val="7030A0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Spondyloarthrites axiales </a:t>
            </a:r>
            <a:br>
              <a:rPr lang="fr-FR" sz="1800">
                <a:latin typeface="Calibri" pitchFamily="34" charset="0"/>
                <a:ea typeface="MS PGothic" pitchFamily="34" charset="-128"/>
              </a:rPr>
            </a:br>
            <a:r>
              <a:rPr lang="fr-FR" sz="1800">
                <a:latin typeface="Calibri" pitchFamily="34" charset="0"/>
                <a:ea typeface="MS PGothic" pitchFamily="34" charset="-128"/>
              </a:rPr>
              <a:t>non radiographiques </a:t>
            </a:r>
          </a:p>
          <a:p>
            <a:pPr algn="ctr" defTabSz="457200" eaLnBrk="1" hangingPunct="1"/>
            <a:endParaRPr lang="fr-FR" sz="1800">
              <a:latin typeface="Calibri" pitchFamily="34" charset="0"/>
              <a:ea typeface="MS PGothic" pitchFamily="34" charset="-128"/>
            </a:endParaRPr>
          </a:p>
          <a:p>
            <a:pPr algn="ctr" defTabSz="457200" eaLnBrk="1" hangingPunct="1"/>
            <a:r>
              <a:rPr lang="fr-FR" sz="1800">
                <a:latin typeface="Calibri" pitchFamily="34" charset="0"/>
                <a:ea typeface="MS PGothic" pitchFamily="34" charset="-128"/>
              </a:rPr>
              <a:t>avec sacro-iliite IRM</a:t>
            </a:r>
          </a:p>
        </p:txBody>
      </p:sp>
      <p:sp>
        <p:nvSpPr>
          <p:cNvPr id="287770" name="Rectangle 2"/>
          <p:cNvSpPr txBox="1">
            <a:spLocks noChangeArrowheads="1"/>
          </p:cNvSpPr>
          <p:nvPr/>
        </p:nvSpPr>
        <p:spPr bwMode="auto">
          <a:xfrm>
            <a:off x="755576" y="116632"/>
            <a:ext cx="7667978" cy="105251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9" tIns="45719" rIns="91439" bIns="45719"/>
          <a:lstStyle>
            <a:lvl1pPr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fr-FR" sz="2800" dirty="0">
                <a:latin typeface="Calibri" pitchFamily="34" charset="0"/>
                <a:ea typeface="MS PGothic" pitchFamily="34" charset="-128"/>
              </a:rPr>
              <a:t>Critères ASAS pour les </a:t>
            </a:r>
            <a:r>
              <a:rPr lang="fr-FR" sz="2800" dirty="0" err="1">
                <a:latin typeface="Calibri" pitchFamily="34" charset="0"/>
                <a:ea typeface="MS PGothic" pitchFamily="34" charset="-128"/>
              </a:rPr>
              <a:t>spondyloarthrites</a:t>
            </a:r>
            <a:r>
              <a:rPr lang="fr-FR" sz="2800" dirty="0">
                <a:latin typeface="Calibri" pitchFamily="34" charset="0"/>
                <a:ea typeface="MS PGothic" pitchFamily="34" charset="-128"/>
              </a:rPr>
              <a:t> axiales</a:t>
            </a:r>
            <a:br>
              <a:rPr lang="fr-FR" sz="2800" dirty="0">
                <a:latin typeface="Calibri" pitchFamily="34" charset="0"/>
                <a:ea typeface="MS PGothic" pitchFamily="34" charset="-128"/>
              </a:rPr>
            </a:br>
            <a:r>
              <a:rPr lang="de-DE" sz="2000" dirty="0">
                <a:latin typeface="Calibri" pitchFamily="34" charset="0"/>
                <a:ea typeface="MS PGothic" pitchFamily="34" charset="-128"/>
              </a:rPr>
              <a:t>(</a:t>
            </a:r>
            <a:r>
              <a:rPr lang="de-DE" sz="2000" dirty="0" err="1">
                <a:latin typeface="Calibri" pitchFamily="34" charset="0"/>
                <a:ea typeface="MS PGothic" pitchFamily="34" charset="-128"/>
              </a:rPr>
              <a:t>Patients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 </a:t>
            </a:r>
            <a:r>
              <a:rPr lang="de-DE" sz="2000" dirty="0" err="1">
                <a:latin typeface="Calibri" pitchFamily="34" charset="0"/>
                <a:ea typeface="MS PGothic" pitchFamily="34" charset="-128"/>
              </a:rPr>
              <a:t>avec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 </a:t>
            </a:r>
            <a:r>
              <a:rPr lang="de-DE" sz="2000" dirty="0" err="1">
                <a:latin typeface="Calibri" pitchFamily="34" charset="0"/>
                <a:ea typeface="MS PGothic" pitchFamily="34" charset="-128"/>
              </a:rPr>
              <a:t>rachialgies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 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 à 3 </a:t>
            </a:r>
            <a:r>
              <a:rPr lang="de-DE" sz="2000" dirty="0" err="1">
                <a:latin typeface="Calibri" pitchFamily="34" charset="0"/>
                <a:ea typeface="MS PGothic" pitchFamily="34" charset="-128"/>
                <a:sym typeface="Symbol" pitchFamily="18" charset="2"/>
              </a:rPr>
              <a:t>mois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 et </a:t>
            </a:r>
            <a:r>
              <a:rPr lang="de-DE" sz="2000" dirty="0" err="1">
                <a:latin typeface="Calibri" pitchFamily="34" charset="0"/>
                <a:ea typeface="MS PGothic" pitchFamily="34" charset="-128"/>
                <a:sym typeface="Symbol" pitchFamily="18" charset="2"/>
              </a:rPr>
              <a:t>âge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 au </a:t>
            </a:r>
            <a:r>
              <a:rPr lang="de-DE" sz="2000" dirty="0" err="1">
                <a:latin typeface="Calibri" pitchFamily="34" charset="0"/>
                <a:ea typeface="MS PGothic" pitchFamily="34" charset="-128"/>
                <a:sym typeface="Symbol" pitchFamily="18" charset="2"/>
              </a:rPr>
              <a:t>début</a:t>
            </a:r>
            <a:r>
              <a:rPr lang="de-DE" sz="2000" dirty="0">
                <a:latin typeface="Calibri" pitchFamily="34" charset="0"/>
                <a:ea typeface="MS PGothic" pitchFamily="34" charset="-128"/>
                <a:sym typeface="Symbol" pitchFamily="18" charset="2"/>
              </a:rPr>
              <a:t> &lt; 45 ans </a:t>
            </a:r>
            <a:r>
              <a:rPr lang="de-DE" sz="2000" dirty="0">
                <a:latin typeface="Calibri" pitchFamily="34" charset="0"/>
                <a:ea typeface="MS PGothic" pitchFamily="34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532590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1" name="Text Box 5"/>
          <p:cNvSpPr txBox="1">
            <a:spLocks noChangeArrowheads="1"/>
          </p:cNvSpPr>
          <p:nvPr/>
        </p:nvSpPr>
        <p:spPr bwMode="auto">
          <a:xfrm>
            <a:off x="612587" y="188913"/>
            <a:ext cx="7919853" cy="116681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fr-FR" sz="3600" b="1" dirty="0">
                <a:latin typeface="+mn-lt"/>
                <a:cs typeface="Arial" charset="0"/>
              </a:rPr>
              <a:t>Critères ASAS</a:t>
            </a:r>
          </a:p>
          <a:p>
            <a:pPr algn="ctr">
              <a:lnSpc>
                <a:spcPct val="110000"/>
              </a:lnSpc>
              <a:defRPr/>
            </a:pPr>
            <a:r>
              <a:rPr lang="fr-FR" sz="2800" b="1" dirty="0">
                <a:latin typeface="+mn-lt"/>
                <a:cs typeface="Arial" charset="0"/>
              </a:rPr>
              <a:t>pour les spondylarthrites à forme périphérique</a:t>
            </a:r>
          </a:p>
        </p:txBody>
      </p:sp>
      <p:sp>
        <p:nvSpPr>
          <p:cNvPr id="63491" name="Text Box 6"/>
          <p:cNvSpPr txBox="1">
            <a:spLocks noChangeArrowheads="1"/>
          </p:cNvSpPr>
          <p:nvPr/>
        </p:nvSpPr>
        <p:spPr bwMode="auto">
          <a:xfrm>
            <a:off x="6781800" y="6430964"/>
            <a:ext cx="2302933" cy="2746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/>
            <a:r>
              <a:rPr lang="fr-FR" sz="1200" b="1" i="1" dirty="0" smtClean="0">
                <a:latin typeface="Arial" pitchFamily="34" charset="0"/>
              </a:rPr>
              <a:t>(</a:t>
            </a:r>
            <a:r>
              <a:rPr lang="fr-FR" sz="1200" b="1" i="1" dirty="0" err="1" smtClean="0">
                <a:latin typeface="Arial" pitchFamily="34" charset="0"/>
              </a:rPr>
              <a:t>Rudwaleit</a:t>
            </a:r>
            <a:r>
              <a:rPr lang="fr-FR" sz="1200" b="1" i="1" dirty="0" smtClean="0">
                <a:latin typeface="Arial" pitchFamily="34" charset="0"/>
              </a:rPr>
              <a:t> </a:t>
            </a:r>
            <a:r>
              <a:rPr lang="fr-FR" sz="1200" b="1" i="1" dirty="0">
                <a:latin typeface="Arial" pitchFamily="34" charset="0"/>
              </a:rPr>
              <a:t>et al.  ARD </a:t>
            </a:r>
            <a:r>
              <a:rPr lang="fr-FR" sz="1200" b="1" i="1" dirty="0" smtClean="0">
                <a:latin typeface="Arial" pitchFamily="34" charset="0"/>
              </a:rPr>
              <a:t>2011)</a:t>
            </a:r>
            <a:endParaRPr lang="fr-FR" sz="1200" b="1" i="1" dirty="0">
              <a:latin typeface="Arial" pitchFamily="34" charset="0"/>
            </a:endParaRPr>
          </a:p>
        </p:txBody>
      </p:sp>
      <p:sp>
        <p:nvSpPr>
          <p:cNvPr id="142343" name="Text Box 7"/>
          <p:cNvSpPr txBox="1">
            <a:spLocks noChangeArrowheads="1"/>
          </p:cNvSpPr>
          <p:nvPr/>
        </p:nvSpPr>
        <p:spPr bwMode="auto">
          <a:xfrm>
            <a:off x="382411" y="2640013"/>
            <a:ext cx="3702756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i="1" dirty="0" smtClean="0">
                <a:solidFill>
                  <a:schemeClr val="tx1"/>
                </a:solidFill>
                <a:latin typeface="+mn-lt"/>
              </a:rPr>
              <a:t>≥ 1 critère</a:t>
            </a: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Uvéite</a:t>
            </a: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Psoriasis</a:t>
            </a: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MICI</a:t>
            </a: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Infection (4 semaines précédentes)</a:t>
            </a: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HLA-B27</a:t>
            </a: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Sacro-</a:t>
            </a:r>
            <a:r>
              <a:rPr lang="fr-FR" b="1" dirty="0" err="1" smtClean="0">
                <a:solidFill>
                  <a:schemeClr val="tx1"/>
                </a:solidFill>
                <a:latin typeface="+mn-lt"/>
              </a:rPr>
              <a:t>iliite</a:t>
            </a:r>
            <a:endParaRPr lang="fr-FR" b="1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2344" name="Text Box 8"/>
          <p:cNvSpPr txBox="1">
            <a:spLocks noChangeArrowheads="1"/>
          </p:cNvSpPr>
          <p:nvPr/>
        </p:nvSpPr>
        <p:spPr bwMode="auto">
          <a:xfrm>
            <a:off x="2760201" y="5668610"/>
            <a:ext cx="3696973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2000" b="1" dirty="0" smtClean="0">
                <a:solidFill>
                  <a:schemeClr val="tx1"/>
                </a:solidFill>
                <a:latin typeface="+mn-lt"/>
              </a:rPr>
              <a:t>Sensibilité 75%, Spécificité 82,2%</a:t>
            </a:r>
          </a:p>
        </p:txBody>
      </p:sp>
      <p:sp>
        <p:nvSpPr>
          <p:cNvPr id="142345" name="Text Box 9"/>
          <p:cNvSpPr txBox="1">
            <a:spLocks noChangeArrowheads="1"/>
          </p:cNvSpPr>
          <p:nvPr/>
        </p:nvSpPr>
        <p:spPr bwMode="auto">
          <a:xfrm>
            <a:off x="4500034" y="2640013"/>
            <a:ext cx="4536722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i="1" dirty="0" smtClean="0">
                <a:solidFill>
                  <a:schemeClr val="tx1"/>
                </a:solidFill>
                <a:latin typeface="+mn-lt"/>
              </a:rPr>
              <a:t>≥ 2 critères</a:t>
            </a: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Arthrite</a:t>
            </a: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fr-FR" b="1" dirty="0" err="1" smtClean="0">
                <a:solidFill>
                  <a:schemeClr val="tx1"/>
                </a:solidFill>
                <a:latin typeface="+mn-lt"/>
              </a:rPr>
              <a:t>Enthésite</a:t>
            </a:r>
            <a:endParaRPr lang="fr-FR" b="1" dirty="0" smtClean="0">
              <a:solidFill>
                <a:schemeClr val="tx1"/>
              </a:solidFill>
              <a:latin typeface="+mn-lt"/>
            </a:endParaRP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fr-FR" b="1" dirty="0" err="1" smtClean="0">
                <a:solidFill>
                  <a:schemeClr val="tx1"/>
                </a:solidFill>
                <a:latin typeface="+mn-lt"/>
              </a:rPr>
              <a:t>Dactylite</a:t>
            </a:r>
            <a:endParaRPr lang="fr-FR" b="1" dirty="0" smtClean="0">
              <a:solidFill>
                <a:schemeClr val="tx1"/>
              </a:solidFill>
              <a:latin typeface="+mn-lt"/>
            </a:endParaRP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Rachialgie inflammatoire                           (permanente)</a:t>
            </a:r>
          </a:p>
          <a:p>
            <a:pPr>
              <a:buFontTx/>
              <a:buChar char="•"/>
              <a:defRPr/>
            </a:pPr>
            <a:r>
              <a:rPr lang="fr-FR" b="1" dirty="0" smtClean="0">
                <a:solidFill>
                  <a:schemeClr val="tx1"/>
                </a:solidFill>
                <a:latin typeface="+mn-lt"/>
              </a:rPr>
              <a:t> ATCD familiaux de spondylarthrite</a:t>
            </a:r>
          </a:p>
        </p:txBody>
      </p:sp>
      <p:grpSp>
        <p:nvGrpSpPr>
          <p:cNvPr id="253959" name="Group 10"/>
          <p:cNvGrpSpPr>
            <a:grpSpLocks/>
          </p:cNvGrpSpPr>
          <p:nvPr/>
        </p:nvGrpSpPr>
        <p:grpSpPr bwMode="auto">
          <a:xfrm>
            <a:off x="1332089" y="1844676"/>
            <a:ext cx="6454422" cy="1116013"/>
            <a:chOff x="1197" y="1139"/>
            <a:chExt cx="3353" cy="703"/>
          </a:xfrm>
        </p:grpSpPr>
        <p:sp>
          <p:nvSpPr>
            <p:cNvPr id="63496" name="Text Box 11"/>
            <p:cNvSpPr txBox="1">
              <a:spLocks noChangeArrowheads="1"/>
            </p:cNvSpPr>
            <p:nvPr/>
          </p:nvSpPr>
          <p:spPr bwMode="auto">
            <a:xfrm>
              <a:off x="1197" y="1139"/>
              <a:ext cx="3353" cy="2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  <a:latin typeface="+mn-lt"/>
                </a:rPr>
                <a:t>Arthrite ou </a:t>
              </a:r>
              <a:r>
                <a:rPr lang="fr-FR" b="1" dirty="0" err="1" smtClean="0">
                  <a:solidFill>
                    <a:schemeClr val="tx1"/>
                  </a:solidFill>
                  <a:latin typeface="+mn-lt"/>
                </a:rPr>
                <a:t>enthésite</a:t>
              </a:r>
              <a:r>
                <a:rPr lang="fr-FR" b="1" dirty="0" smtClean="0">
                  <a:solidFill>
                    <a:schemeClr val="tx1"/>
                  </a:solidFill>
                  <a:latin typeface="+mn-lt"/>
                </a:rPr>
                <a:t> ou </a:t>
              </a:r>
              <a:r>
                <a:rPr lang="fr-FR" b="1" dirty="0" err="1" smtClean="0">
                  <a:solidFill>
                    <a:schemeClr val="tx1"/>
                  </a:solidFill>
                  <a:latin typeface="+mn-lt"/>
                </a:rPr>
                <a:t>dactylite</a:t>
              </a:r>
              <a:r>
                <a:rPr lang="fr-FR" b="1" dirty="0" smtClean="0">
                  <a:solidFill>
                    <a:schemeClr val="tx1"/>
                  </a:solidFill>
                  <a:latin typeface="+mn-lt"/>
                </a:rPr>
                <a:t> (&lt; 45 ans</a:t>
              </a:r>
              <a:r>
                <a:rPr lang="fr-FR" b="1" dirty="0" smtClean="0">
                  <a:solidFill>
                    <a:schemeClr val="tx1"/>
                  </a:solidFill>
                  <a:latin typeface="Times" pitchFamily="64" charset="0"/>
                </a:rPr>
                <a:t>)</a:t>
              </a:r>
            </a:p>
          </p:txBody>
        </p:sp>
        <p:sp>
          <p:nvSpPr>
            <p:cNvPr id="253961" name="Text Box 12"/>
            <p:cNvSpPr txBox="1">
              <a:spLocks noChangeArrowheads="1"/>
            </p:cNvSpPr>
            <p:nvPr/>
          </p:nvSpPr>
          <p:spPr bwMode="auto">
            <a:xfrm>
              <a:off x="2642" y="1438"/>
              <a:ext cx="23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/>
              <a:r>
                <a:rPr lang="fr-FR" sz="3600" b="1"/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865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3204" y="1628800"/>
            <a:ext cx="8229600" cy="4525963"/>
          </a:xfrm>
        </p:spPr>
        <p:txBody>
          <a:bodyPr>
            <a:normAutofit/>
          </a:bodyPr>
          <a:lstStyle/>
          <a:p>
            <a:pPr algn="ctr">
              <a:buFont typeface="Symbol"/>
              <a:buChar char="Þ"/>
            </a:pPr>
            <a:r>
              <a:rPr lang="fr-FR" sz="2400" u="sng" dirty="0" smtClean="0"/>
              <a:t>Les </a:t>
            </a:r>
            <a:r>
              <a:rPr lang="fr-FR" sz="2400" u="sng" dirty="0" err="1" smtClean="0"/>
              <a:t>spondyloarthrites</a:t>
            </a:r>
            <a:r>
              <a:rPr lang="fr-FR" sz="2400" u="sng" dirty="0" smtClean="0"/>
              <a:t> axiales non RX …</a:t>
            </a:r>
          </a:p>
          <a:p>
            <a:pPr>
              <a:buFont typeface="Symbol"/>
              <a:buChar char="Þ"/>
            </a:pPr>
            <a:endParaRPr lang="fr-FR" u="sng" dirty="0" smtClean="0"/>
          </a:p>
          <a:p>
            <a:r>
              <a:rPr lang="fr-FR" u="sng" dirty="0" smtClean="0"/>
              <a:t>Principales caractéristiques</a:t>
            </a:r>
          </a:p>
          <a:p>
            <a:pPr marL="0" indent="0">
              <a:buNone/>
            </a:pPr>
            <a:endParaRPr lang="fr-FR" u="sng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575753" y="836712"/>
            <a:ext cx="4012471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Mais de quoi parle-t-on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11" descr="Sans titre-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56992"/>
            <a:ext cx="2794000" cy="284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500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9" name="Rectangle 7"/>
          <p:cNvSpPr>
            <a:spLocks noChangeArrowheads="1"/>
          </p:cNvSpPr>
          <p:nvPr/>
        </p:nvSpPr>
        <p:spPr bwMode="auto">
          <a:xfrm>
            <a:off x="1331640" y="82551"/>
            <a:ext cx="6467736" cy="5381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2800" b="1">
                <a:latin typeface="Arial" pitchFamily="34" charset="0"/>
                <a:sym typeface="Symbol" pitchFamily="18" charset="2"/>
              </a:rPr>
              <a:t>… Les spondyloarthrites axiales …</a:t>
            </a:r>
            <a:endParaRPr lang="fr-FR" sz="2800" b="1" baseline="30000">
              <a:latin typeface="Arial" pitchFamily="34" charset="0"/>
              <a:sym typeface="Symbol" pitchFamily="18" charset="2"/>
            </a:endParaRP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1403648" y="838200"/>
            <a:ext cx="6323720" cy="42575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lnSpc>
                <a:spcPts val="2638"/>
              </a:lnSpc>
            </a:pPr>
            <a:r>
              <a:rPr lang="fr-FR" sz="2400" dirty="0">
                <a:solidFill>
                  <a:schemeClr val="bg1"/>
                </a:solidFill>
                <a:latin typeface="Arial" charset="0"/>
              </a:rPr>
              <a:t>Les </a:t>
            </a:r>
            <a:r>
              <a:rPr lang="fr-FR" sz="2400" dirty="0" err="1">
                <a:solidFill>
                  <a:schemeClr val="bg1"/>
                </a:solidFill>
                <a:latin typeface="Arial" charset="0"/>
              </a:rPr>
              <a:t>spondyloarthrites</a:t>
            </a:r>
            <a:r>
              <a:rPr lang="fr-FR" sz="2400" dirty="0">
                <a:solidFill>
                  <a:schemeClr val="bg1"/>
                </a:solidFill>
                <a:latin typeface="Arial" charset="0"/>
              </a:rPr>
              <a:t> axiales « non RX »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339752" y="1466850"/>
            <a:ext cx="43942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>
              <a:spcAft>
                <a:spcPts val="25"/>
              </a:spcAft>
              <a:defRPr/>
            </a:pPr>
            <a:r>
              <a:rPr lang="fr-FR" u="sng" dirty="0" smtClean="0">
                <a:latin typeface="Arial" pitchFamily="34" charset="0"/>
                <a:sym typeface="Symbol" pitchFamily="18" charset="2"/>
              </a:rPr>
              <a:t>Principales caractéristiques</a:t>
            </a:r>
            <a:endParaRPr lang="fr-FR" u="sng" dirty="0" smtClean="0">
              <a:latin typeface="Arial" pitchFamily="34" charset="0"/>
            </a:endParaRP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076056" y="6491288"/>
            <a:ext cx="3979045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 eaLnBrk="1" hangingPunct="1">
              <a:spcAft>
                <a:spcPts val="25"/>
              </a:spcAft>
              <a:defRPr/>
            </a:pPr>
            <a:r>
              <a:rPr lang="fr-FR" sz="1600" b="0" smtClean="0">
                <a:latin typeface="Arial" pitchFamily="34" charset="0"/>
                <a:sym typeface="Symbol" pitchFamily="18" charset="2"/>
              </a:rPr>
              <a:t>(J. Sieper et al. AR 2013;65:543-51)</a:t>
            </a:r>
            <a:endParaRPr lang="fr-FR" sz="1600" b="0" smtClean="0">
              <a:latin typeface="Arial" pitchFamily="34" charset="0"/>
            </a:endParaRP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16" y="2309813"/>
            <a:ext cx="8905180" cy="3140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2615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776133" y="193833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2475089" y="1271588"/>
            <a:ext cx="4162778" cy="457200"/>
          </a:xfrm>
          <a:prstGeom prst="rect">
            <a:avLst/>
          </a:prstGeom>
          <a:solidFill>
            <a:srgbClr val="6600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fr-FR" sz="2400" b="1" dirty="0">
                <a:solidFill>
                  <a:schemeClr val="bg1"/>
                </a:solidFill>
                <a:latin typeface="Arial" pitchFamily="34" charset="0"/>
              </a:rPr>
              <a:t>Une activité comparable …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500741" name="Rectangle 5"/>
          <p:cNvSpPr>
            <a:spLocks noChangeArrowheads="1"/>
          </p:cNvSpPr>
          <p:nvPr/>
        </p:nvSpPr>
        <p:spPr bwMode="auto">
          <a:xfrm>
            <a:off x="461434" y="692696"/>
            <a:ext cx="82592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1950" indent="-361950" algn="ctr" eaLnBrk="1" hangingPunct="1">
              <a:spcBef>
                <a:spcPct val="20000"/>
              </a:spcBef>
              <a:defRPr/>
            </a:pPr>
            <a:r>
              <a:rPr lang="fr-FR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  <a:sym typeface="Symbol" pitchFamily="18" charset="2"/>
              </a:rPr>
              <a:t> </a:t>
            </a:r>
            <a:r>
              <a:rPr lang="fr-FR" sz="2400" b="1" u="sng" dirty="0">
                <a:latin typeface="Arial" pitchFamily="34" charset="0"/>
                <a:sym typeface="Symbol" pitchFamily="18" charset="2"/>
              </a:rPr>
              <a:t>Les </a:t>
            </a:r>
            <a:r>
              <a:rPr lang="fr-FR" sz="2400" b="1" u="sng" dirty="0" err="1">
                <a:latin typeface="Arial" pitchFamily="34" charset="0"/>
                <a:sym typeface="Symbol" pitchFamily="18" charset="2"/>
              </a:rPr>
              <a:t>spondyloarthrites</a:t>
            </a:r>
            <a:r>
              <a:rPr lang="fr-FR" sz="2400" b="1" u="sng" dirty="0">
                <a:latin typeface="Arial" pitchFamily="34" charset="0"/>
                <a:sym typeface="Symbol" pitchFamily="18" charset="2"/>
              </a:rPr>
              <a:t> axiales « non RX »</a:t>
            </a:r>
          </a:p>
        </p:txBody>
      </p:sp>
      <p:sp>
        <p:nvSpPr>
          <p:cNvPr id="15365" name="Rectangle 8"/>
          <p:cNvSpPr>
            <a:spLocks noChangeArrowheads="1"/>
          </p:cNvSpPr>
          <p:nvPr/>
        </p:nvSpPr>
        <p:spPr bwMode="auto">
          <a:xfrm>
            <a:off x="1357896" y="44624"/>
            <a:ext cx="6382456" cy="52675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r>
              <a:rPr lang="fr-FR" sz="2800" b="1" dirty="0">
                <a:latin typeface="Arial" pitchFamily="34" charset="0"/>
              </a:rPr>
              <a:t>… Les </a:t>
            </a:r>
            <a:r>
              <a:rPr lang="fr-FR" sz="2800" b="1" dirty="0" err="1">
                <a:latin typeface="Arial" pitchFamily="34" charset="0"/>
              </a:rPr>
              <a:t>spondyloarthrites</a:t>
            </a:r>
            <a:r>
              <a:rPr lang="fr-FR" sz="2800" b="1" dirty="0">
                <a:latin typeface="Arial" pitchFamily="34" charset="0"/>
              </a:rPr>
              <a:t> axiales …</a:t>
            </a:r>
            <a:endParaRPr lang="fr-FR" sz="2800" b="1" dirty="0">
              <a:latin typeface="Arial" pitchFamily="34" charset="0"/>
              <a:sym typeface="Symbol" pitchFamily="18" charset="2"/>
            </a:endParaRPr>
          </a:p>
        </p:txBody>
      </p:sp>
      <p:graphicFrame>
        <p:nvGraphicFramePr>
          <p:cNvPr id="500799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988237"/>
              </p:ext>
            </p:extLst>
          </p:nvPr>
        </p:nvGraphicFramePr>
        <p:xfrm>
          <a:off x="539552" y="1909415"/>
          <a:ext cx="8037306" cy="3679825"/>
        </p:xfrm>
        <a:graphic>
          <a:graphicData uri="http://schemas.openxmlformats.org/drawingml/2006/table">
            <a:tbl>
              <a:tblPr/>
              <a:tblGrid>
                <a:gridCol w="822570"/>
                <a:gridCol w="644250"/>
                <a:gridCol w="665820"/>
                <a:gridCol w="698896"/>
                <a:gridCol w="603985"/>
                <a:gridCol w="736286"/>
                <a:gridCol w="1118809"/>
                <a:gridCol w="805312"/>
                <a:gridCol w="970689"/>
                <a:gridCol w="970689"/>
              </a:tblGrid>
              <a:tr h="396875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Registres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Essais randomisés*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698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GESPIC</a:t>
                      </a:r>
                      <a:r>
                        <a:rPr kumimoji="0" lang="fr-F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Kiltz</a:t>
                      </a:r>
                      <a:r>
                        <a:rPr kumimoji="0" lang="fr-F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Maastricht</a:t>
                      </a:r>
                      <a:r>
                        <a:rPr kumimoji="0" lang="fr-F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ATLAS</a:t>
                      </a:r>
                      <a:r>
                        <a:rPr kumimoji="0" lang="fr-F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ABILITY-1</a:t>
                      </a:r>
                      <a:r>
                        <a:rPr kumimoji="0" lang="fr-F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Haibel</a:t>
                      </a:r>
                      <a:r>
                        <a:rPr kumimoji="0" lang="fr-F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81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n=236 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n=119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n=226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n=56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n=44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n=68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n=315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n=185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n=46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842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SA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≤ 5 ans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SpA nra  ≤ 5 ans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SA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SpA nra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Rach. Infl. </a:t>
                      </a:r>
                      <a:b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</a:b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≤ 2 ans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(SA et SpA nra)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SA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SpA nra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SpA nra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62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BASDAI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(0-10)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3,9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4,2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3,6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3,6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6,3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6,5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6,3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15419" name="Rectangle 87"/>
          <p:cNvSpPr>
            <a:spLocks noChangeArrowheads="1"/>
          </p:cNvSpPr>
          <p:nvPr/>
        </p:nvSpPr>
        <p:spPr bwMode="auto">
          <a:xfrm>
            <a:off x="323528" y="5814240"/>
            <a:ext cx="791351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  <a:spcAft>
                <a:spcPct val="50000"/>
              </a:spcAft>
            </a:pPr>
            <a:r>
              <a:rPr lang="en-US" sz="1200" baseline="30000" dirty="0">
                <a:latin typeface="Arial" pitchFamily="34" charset="0"/>
                <a:ea typeface="MS PGothic" pitchFamily="34" charset="-128"/>
              </a:rPr>
              <a:t>1</a:t>
            </a:r>
            <a:r>
              <a:rPr lang="en-US" sz="1200" dirty="0">
                <a:latin typeface="Arial" pitchFamily="34" charset="0"/>
                <a:ea typeface="MS PGothic" pitchFamily="34" charset="-128"/>
              </a:rPr>
              <a:t>Rudwaleit. Arthritis Rheum. 2009:60(3)717–727. </a:t>
            </a:r>
            <a:r>
              <a:rPr lang="en-US" sz="1200" baseline="30000" dirty="0">
                <a:latin typeface="Arial" pitchFamily="34" charset="0"/>
                <a:ea typeface="MS PGothic" pitchFamily="34" charset="-128"/>
              </a:rPr>
              <a:t>2</a:t>
            </a:r>
            <a:r>
              <a:rPr lang="en-US" sz="1200" dirty="0">
                <a:latin typeface="Arial" pitchFamily="34" charset="0"/>
                <a:ea typeface="MS PGothic" pitchFamily="34" charset="-128"/>
              </a:rPr>
              <a:t>Kiltz et al. FRI0529 3Heuft-Dorenbosch et al. Ann Rheum Dis 2007;66:92-98. </a:t>
            </a:r>
            <a:r>
              <a:rPr lang="en-US" sz="1200" baseline="30000" dirty="0">
                <a:latin typeface="Arial" pitchFamily="34" charset="0"/>
                <a:ea typeface="MS PGothic" pitchFamily="34" charset="-128"/>
              </a:rPr>
              <a:t>4</a:t>
            </a:r>
            <a:r>
              <a:rPr lang="en-US" sz="1200" dirty="0">
                <a:latin typeface="Arial" pitchFamily="34" charset="0"/>
                <a:ea typeface="MS PGothic" pitchFamily="34" charset="-128"/>
              </a:rPr>
              <a:t>van der </a:t>
            </a:r>
            <a:r>
              <a:rPr lang="en-US" sz="1200" dirty="0" err="1">
                <a:latin typeface="Arial" pitchFamily="34" charset="0"/>
                <a:ea typeface="MS PGothic" pitchFamily="34" charset="-128"/>
              </a:rPr>
              <a:t>Heijde</a:t>
            </a:r>
            <a:r>
              <a:rPr lang="en-US" sz="1200" dirty="0">
                <a:latin typeface="Arial" pitchFamily="34" charset="0"/>
                <a:ea typeface="MS PGothic" pitchFamily="34" charset="-128"/>
              </a:rPr>
              <a:t> et al. Arthritis Rheum 2006;54(7):2136-2146. </a:t>
            </a:r>
            <a:r>
              <a:rPr lang="en-US" sz="1200" baseline="30000" dirty="0">
                <a:latin typeface="Arial" pitchFamily="34" charset="0"/>
                <a:ea typeface="MS PGothic" pitchFamily="34" charset="-128"/>
              </a:rPr>
              <a:t>5</a:t>
            </a:r>
            <a:r>
              <a:rPr lang="en-US" sz="1200" dirty="0">
                <a:latin typeface="Arial" pitchFamily="34" charset="0"/>
                <a:ea typeface="MS PGothic" pitchFamily="34" charset="-128"/>
              </a:rPr>
              <a:t>Sieper et al. ACR 2011. Tues2486A. </a:t>
            </a:r>
            <a:r>
              <a:rPr lang="en-US" sz="1200" baseline="30000" dirty="0">
                <a:latin typeface="Arial" pitchFamily="34" charset="0"/>
                <a:ea typeface="MS PGothic" pitchFamily="34" charset="-128"/>
              </a:rPr>
              <a:t>6</a:t>
            </a:r>
            <a:r>
              <a:rPr lang="en-US" sz="1200" dirty="0">
                <a:latin typeface="Arial" pitchFamily="34" charset="0"/>
                <a:ea typeface="MS PGothic" pitchFamily="34" charset="-128"/>
              </a:rPr>
              <a:t>Haibel et al. Arthritis Rheum 2008;58(7):1981-91. </a:t>
            </a:r>
          </a:p>
        </p:txBody>
      </p:sp>
    </p:spTree>
    <p:extLst>
      <p:ext uri="{BB962C8B-B14F-4D97-AF65-F5344CB8AC3E}">
        <p14:creationId xmlns:p14="http://schemas.microsoft.com/office/powerpoint/2010/main" val="131676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292247" y="157164"/>
            <a:ext cx="6160073" cy="4257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lnSpc>
                <a:spcPts val="2638"/>
              </a:lnSpc>
            </a:pPr>
            <a:r>
              <a:rPr lang="fr-FR" sz="2400">
                <a:latin typeface="Arial" pitchFamily="34" charset="0"/>
              </a:rPr>
              <a:t>Les spondyloarthrites axiales « non RX »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03389" y="5165229"/>
            <a:ext cx="8157044" cy="16004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449263" indent="-449263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1001713" indent="-28575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4097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817688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225675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682875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3140075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597275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4054475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Aft>
                <a:spcPts val="25"/>
              </a:spcAft>
            </a:pPr>
            <a:r>
              <a:rPr lang="fr-FR" sz="2000" dirty="0">
                <a:latin typeface="Arial" pitchFamily="34" charset="0"/>
                <a:sym typeface="Symbol" pitchFamily="18" charset="2"/>
              </a:rPr>
              <a:t> 11,6 % à 2 ans </a:t>
            </a:r>
            <a:r>
              <a:rPr lang="fr-FR" sz="1800" dirty="0">
                <a:latin typeface="Arial" pitchFamily="34" charset="0"/>
                <a:sym typeface="Symbol" pitchFamily="18" charset="2"/>
              </a:rPr>
              <a:t>(cohorte GESPIC, </a:t>
            </a:r>
            <a:r>
              <a:rPr lang="fr-FR" sz="1800" dirty="0" err="1">
                <a:latin typeface="Arial" pitchFamily="34" charset="0"/>
                <a:sym typeface="Symbol" pitchFamily="18" charset="2"/>
              </a:rPr>
              <a:t>Poddubnyy</a:t>
            </a:r>
            <a:r>
              <a:rPr lang="fr-FR" sz="1800" dirty="0">
                <a:latin typeface="Arial" pitchFamily="34" charset="0"/>
                <a:sym typeface="Symbol" pitchFamily="18" charset="2"/>
              </a:rPr>
              <a:t>. ARD 2011;70:1369)</a:t>
            </a:r>
          </a:p>
          <a:p>
            <a:pPr eaLnBrk="1" hangingPunct="1">
              <a:spcAft>
                <a:spcPts val="25"/>
              </a:spcAft>
            </a:pPr>
            <a:r>
              <a:rPr lang="fr-FR" sz="2000" dirty="0">
                <a:sym typeface="Symbol" pitchFamily="18" charset="2"/>
              </a:rPr>
              <a:t> </a:t>
            </a:r>
            <a:r>
              <a:rPr lang="fr-FR" sz="2000" dirty="0">
                <a:latin typeface="Arial" pitchFamily="34" charset="0"/>
              </a:rPr>
              <a:t>10 % à 2 ans … et  24,3 % à 5 – 10 ans </a:t>
            </a:r>
            <a:r>
              <a:rPr lang="fr-FR" sz="1800" dirty="0">
                <a:latin typeface="Arial" pitchFamily="34" charset="0"/>
              </a:rPr>
              <a:t>(</a:t>
            </a:r>
            <a:r>
              <a:rPr lang="fr-FR" sz="1800" dirty="0" err="1">
                <a:latin typeface="Arial" pitchFamily="34" charset="0"/>
              </a:rPr>
              <a:t>Sampaio-Barros</a:t>
            </a:r>
            <a:r>
              <a:rPr lang="fr-FR" sz="1800" dirty="0">
                <a:latin typeface="Arial" pitchFamily="34" charset="0"/>
              </a:rPr>
              <a:t> PD et al. Clin </a:t>
            </a:r>
            <a:r>
              <a:rPr lang="fr-FR" sz="1800" dirty="0" err="1">
                <a:latin typeface="Arial" pitchFamily="34" charset="0"/>
              </a:rPr>
              <a:t>Rheumatol</a:t>
            </a:r>
            <a:r>
              <a:rPr lang="fr-FR" sz="1800" dirty="0">
                <a:latin typeface="Arial" pitchFamily="34" charset="0"/>
              </a:rPr>
              <a:t> 2001 et J </a:t>
            </a:r>
            <a:r>
              <a:rPr lang="fr-FR" sz="1800" dirty="0" err="1">
                <a:latin typeface="Arial" pitchFamily="34" charset="0"/>
              </a:rPr>
              <a:t>Rheumatol</a:t>
            </a:r>
            <a:r>
              <a:rPr lang="fr-FR" sz="1800" dirty="0">
                <a:latin typeface="Arial" pitchFamily="34" charset="0"/>
              </a:rPr>
              <a:t> 2010)</a:t>
            </a:r>
          </a:p>
          <a:p>
            <a:pPr eaLnBrk="1" hangingPunct="1">
              <a:spcAft>
                <a:spcPts val="25"/>
              </a:spcAft>
            </a:pPr>
            <a:r>
              <a:rPr lang="fr-FR" sz="2000" dirty="0">
                <a:sym typeface="Symbol" pitchFamily="18" charset="2"/>
              </a:rPr>
              <a:t> </a:t>
            </a:r>
            <a:r>
              <a:rPr lang="fr-FR" sz="2000" dirty="0">
                <a:latin typeface="Arial" pitchFamily="34" charset="0"/>
              </a:rPr>
              <a:t>25 % à 2 – 6 ans … et  59 % à 10 ans </a:t>
            </a:r>
            <a:r>
              <a:rPr lang="fr-FR" sz="1800" dirty="0">
                <a:latin typeface="Arial" pitchFamily="34" charset="0"/>
              </a:rPr>
              <a:t>(Clin </a:t>
            </a:r>
            <a:r>
              <a:rPr lang="fr-FR" sz="1800" dirty="0" err="1">
                <a:latin typeface="Arial" pitchFamily="34" charset="0"/>
              </a:rPr>
              <a:t>Rheumatol</a:t>
            </a:r>
            <a:r>
              <a:rPr lang="fr-FR" sz="1800" dirty="0">
                <a:latin typeface="Arial" pitchFamily="34" charset="0"/>
              </a:rPr>
              <a:t> 1987;6:60–6 et 83–6)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380545" y="4462464"/>
            <a:ext cx="4484511" cy="40011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>
              <a:spcAft>
                <a:spcPts val="25"/>
              </a:spcAft>
            </a:pPr>
            <a:r>
              <a:rPr lang="fr-FR" sz="2000" dirty="0">
                <a:latin typeface="Arial" pitchFamily="34" charset="0"/>
                <a:sym typeface="Symbol" pitchFamily="18" charset="2"/>
              </a:rPr>
              <a:t> SA « débutante » … « Pré-RX » ?</a:t>
            </a:r>
            <a:endParaRPr lang="fr-FR" sz="2000" dirty="0">
              <a:latin typeface="Arial" pitchFamily="34" charset="0"/>
            </a:endParaRPr>
          </a:p>
        </p:txBody>
      </p:sp>
      <p:pic>
        <p:nvPicPr>
          <p:cNvPr id="1935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645" y="1052513"/>
            <a:ext cx="5795434" cy="338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35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79" y="776288"/>
            <a:ext cx="5579533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3204" y="1628800"/>
            <a:ext cx="8229600" cy="4525963"/>
          </a:xfrm>
        </p:spPr>
        <p:txBody>
          <a:bodyPr>
            <a:normAutofit/>
          </a:bodyPr>
          <a:lstStyle/>
          <a:p>
            <a:pPr algn="ctr">
              <a:buFont typeface="Symbol"/>
              <a:buChar char="Þ"/>
            </a:pPr>
            <a:r>
              <a:rPr lang="fr-FR" sz="2400" u="sng" dirty="0" smtClean="0"/>
              <a:t>Devant des rachialgies « inflammatoires » …</a:t>
            </a:r>
          </a:p>
          <a:p>
            <a:pPr>
              <a:buFont typeface="Symbol"/>
              <a:buChar char="Þ"/>
            </a:pPr>
            <a:endParaRPr lang="fr-FR" u="sng" dirty="0" smtClean="0"/>
          </a:p>
          <a:p>
            <a:pPr marL="0" indent="0">
              <a:buNone/>
            </a:pPr>
            <a:endParaRPr lang="fr-FR" u="sng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 faut-il évoquer le diagnostic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35400" y="2460178"/>
            <a:ext cx="5544912" cy="3129062"/>
          </a:xfrm>
          <a:prstGeom prst="rect">
            <a:avLst/>
          </a:prstGeom>
          <a:noFill/>
          <a:ln w="254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55600" indent="-3556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lnSpc>
                <a:spcPts val="2600"/>
              </a:lnSpc>
              <a:spcBef>
                <a:spcPct val="20000"/>
              </a:spcBef>
              <a:defRPr/>
            </a:pPr>
            <a:r>
              <a:rPr lang="fr-FR" sz="2000" dirty="0" smtClean="0">
                <a:latin typeface="Arial" charset="0"/>
                <a:sym typeface="Symbol" pitchFamily="18" charset="2"/>
              </a:rPr>
              <a:t>« Rachialgies inflammatoires »</a:t>
            </a:r>
          </a:p>
          <a:p>
            <a:pPr eaLnBrk="1" hangingPunct="1">
              <a:lnSpc>
                <a:spcPts val="2600"/>
              </a:lnSpc>
              <a:spcBef>
                <a:spcPct val="20000"/>
              </a:spcBef>
              <a:defRPr/>
            </a:pPr>
            <a:endParaRPr lang="fr-FR" sz="2000" dirty="0" smtClean="0">
              <a:latin typeface="Arial" charset="0"/>
              <a:sym typeface="Symbol" pitchFamily="18" charset="2"/>
            </a:endParaRPr>
          </a:p>
          <a:p>
            <a:pPr eaLnBrk="1" hangingPunct="1">
              <a:lnSpc>
                <a:spcPts val="2600"/>
              </a:lnSpc>
              <a:spcBef>
                <a:spcPct val="20000"/>
              </a:spcBef>
              <a:defRPr/>
            </a:pPr>
            <a:r>
              <a:rPr lang="fr-FR" sz="2000" dirty="0" smtClean="0">
                <a:latin typeface="Arial" charset="0"/>
                <a:sym typeface="Symbol" pitchFamily="18" charset="2"/>
              </a:rPr>
              <a:t> d’une durée d’évolution  3 mois</a:t>
            </a:r>
          </a:p>
          <a:p>
            <a:pPr eaLnBrk="1" hangingPunct="1">
              <a:lnSpc>
                <a:spcPts val="2600"/>
              </a:lnSpc>
              <a:spcBef>
                <a:spcPct val="20000"/>
              </a:spcBef>
              <a:defRPr/>
            </a:pPr>
            <a:r>
              <a:rPr lang="fr-FR" sz="2000" dirty="0" smtClean="0">
                <a:sym typeface="Symbol" pitchFamily="18" charset="2"/>
              </a:rPr>
              <a:t></a:t>
            </a:r>
            <a:r>
              <a:rPr lang="fr-FR" sz="2000" dirty="0" smtClean="0">
                <a:latin typeface="Arial" charset="0"/>
                <a:sym typeface="Symbol" pitchFamily="18" charset="2"/>
              </a:rPr>
              <a:t> d’apparition progressive</a:t>
            </a:r>
          </a:p>
          <a:p>
            <a:pPr eaLnBrk="1" hangingPunct="1">
              <a:lnSpc>
                <a:spcPts val="2600"/>
              </a:lnSpc>
              <a:spcBef>
                <a:spcPct val="20000"/>
              </a:spcBef>
              <a:defRPr/>
            </a:pPr>
            <a:r>
              <a:rPr lang="fr-FR" sz="2000" dirty="0" smtClean="0">
                <a:sym typeface="Symbol" pitchFamily="18" charset="2"/>
              </a:rPr>
              <a:t> </a:t>
            </a:r>
            <a:r>
              <a:rPr lang="fr-FR" sz="2000" dirty="0" smtClean="0">
                <a:latin typeface="Arial" charset="0"/>
                <a:sym typeface="Symbol" pitchFamily="18" charset="2"/>
              </a:rPr>
              <a:t>chez un sujet âgé de moins de 40 ans</a:t>
            </a:r>
          </a:p>
          <a:p>
            <a:pPr eaLnBrk="1" hangingPunct="1">
              <a:lnSpc>
                <a:spcPts val="2600"/>
              </a:lnSpc>
              <a:spcBef>
                <a:spcPct val="20000"/>
              </a:spcBef>
              <a:defRPr/>
            </a:pPr>
            <a:r>
              <a:rPr lang="fr-FR" sz="2000" dirty="0" smtClean="0">
                <a:sym typeface="Symbol" pitchFamily="18" charset="2"/>
              </a:rPr>
              <a:t> </a:t>
            </a:r>
            <a:r>
              <a:rPr lang="fr-FR" sz="2000" dirty="0" smtClean="0">
                <a:latin typeface="Arial" charset="0"/>
                <a:sym typeface="Symbol" pitchFamily="18" charset="2"/>
              </a:rPr>
              <a:t>améliorées par l’exercice</a:t>
            </a:r>
          </a:p>
          <a:p>
            <a:pPr eaLnBrk="1" hangingPunct="1">
              <a:lnSpc>
                <a:spcPts val="2600"/>
              </a:lnSpc>
              <a:spcBef>
                <a:spcPct val="20000"/>
              </a:spcBef>
              <a:defRPr/>
            </a:pPr>
            <a:r>
              <a:rPr lang="fr-FR" sz="2000" dirty="0" smtClean="0">
                <a:sym typeface="Symbol" pitchFamily="18" charset="2"/>
              </a:rPr>
              <a:t> </a:t>
            </a:r>
            <a:r>
              <a:rPr lang="fr-FR" sz="2000" dirty="0" smtClean="0">
                <a:latin typeface="Arial" charset="0"/>
                <a:sym typeface="Symbol" pitchFamily="18" charset="2"/>
              </a:rPr>
              <a:t>associées à une sensation de raideur (…. matinale … d’une durée  30 mn …)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883173" y="6414366"/>
            <a:ext cx="5146323" cy="38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defRPr sz="2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fr-FR" sz="1400" b="0" dirty="0">
                <a:latin typeface="Arial" pitchFamily="34" charset="0"/>
              </a:rPr>
              <a:t>(</a:t>
            </a:r>
            <a:r>
              <a:rPr lang="fr-FR" sz="1400" b="0" dirty="0" err="1">
                <a:latin typeface="Arial" pitchFamily="34" charset="0"/>
              </a:rPr>
              <a:t>Calin</a:t>
            </a:r>
            <a:r>
              <a:rPr lang="fr-FR" sz="1400" b="0" dirty="0">
                <a:latin typeface="Arial" pitchFamily="34" charset="0"/>
              </a:rPr>
              <a:t> A et al. J Am Med </a:t>
            </a:r>
            <a:r>
              <a:rPr lang="fr-FR" sz="1400" b="0" dirty="0" err="1">
                <a:latin typeface="Arial" pitchFamily="34" charset="0"/>
              </a:rPr>
              <a:t>Assoc</a:t>
            </a:r>
            <a:r>
              <a:rPr lang="fr-FR" sz="1400" b="0" dirty="0">
                <a:latin typeface="Arial" pitchFamily="34" charset="0"/>
              </a:rPr>
              <a:t> 1977;237:2613-4)</a:t>
            </a:r>
          </a:p>
        </p:txBody>
      </p:sp>
    </p:spTree>
    <p:extLst>
      <p:ext uri="{BB962C8B-B14F-4D97-AF65-F5344CB8AC3E}">
        <p14:creationId xmlns:p14="http://schemas.microsoft.com/office/powerpoint/2010/main" val="1686029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971600" y="996951"/>
            <a:ext cx="7651044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fr-FR" sz="2400" b="1" dirty="0">
                <a:latin typeface="Arial" pitchFamily="34" charset="0"/>
                <a:sym typeface="Symbol" pitchFamily="18" charset="2"/>
              </a:rPr>
              <a:t>  </a:t>
            </a:r>
            <a:r>
              <a:rPr lang="fr-FR" sz="2400" b="1" u="sng" dirty="0">
                <a:latin typeface="Arial" pitchFamily="34" charset="0"/>
                <a:sym typeface="Symbol" pitchFamily="18" charset="2"/>
              </a:rPr>
              <a:t>Un diagnostic … facile à évoquer … Face …</a:t>
            </a:r>
            <a:endParaRPr lang="fr-FR" sz="2400" b="1" u="sng" dirty="0">
              <a:latin typeface="Arial" pitchFamily="34" charset="0"/>
            </a:endParaRPr>
          </a:p>
        </p:txBody>
      </p:sp>
      <p:sp>
        <p:nvSpPr>
          <p:cNvPr id="102407" name="Rectangle 7"/>
          <p:cNvSpPr>
            <a:spLocks noChangeArrowheads="1"/>
          </p:cNvSpPr>
          <p:nvPr/>
        </p:nvSpPr>
        <p:spPr bwMode="auto">
          <a:xfrm>
            <a:off x="462844" y="2060848"/>
            <a:ext cx="8427155" cy="220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71463" indent="-271463" eaLnBrk="1" hangingPunct="1">
              <a:spcBef>
                <a:spcPct val="20000"/>
              </a:spcBef>
            </a:pPr>
            <a:r>
              <a:rPr lang="fr-FR" sz="2000" b="1" dirty="0"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>
                <a:latin typeface="Arial" pitchFamily="34" charset="0"/>
              </a:rPr>
              <a:t>A des lombalgies inflammatoires chez un homme jeune …</a:t>
            </a:r>
            <a:endParaRPr lang="fr-FR" sz="2200" b="1" dirty="0">
              <a:latin typeface="Arial" pitchFamily="34" charset="0"/>
              <a:sym typeface="Zapf Dingbats" pitchFamily="96" charset="2"/>
            </a:endParaRP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000" b="1" dirty="0"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>
                <a:latin typeface="Arial" pitchFamily="34" charset="0"/>
              </a:rPr>
              <a:t>Des sciatalgies à bascule …</a:t>
            </a: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000" b="1" dirty="0"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>
                <a:latin typeface="Arial" pitchFamily="34" charset="0"/>
              </a:rPr>
              <a:t>Des </a:t>
            </a:r>
            <a:r>
              <a:rPr lang="fr-FR" sz="2200" b="1" dirty="0" err="1">
                <a:latin typeface="Arial" pitchFamily="34" charset="0"/>
              </a:rPr>
              <a:t>talalgies</a:t>
            </a:r>
            <a:r>
              <a:rPr lang="fr-FR" sz="2200" b="1" dirty="0">
                <a:latin typeface="Arial" pitchFamily="34" charset="0"/>
              </a:rPr>
              <a:t> inflammatoires …</a:t>
            </a: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000" b="1" dirty="0"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>
                <a:latin typeface="Arial" pitchFamily="34" charset="0"/>
              </a:rPr>
              <a:t>Une </a:t>
            </a:r>
            <a:r>
              <a:rPr lang="fr-FR" sz="2200" b="1" dirty="0" err="1">
                <a:latin typeface="Arial" pitchFamily="34" charset="0"/>
              </a:rPr>
              <a:t>oligoarthrite</a:t>
            </a:r>
            <a:r>
              <a:rPr lang="fr-FR" sz="2200" b="1" dirty="0">
                <a:latin typeface="Arial" pitchFamily="34" charset="0"/>
              </a:rPr>
              <a:t> des MI …</a:t>
            </a: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000" b="1" dirty="0"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>
                <a:latin typeface="Arial" pitchFamily="34" charset="0"/>
              </a:rPr>
              <a:t>Une uvéite HLA B27 …</a:t>
            </a:r>
          </a:p>
        </p:txBody>
      </p:sp>
      <p:sp>
        <p:nvSpPr>
          <p:cNvPr id="102408" name="Rectangle 8"/>
          <p:cNvSpPr>
            <a:spLocks noChangeArrowheads="1"/>
          </p:cNvSpPr>
          <p:nvPr/>
        </p:nvSpPr>
        <p:spPr bwMode="auto">
          <a:xfrm>
            <a:off x="1943101" y="5068889"/>
            <a:ext cx="5256388" cy="129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  <a:sym typeface="Symbol" pitchFamily="18" charset="2"/>
              </a:rPr>
              <a:t>  Importance des ATCD familiaux</a:t>
            </a:r>
          </a:p>
          <a:p>
            <a:pPr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  <a:sym typeface="Symbol" pitchFamily="18" charset="2"/>
              </a:rPr>
              <a:t>  </a:t>
            </a:r>
            <a:r>
              <a:rPr lang="fr-FR" sz="2200" b="1" dirty="0">
                <a:latin typeface="Arial" pitchFamily="34" charset="0"/>
              </a:rPr>
              <a:t>Sensibilité aux AINS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50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1238956" y="996951"/>
            <a:ext cx="7651044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fr-FR" sz="2400" b="1" dirty="0">
                <a:latin typeface="Arial" pitchFamily="34" charset="0"/>
                <a:sym typeface="Symbol" pitchFamily="18" charset="2"/>
              </a:rPr>
              <a:t>  </a:t>
            </a:r>
            <a:r>
              <a:rPr lang="fr-FR" sz="2400" b="1" u="sng" dirty="0">
                <a:latin typeface="Arial" pitchFamily="34" charset="0"/>
                <a:sym typeface="Symbol" pitchFamily="18" charset="2"/>
              </a:rPr>
              <a:t>Un diagnostic … A savoir évoquer … chez …</a:t>
            </a:r>
            <a:endParaRPr lang="fr-FR" sz="2400" b="1" u="sng" dirty="0">
              <a:latin typeface="Arial" pitchFamily="34" charset="0"/>
            </a:endParaRPr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>
            <a:off x="251520" y="2047875"/>
            <a:ext cx="8892479" cy="220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71463" indent="-271463" eaLnBrk="1" hangingPunct="1">
              <a:spcBef>
                <a:spcPct val="20000"/>
              </a:spcBef>
            </a:pPr>
            <a:r>
              <a:rPr lang="fr-FR" sz="2000" b="1" dirty="0"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>
                <a:latin typeface="Arial" pitchFamily="34" charset="0"/>
              </a:rPr>
              <a:t>Un enfant …</a:t>
            </a:r>
          </a:p>
          <a:p>
            <a:pPr marL="271463" indent="-271463" eaLnBrk="1" hangingPunct="1">
              <a:spcBef>
                <a:spcPct val="20000"/>
              </a:spcBef>
            </a:pPr>
            <a:endParaRPr lang="fr-FR" sz="2200" b="1" dirty="0">
              <a:latin typeface="Arial" pitchFamily="34" charset="0"/>
              <a:sym typeface="Zapf Dingbats" pitchFamily="96" charset="2"/>
            </a:endParaRP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000" b="1" dirty="0"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>
                <a:latin typeface="Arial" pitchFamily="34" charset="0"/>
              </a:rPr>
              <a:t>Une femme …</a:t>
            </a:r>
          </a:p>
          <a:p>
            <a:pPr marL="271463" indent="-271463" eaLnBrk="1" hangingPunct="1">
              <a:spcBef>
                <a:spcPct val="20000"/>
              </a:spcBef>
            </a:pPr>
            <a:endParaRPr lang="fr-FR" sz="2200" b="1" dirty="0">
              <a:latin typeface="Arial" pitchFamily="34" charset="0"/>
            </a:endParaRP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</a:rPr>
              <a:t>		Registre anglais : sex-ratio H/F = 2,5/1 </a:t>
            </a:r>
            <a:r>
              <a:rPr lang="fr-FR" b="1" dirty="0">
                <a:latin typeface="Arial" pitchFamily="34" charset="0"/>
              </a:rPr>
              <a:t>(J. </a:t>
            </a:r>
            <a:r>
              <a:rPr lang="fr-FR" b="1" dirty="0" err="1">
                <a:latin typeface="Arial" pitchFamily="34" charset="0"/>
              </a:rPr>
              <a:t>Rheumatol</a:t>
            </a:r>
            <a:r>
              <a:rPr lang="fr-FR" b="1" dirty="0">
                <a:latin typeface="Arial" pitchFamily="34" charset="0"/>
              </a:rPr>
              <a:t> 1990)</a:t>
            </a:r>
          </a:p>
          <a:p>
            <a:pPr marL="271463" indent="-271463" eaLnBrk="1" hangingPunct="1">
              <a:spcBef>
                <a:spcPct val="20000"/>
              </a:spcBef>
            </a:pPr>
            <a:endParaRPr lang="fr-FR" sz="2200" b="1" dirty="0">
              <a:latin typeface="Arial" pitchFamily="34" charset="0"/>
            </a:endParaRP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000" b="1" dirty="0">
                <a:latin typeface="Arial" pitchFamily="34" charset="0"/>
                <a:sym typeface="Zapf Dingbats" pitchFamily="96" charset="2"/>
              </a:rPr>
              <a:t> Un sujet âgé …</a:t>
            </a:r>
            <a:endParaRPr lang="fr-FR" sz="2200" b="1" dirty="0">
              <a:latin typeface="Arial" pitchFamily="34" charset="0"/>
            </a:endParaRPr>
          </a:p>
        </p:txBody>
      </p:sp>
      <p:sp>
        <p:nvSpPr>
          <p:cNvPr id="103434" name="Rectangle 10"/>
          <p:cNvSpPr>
            <a:spLocks noChangeArrowheads="1"/>
          </p:cNvSpPr>
          <p:nvPr/>
        </p:nvSpPr>
        <p:spPr bwMode="auto">
          <a:xfrm>
            <a:off x="1733804" y="5301208"/>
            <a:ext cx="6661348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  <a:sym typeface="Symbol" pitchFamily="18" charset="2"/>
              </a:rPr>
              <a:t> Révélation tardive</a:t>
            </a:r>
          </a:p>
          <a:p>
            <a:pPr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  <a:sym typeface="Symbol" pitchFamily="18" charset="2"/>
              </a:rPr>
              <a:t> </a:t>
            </a:r>
            <a:r>
              <a:rPr lang="fr-FR" sz="2200" b="1" dirty="0">
                <a:latin typeface="Arial" pitchFamily="34" charset="0"/>
              </a:rPr>
              <a:t>Début tardif (LOOPS)</a:t>
            </a:r>
          </a:p>
          <a:p>
            <a:pPr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  <a:sym typeface="Symbol" pitchFamily="18" charset="2"/>
              </a:rPr>
              <a:t> </a:t>
            </a:r>
            <a:r>
              <a:rPr lang="fr-FR" sz="2200" b="1" dirty="0">
                <a:latin typeface="Arial" pitchFamily="34" charset="0"/>
              </a:rPr>
              <a:t>Formes trompeuses (type PPR, RS3PE …)</a:t>
            </a:r>
          </a:p>
        </p:txBody>
      </p:sp>
      <p:sp>
        <p:nvSpPr>
          <p:cNvPr id="103435" name="Rectangle 11"/>
          <p:cNvSpPr>
            <a:spLocks noChangeArrowheads="1"/>
          </p:cNvSpPr>
          <p:nvPr/>
        </p:nvSpPr>
        <p:spPr bwMode="auto">
          <a:xfrm>
            <a:off x="2607734" y="1897063"/>
            <a:ext cx="4734278" cy="596900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43200" bIns="43200" anchor="ctr"/>
          <a:lstStyle/>
          <a:p>
            <a:pPr algn="ctr" eaLnBrk="1" hangingPunct="1"/>
            <a:r>
              <a:rPr lang="fr-FR" sz="2200" b="1" dirty="0">
                <a:latin typeface="Arial" pitchFamily="34" charset="0"/>
              </a:rPr>
              <a:t>Les </a:t>
            </a:r>
            <a:r>
              <a:rPr lang="fr-FR" sz="2200" b="1" dirty="0" err="1" smtClean="0">
                <a:latin typeface="Arial" pitchFamily="34" charset="0"/>
              </a:rPr>
              <a:t>spondyloarthrites</a:t>
            </a:r>
            <a:r>
              <a:rPr lang="fr-FR" sz="2200" b="1" dirty="0" smtClean="0">
                <a:latin typeface="Arial" pitchFamily="34" charset="0"/>
              </a:rPr>
              <a:t> </a:t>
            </a:r>
            <a:r>
              <a:rPr lang="fr-FR" sz="2200" b="1" dirty="0">
                <a:latin typeface="Arial" pitchFamily="34" charset="0"/>
              </a:rPr>
              <a:t>juvéniles</a:t>
            </a:r>
          </a:p>
        </p:txBody>
      </p:sp>
      <p:sp>
        <p:nvSpPr>
          <p:cNvPr id="103436" name="Rectangle 12"/>
          <p:cNvSpPr>
            <a:spLocks noChangeArrowheads="1"/>
          </p:cNvSpPr>
          <p:nvPr/>
        </p:nvSpPr>
        <p:spPr bwMode="auto">
          <a:xfrm>
            <a:off x="2607734" y="2749550"/>
            <a:ext cx="4734278" cy="596900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43200" bIns="43200" anchor="ctr"/>
          <a:lstStyle/>
          <a:p>
            <a:pPr algn="ctr" eaLnBrk="1" hangingPunct="1"/>
            <a:r>
              <a:rPr lang="fr-FR" sz="2200" b="1" dirty="0">
                <a:latin typeface="Arial" pitchFamily="34" charset="0"/>
              </a:rPr>
              <a:t>Les </a:t>
            </a:r>
            <a:r>
              <a:rPr lang="fr-FR" sz="2200" b="1" dirty="0" err="1" smtClean="0">
                <a:latin typeface="Arial" pitchFamily="34" charset="0"/>
              </a:rPr>
              <a:t>spondyloarthrites</a:t>
            </a:r>
            <a:r>
              <a:rPr lang="fr-FR" sz="2200" b="1" dirty="0" smtClean="0">
                <a:latin typeface="Arial" pitchFamily="34" charset="0"/>
              </a:rPr>
              <a:t> </a:t>
            </a:r>
            <a:r>
              <a:rPr lang="fr-FR" sz="2200" b="1" dirty="0">
                <a:latin typeface="Arial" pitchFamily="34" charset="0"/>
              </a:rPr>
              <a:t>féminines</a:t>
            </a:r>
          </a:p>
        </p:txBody>
      </p:sp>
      <p:sp>
        <p:nvSpPr>
          <p:cNvPr id="103437" name="Rectangle 13"/>
          <p:cNvSpPr>
            <a:spLocks noChangeArrowheads="1"/>
          </p:cNvSpPr>
          <p:nvPr/>
        </p:nvSpPr>
        <p:spPr bwMode="auto">
          <a:xfrm>
            <a:off x="2607734" y="4325938"/>
            <a:ext cx="4734278" cy="596900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43200" bIns="43200" anchor="ctr"/>
          <a:lstStyle/>
          <a:p>
            <a:pPr algn="ctr" eaLnBrk="1" hangingPunct="1"/>
            <a:r>
              <a:rPr lang="fr-FR" sz="2200" b="1" dirty="0">
                <a:latin typeface="Arial" pitchFamily="34" charset="0"/>
              </a:rPr>
              <a:t>Les </a:t>
            </a:r>
            <a:r>
              <a:rPr lang="fr-FR" sz="2200" b="1" dirty="0" err="1" smtClean="0">
                <a:latin typeface="Arial" pitchFamily="34" charset="0"/>
              </a:rPr>
              <a:t>spondyloarthrites</a:t>
            </a:r>
            <a:r>
              <a:rPr lang="fr-FR" sz="2200" b="1" dirty="0" smtClean="0">
                <a:latin typeface="Arial" pitchFamily="34" charset="0"/>
              </a:rPr>
              <a:t> </a:t>
            </a:r>
            <a:r>
              <a:rPr lang="fr-FR" sz="2200" b="1" dirty="0">
                <a:latin typeface="Arial" pitchFamily="34" charset="0"/>
              </a:rPr>
              <a:t>du sujet âgé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143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7" name="Rectangle 9"/>
          <p:cNvSpPr>
            <a:spLocks noChangeArrowheads="1"/>
          </p:cNvSpPr>
          <p:nvPr/>
        </p:nvSpPr>
        <p:spPr bwMode="auto">
          <a:xfrm>
            <a:off x="1204424" y="1052736"/>
            <a:ext cx="7651044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fr-FR" sz="2400" b="1">
                <a:latin typeface="Arial" pitchFamily="34" charset="0"/>
                <a:sym typeface="Symbol" pitchFamily="18" charset="2"/>
              </a:rPr>
              <a:t>  </a:t>
            </a:r>
            <a:r>
              <a:rPr lang="fr-FR" sz="2400" b="1" u="sng">
                <a:latin typeface="Arial" pitchFamily="34" charset="0"/>
                <a:sym typeface="Symbol" pitchFamily="18" charset="2"/>
              </a:rPr>
              <a:t>Un diagnostic  conforté par …</a:t>
            </a:r>
            <a:endParaRPr lang="fr-FR" sz="2400" b="1" u="sng">
              <a:latin typeface="Arial" pitchFamily="34" charset="0"/>
            </a:endParaRPr>
          </a:p>
        </p:txBody>
      </p:sp>
      <p:sp>
        <p:nvSpPr>
          <p:cNvPr id="104458" name="Rectangle 10"/>
          <p:cNvSpPr>
            <a:spLocks noChangeArrowheads="1"/>
          </p:cNvSpPr>
          <p:nvPr/>
        </p:nvSpPr>
        <p:spPr bwMode="auto">
          <a:xfrm>
            <a:off x="462844" y="2047875"/>
            <a:ext cx="8501643" cy="421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>
                <a:latin typeface="Arial" pitchFamily="34" charset="0"/>
              </a:rPr>
              <a:t>La découverte d’un syndrome inflammatoire biologique …</a:t>
            </a: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</a:rPr>
              <a:t>	</a:t>
            </a:r>
            <a:r>
              <a:rPr lang="fr-FR" sz="2200" b="1" u="sng" dirty="0">
                <a:latin typeface="Arial" pitchFamily="34" charset="0"/>
              </a:rPr>
              <a:t>MAIS</a:t>
            </a:r>
            <a:r>
              <a:rPr lang="fr-FR" sz="2200" b="1" dirty="0">
                <a:latin typeface="Arial" pitchFamily="34" charset="0"/>
              </a:rPr>
              <a:t> … Absent près d’une fois sur deux …</a:t>
            </a:r>
          </a:p>
          <a:p>
            <a:pPr marL="271463" indent="-271463" eaLnBrk="1" hangingPunct="1">
              <a:spcBef>
                <a:spcPct val="20000"/>
              </a:spcBef>
            </a:pPr>
            <a:endParaRPr lang="fr-FR" sz="2200" b="1" dirty="0">
              <a:latin typeface="Arial" pitchFamily="34" charset="0"/>
              <a:sym typeface="Zapf Dingbats" pitchFamily="96" charset="2"/>
            </a:endParaRP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>
                <a:latin typeface="Arial" pitchFamily="34" charset="0"/>
              </a:rPr>
              <a:t>La présence de l’antigène HLA B27 …</a:t>
            </a: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</a:rPr>
              <a:t>	</a:t>
            </a:r>
            <a:r>
              <a:rPr lang="fr-FR" sz="2200" b="1" u="sng" dirty="0">
                <a:latin typeface="Arial" pitchFamily="34" charset="0"/>
              </a:rPr>
              <a:t>MAIS</a:t>
            </a:r>
            <a:r>
              <a:rPr lang="fr-FR" sz="2200" b="1" dirty="0">
                <a:latin typeface="Arial" pitchFamily="34" charset="0"/>
              </a:rPr>
              <a:t> … Absent dans 5 à 10 % des cas … </a:t>
            </a: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</a:rPr>
              <a:t>		      et présent dans 6-8 % de la population générale …</a:t>
            </a:r>
          </a:p>
          <a:p>
            <a:pPr marL="271463" indent="-271463" eaLnBrk="1" hangingPunct="1">
              <a:spcBef>
                <a:spcPct val="20000"/>
              </a:spcBef>
            </a:pPr>
            <a:endParaRPr lang="fr-FR" sz="2200" b="1" dirty="0">
              <a:latin typeface="Arial" pitchFamily="34" charset="0"/>
            </a:endParaRP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  <a:sym typeface="Zapf Dingbats" pitchFamily="96" charset="2"/>
              </a:rPr>
              <a:t> La mise en évidence d’une sacro-</a:t>
            </a:r>
            <a:r>
              <a:rPr lang="fr-FR" sz="2200" b="1" dirty="0" err="1">
                <a:latin typeface="Arial" pitchFamily="34" charset="0"/>
                <a:sym typeface="Zapf Dingbats" pitchFamily="96" charset="2"/>
              </a:rPr>
              <a:t>iliite</a:t>
            </a:r>
            <a:r>
              <a:rPr lang="fr-FR" sz="2200" b="1" dirty="0">
                <a:latin typeface="Arial" pitchFamily="34" charset="0"/>
                <a:sym typeface="Zapf Dingbats" pitchFamily="96" charset="2"/>
              </a:rPr>
              <a:t> …</a:t>
            </a: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</a:rPr>
              <a:t>	</a:t>
            </a:r>
            <a:r>
              <a:rPr lang="fr-FR" sz="2200" b="1" u="sng" dirty="0">
                <a:latin typeface="Arial" pitchFamily="34" charset="0"/>
              </a:rPr>
              <a:t>MAIS</a:t>
            </a:r>
            <a:r>
              <a:rPr lang="fr-FR" sz="2200" b="1" dirty="0">
                <a:latin typeface="Arial" pitchFamily="34" charset="0"/>
              </a:rPr>
              <a:t> … Les RX sont souvent normales ou difficiles à </a:t>
            </a:r>
            <a:r>
              <a:rPr lang="fr-FR" sz="2200" b="1" dirty="0" smtClean="0">
                <a:latin typeface="Arial" pitchFamily="34" charset="0"/>
              </a:rPr>
              <a:t>		interpréter au </a:t>
            </a:r>
            <a:r>
              <a:rPr lang="fr-FR" sz="2200" b="1" dirty="0">
                <a:latin typeface="Arial" pitchFamily="34" charset="0"/>
              </a:rPr>
              <a:t>début …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39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3204" y="1484784"/>
            <a:ext cx="8229600" cy="504056"/>
          </a:xfrm>
        </p:spPr>
        <p:txBody>
          <a:bodyPr>
            <a:normAutofit/>
          </a:bodyPr>
          <a:lstStyle/>
          <a:p>
            <a:pPr algn="ctr">
              <a:buFont typeface="Symbol"/>
              <a:buChar char="Þ"/>
            </a:pPr>
            <a:r>
              <a:rPr lang="fr-FR" sz="2400" u="sng" dirty="0" smtClean="0"/>
              <a:t>La recherche de la sacro-</a:t>
            </a:r>
            <a:r>
              <a:rPr lang="fr-FR" sz="2400" u="sng" dirty="0" err="1" smtClean="0"/>
              <a:t>iliite</a:t>
            </a:r>
            <a:endParaRPr lang="fr-FR" sz="2400" u="sng" dirty="0" smtClean="0"/>
          </a:p>
          <a:p>
            <a:pPr>
              <a:buFont typeface="Symbol"/>
              <a:buChar char="Þ"/>
            </a:pPr>
            <a:endParaRPr lang="fr-FR" u="sng" dirty="0" smtClean="0"/>
          </a:p>
          <a:p>
            <a:pPr marL="0" indent="0">
              <a:buNone/>
            </a:pPr>
            <a:endParaRPr lang="fr-FR" u="sng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 faut-il évoquer le diagnostic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8" descr="Sans titre-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611" y="2636912"/>
            <a:ext cx="4975225" cy="373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Sans titre-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46288"/>
            <a:ext cx="2816225" cy="4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067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3204" y="1628801"/>
            <a:ext cx="8229600" cy="504056"/>
          </a:xfrm>
        </p:spPr>
        <p:txBody>
          <a:bodyPr>
            <a:normAutofit/>
          </a:bodyPr>
          <a:lstStyle/>
          <a:p>
            <a:pPr algn="ctr">
              <a:buFont typeface="Symbol"/>
              <a:buChar char="Þ"/>
            </a:pPr>
            <a:r>
              <a:rPr lang="fr-FR" sz="2400" u="sng" dirty="0" smtClean="0"/>
              <a:t>La recherche de la sacro-</a:t>
            </a:r>
            <a:r>
              <a:rPr lang="fr-FR" sz="2400" u="sng" dirty="0" err="1" smtClean="0"/>
              <a:t>iliite</a:t>
            </a:r>
            <a:endParaRPr lang="fr-FR" sz="2400" u="sng" dirty="0" smtClean="0"/>
          </a:p>
          <a:p>
            <a:pPr>
              <a:buFont typeface="Symbol"/>
              <a:buChar char="Þ"/>
            </a:pPr>
            <a:endParaRPr lang="fr-FR" u="sng" dirty="0" smtClean="0"/>
          </a:p>
          <a:p>
            <a:pPr marL="0" indent="0">
              <a:buNone/>
            </a:pPr>
            <a:endParaRPr lang="fr-FR" u="sng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 faut-il évoquer le diagnostic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7" descr="Sans titre-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957225"/>
            <a:ext cx="2896218" cy="27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Sans titre-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08920"/>
            <a:ext cx="2971023" cy="276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Sans titre-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54337"/>
            <a:ext cx="2999251" cy="277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408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3204" y="1628801"/>
            <a:ext cx="8229600" cy="504056"/>
          </a:xfrm>
        </p:spPr>
        <p:txBody>
          <a:bodyPr>
            <a:normAutofit/>
          </a:bodyPr>
          <a:lstStyle/>
          <a:p>
            <a:pPr algn="ctr">
              <a:buFont typeface="Symbol"/>
              <a:buChar char="Þ"/>
            </a:pPr>
            <a:r>
              <a:rPr lang="fr-FR" sz="2400" u="sng" dirty="0" smtClean="0"/>
              <a:t>Importance de l’IRM …</a:t>
            </a:r>
          </a:p>
          <a:p>
            <a:pPr>
              <a:buFont typeface="Symbol"/>
              <a:buChar char="Þ"/>
            </a:pPr>
            <a:endParaRPr lang="fr-FR" u="sng" dirty="0" smtClean="0"/>
          </a:p>
          <a:p>
            <a:pPr marL="0" indent="0">
              <a:buNone/>
            </a:pPr>
            <a:endParaRPr lang="fr-FR" u="sng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 faut-il évoquer le diagnostic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23528" y="5877272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Symbol"/>
              <a:buChar char="Þ"/>
            </a:pPr>
            <a:r>
              <a:rPr lang="fr-FR" sz="2400" u="sng" dirty="0" smtClean="0"/>
              <a:t>Les SPA non RX …</a:t>
            </a:r>
          </a:p>
          <a:p>
            <a:pPr>
              <a:buFont typeface="Symbol"/>
              <a:buChar char="Þ"/>
            </a:pPr>
            <a:endParaRPr lang="fr-FR" u="sng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u="sng" dirty="0" smtClean="0"/>
          </a:p>
        </p:txBody>
      </p:sp>
      <p:grpSp>
        <p:nvGrpSpPr>
          <p:cNvPr id="9" name="Groupe 8"/>
          <p:cNvGrpSpPr/>
          <p:nvPr/>
        </p:nvGrpSpPr>
        <p:grpSpPr>
          <a:xfrm>
            <a:off x="1365498" y="2132856"/>
            <a:ext cx="3176701" cy="3240360"/>
            <a:chOff x="337337" y="2132856"/>
            <a:chExt cx="3176701" cy="3240360"/>
          </a:xfrm>
        </p:grpSpPr>
        <p:pic>
          <p:nvPicPr>
            <p:cNvPr id="8" name="Picture 5" descr="Sans titre-1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337" y="2132856"/>
              <a:ext cx="3176701" cy="3240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2771800" y="2132856"/>
              <a:ext cx="742238" cy="2880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081" y="2184931"/>
            <a:ext cx="2788263" cy="318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543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3204" y="1628801"/>
            <a:ext cx="8229600" cy="504056"/>
          </a:xfrm>
        </p:spPr>
        <p:txBody>
          <a:bodyPr>
            <a:normAutofit/>
          </a:bodyPr>
          <a:lstStyle/>
          <a:p>
            <a:pPr algn="ctr">
              <a:buFont typeface="Symbol"/>
              <a:buChar char="Þ"/>
            </a:pPr>
            <a:r>
              <a:rPr lang="fr-FR" sz="2400" u="sng" dirty="0" smtClean="0"/>
              <a:t>Importance de l’IRM …</a:t>
            </a:r>
          </a:p>
          <a:p>
            <a:pPr>
              <a:buFont typeface="Symbol"/>
              <a:buChar char="Þ"/>
            </a:pPr>
            <a:endParaRPr lang="fr-FR" u="sng" dirty="0" smtClean="0"/>
          </a:p>
          <a:p>
            <a:pPr marL="0" indent="0">
              <a:buNone/>
            </a:pPr>
            <a:endParaRPr lang="fr-FR" u="sng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 faut-il évoquer le diagnostic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23528" y="5877272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Symbol"/>
              <a:buChar char="Þ"/>
            </a:pPr>
            <a:r>
              <a:rPr lang="fr-FR" sz="2400" u="sng" dirty="0" smtClean="0"/>
              <a:t>Les SPA non RX …</a:t>
            </a:r>
          </a:p>
          <a:p>
            <a:pPr>
              <a:buFont typeface="Symbol"/>
              <a:buChar char="Þ"/>
            </a:pPr>
            <a:endParaRPr lang="fr-FR" u="sng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u="sng" dirty="0" smtClean="0"/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336402" y="2348880"/>
            <a:ext cx="2579414" cy="3254995"/>
            <a:chOff x="2117" y="572"/>
            <a:chExt cx="2339" cy="2958"/>
          </a:xfrm>
        </p:grpSpPr>
        <p:grpSp>
          <p:nvGrpSpPr>
            <p:cNvPr id="11" name="Group 2"/>
            <p:cNvGrpSpPr>
              <a:grpSpLocks noChangeAspect="1"/>
            </p:cNvGrpSpPr>
            <p:nvPr/>
          </p:nvGrpSpPr>
          <p:grpSpPr bwMode="auto">
            <a:xfrm>
              <a:off x="2117" y="572"/>
              <a:ext cx="2339" cy="2958"/>
              <a:chOff x="413" y="800"/>
              <a:chExt cx="2304" cy="3279"/>
            </a:xfrm>
          </p:grpSpPr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2">
                <a:lum bright="-6000" contrast="-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" y="800"/>
                <a:ext cx="2304" cy="3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4"/>
              <p:cNvSpPr txBox="1">
                <a:spLocks noChangeAspect="1" noChangeArrowheads="1"/>
              </p:cNvSpPr>
              <p:nvPr/>
            </p:nvSpPr>
            <p:spPr bwMode="auto">
              <a:xfrm>
                <a:off x="1168" y="3344"/>
                <a:ext cx="314" cy="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eaLnBrk="1" hangingPunct="1"/>
                <a:r>
                  <a:rPr lang="en-US" sz="1800" b="1">
                    <a:latin typeface="Arial" pitchFamily="34" charset="0"/>
                  </a:rPr>
                  <a:t>T9</a:t>
                </a:r>
              </a:p>
            </p:txBody>
          </p:sp>
          <p:sp>
            <p:nvSpPr>
              <p:cNvPr id="17" name="Line 5"/>
              <p:cNvSpPr>
                <a:spLocks noChangeAspect="1" noChangeShapeType="1"/>
              </p:cNvSpPr>
              <p:nvPr/>
            </p:nvSpPr>
            <p:spPr bwMode="auto">
              <a:xfrm flipV="1">
                <a:off x="1491" y="3456"/>
                <a:ext cx="235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round/>
                    <a:headEnd/>
                    <a:tailEnd type="triangle" w="med" len="med"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Text Box 6"/>
              <p:cNvSpPr txBox="1">
                <a:spLocks noChangeAspect="1" noChangeArrowheads="1"/>
              </p:cNvSpPr>
              <p:nvPr/>
            </p:nvSpPr>
            <p:spPr bwMode="auto">
              <a:xfrm>
                <a:off x="1154" y="2814"/>
                <a:ext cx="315" cy="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eaLnBrk="1" hangingPunct="1"/>
                <a:r>
                  <a:rPr lang="en-US" sz="1800" b="1">
                    <a:latin typeface="Arial" pitchFamily="34" charset="0"/>
                  </a:rPr>
                  <a:t>T6</a:t>
                </a:r>
              </a:p>
            </p:txBody>
          </p:sp>
          <p:sp>
            <p:nvSpPr>
              <p:cNvPr id="19" name="Line 7"/>
              <p:cNvSpPr>
                <a:spLocks noChangeAspect="1" noChangeShapeType="1"/>
              </p:cNvSpPr>
              <p:nvPr/>
            </p:nvSpPr>
            <p:spPr bwMode="auto">
              <a:xfrm flipV="1">
                <a:off x="1458" y="2911"/>
                <a:ext cx="310" cy="1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round/>
                    <a:headEnd/>
                    <a:tailEnd type="triangle" w="med" len="med"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Text Box 8"/>
              <p:cNvSpPr txBox="1">
                <a:spLocks noChangeAspect="1" noChangeArrowheads="1"/>
              </p:cNvSpPr>
              <p:nvPr/>
            </p:nvSpPr>
            <p:spPr bwMode="auto">
              <a:xfrm>
                <a:off x="898" y="2241"/>
                <a:ext cx="315" cy="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eaLnBrk="1" hangingPunct="1"/>
                <a:r>
                  <a:rPr lang="en-US" sz="1800" b="1">
                    <a:latin typeface="Arial" pitchFamily="34" charset="0"/>
                  </a:rPr>
                  <a:t>T2</a:t>
                </a:r>
              </a:p>
            </p:txBody>
          </p:sp>
          <p:sp>
            <p:nvSpPr>
              <p:cNvPr id="21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209" y="2305"/>
                <a:ext cx="288" cy="48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round/>
                    <a:headEnd/>
                    <a:tailEnd type="triangle" w="med" len="med"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Text Box 10"/>
              <p:cNvSpPr txBox="1">
                <a:spLocks noChangeAspect="1" noChangeArrowheads="1"/>
              </p:cNvSpPr>
              <p:nvPr/>
            </p:nvSpPr>
            <p:spPr bwMode="auto">
              <a:xfrm>
                <a:off x="2202" y="912"/>
                <a:ext cx="128" cy="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buClr>
                    <a:schemeClr val="tx2"/>
                  </a:buClr>
                  <a:buSzPct val="65000"/>
                  <a:buFont typeface="Symbol" pitchFamily="18" charset="2"/>
                  <a:buNone/>
                </a:pPr>
                <a:endParaRPr lang="de-DE" sz="1800" b="1" i="1">
                  <a:solidFill>
                    <a:srgbClr val="FFFF66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3189" y="1797"/>
              <a:ext cx="412" cy="312"/>
            </a:xfrm>
            <a:prstGeom prst="ellips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3" name="Oval 15"/>
            <p:cNvSpPr>
              <a:spLocks noChangeArrowheads="1"/>
            </p:cNvSpPr>
            <p:nvPr/>
          </p:nvSpPr>
          <p:spPr bwMode="auto">
            <a:xfrm>
              <a:off x="3495" y="2387"/>
              <a:ext cx="412" cy="312"/>
            </a:xfrm>
            <a:prstGeom prst="ellips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" name="Oval 16"/>
            <p:cNvSpPr>
              <a:spLocks noChangeArrowheads="1"/>
            </p:cNvSpPr>
            <p:nvPr/>
          </p:nvSpPr>
          <p:spPr bwMode="auto">
            <a:xfrm>
              <a:off x="3495" y="3113"/>
              <a:ext cx="412" cy="312"/>
            </a:xfrm>
            <a:prstGeom prst="ellips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fr-FR" sz="1800">
                <a:latin typeface="Arial" pitchFamily="34" charset="0"/>
              </a:endParaRPr>
            </a:p>
          </p:txBody>
        </p:sp>
      </p:grpSp>
      <p:grpSp>
        <p:nvGrpSpPr>
          <p:cNvPr id="23" name="Group 3"/>
          <p:cNvGrpSpPr>
            <a:grpSpLocks/>
          </p:cNvGrpSpPr>
          <p:nvPr/>
        </p:nvGrpSpPr>
        <p:grpSpPr bwMode="auto">
          <a:xfrm>
            <a:off x="3347864" y="2348881"/>
            <a:ext cx="5441900" cy="3257846"/>
            <a:chOff x="975" y="184"/>
            <a:chExt cx="4867" cy="3564"/>
          </a:xfrm>
        </p:grpSpPr>
        <p:pic>
          <p:nvPicPr>
            <p:cNvPr id="24" name="Picture 4" descr="IRM cervicale osteite vertébrale  et pédiculaire henrion_9_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25" t="2200" r="25656" b="-514"/>
            <a:stretch>
              <a:fillRect/>
            </a:stretch>
          </p:blipFill>
          <p:spPr bwMode="auto">
            <a:xfrm>
              <a:off x="975" y="185"/>
              <a:ext cx="1499" cy="3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5" descr="IRM cervicale henrion osteite vertébrale posteirure_9_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98" t="1755" r="23875" b="539"/>
            <a:stretch>
              <a:fillRect/>
            </a:stretch>
          </p:blipFill>
          <p:spPr bwMode="auto">
            <a:xfrm>
              <a:off x="4256" y="184"/>
              <a:ext cx="1586" cy="3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6" descr="IRM cervicale osteite vertbrale posteirieure et pédiculaire  Henrion_9_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96" t="1591" r="25679" b="584"/>
            <a:stretch>
              <a:fillRect/>
            </a:stretch>
          </p:blipFill>
          <p:spPr bwMode="auto">
            <a:xfrm>
              <a:off x="2624" y="185"/>
              <a:ext cx="1586" cy="3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2985" y="1434"/>
              <a:ext cx="15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rgbClr val="FFFF00"/>
                  </a:solidFill>
                  <a:latin typeface="Arial" pitchFamily="34" charset="0"/>
                  <a:ea typeface="MS PGothic" pitchFamily="34" charset="-128"/>
                </a:rPr>
                <a:t>*</a:t>
              </a:r>
              <a:endParaRPr lang="fr-FR" sz="3200">
                <a:solidFill>
                  <a:srgbClr val="FFFF00"/>
                </a:solidFill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28" name="Text Box 10"/>
            <p:cNvSpPr txBox="1">
              <a:spLocks noChangeArrowheads="1"/>
            </p:cNvSpPr>
            <p:nvPr/>
          </p:nvSpPr>
          <p:spPr bwMode="auto">
            <a:xfrm>
              <a:off x="1250" y="1389"/>
              <a:ext cx="15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rgbClr val="FFFF00"/>
                  </a:solidFill>
                  <a:latin typeface="Arial" pitchFamily="34" charset="0"/>
                  <a:ea typeface="MS PGothic" pitchFamily="34" charset="-128"/>
                </a:rPr>
                <a:t>*</a:t>
              </a:r>
              <a:endParaRPr lang="fr-FR" sz="3200">
                <a:solidFill>
                  <a:srgbClr val="FFFF00"/>
                </a:solidFill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29" name="Line 11"/>
            <p:cNvSpPr>
              <a:spLocks noChangeShapeType="1"/>
            </p:cNvSpPr>
            <p:nvPr/>
          </p:nvSpPr>
          <p:spPr bwMode="auto">
            <a:xfrm>
              <a:off x="4618" y="1525"/>
              <a:ext cx="101" cy="45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Line 12"/>
            <p:cNvSpPr>
              <a:spLocks noChangeShapeType="1"/>
            </p:cNvSpPr>
            <p:nvPr/>
          </p:nvSpPr>
          <p:spPr bwMode="auto">
            <a:xfrm>
              <a:off x="4669" y="1616"/>
              <a:ext cx="101" cy="45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13"/>
            <p:cNvSpPr>
              <a:spLocks noChangeShapeType="1"/>
            </p:cNvSpPr>
            <p:nvPr/>
          </p:nvSpPr>
          <p:spPr bwMode="auto">
            <a:xfrm>
              <a:off x="4975" y="2478"/>
              <a:ext cx="101" cy="45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>
              <a:off x="3281" y="1842"/>
              <a:ext cx="101" cy="45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Line 15"/>
            <p:cNvSpPr>
              <a:spLocks noChangeShapeType="1"/>
            </p:cNvSpPr>
            <p:nvPr/>
          </p:nvSpPr>
          <p:spPr bwMode="auto">
            <a:xfrm>
              <a:off x="3986" y="1298"/>
              <a:ext cx="101" cy="45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58194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3204" y="1556792"/>
            <a:ext cx="8229600" cy="504056"/>
          </a:xfrm>
        </p:spPr>
        <p:txBody>
          <a:bodyPr>
            <a:normAutofit/>
          </a:bodyPr>
          <a:lstStyle/>
          <a:p>
            <a:pPr algn="ctr">
              <a:buFont typeface="Symbol"/>
              <a:buChar char="Þ"/>
            </a:pPr>
            <a:r>
              <a:rPr lang="fr-FR" sz="2400" u="sng" dirty="0" smtClean="0"/>
              <a:t>La recherche de la sacro-</a:t>
            </a:r>
            <a:r>
              <a:rPr lang="fr-FR" sz="2400" u="sng" dirty="0" err="1" smtClean="0"/>
              <a:t>iliite</a:t>
            </a:r>
            <a:r>
              <a:rPr lang="fr-FR" sz="2400" u="sng" dirty="0" smtClean="0"/>
              <a:t> : </a:t>
            </a:r>
            <a:endParaRPr lang="fr-FR" sz="2400" u="sng" dirty="0" smtClean="0"/>
          </a:p>
          <a:p>
            <a:pPr>
              <a:buFont typeface="Symbol"/>
              <a:buChar char="Þ"/>
            </a:pPr>
            <a:endParaRPr lang="fr-FR" u="sng" dirty="0" smtClean="0"/>
          </a:p>
          <a:p>
            <a:pPr marL="0" indent="0">
              <a:buNone/>
            </a:pPr>
            <a:endParaRPr lang="fr-FR" u="sng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 faut-il évoquer le diagnostic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12" descr="Sans titre-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348880"/>
            <a:ext cx="4875212" cy="262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952052" y="5309828"/>
            <a:ext cx="7362580" cy="1359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La scintigraphie au </a:t>
            </a:r>
            <a:r>
              <a:rPr lang="fr-FR" dirty="0" err="1" smtClean="0"/>
              <a:t>technetium</a:t>
            </a:r>
            <a:r>
              <a:rPr lang="fr-FR" dirty="0" smtClean="0"/>
              <a:t> ne doit plus être demandée dans ce cadre … (encore une petite place à la recherche d’</a:t>
            </a:r>
            <a:r>
              <a:rPr lang="fr-FR" dirty="0" err="1" smtClean="0"/>
              <a:t>enthésites</a:t>
            </a:r>
            <a:r>
              <a:rPr lang="fr-FR" dirty="0" smtClean="0"/>
              <a:t> multiples…)</a:t>
            </a:r>
          </a:p>
        </p:txBody>
      </p:sp>
    </p:spTree>
    <p:extLst>
      <p:ext uri="{BB962C8B-B14F-4D97-AF65-F5344CB8AC3E}">
        <p14:creationId xmlns:p14="http://schemas.microsoft.com/office/powerpoint/2010/main" val="1527631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211" name="Group 40"/>
          <p:cNvGrpSpPr>
            <a:grpSpLocks/>
          </p:cNvGrpSpPr>
          <p:nvPr/>
        </p:nvGrpSpPr>
        <p:grpSpPr bwMode="auto">
          <a:xfrm>
            <a:off x="468489" y="1765449"/>
            <a:ext cx="8675511" cy="4687887"/>
            <a:chOff x="295" y="1207"/>
            <a:chExt cx="5465" cy="2953"/>
          </a:xfrm>
        </p:grpSpPr>
        <p:sp>
          <p:nvSpPr>
            <p:cNvPr id="222212" name="AutoShape 5"/>
            <p:cNvSpPr>
              <a:spLocks noChangeArrowheads="1"/>
            </p:cNvSpPr>
            <p:nvPr/>
          </p:nvSpPr>
          <p:spPr bwMode="auto">
            <a:xfrm rot="5400000">
              <a:off x="-272" y="1865"/>
              <a:ext cx="2314" cy="118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9 w 21600"/>
                <a:gd name="T13" fmla="*/ 4503 h 21600"/>
                <a:gd name="T14" fmla="*/ 17101 w 21600"/>
                <a:gd name="T15" fmla="*/ 1709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2213" name="Rectangle 6"/>
            <p:cNvSpPr>
              <a:spLocks noChangeArrowheads="1"/>
            </p:cNvSpPr>
            <p:nvPr/>
          </p:nvSpPr>
          <p:spPr bwMode="auto">
            <a:xfrm>
              <a:off x="1610" y="1298"/>
              <a:ext cx="3447" cy="498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22214" name="Rectangle 7"/>
            <p:cNvSpPr>
              <a:spLocks noChangeArrowheads="1"/>
            </p:cNvSpPr>
            <p:nvPr/>
          </p:nvSpPr>
          <p:spPr bwMode="auto">
            <a:xfrm>
              <a:off x="1610" y="1842"/>
              <a:ext cx="726" cy="90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22215" name="Rectangle 8"/>
            <p:cNvSpPr>
              <a:spLocks noChangeArrowheads="1"/>
            </p:cNvSpPr>
            <p:nvPr/>
          </p:nvSpPr>
          <p:spPr bwMode="auto">
            <a:xfrm>
              <a:off x="2381" y="1842"/>
              <a:ext cx="2676" cy="90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22216" name="Rectangle 9"/>
            <p:cNvSpPr>
              <a:spLocks noChangeArrowheads="1"/>
            </p:cNvSpPr>
            <p:nvPr/>
          </p:nvSpPr>
          <p:spPr bwMode="auto">
            <a:xfrm>
              <a:off x="1610" y="2795"/>
              <a:ext cx="1724" cy="49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22217" name="Rectangle 10"/>
            <p:cNvSpPr>
              <a:spLocks noChangeArrowheads="1"/>
            </p:cNvSpPr>
            <p:nvPr/>
          </p:nvSpPr>
          <p:spPr bwMode="auto">
            <a:xfrm>
              <a:off x="3379" y="2795"/>
              <a:ext cx="1678" cy="49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22218" name="Rectangle 11"/>
            <p:cNvSpPr>
              <a:spLocks noChangeArrowheads="1"/>
            </p:cNvSpPr>
            <p:nvPr/>
          </p:nvSpPr>
          <p:spPr bwMode="auto">
            <a:xfrm>
              <a:off x="1610" y="3339"/>
              <a:ext cx="3447" cy="27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22219" name="Text Box 12"/>
            <p:cNvSpPr txBox="1">
              <a:spLocks noChangeArrowheads="1"/>
            </p:cNvSpPr>
            <p:nvPr/>
          </p:nvSpPr>
          <p:spPr bwMode="auto">
            <a:xfrm>
              <a:off x="340" y="2024"/>
              <a:ext cx="1179" cy="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 dirty="0">
                  <a:latin typeface="Arial" pitchFamily="34" charset="0"/>
                </a:rPr>
                <a:t>Rachialgies inflammatoires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fr-FR" sz="1800" b="1" dirty="0">
                  <a:latin typeface="Arial" pitchFamily="34" charset="0"/>
                </a:rPr>
                <a:t>(SI ou spondylite)</a:t>
              </a:r>
            </a:p>
          </p:txBody>
        </p:sp>
        <p:sp>
          <p:nvSpPr>
            <p:cNvPr id="222220" name="Text Box 13"/>
            <p:cNvSpPr txBox="1">
              <a:spLocks noChangeArrowheads="1"/>
            </p:cNvSpPr>
            <p:nvPr/>
          </p:nvSpPr>
          <p:spPr bwMode="auto">
            <a:xfrm>
              <a:off x="1746" y="1434"/>
              <a:ext cx="176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solidFill>
                    <a:schemeClr val="bg2"/>
                  </a:solidFill>
                  <a:latin typeface="Arial" pitchFamily="34" charset="0"/>
                </a:rPr>
                <a:t>A) OUI</a:t>
              </a:r>
            </a:p>
          </p:txBody>
        </p:sp>
        <p:sp>
          <p:nvSpPr>
            <p:cNvPr id="222221" name="Text Box 15"/>
            <p:cNvSpPr txBox="1">
              <a:spLocks noChangeArrowheads="1"/>
            </p:cNvSpPr>
            <p:nvPr/>
          </p:nvSpPr>
          <p:spPr bwMode="auto">
            <a:xfrm>
              <a:off x="4105" y="1480"/>
              <a:ext cx="86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solidFill>
                    <a:schemeClr val="bg2"/>
                  </a:solidFill>
                  <a:latin typeface="Arial" pitchFamily="34" charset="0"/>
                </a:rPr>
                <a:t>(10-30%)</a:t>
              </a:r>
            </a:p>
          </p:txBody>
        </p:sp>
        <p:sp>
          <p:nvSpPr>
            <p:cNvPr id="222222" name="Text Box 16"/>
            <p:cNvSpPr txBox="1">
              <a:spLocks noChangeArrowheads="1"/>
            </p:cNvSpPr>
            <p:nvPr/>
          </p:nvSpPr>
          <p:spPr bwMode="auto">
            <a:xfrm>
              <a:off x="1701" y="2251"/>
              <a:ext cx="63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latin typeface="Arial" pitchFamily="34" charset="0"/>
                </a:rPr>
                <a:t>B) NON</a:t>
              </a:r>
            </a:p>
          </p:txBody>
        </p:sp>
        <p:sp>
          <p:nvSpPr>
            <p:cNvPr id="222223" name="Text Box 17"/>
            <p:cNvSpPr txBox="1">
              <a:spLocks noChangeArrowheads="1"/>
            </p:cNvSpPr>
            <p:nvPr/>
          </p:nvSpPr>
          <p:spPr bwMode="auto">
            <a:xfrm>
              <a:off x="2517" y="2251"/>
              <a:ext cx="4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solidFill>
                    <a:schemeClr val="bg1"/>
                  </a:solidFill>
                  <a:latin typeface="Arial" pitchFamily="34" charset="0"/>
                </a:rPr>
                <a:t>OUI</a:t>
              </a:r>
            </a:p>
          </p:txBody>
        </p:sp>
        <p:sp>
          <p:nvSpPr>
            <p:cNvPr id="222224" name="Text Box 19"/>
            <p:cNvSpPr txBox="1">
              <a:spLocks noChangeArrowheads="1"/>
            </p:cNvSpPr>
            <p:nvPr/>
          </p:nvSpPr>
          <p:spPr bwMode="auto">
            <a:xfrm>
              <a:off x="4014" y="2205"/>
              <a:ext cx="86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solidFill>
                    <a:schemeClr val="bg1"/>
                  </a:solidFill>
                  <a:latin typeface="Arial" pitchFamily="34" charset="0"/>
                </a:rPr>
                <a:t>(50-70%)</a:t>
              </a:r>
            </a:p>
          </p:txBody>
        </p:sp>
        <p:sp>
          <p:nvSpPr>
            <p:cNvPr id="222225" name="Text Box 20"/>
            <p:cNvSpPr txBox="1">
              <a:spLocks noChangeArrowheads="1"/>
            </p:cNvSpPr>
            <p:nvPr/>
          </p:nvSpPr>
          <p:spPr bwMode="auto">
            <a:xfrm>
              <a:off x="4059" y="2886"/>
              <a:ext cx="86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solidFill>
                    <a:schemeClr val="bg1"/>
                  </a:solidFill>
                  <a:latin typeface="Arial" pitchFamily="34" charset="0"/>
                </a:rPr>
                <a:t>(15-25%)</a:t>
              </a:r>
            </a:p>
          </p:txBody>
        </p:sp>
        <p:sp>
          <p:nvSpPr>
            <p:cNvPr id="222226" name="Text Box 21"/>
            <p:cNvSpPr txBox="1">
              <a:spLocks noChangeArrowheads="1"/>
            </p:cNvSpPr>
            <p:nvPr/>
          </p:nvSpPr>
          <p:spPr bwMode="auto">
            <a:xfrm>
              <a:off x="4059" y="3339"/>
              <a:ext cx="86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latin typeface="Arial" pitchFamily="34" charset="0"/>
                </a:rPr>
                <a:t>(10-15%)</a:t>
              </a:r>
            </a:p>
          </p:txBody>
        </p:sp>
        <p:sp>
          <p:nvSpPr>
            <p:cNvPr id="222227" name="Text Box 22"/>
            <p:cNvSpPr txBox="1">
              <a:spLocks noChangeArrowheads="1"/>
            </p:cNvSpPr>
            <p:nvPr/>
          </p:nvSpPr>
          <p:spPr bwMode="auto">
            <a:xfrm>
              <a:off x="1701" y="2931"/>
              <a:ext cx="63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latin typeface="Arial" pitchFamily="34" charset="0"/>
                </a:rPr>
                <a:t>C) NON</a:t>
              </a:r>
            </a:p>
          </p:txBody>
        </p:sp>
        <p:sp>
          <p:nvSpPr>
            <p:cNvPr id="222228" name="Text Box 23"/>
            <p:cNvSpPr txBox="1">
              <a:spLocks noChangeArrowheads="1"/>
            </p:cNvSpPr>
            <p:nvPr/>
          </p:nvSpPr>
          <p:spPr bwMode="auto">
            <a:xfrm>
              <a:off x="1701" y="3339"/>
              <a:ext cx="63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latin typeface="Arial" pitchFamily="34" charset="0"/>
                </a:rPr>
                <a:t>D) NON</a:t>
              </a:r>
            </a:p>
          </p:txBody>
        </p:sp>
        <p:sp>
          <p:nvSpPr>
            <p:cNvPr id="222229" name="Line 24"/>
            <p:cNvSpPr>
              <a:spLocks noChangeShapeType="1"/>
            </p:cNvSpPr>
            <p:nvPr/>
          </p:nvSpPr>
          <p:spPr bwMode="auto">
            <a:xfrm>
              <a:off x="340" y="3884"/>
              <a:ext cx="47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230" name="Line 25"/>
            <p:cNvSpPr>
              <a:spLocks noChangeShapeType="1"/>
            </p:cNvSpPr>
            <p:nvPr/>
          </p:nvSpPr>
          <p:spPr bwMode="auto">
            <a:xfrm>
              <a:off x="1565" y="1207"/>
              <a:ext cx="0" cy="26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231" name="Line 26"/>
            <p:cNvSpPr>
              <a:spLocks noChangeShapeType="1"/>
            </p:cNvSpPr>
            <p:nvPr/>
          </p:nvSpPr>
          <p:spPr bwMode="auto">
            <a:xfrm>
              <a:off x="1565" y="3838"/>
              <a:ext cx="0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232" name="Line 27"/>
            <p:cNvSpPr>
              <a:spLocks noChangeShapeType="1"/>
            </p:cNvSpPr>
            <p:nvPr/>
          </p:nvSpPr>
          <p:spPr bwMode="auto">
            <a:xfrm>
              <a:off x="2426" y="3838"/>
              <a:ext cx="0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233" name="Line 28"/>
            <p:cNvSpPr>
              <a:spLocks noChangeShapeType="1"/>
            </p:cNvSpPr>
            <p:nvPr/>
          </p:nvSpPr>
          <p:spPr bwMode="auto">
            <a:xfrm>
              <a:off x="3334" y="3838"/>
              <a:ext cx="0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234" name="Line 29"/>
            <p:cNvSpPr>
              <a:spLocks noChangeShapeType="1"/>
            </p:cNvSpPr>
            <p:nvPr/>
          </p:nvSpPr>
          <p:spPr bwMode="auto">
            <a:xfrm>
              <a:off x="4150" y="3838"/>
              <a:ext cx="0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235" name="Line 30"/>
            <p:cNvSpPr>
              <a:spLocks noChangeShapeType="1"/>
            </p:cNvSpPr>
            <p:nvPr/>
          </p:nvSpPr>
          <p:spPr bwMode="auto">
            <a:xfrm>
              <a:off x="4967" y="3838"/>
              <a:ext cx="0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236" name="Text Box 31"/>
            <p:cNvSpPr txBox="1">
              <a:spLocks noChangeArrowheads="1"/>
            </p:cNvSpPr>
            <p:nvPr/>
          </p:nvSpPr>
          <p:spPr bwMode="auto">
            <a:xfrm>
              <a:off x="1474" y="3929"/>
              <a:ext cx="18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latin typeface="Arial" pitchFamily="34" charset="0"/>
                </a:rPr>
                <a:t>0</a:t>
              </a:r>
            </a:p>
          </p:txBody>
        </p:sp>
        <p:sp>
          <p:nvSpPr>
            <p:cNvPr id="222237" name="Text Box 32"/>
            <p:cNvSpPr txBox="1">
              <a:spLocks noChangeArrowheads="1"/>
            </p:cNvSpPr>
            <p:nvPr/>
          </p:nvSpPr>
          <p:spPr bwMode="auto">
            <a:xfrm>
              <a:off x="2336" y="3929"/>
              <a:ext cx="18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latin typeface="Arial" pitchFamily="34" charset="0"/>
                </a:rPr>
                <a:t>5</a:t>
              </a:r>
            </a:p>
          </p:txBody>
        </p:sp>
        <p:sp>
          <p:nvSpPr>
            <p:cNvPr id="222238" name="Text Box 33"/>
            <p:cNvSpPr txBox="1">
              <a:spLocks noChangeArrowheads="1"/>
            </p:cNvSpPr>
            <p:nvPr/>
          </p:nvSpPr>
          <p:spPr bwMode="auto">
            <a:xfrm>
              <a:off x="3198" y="3929"/>
              <a:ext cx="36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latin typeface="Arial" pitchFamily="34" charset="0"/>
                </a:rPr>
                <a:t>10</a:t>
              </a:r>
            </a:p>
          </p:txBody>
        </p:sp>
        <p:sp>
          <p:nvSpPr>
            <p:cNvPr id="222239" name="Text Box 34"/>
            <p:cNvSpPr txBox="1">
              <a:spLocks noChangeArrowheads="1"/>
            </p:cNvSpPr>
            <p:nvPr/>
          </p:nvSpPr>
          <p:spPr bwMode="auto">
            <a:xfrm>
              <a:off x="4014" y="3929"/>
              <a:ext cx="36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latin typeface="Arial" pitchFamily="34" charset="0"/>
                </a:rPr>
                <a:t>15</a:t>
              </a:r>
            </a:p>
          </p:txBody>
        </p:sp>
        <p:sp>
          <p:nvSpPr>
            <p:cNvPr id="222240" name="Text Box 35"/>
            <p:cNvSpPr txBox="1">
              <a:spLocks noChangeArrowheads="1"/>
            </p:cNvSpPr>
            <p:nvPr/>
          </p:nvSpPr>
          <p:spPr bwMode="auto">
            <a:xfrm>
              <a:off x="4830" y="3925"/>
              <a:ext cx="36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800" b="1">
                  <a:latin typeface="Arial" pitchFamily="34" charset="0"/>
                </a:rPr>
                <a:t>20</a:t>
              </a:r>
            </a:p>
          </p:txBody>
        </p:sp>
        <p:sp>
          <p:nvSpPr>
            <p:cNvPr id="222241" name="Text Box 36"/>
            <p:cNvSpPr txBox="1">
              <a:spLocks noChangeArrowheads="1"/>
            </p:cNvSpPr>
            <p:nvPr/>
          </p:nvSpPr>
          <p:spPr bwMode="auto">
            <a:xfrm>
              <a:off x="5148" y="3793"/>
              <a:ext cx="612" cy="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fr-FR" sz="1800">
                  <a:latin typeface="Arial" pitchFamily="34" charset="0"/>
                </a:rPr>
                <a:t>Temps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fr-FR" sz="1800">
                  <a:latin typeface="Arial" pitchFamily="34" charset="0"/>
                </a:rPr>
                <a:t>(ans)</a:t>
              </a:r>
            </a:p>
          </p:txBody>
        </p:sp>
        <p:sp>
          <p:nvSpPr>
            <p:cNvPr id="222242" name="Line 37"/>
            <p:cNvSpPr>
              <a:spLocks noChangeShapeType="1"/>
            </p:cNvSpPr>
            <p:nvPr/>
          </p:nvSpPr>
          <p:spPr bwMode="auto">
            <a:xfrm flipH="1">
              <a:off x="839" y="3793"/>
              <a:ext cx="181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243" name="Line 38"/>
            <p:cNvSpPr>
              <a:spLocks noChangeShapeType="1"/>
            </p:cNvSpPr>
            <p:nvPr/>
          </p:nvSpPr>
          <p:spPr bwMode="auto">
            <a:xfrm flipH="1">
              <a:off x="930" y="3793"/>
              <a:ext cx="181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5988" name="Text Box 39"/>
          <p:cNvSpPr txBox="1">
            <a:spLocks noChangeArrowheads="1"/>
          </p:cNvSpPr>
          <p:nvPr/>
        </p:nvSpPr>
        <p:spPr bwMode="auto">
          <a:xfrm>
            <a:off x="6372281" y="6446839"/>
            <a:ext cx="2557231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fr-FR" sz="1200" b="1" i="1" dirty="0" smtClean="0">
                <a:solidFill>
                  <a:schemeClr val="tx1"/>
                </a:solidFill>
              </a:rPr>
              <a:t>(</a:t>
            </a:r>
            <a:r>
              <a:rPr lang="fr-FR" sz="1200" b="1" i="1" dirty="0" err="1" smtClean="0">
                <a:solidFill>
                  <a:schemeClr val="tx1"/>
                </a:solidFill>
              </a:rPr>
              <a:t>Rudwaleit</a:t>
            </a:r>
            <a:r>
              <a:rPr lang="fr-FR" sz="1200" b="1" i="1" dirty="0" smtClean="0">
                <a:solidFill>
                  <a:schemeClr val="tx1"/>
                </a:solidFill>
              </a:rPr>
              <a:t> </a:t>
            </a:r>
            <a:r>
              <a:rPr lang="fr-FR" sz="1200" b="1" i="1" dirty="0" smtClean="0">
                <a:solidFill>
                  <a:schemeClr val="tx1"/>
                </a:solidFill>
              </a:rPr>
              <a:t>M et al. A&amp;R </a:t>
            </a:r>
            <a:r>
              <a:rPr lang="fr-FR" sz="1200" b="1" i="1" dirty="0" smtClean="0">
                <a:solidFill>
                  <a:schemeClr val="tx1"/>
                </a:solidFill>
              </a:rPr>
              <a:t>2005)</a:t>
            </a:r>
            <a:endParaRPr lang="fr-FR" sz="1200" b="1" i="1" dirty="0" smtClean="0">
              <a:solidFill>
                <a:schemeClr val="tx1"/>
              </a:solidFill>
            </a:endParaRPr>
          </a:p>
        </p:txBody>
      </p:sp>
      <p:sp>
        <p:nvSpPr>
          <p:cNvPr id="222245" name="Text Box 41"/>
          <p:cNvSpPr txBox="1">
            <a:spLocks noChangeArrowheads="1"/>
          </p:cNvSpPr>
          <p:nvPr/>
        </p:nvSpPr>
        <p:spPr bwMode="auto">
          <a:xfrm>
            <a:off x="540456" y="1419498"/>
            <a:ext cx="15113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800" b="1" dirty="0">
                <a:latin typeface="Arial" pitchFamily="34" charset="0"/>
              </a:rPr>
              <a:t>Début symptômes</a:t>
            </a:r>
          </a:p>
        </p:txBody>
      </p:sp>
      <p:sp>
        <p:nvSpPr>
          <p:cNvPr id="222246" name="Text Box 42"/>
          <p:cNvSpPr txBox="1">
            <a:spLocks noChangeArrowheads="1"/>
          </p:cNvSpPr>
          <p:nvPr/>
        </p:nvSpPr>
        <p:spPr bwMode="auto">
          <a:xfrm>
            <a:off x="1907823" y="1419498"/>
            <a:ext cx="1656644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800" b="1">
                <a:latin typeface="Arial" pitchFamily="34" charset="0"/>
              </a:rPr>
              <a:t>1er avis Dg</a:t>
            </a:r>
          </a:p>
        </p:txBody>
      </p:sp>
      <p:sp>
        <p:nvSpPr>
          <p:cNvPr id="222247" name="Text Box 43"/>
          <p:cNvSpPr txBox="1">
            <a:spLocks noChangeArrowheads="1"/>
          </p:cNvSpPr>
          <p:nvPr/>
        </p:nvSpPr>
        <p:spPr bwMode="auto">
          <a:xfrm>
            <a:off x="3850923" y="1419498"/>
            <a:ext cx="381705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800" b="1">
                <a:latin typeface="Arial" pitchFamily="34" charset="0"/>
              </a:rPr>
              <a:t>SI radiographique</a:t>
            </a:r>
          </a:p>
        </p:txBody>
      </p:sp>
      <p:sp>
        <p:nvSpPr>
          <p:cNvPr id="222248" name="Text Box 40"/>
          <p:cNvSpPr txBox="1">
            <a:spLocks noChangeArrowheads="1"/>
          </p:cNvSpPr>
          <p:nvPr/>
        </p:nvSpPr>
        <p:spPr bwMode="auto">
          <a:xfrm>
            <a:off x="5573889" y="4238625"/>
            <a:ext cx="59407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OUI</a:t>
            </a:r>
          </a:p>
        </p:txBody>
      </p:sp>
      <p:sp>
        <p:nvSpPr>
          <p:cNvPr id="41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42" name="Espace réservé du contenu 2"/>
          <p:cNvSpPr txBox="1">
            <a:spLocks/>
          </p:cNvSpPr>
          <p:nvPr/>
        </p:nvSpPr>
        <p:spPr>
          <a:xfrm>
            <a:off x="539925" y="764704"/>
            <a:ext cx="8229600" cy="5040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Symbol"/>
              <a:buChar char="Þ"/>
            </a:pPr>
            <a:r>
              <a:rPr lang="fr-FR" sz="2400" u="sng" dirty="0" smtClean="0"/>
              <a:t>Un retard diagnostique important</a:t>
            </a:r>
          </a:p>
          <a:p>
            <a:pPr>
              <a:buFont typeface="Symbol"/>
              <a:buChar char="Þ"/>
            </a:pPr>
            <a:endParaRPr lang="fr-FR" u="sng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u="sng" dirty="0" smtClean="0"/>
          </a:p>
        </p:txBody>
      </p:sp>
    </p:spTree>
    <p:extLst>
      <p:ext uri="{BB962C8B-B14F-4D97-AF65-F5344CB8AC3E}">
        <p14:creationId xmlns:p14="http://schemas.microsoft.com/office/powerpoint/2010/main" val="319245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75656" y="1988840"/>
            <a:ext cx="6023012" cy="3096344"/>
          </a:xfrm>
        </p:spPr>
        <p:txBody>
          <a:bodyPr>
            <a:normAutofit/>
          </a:bodyPr>
          <a:lstStyle/>
          <a:p>
            <a:r>
              <a:rPr lang="fr-FR" dirty="0" smtClean="0"/>
              <a:t>La distance doigts – sol</a:t>
            </a:r>
          </a:p>
          <a:p>
            <a:r>
              <a:rPr lang="fr-FR" dirty="0" smtClean="0"/>
              <a:t>La distance menton – sternum</a:t>
            </a:r>
          </a:p>
          <a:p>
            <a:r>
              <a:rPr lang="fr-FR" dirty="0" smtClean="0"/>
              <a:t>La distance occiput – mur</a:t>
            </a:r>
          </a:p>
          <a:p>
            <a:r>
              <a:rPr lang="fr-FR" dirty="0" smtClean="0"/>
              <a:t>L’indice de </a:t>
            </a:r>
            <a:r>
              <a:rPr lang="fr-FR" dirty="0" err="1" smtClean="0"/>
              <a:t>Schöber</a:t>
            </a:r>
            <a:endParaRPr lang="fr-FR" dirty="0" smtClean="0"/>
          </a:p>
          <a:p>
            <a:r>
              <a:rPr lang="fr-FR" dirty="0" smtClean="0"/>
              <a:t>L’ampliation thoracique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  <a:sym typeface="Symbol"/>
              </a:rPr>
              <a:t>	</a:t>
            </a:r>
            <a:r>
              <a:rPr lang="fr-FR" dirty="0" smtClean="0">
                <a:sym typeface="Symbol"/>
              </a:rPr>
              <a:t> </a:t>
            </a:r>
            <a:r>
              <a:rPr lang="fr-FR" u="sng" dirty="0" smtClean="0"/>
              <a:t>Le retentissement </a:t>
            </a:r>
            <a:r>
              <a:rPr lang="fr-FR" u="sng" dirty="0" err="1" smtClean="0"/>
              <a:t>algofonctionnel</a:t>
            </a:r>
            <a:endParaRPr lang="fr-FR" u="sng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347864" y="5373216"/>
            <a:ext cx="2520280" cy="432048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dirty="0" smtClean="0"/>
              <a:t>BASDAI  et  ASDAS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2267744" y="836712"/>
            <a:ext cx="4608512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faut-il encore mesurer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4928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2060848"/>
            <a:ext cx="3600400" cy="432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smtClean="0"/>
              <a:t>(BAS </a:t>
            </a:r>
            <a:r>
              <a:rPr lang="fr-FR" sz="2000" dirty="0" err="1" smtClean="0"/>
              <a:t>Disease</a:t>
            </a:r>
            <a:r>
              <a:rPr lang="fr-FR" sz="2000" dirty="0" smtClean="0"/>
              <a:t> </a:t>
            </a:r>
            <a:r>
              <a:rPr lang="fr-FR" sz="2000" dirty="0" err="1" smtClean="0"/>
              <a:t>Activity</a:t>
            </a:r>
            <a:r>
              <a:rPr lang="fr-FR" sz="2000" dirty="0" smtClean="0"/>
              <a:t> Index)</a:t>
            </a:r>
            <a:endParaRPr lang="fr-FR" sz="2000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23528" y="1556792"/>
            <a:ext cx="1440160" cy="432048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dirty="0" smtClean="0"/>
              <a:t>BASDAI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faut-il </a:t>
            </a: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encore mesurer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8" y="1382815"/>
            <a:ext cx="4032448" cy="5429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20"/>
          <p:cNvGrpSpPr>
            <a:grpSpLocks/>
          </p:cNvGrpSpPr>
          <p:nvPr/>
        </p:nvGrpSpPr>
        <p:grpSpPr bwMode="auto">
          <a:xfrm>
            <a:off x="1259632" y="2924944"/>
            <a:ext cx="1870075" cy="2066925"/>
            <a:chOff x="433" y="462"/>
            <a:chExt cx="1178" cy="1302"/>
          </a:xfrm>
        </p:grpSpPr>
        <p:sp>
          <p:nvSpPr>
            <p:cNvPr id="11" name="Text Box 3"/>
            <p:cNvSpPr txBox="1">
              <a:spLocks noChangeArrowheads="1"/>
            </p:cNvSpPr>
            <p:nvPr/>
          </p:nvSpPr>
          <p:spPr bwMode="auto">
            <a:xfrm>
              <a:off x="1317" y="1153"/>
              <a:ext cx="29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000" b="1" dirty="0">
                  <a:latin typeface="Arial" pitchFamily="34" charset="0"/>
                </a:rPr>
                <a:t>Bath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896" y="728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859" y="728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918" y="728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0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982" y="728"/>
              <a:ext cx="3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921" y="728"/>
              <a:ext cx="2" cy="2"/>
            </a:xfrm>
            <a:custGeom>
              <a:avLst/>
              <a:gdLst>
                <a:gd name="T0" fmla="*/ 7 w 7"/>
                <a:gd name="T1" fmla="*/ 7 h 7"/>
                <a:gd name="T2" fmla="*/ 0 w 7"/>
                <a:gd name="T3" fmla="*/ 0 h 7"/>
                <a:gd name="T4" fmla="*/ 7 w 7"/>
                <a:gd name="T5" fmla="*/ 0 h 7"/>
                <a:gd name="T6" fmla="*/ 7 w 7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7"/>
                <a:gd name="T14" fmla="*/ 7 w 7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7">
                  <a:moveTo>
                    <a:pt x="7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921" y="728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985" y="728"/>
              <a:ext cx="1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0 h 7"/>
                <a:gd name="T10" fmla="*/ 0 w 1"/>
                <a:gd name="T11" fmla="*/ 0 h 7"/>
                <a:gd name="T12" fmla="*/ 0 w 1"/>
                <a:gd name="T13" fmla="*/ 0 h 7"/>
                <a:gd name="T14" fmla="*/ 0 w 1"/>
                <a:gd name="T15" fmla="*/ 7 h 7"/>
                <a:gd name="T16" fmla="*/ 0 w 1"/>
                <a:gd name="T17" fmla="*/ 7 h 7"/>
                <a:gd name="T18" fmla="*/ 0 w 1"/>
                <a:gd name="T19" fmla="*/ 7 h 7"/>
                <a:gd name="T20" fmla="*/ 0 w 1"/>
                <a:gd name="T21" fmla="*/ 7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"/>
                <a:gd name="T34" fmla="*/ 0 h 7"/>
                <a:gd name="T35" fmla="*/ 1 w 1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896" y="730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977" y="730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1341" y="474"/>
              <a:ext cx="0" cy="3"/>
            </a:xfrm>
            <a:custGeom>
              <a:avLst/>
              <a:gdLst>
                <a:gd name="T0" fmla="*/ 0 w 1"/>
                <a:gd name="T1" fmla="*/ 8 h 8"/>
                <a:gd name="T2" fmla="*/ 0 w 1"/>
                <a:gd name="T3" fmla="*/ 0 h 8"/>
                <a:gd name="T4" fmla="*/ 0 w 1"/>
                <a:gd name="T5" fmla="*/ 8 h 8"/>
                <a:gd name="T6" fmla="*/ 0 w 1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8"/>
                <a:gd name="T14" fmla="*/ 1 w 1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859" y="730"/>
              <a:ext cx="2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0 w 7"/>
                <a:gd name="T5" fmla="*/ 0 h 7"/>
                <a:gd name="T6" fmla="*/ 0 w 7"/>
                <a:gd name="T7" fmla="*/ 0 h 7"/>
                <a:gd name="T8" fmla="*/ 0 w 7"/>
                <a:gd name="T9" fmla="*/ 0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0 h 7"/>
                <a:gd name="T16" fmla="*/ 7 w 7"/>
                <a:gd name="T17" fmla="*/ 0 h 7"/>
                <a:gd name="T18" fmla="*/ 7 w 7"/>
                <a:gd name="T19" fmla="*/ 0 h 7"/>
                <a:gd name="T20" fmla="*/ 7 w 7"/>
                <a:gd name="T21" fmla="*/ 7 h 7"/>
                <a:gd name="T22" fmla="*/ 7 w 7"/>
                <a:gd name="T23" fmla="*/ 7 h 7"/>
                <a:gd name="T24" fmla="*/ 0 w 7"/>
                <a:gd name="T25" fmla="*/ 7 h 7"/>
                <a:gd name="T26" fmla="*/ 0 w 7"/>
                <a:gd name="T27" fmla="*/ 7 h 7"/>
                <a:gd name="T28" fmla="*/ 0 w 7"/>
                <a:gd name="T29" fmla="*/ 7 h 7"/>
                <a:gd name="T30" fmla="*/ 0 w 7"/>
                <a:gd name="T31" fmla="*/ 7 h 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"/>
                <a:gd name="T49" fmla="*/ 0 h 7"/>
                <a:gd name="T50" fmla="*/ 7 w 7"/>
                <a:gd name="T51" fmla="*/ 7 h 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886" y="732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988" y="73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"/>
                <a:gd name="T20" fmla="*/ 1 w 1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Rectangle 26"/>
            <p:cNvSpPr>
              <a:spLocks noChangeArrowheads="1"/>
            </p:cNvSpPr>
            <p:nvPr/>
          </p:nvSpPr>
          <p:spPr bwMode="auto">
            <a:xfrm>
              <a:off x="982" y="732"/>
              <a:ext cx="3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886" y="732"/>
              <a:ext cx="2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0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Rectangle 28"/>
            <p:cNvSpPr>
              <a:spLocks noChangeArrowheads="1"/>
            </p:cNvSpPr>
            <p:nvPr/>
          </p:nvSpPr>
          <p:spPr bwMode="auto">
            <a:xfrm>
              <a:off x="982" y="732"/>
              <a:ext cx="1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977" y="732"/>
              <a:ext cx="0" cy="3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7 h 7"/>
                <a:gd name="T10" fmla="*/ 0 w 1"/>
                <a:gd name="T11" fmla="*/ 7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7"/>
                <a:gd name="T20" fmla="*/ 1 w 1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869" y="732"/>
              <a:ext cx="1" cy="3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0 h 7"/>
                <a:gd name="T10" fmla="*/ 0 w 1"/>
                <a:gd name="T11" fmla="*/ 0 h 7"/>
                <a:gd name="T12" fmla="*/ 0 w 1"/>
                <a:gd name="T13" fmla="*/ 7 h 7"/>
                <a:gd name="T14" fmla="*/ 0 w 1"/>
                <a:gd name="T15" fmla="*/ 7 h 7"/>
                <a:gd name="T16" fmla="*/ 0 w 1"/>
                <a:gd name="T17" fmla="*/ 7 h 7"/>
                <a:gd name="T18" fmla="*/ 0 w 1"/>
                <a:gd name="T19" fmla="*/ 7 h 7"/>
                <a:gd name="T20" fmla="*/ 0 w 1"/>
                <a:gd name="T21" fmla="*/ 7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"/>
                <a:gd name="T34" fmla="*/ 0 h 7"/>
                <a:gd name="T35" fmla="*/ 1 w 1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867" y="735"/>
              <a:ext cx="2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7 w 7"/>
                <a:gd name="T5" fmla="*/ 0 h 7"/>
                <a:gd name="T6" fmla="*/ 7 w 7"/>
                <a:gd name="T7" fmla="*/ 0 h 7"/>
                <a:gd name="T8" fmla="*/ 7 w 7"/>
                <a:gd name="T9" fmla="*/ 7 h 7"/>
                <a:gd name="T10" fmla="*/ 7 w 7"/>
                <a:gd name="T11" fmla="*/ 7 h 7"/>
                <a:gd name="T12" fmla="*/ 7 w 7"/>
                <a:gd name="T13" fmla="*/ 7 h 7"/>
                <a:gd name="T14" fmla="*/ 7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853" y="735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7 h 7"/>
                <a:gd name="T4" fmla="*/ 0 w 7"/>
                <a:gd name="T5" fmla="*/ 7 h 7"/>
                <a:gd name="T6" fmla="*/ 0 w 7"/>
                <a:gd name="T7" fmla="*/ 0 h 7"/>
                <a:gd name="T8" fmla="*/ 0 w 7"/>
                <a:gd name="T9" fmla="*/ 0 h 7"/>
                <a:gd name="T10" fmla="*/ 7 w 7"/>
                <a:gd name="T11" fmla="*/ 7 h 7"/>
                <a:gd name="T12" fmla="*/ 0 w 7"/>
                <a:gd name="T13" fmla="*/ 7 h 7"/>
                <a:gd name="T14" fmla="*/ 0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993" y="737"/>
              <a:ext cx="3" cy="2"/>
            </a:xfrm>
            <a:custGeom>
              <a:avLst/>
              <a:gdLst>
                <a:gd name="T0" fmla="*/ 7 w 7"/>
                <a:gd name="T1" fmla="*/ 7 h 7"/>
                <a:gd name="T2" fmla="*/ 7 w 7"/>
                <a:gd name="T3" fmla="*/ 7 h 7"/>
                <a:gd name="T4" fmla="*/ 0 w 7"/>
                <a:gd name="T5" fmla="*/ 0 h 7"/>
                <a:gd name="T6" fmla="*/ 7 w 7"/>
                <a:gd name="T7" fmla="*/ 0 h 7"/>
                <a:gd name="T8" fmla="*/ 7 w 7"/>
                <a:gd name="T9" fmla="*/ 0 h 7"/>
                <a:gd name="T10" fmla="*/ 7 w 7"/>
                <a:gd name="T11" fmla="*/ 0 h 7"/>
                <a:gd name="T12" fmla="*/ 7 w 7"/>
                <a:gd name="T13" fmla="*/ 7 h 7"/>
                <a:gd name="T14" fmla="*/ 7 w 7"/>
                <a:gd name="T15" fmla="*/ 7 h 7"/>
                <a:gd name="T16" fmla="*/ 7 w 7"/>
                <a:gd name="T17" fmla="*/ 7 h 7"/>
                <a:gd name="T18" fmla="*/ 7 w 7"/>
                <a:gd name="T19" fmla="*/ 7 h 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7"/>
                <a:gd name="T32" fmla="*/ 7 w 7"/>
                <a:gd name="T33" fmla="*/ 7 h 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7">
                  <a:moveTo>
                    <a:pt x="7" y="7"/>
                  </a:moveTo>
                  <a:lnTo>
                    <a:pt x="7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Rectangle 34"/>
            <p:cNvSpPr>
              <a:spLocks noChangeArrowheads="1"/>
            </p:cNvSpPr>
            <p:nvPr/>
          </p:nvSpPr>
          <p:spPr bwMode="auto">
            <a:xfrm>
              <a:off x="875" y="739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859" y="735"/>
              <a:ext cx="5" cy="4"/>
            </a:xfrm>
            <a:custGeom>
              <a:avLst/>
              <a:gdLst>
                <a:gd name="T0" fmla="*/ 7 w 14"/>
                <a:gd name="T1" fmla="*/ 14 h 14"/>
                <a:gd name="T2" fmla="*/ 7 w 14"/>
                <a:gd name="T3" fmla="*/ 14 h 14"/>
                <a:gd name="T4" fmla="*/ 7 w 14"/>
                <a:gd name="T5" fmla="*/ 7 h 14"/>
                <a:gd name="T6" fmla="*/ 0 w 14"/>
                <a:gd name="T7" fmla="*/ 7 h 14"/>
                <a:gd name="T8" fmla="*/ 0 w 14"/>
                <a:gd name="T9" fmla="*/ 14 h 14"/>
                <a:gd name="T10" fmla="*/ 0 w 14"/>
                <a:gd name="T11" fmla="*/ 14 h 14"/>
                <a:gd name="T12" fmla="*/ 0 w 14"/>
                <a:gd name="T13" fmla="*/ 7 h 14"/>
                <a:gd name="T14" fmla="*/ 0 w 14"/>
                <a:gd name="T15" fmla="*/ 7 h 14"/>
                <a:gd name="T16" fmla="*/ 0 w 14"/>
                <a:gd name="T17" fmla="*/ 7 h 14"/>
                <a:gd name="T18" fmla="*/ 0 w 14"/>
                <a:gd name="T19" fmla="*/ 7 h 14"/>
                <a:gd name="T20" fmla="*/ 7 w 14"/>
                <a:gd name="T21" fmla="*/ 0 h 14"/>
                <a:gd name="T22" fmla="*/ 7 w 14"/>
                <a:gd name="T23" fmla="*/ 0 h 14"/>
                <a:gd name="T24" fmla="*/ 14 w 14"/>
                <a:gd name="T25" fmla="*/ 0 h 14"/>
                <a:gd name="T26" fmla="*/ 14 w 14"/>
                <a:gd name="T27" fmla="*/ 0 h 14"/>
                <a:gd name="T28" fmla="*/ 14 w 14"/>
                <a:gd name="T29" fmla="*/ 7 h 14"/>
                <a:gd name="T30" fmla="*/ 14 w 14"/>
                <a:gd name="T31" fmla="*/ 7 h 14"/>
                <a:gd name="T32" fmla="*/ 14 w 14"/>
                <a:gd name="T33" fmla="*/ 7 h 14"/>
                <a:gd name="T34" fmla="*/ 7 w 14"/>
                <a:gd name="T35" fmla="*/ 7 h 14"/>
                <a:gd name="T36" fmla="*/ 7 w 14"/>
                <a:gd name="T37" fmla="*/ 7 h 14"/>
                <a:gd name="T38" fmla="*/ 7 w 14"/>
                <a:gd name="T39" fmla="*/ 7 h 14"/>
                <a:gd name="T40" fmla="*/ 7 w 14"/>
                <a:gd name="T41" fmla="*/ 14 h 14"/>
                <a:gd name="T42" fmla="*/ 7 w 14"/>
                <a:gd name="T43" fmla="*/ 14 h 1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"/>
                <a:gd name="T67" fmla="*/ 0 h 14"/>
                <a:gd name="T68" fmla="*/ 14 w 14"/>
                <a:gd name="T69" fmla="*/ 14 h 1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" h="14">
                  <a:moveTo>
                    <a:pt x="7" y="14"/>
                  </a:moveTo>
                  <a:lnTo>
                    <a:pt x="7" y="14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856" y="739"/>
              <a:ext cx="1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6" name="Rectangle 37"/>
            <p:cNvSpPr>
              <a:spLocks noChangeArrowheads="1"/>
            </p:cNvSpPr>
            <p:nvPr/>
          </p:nvSpPr>
          <p:spPr bwMode="auto">
            <a:xfrm>
              <a:off x="845" y="739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1327" y="462"/>
              <a:ext cx="17" cy="22"/>
            </a:xfrm>
            <a:custGeom>
              <a:avLst/>
              <a:gdLst>
                <a:gd name="T0" fmla="*/ 43 w 43"/>
                <a:gd name="T1" fmla="*/ 7 h 64"/>
                <a:gd name="T2" fmla="*/ 43 w 43"/>
                <a:gd name="T3" fmla="*/ 14 h 64"/>
                <a:gd name="T4" fmla="*/ 36 w 43"/>
                <a:gd name="T5" fmla="*/ 14 h 64"/>
                <a:gd name="T6" fmla="*/ 36 w 43"/>
                <a:gd name="T7" fmla="*/ 21 h 64"/>
                <a:gd name="T8" fmla="*/ 43 w 43"/>
                <a:gd name="T9" fmla="*/ 28 h 64"/>
                <a:gd name="T10" fmla="*/ 36 w 43"/>
                <a:gd name="T11" fmla="*/ 21 h 64"/>
                <a:gd name="T12" fmla="*/ 29 w 43"/>
                <a:gd name="T13" fmla="*/ 28 h 64"/>
                <a:gd name="T14" fmla="*/ 36 w 43"/>
                <a:gd name="T15" fmla="*/ 28 h 64"/>
                <a:gd name="T16" fmla="*/ 29 w 43"/>
                <a:gd name="T17" fmla="*/ 35 h 64"/>
                <a:gd name="T18" fmla="*/ 29 w 43"/>
                <a:gd name="T19" fmla="*/ 35 h 64"/>
                <a:gd name="T20" fmla="*/ 36 w 43"/>
                <a:gd name="T21" fmla="*/ 35 h 64"/>
                <a:gd name="T22" fmla="*/ 36 w 43"/>
                <a:gd name="T23" fmla="*/ 43 h 64"/>
                <a:gd name="T24" fmla="*/ 29 w 43"/>
                <a:gd name="T25" fmla="*/ 43 h 64"/>
                <a:gd name="T26" fmla="*/ 21 w 43"/>
                <a:gd name="T27" fmla="*/ 43 h 64"/>
                <a:gd name="T28" fmla="*/ 21 w 43"/>
                <a:gd name="T29" fmla="*/ 50 h 64"/>
                <a:gd name="T30" fmla="*/ 29 w 43"/>
                <a:gd name="T31" fmla="*/ 57 h 64"/>
                <a:gd name="T32" fmla="*/ 21 w 43"/>
                <a:gd name="T33" fmla="*/ 57 h 64"/>
                <a:gd name="T34" fmla="*/ 21 w 43"/>
                <a:gd name="T35" fmla="*/ 57 h 64"/>
                <a:gd name="T36" fmla="*/ 14 w 43"/>
                <a:gd name="T37" fmla="*/ 57 h 64"/>
                <a:gd name="T38" fmla="*/ 7 w 43"/>
                <a:gd name="T39" fmla="*/ 57 h 64"/>
                <a:gd name="T40" fmla="*/ 7 w 43"/>
                <a:gd name="T41" fmla="*/ 57 h 64"/>
                <a:gd name="T42" fmla="*/ 7 w 43"/>
                <a:gd name="T43" fmla="*/ 57 h 64"/>
                <a:gd name="T44" fmla="*/ 7 w 43"/>
                <a:gd name="T45" fmla="*/ 50 h 64"/>
                <a:gd name="T46" fmla="*/ 7 w 43"/>
                <a:gd name="T47" fmla="*/ 50 h 64"/>
                <a:gd name="T48" fmla="*/ 7 w 43"/>
                <a:gd name="T49" fmla="*/ 43 h 64"/>
                <a:gd name="T50" fmla="*/ 7 w 43"/>
                <a:gd name="T51" fmla="*/ 43 h 64"/>
                <a:gd name="T52" fmla="*/ 7 w 43"/>
                <a:gd name="T53" fmla="*/ 43 h 64"/>
                <a:gd name="T54" fmla="*/ 7 w 43"/>
                <a:gd name="T55" fmla="*/ 35 h 64"/>
                <a:gd name="T56" fmla="*/ 7 w 43"/>
                <a:gd name="T57" fmla="*/ 28 h 64"/>
                <a:gd name="T58" fmla="*/ 14 w 43"/>
                <a:gd name="T59" fmla="*/ 28 h 64"/>
                <a:gd name="T60" fmla="*/ 14 w 43"/>
                <a:gd name="T61" fmla="*/ 21 h 64"/>
                <a:gd name="T62" fmla="*/ 14 w 43"/>
                <a:gd name="T63" fmla="*/ 14 h 64"/>
                <a:gd name="T64" fmla="*/ 14 w 43"/>
                <a:gd name="T65" fmla="*/ 14 h 64"/>
                <a:gd name="T66" fmla="*/ 21 w 43"/>
                <a:gd name="T67" fmla="*/ 7 h 64"/>
                <a:gd name="T68" fmla="*/ 21 w 43"/>
                <a:gd name="T69" fmla="*/ 7 h 64"/>
                <a:gd name="T70" fmla="*/ 21 w 43"/>
                <a:gd name="T71" fmla="*/ 0 h 64"/>
                <a:gd name="T72" fmla="*/ 29 w 43"/>
                <a:gd name="T73" fmla="*/ 0 h 64"/>
                <a:gd name="T74" fmla="*/ 29 w 43"/>
                <a:gd name="T75" fmla="*/ 7 h 64"/>
                <a:gd name="T76" fmla="*/ 29 w 43"/>
                <a:gd name="T77" fmla="*/ 7 h 64"/>
                <a:gd name="T78" fmla="*/ 21 w 43"/>
                <a:gd name="T79" fmla="*/ 14 h 64"/>
                <a:gd name="T80" fmla="*/ 29 w 43"/>
                <a:gd name="T81" fmla="*/ 14 h 64"/>
                <a:gd name="T82" fmla="*/ 29 w 43"/>
                <a:gd name="T83" fmla="*/ 7 h 64"/>
                <a:gd name="T84" fmla="*/ 36 w 43"/>
                <a:gd name="T85" fmla="*/ 0 h 64"/>
                <a:gd name="T86" fmla="*/ 36 w 43"/>
                <a:gd name="T87" fmla="*/ 0 h 64"/>
                <a:gd name="T88" fmla="*/ 43 w 43"/>
                <a:gd name="T89" fmla="*/ 7 h 6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3"/>
                <a:gd name="T136" fmla="*/ 0 h 64"/>
                <a:gd name="T137" fmla="*/ 43 w 43"/>
                <a:gd name="T138" fmla="*/ 64 h 6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3" h="64">
                  <a:moveTo>
                    <a:pt x="43" y="7"/>
                  </a:moveTo>
                  <a:lnTo>
                    <a:pt x="43" y="7"/>
                  </a:lnTo>
                  <a:lnTo>
                    <a:pt x="43" y="14"/>
                  </a:lnTo>
                  <a:lnTo>
                    <a:pt x="36" y="14"/>
                  </a:lnTo>
                  <a:lnTo>
                    <a:pt x="36" y="21"/>
                  </a:lnTo>
                  <a:lnTo>
                    <a:pt x="43" y="21"/>
                  </a:lnTo>
                  <a:lnTo>
                    <a:pt x="43" y="28"/>
                  </a:lnTo>
                  <a:lnTo>
                    <a:pt x="36" y="28"/>
                  </a:lnTo>
                  <a:lnTo>
                    <a:pt x="36" y="21"/>
                  </a:lnTo>
                  <a:lnTo>
                    <a:pt x="29" y="21"/>
                  </a:lnTo>
                  <a:lnTo>
                    <a:pt x="29" y="28"/>
                  </a:lnTo>
                  <a:lnTo>
                    <a:pt x="36" y="28"/>
                  </a:lnTo>
                  <a:lnTo>
                    <a:pt x="36" y="35"/>
                  </a:lnTo>
                  <a:lnTo>
                    <a:pt x="29" y="35"/>
                  </a:lnTo>
                  <a:lnTo>
                    <a:pt x="21" y="35"/>
                  </a:lnTo>
                  <a:lnTo>
                    <a:pt x="29" y="35"/>
                  </a:lnTo>
                  <a:lnTo>
                    <a:pt x="36" y="35"/>
                  </a:lnTo>
                  <a:lnTo>
                    <a:pt x="29" y="43"/>
                  </a:lnTo>
                  <a:lnTo>
                    <a:pt x="36" y="43"/>
                  </a:lnTo>
                  <a:lnTo>
                    <a:pt x="29" y="43"/>
                  </a:lnTo>
                  <a:lnTo>
                    <a:pt x="21" y="43"/>
                  </a:lnTo>
                  <a:lnTo>
                    <a:pt x="21" y="50"/>
                  </a:lnTo>
                  <a:lnTo>
                    <a:pt x="21" y="57"/>
                  </a:lnTo>
                  <a:lnTo>
                    <a:pt x="29" y="57"/>
                  </a:lnTo>
                  <a:lnTo>
                    <a:pt x="21" y="57"/>
                  </a:lnTo>
                  <a:lnTo>
                    <a:pt x="21" y="64"/>
                  </a:lnTo>
                  <a:lnTo>
                    <a:pt x="21" y="57"/>
                  </a:lnTo>
                  <a:lnTo>
                    <a:pt x="14" y="57"/>
                  </a:lnTo>
                  <a:lnTo>
                    <a:pt x="7" y="57"/>
                  </a:lnTo>
                  <a:lnTo>
                    <a:pt x="0" y="57"/>
                  </a:lnTo>
                  <a:lnTo>
                    <a:pt x="7" y="50"/>
                  </a:lnTo>
                  <a:lnTo>
                    <a:pt x="7" y="43"/>
                  </a:lnTo>
                  <a:lnTo>
                    <a:pt x="7" y="35"/>
                  </a:lnTo>
                  <a:lnTo>
                    <a:pt x="14" y="35"/>
                  </a:lnTo>
                  <a:lnTo>
                    <a:pt x="14" y="28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21"/>
                  </a:lnTo>
                  <a:lnTo>
                    <a:pt x="14" y="14"/>
                  </a:lnTo>
                  <a:lnTo>
                    <a:pt x="21" y="14"/>
                  </a:lnTo>
                  <a:lnTo>
                    <a:pt x="21" y="7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29" y="7"/>
                  </a:lnTo>
                  <a:lnTo>
                    <a:pt x="29" y="14"/>
                  </a:lnTo>
                  <a:lnTo>
                    <a:pt x="21" y="14"/>
                  </a:lnTo>
                  <a:lnTo>
                    <a:pt x="29" y="14"/>
                  </a:lnTo>
                  <a:lnTo>
                    <a:pt x="29" y="7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36" y="7"/>
                  </a:lnTo>
                  <a:lnTo>
                    <a:pt x="43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Rectangle 39"/>
            <p:cNvSpPr>
              <a:spLocks noChangeArrowheads="1"/>
            </p:cNvSpPr>
            <p:nvPr/>
          </p:nvSpPr>
          <p:spPr bwMode="auto">
            <a:xfrm>
              <a:off x="842" y="739"/>
              <a:ext cx="3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9" name="Rectangle 40"/>
            <p:cNvSpPr>
              <a:spLocks noChangeArrowheads="1"/>
            </p:cNvSpPr>
            <p:nvPr/>
          </p:nvSpPr>
          <p:spPr bwMode="auto">
            <a:xfrm>
              <a:off x="1306" y="488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40" name="Rectangle 41"/>
            <p:cNvSpPr>
              <a:spLocks noChangeArrowheads="1"/>
            </p:cNvSpPr>
            <p:nvPr/>
          </p:nvSpPr>
          <p:spPr bwMode="auto">
            <a:xfrm>
              <a:off x="875" y="699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41" name="Rectangle 42"/>
            <p:cNvSpPr>
              <a:spLocks noChangeArrowheads="1"/>
            </p:cNvSpPr>
            <p:nvPr/>
          </p:nvSpPr>
          <p:spPr bwMode="auto">
            <a:xfrm>
              <a:off x="1010" y="699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1330" y="486"/>
              <a:ext cx="8" cy="9"/>
            </a:xfrm>
            <a:custGeom>
              <a:avLst/>
              <a:gdLst>
                <a:gd name="T0" fmla="*/ 7 w 22"/>
                <a:gd name="T1" fmla="*/ 7 h 28"/>
                <a:gd name="T2" fmla="*/ 7 w 22"/>
                <a:gd name="T3" fmla="*/ 0 h 28"/>
                <a:gd name="T4" fmla="*/ 7 w 22"/>
                <a:gd name="T5" fmla="*/ 0 h 28"/>
                <a:gd name="T6" fmla="*/ 14 w 22"/>
                <a:gd name="T7" fmla="*/ 0 h 28"/>
                <a:gd name="T8" fmla="*/ 14 w 22"/>
                <a:gd name="T9" fmla="*/ 7 h 28"/>
                <a:gd name="T10" fmla="*/ 14 w 22"/>
                <a:gd name="T11" fmla="*/ 7 h 28"/>
                <a:gd name="T12" fmla="*/ 14 w 22"/>
                <a:gd name="T13" fmla="*/ 7 h 28"/>
                <a:gd name="T14" fmla="*/ 14 w 22"/>
                <a:gd name="T15" fmla="*/ 7 h 28"/>
                <a:gd name="T16" fmla="*/ 14 w 22"/>
                <a:gd name="T17" fmla="*/ 14 h 28"/>
                <a:gd name="T18" fmla="*/ 22 w 22"/>
                <a:gd name="T19" fmla="*/ 14 h 28"/>
                <a:gd name="T20" fmla="*/ 14 w 22"/>
                <a:gd name="T21" fmla="*/ 14 h 28"/>
                <a:gd name="T22" fmla="*/ 22 w 22"/>
                <a:gd name="T23" fmla="*/ 14 h 28"/>
                <a:gd name="T24" fmla="*/ 22 w 22"/>
                <a:gd name="T25" fmla="*/ 14 h 28"/>
                <a:gd name="T26" fmla="*/ 22 w 22"/>
                <a:gd name="T27" fmla="*/ 14 h 28"/>
                <a:gd name="T28" fmla="*/ 22 w 22"/>
                <a:gd name="T29" fmla="*/ 7 h 28"/>
                <a:gd name="T30" fmla="*/ 22 w 22"/>
                <a:gd name="T31" fmla="*/ 14 h 28"/>
                <a:gd name="T32" fmla="*/ 22 w 22"/>
                <a:gd name="T33" fmla="*/ 14 h 28"/>
                <a:gd name="T34" fmla="*/ 22 w 22"/>
                <a:gd name="T35" fmla="*/ 14 h 28"/>
                <a:gd name="T36" fmla="*/ 22 w 22"/>
                <a:gd name="T37" fmla="*/ 21 h 28"/>
                <a:gd name="T38" fmla="*/ 22 w 22"/>
                <a:gd name="T39" fmla="*/ 21 h 28"/>
                <a:gd name="T40" fmla="*/ 22 w 22"/>
                <a:gd name="T41" fmla="*/ 21 h 28"/>
                <a:gd name="T42" fmla="*/ 22 w 22"/>
                <a:gd name="T43" fmla="*/ 21 h 28"/>
                <a:gd name="T44" fmla="*/ 14 w 22"/>
                <a:gd name="T45" fmla="*/ 28 h 28"/>
                <a:gd name="T46" fmla="*/ 14 w 22"/>
                <a:gd name="T47" fmla="*/ 21 h 28"/>
                <a:gd name="T48" fmla="*/ 14 w 22"/>
                <a:gd name="T49" fmla="*/ 21 h 28"/>
                <a:gd name="T50" fmla="*/ 14 w 22"/>
                <a:gd name="T51" fmla="*/ 21 h 28"/>
                <a:gd name="T52" fmla="*/ 14 w 22"/>
                <a:gd name="T53" fmla="*/ 21 h 28"/>
                <a:gd name="T54" fmla="*/ 14 w 22"/>
                <a:gd name="T55" fmla="*/ 21 h 28"/>
                <a:gd name="T56" fmla="*/ 7 w 22"/>
                <a:gd name="T57" fmla="*/ 21 h 28"/>
                <a:gd name="T58" fmla="*/ 7 w 22"/>
                <a:gd name="T59" fmla="*/ 14 h 28"/>
                <a:gd name="T60" fmla="*/ 7 w 22"/>
                <a:gd name="T61" fmla="*/ 14 h 28"/>
                <a:gd name="T62" fmla="*/ 7 w 22"/>
                <a:gd name="T63" fmla="*/ 14 h 28"/>
                <a:gd name="T64" fmla="*/ 7 w 22"/>
                <a:gd name="T65" fmla="*/ 14 h 28"/>
                <a:gd name="T66" fmla="*/ 0 w 22"/>
                <a:gd name="T67" fmla="*/ 14 h 28"/>
                <a:gd name="T68" fmla="*/ 0 w 22"/>
                <a:gd name="T69" fmla="*/ 14 h 28"/>
                <a:gd name="T70" fmla="*/ 0 w 22"/>
                <a:gd name="T71" fmla="*/ 21 h 28"/>
                <a:gd name="T72" fmla="*/ 7 w 22"/>
                <a:gd name="T73" fmla="*/ 21 h 28"/>
                <a:gd name="T74" fmla="*/ 7 w 22"/>
                <a:gd name="T75" fmla="*/ 21 h 28"/>
                <a:gd name="T76" fmla="*/ 7 w 22"/>
                <a:gd name="T77" fmla="*/ 21 h 28"/>
                <a:gd name="T78" fmla="*/ 7 w 22"/>
                <a:gd name="T79" fmla="*/ 21 h 28"/>
                <a:gd name="T80" fmla="*/ 7 w 22"/>
                <a:gd name="T81" fmla="*/ 21 h 28"/>
                <a:gd name="T82" fmla="*/ 0 w 22"/>
                <a:gd name="T83" fmla="*/ 21 h 28"/>
                <a:gd name="T84" fmla="*/ 0 w 22"/>
                <a:gd name="T85" fmla="*/ 21 h 28"/>
                <a:gd name="T86" fmla="*/ 0 w 22"/>
                <a:gd name="T87" fmla="*/ 21 h 28"/>
                <a:gd name="T88" fmla="*/ 0 w 22"/>
                <a:gd name="T89" fmla="*/ 21 h 28"/>
                <a:gd name="T90" fmla="*/ 0 w 22"/>
                <a:gd name="T91" fmla="*/ 14 h 28"/>
                <a:gd name="T92" fmla="*/ 0 w 22"/>
                <a:gd name="T93" fmla="*/ 14 h 28"/>
                <a:gd name="T94" fmla="*/ 0 w 22"/>
                <a:gd name="T95" fmla="*/ 14 h 28"/>
                <a:gd name="T96" fmla="*/ 0 w 22"/>
                <a:gd name="T97" fmla="*/ 14 h 28"/>
                <a:gd name="T98" fmla="*/ 0 w 22"/>
                <a:gd name="T99" fmla="*/ 7 h 28"/>
                <a:gd name="T100" fmla="*/ 0 w 22"/>
                <a:gd name="T101" fmla="*/ 7 h 28"/>
                <a:gd name="T102" fmla="*/ 0 w 22"/>
                <a:gd name="T103" fmla="*/ 7 h 28"/>
                <a:gd name="T104" fmla="*/ 0 w 22"/>
                <a:gd name="T105" fmla="*/ 7 h 28"/>
                <a:gd name="T106" fmla="*/ 0 w 22"/>
                <a:gd name="T107" fmla="*/ 0 h 28"/>
                <a:gd name="T108" fmla="*/ 0 w 22"/>
                <a:gd name="T109" fmla="*/ 0 h 28"/>
                <a:gd name="T110" fmla="*/ 0 w 22"/>
                <a:gd name="T111" fmla="*/ 0 h 28"/>
                <a:gd name="T112" fmla="*/ 0 w 22"/>
                <a:gd name="T113" fmla="*/ 7 h 28"/>
                <a:gd name="T114" fmla="*/ 7 w 22"/>
                <a:gd name="T115" fmla="*/ 7 h 28"/>
                <a:gd name="T116" fmla="*/ 7 w 22"/>
                <a:gd name="T117" fmla="*/ 7 h 2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2"/>
                <a:gd name="T178" fmla="*/ 0 h 28"/>
                <a:gd name="T179" fmla="*/ 22 w 22"/>
                <a:gd name="T180" fmla="*/ 28 h 2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2" h="28">
                  <a:moveTo>
                    <a:pt x="7" y="7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22" y="14"/>
                  </a:lnTo>
                  <a:lnTo>
                    <a:pt x="14" y="14"/>
                  </a:lnTo>
                  <a:lnTo>
                    <a:pt x="22" y="14"/>
                  </a:lnTo>
                  <a:lnTo>
                    <a:pt x="22" y="7"/>
                  </a:lnTo>
                  <a:lnTo>
                    <a:pt x="22" y="14"/>
                  </a:lnTo>
                  <a:lnTo>
                    <a:pt x="22" y="21"/>
                  </a:lnTo>
                  <a:lnTo>
                    <a:pt x="14" y="28"/>
                  </a:lnTo>
                  <a:lnTo>
                    <a:pt x="14" y="21"/>
                  </a:lnTo>
                  <a:lnTo>
                    <a:pt x="7" y="21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7" y="21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Rectangle 44"/>
            <p:cNvSpPr>
              <a:spLocks noChangeArrowheads="1"/>
            </p:cNvSpPr>
            <p:nvPr/>
          </p:nvSpPr>
          <p:spPr bwMode="auto">
            <a:xfrm>
              <a:off x="1007" y="701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44" name="Rectangle 45"/>
            <p:cNvSpPr>
              <a:spLocks noChangeArrowheads="1"/>
            </p:cNvSpPr>
            <p:nvPr/>
          </p:nvSpPr>
          <p:spPr bwMode="auto">
            <a:xfrm>
              <a:off x="1300" y="484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878" y="701"/>
              <a:ext cx="2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0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Rectangle 47"/>
            <p:cNvSpPr>
              <a:spLocks noChangeArrowheads="1"/>
            </p:cNvSpPr>
            <p:nvPr/>
          </p:nvSpPr>
          <p:spPr bwMode="auto">
            <a:xfrm>
              <a:off x="781" y="701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47" name="Rectangle 48"/>
            <p:cNvSpPr>
              <a:spLocks noChangeArrowheads="1"/>
            </p:cNvSpPr>
            <p:nvPr/>
          </p:nvSpPr>
          <p:spPr bwMode="auto">
            <a:xfrm>
              <a:off x="1010" y="701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1330" y="481"/>
              <a:ext cx="2" cy="3"/>
            </a:xfrm>
            <a:custGeom>
              <a:avLst/>
              <a:gdLst>
                <a:gd name="T0" fmla="*/ 7 w 7"/>
                <a:gd name="T1" fmla="*/ 7 h 7"/>
                <a:gd name="T2" fmla="*/ 7 w 7"/>
                <a:gd name="T3" fmla="*/ 7 h 7"/>
                <a:gd name="T4" fmla="*/ 7 w 7"/>
                <a:gd name="T5" fmla="*/ 7 h 7"/>
                <a:gd name="T6" fmla="*/ 7 w 7"/>
                <a:gd name="T7" fmla="*/ 7 h 7"/>
                <a:gd name="T8" fmla="*/ 7 w 7"/>
                <a:gd name="T9" fmla="*/ 7 h 7"/>
                <a:gd name="T10" fmla="*/ 0 w 7"/>
                <a:gd name="T11" fmla="*/ 7 h 7"/>
                <a:gd name="T12" fmla="*/ 0 w 7"/>
                <a:gd name="T13" fmla="*/ 0 h 7"/>
                <a:gd name="T14" fmla="*/ 7 w 7"/>
                <a:gd name="T15" fmla="*/ 0 h 7"/>
                <a:gd name="T16" fmla="*/ 7 w 7"/>
                <a:gd name="T17" fmla="*/ 0 h 7"/>
                <a:gd name="T18" fmla="*/ 7 w 7"/>
                <a:gd name="T19" fmla="*/ 7 h 7"/>
                <a:gd name="T20" fmla="*/ 7 w 7"/>
                <a:gd name="T21" fmla="*/ 7 h 7"/>
                <a:gd name="T22" fmla="*/ 7 w 7"/>
                <a:gd name="T23" fmla="*/ 7 h 7"/>
                <a:gd name="T24" fmla="*/ 7 w 7"/>
                <a:gd name="T25" fmla="*/ 7 h 7"/>
                <a:gd name="T26" fmla="*/ 7 w 7"/>
                <a:gd name="T27" fmla="*/ 7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"/>
                <a:gd name="T43" fmla="*/ 0 h 7"/>
                <a:gd name="T44" fmla="*/ 7 w 7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" h="7">
                  <a:moveTo>
                    <a:pt x="7" y="7"/>
                  </a:move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Rectangle 50"/>
            <p:cNvSpPr>
              <a:spLocks noChangeArrowheads="1"/>
            </p:cNvSpPr>
            <p:nvPr/>
          </p:nvSpPr>
          <p:spPr bwMode="auto">
            <a:xfrm>
              <a:off x="998" y="704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50" name="Rectangle 51"/>
            <p:cNvSpPr>
              <a:spLocks noChangeArrowheads="1"/>
            </p:cNvSpPr>
            <p:nvPr/>
          </p:nvSpPr>
          <p:spPr bwMode="auto">
            <a:xfrm>
              <a:off x="770" y="704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1327" y="484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0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770" y="704"/>
              <a:ext cx="5" cy="4"/>
            </a:xfrm>
            <a:custGeom>
              <a:avLst/>
              <a:gdLst>
                <a:gd name="T0" fmla="*/ 7 w 14"/>
                <a:gd name="T1" fmla="*/ 7 h 14"/>
                <a:gd name="T2" fmla="*/ 7 w 14"/>
                <a:gd name="T3" fmla="*/ 0 h 14"/>
                <a:gd name="T4" fmla="*/ 7 w 14"/>
                <a:gd name="T5" fmla="*/ 0 h 14"/>
                <a:gd name="T6" fmla="*/ 7 w 14"/>
                <a:gd name="T7" fmla="*/ 7 h 14"/>
                <a:gd name="T8" fmla="*/ 7 w 14"/>
                <a:gd name="T9" fmla="*/ 7 h 14"/>
                <a:gd name="T10" fmla="*/ 7 w 14"/>
                <a:gd name="T11" fmla="*/ 7 h 14"/>
                <a:gd name="T12" fmla="*/ 14 w 14"/>
                <a:gd name="T13" fmla="*/ 7 h 14"/>
                <a:gd name="T14" fmla="*/ 7 w 14"/>
                <a:gd name="T15" fmla="*/ 7 h 14"/>
                <a:gd name="T16" fmla="*/ 7 w 14"/>
                <a:gd name="T17" fmla="*/ 7 h 14"/>
                <a:gd name="T18" fmla="*/ 7 w 14"/>
                <a:gd name="T19" fmla="*/ 14 h 14"/>
                <a:gd name="T20" fmla="*/ 7 w 14"/>
                <a:gd name="T21" fmla="*/ 14 h 14"/>
                <a:gd name="T22" fmla="*/ 7 w 14"/>
                <a:gd name="T23" fmla="*/ 14 h 14"/>
                <a:gd name="T24" fmla="*/ 0 w 14"/>
                <a:gd name="T25" fmla="*/ 7 h 14"/>
                <a:gd name="T26" fmla="*/ 0 w 14"/>
                <a:gd name="T27" fmla="*/ 7 h 14"/>
                <a:gd name="T28" fmla="*/ 0 w 14"/>
                <a:gd name="T29" fmla="*/ 7 h 14"/>
                <a:gd name="T30" fmla="*/ 0 w 14"/>
                <a:gd name="T31" fmla="*/ 0 h 14"/>
                <a:gd name="T32" fmla="*/ 0 w 14"/>
                <a:gd name="T33" fmla="*/ 0 h 14"/>
                <a:gd name="T34" fmla="*/ 7 w 14"/>
                <a:gd name="T35" fmla="*/ 7 h 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"/>
                <a:gd name="T55" fmla="*/ 0 h 14"/>
                <a:gd name="T56" fmla="*/ 14 w 14"/>
                <a:gd name="T57" fmla="*/ 14 h 1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" h="14">
                  <a:moveTo>
                    <a:pt x="7" y="7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14" y="7"/>
                  </a:lnTo>
                  <a:lnTo>
                    <a:pt x="7" y="7"/>
                  </a:lnTo>
                  <a:lnTo>
                    <a:pt x="7" y="14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Rectangle 54"/>
            <p:cNvSpPr>
              <a:spLocks noChangeArrowheads="1"/>
            </p:cNvSpPr>
            <p:nvPr/>
          </p:nvSpPr>
          <p:spPr bwMode="auto">
            <a:xfrm>
              <a:off x="921" y="706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1327" y="477"/>
              <a:ext cx="1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7 h 7"/>
                <a:gd name="T6" fmla="*/ 0 w 1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7"/>
                <a:gd name="T14" fmla="*/ 1 w 1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899" y="713"/>
              <a:ext cx="0" cy="2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0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0 h 7"/>
                <a:gd name="T10" fmla="*/ 0 w 1"/>
                <a:gd name="T11" fmla="*/ 0 h 7"/>
                <a:gd name="T12" fmla="*/ 0 w 1"/>
                <a:gd name="T13" fmla="*/ 7 h 7"/>
                <a:gd name="T14" fmla="*/ 0 w 1"/>
                <a:gd name="T15" fmla="*/ 7 h 7"/>
                <a:gd name="T16" fmla="*/ 0 w 1"/>
                <a:gd name="T17" fmla="*/ 0 h 7"/>
                <a:gd name="T18" fmla="*/ 0 w 1"/>
                <a:gd name="T19" fmla="*/ 0 h 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"/>
                <a:gd name="T31" fmla="*/ 0 h 7"/>
                <a:gd name="T32" fmla="*/ 1 w 1"/>
                <a:gd name="T33" fmla="*/ 7 h 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"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Rectangle 57"/>
            <p:cNvSpPr>
              <a:spLocks noChangeArrowheads="1"/>
            </p:cNvSpPr>
            <p:nvPr/>
          </p:nvSpPr>
          <p:spPr bwMode="auto">
            <a:xfrm>
              <a:off x="993" y="715"/>
              <a:ext cx="3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918" y="715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"/>
                <a:gd name="T22" fmla="*/ 0 h 1"/>
                <a:gd name="T23" fmla="*/ 1 w 1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Rectangle 59"/>
            <p:cNvSpPr>
              <a:spLocks noChangeArrowheads="1"/>
            </p:cNvSpPr>
            <p:nvPr/>
          </p:nvSpPr>
          <p:spPr bwMode="auto">
            <a:xfrm>
              <a:off x="918" y="715"/>
              <a:ext cx="3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886" y="718"/>
              <a:ext cx="0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7 h 7"/>
                <a:gd name="T6" fmla="*/ 0 w 1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7"/>
                <a:gd name="T14" fmla="*/ 1 w 1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Rectangle 61"/>
            <p:cNvSpPr>
              <a:spLocks noChangeArrowheads="1"/>
            </p:cNvSpPr>
            <p:nvPr/>
          </p:nvSpPr>
          <p:spPr bwMode="auto">
            <a:xfrm>
              <a:off x="872" y="718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61" name="Rectangle 62"/>
            <p:cNvSpPr>
              <a:spLocks noChangeArrowheads="1"/>
            </p:cNvSpPr>
            <p:nvPr/>
          </p:nvSpPr>
          <p:spPr bwMode="auto">
            <a:xfrm>
              <a:off x="996" y="720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62" name="Rectangle 63"/>
            <p:cNvSpPr>
              <a:spLocks noChangeArrowheads="1"/>
            </p:cNvSpPr>
            <p:nvPr/>
          </p:nvSpPr>
          <p:spPr bwMode="auto">
            <a:xfrm>
              <a:off x="993" y="720"/>
              <a:ext cx="3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872" y="718"/>
              <a:ext cx="8" cy="2"/>
            </a:xfrm>
            <a:custGeom>
              <a:avLst/>
              <a:gdLst>
                <a:gd name="T0" fmla="*/ 0 w 22"/>
                <a:gd name="T1" fmla="*/ 7 h 7"/>
                <a:gd name="T2" fmla="*/ 0 w 22"/>
                <a:gd name="T3" fmla="*/ 7 h 7"/>
                <a:gd name="T4" fmla="*/ 0 w 22"/>
                <a:gd name="T5" fmla="*/ 7 h 7"/>
                <a:gd name="T6" fmla="*/ 0 w 22"/>
                <a:gd name="T7" fmla="*/ 7 h 7"/>
                <a:gd name="T8" fmla="*/ 7 w 22"/>
                <a:gd name="T9" fmla="*/ 7 h 7"/>
                <a:gd name="T10" fmla="*/ 7 w 22"/>
                <a:gd name="T11" fmla="*/ 0 h 7"/>
                <a:gd name="T12" fmla="*/ 7 w 22"/>
                <a:gd name="T13" fmla="*/ 0 h 7"/>
                <a:gd name="T14" fmla="*/ 7 w 22"/>
                <a:gd name="T15" fmla="*/ 0 h 7"/>
                <a:gd name="T16" fmla="*/ 7 w 22"/>
                <a:gd name="T17" fmla="*/ 0 h 7"/>
                <a:gd name="T18" fmla="*/ 15 w 22"/>
                <a:gd name="T19" fmla="*/ 0 h 7"/>
                <a:gd name="T20" fmla="*/ 15 w 22"/>
                <a:gd name="T21" fmla="*/ 0 h 7"/>
                <a:gd name="T22" fmla="*/ 15 w 22"/>
                <a:gd name="T23" fmla="*/ 0 h 7"/>
                <a:gd name="T24" fmla="*/ 15 w 22"/>
                <a:gd name="T25" fmla="*/ 0 h 7"/>
                <a:gd name="T26" fmla="*/ 22 w 22"/>
                <a:gd name="T27" fmla="*/ 0 h 7"/>
                <a:gd name="T28" fmla="*/ 22 w 22"/>
                <a:gd name="T29" fmla="*/ 0 h 7"/>
                <a:gd name="T30" fmla="*/ 22 w 22"/>
                <a:gd name="T31" fmla="*/ 0 h 7"/>
                <a:gd name="T32" fmla="*/ 22 w 22"/>
                <a:gd name="T33" fmla="*/ 7 h 7"/>
                <a:gd name="T34" fmla="*/ 15 w 22"/>
                <a:gd name="T35" fmla="*/ 7 h 7"/>
                <a:gd name="T36" fmla="*/ 15 w 22"/>
                <a:gd name="T37" fmla="*/ 7 h 7"/>
                <a:gd name="T38" fmla="*/ 15 w 22"/>
                <a:gd name="T39" fmla="*/ 7 h 7"/>
                <a:gd name="T40" fmla="*/ 15 w 22"/>
                <a:gd name="T41" fmla="*/ 7 h 7"/>
                <a:gd name="T42" fmla="*/ 15 w 22"/>
                <a:gd name="T43" fmla="*/ 7 h 7"/>
                <a:gd name="T44" fmla="*/ 15 w 22"/>
                <a:gd name="T45" fmla="*/ 7 h 7"/>
                <a:gd name="T46" fmla="*/ 7 w 22"/>
                <a:gd name="T47" fmla="*/ 7 h 7"/>
                <a:gd name="T48" fmla="*/ 7 w 22"/>
                <a:gd name="T49" fmla="*/ 7 h 7"/>
                <a:gd name="T50" fmla="*/ 7 w 22"/>
                <a:gd name="T51" fmla="*/ 7 h 7"/>
                <a:gd name="T52" fmla="*/ 7 w 22"/>
                <a:gd name="T53" fmla="*/ 7 h 7"/>
                <a:gd name="T54" fmla="*/ 7 w 22"/>
                <a:gd name="T55" fmla="*/ 7 h 7"/>
                <a:gd name="T56" fmla="*/ 7 w 22"/>
                <a:gd name="T57" fmla="*/ 7 h 7"/>
                <a:gd name="T58" fmla="*/ 0 w 22"/>
                <a:gd name="T59" fmla="*/ 7 h 7"/>
                <a:gd name="T60" fmla="*/ 0 w 22"/>
                <a:gd name="T61" fmla="*/ 7 h 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2"/>
                <a:gd name="T94" fmla="*/ 0 h 7"/>
                <a:gd name="T95" fmla="*/ 22 w 22"/>
                <a:gd name="T96" fmla="*/ 7 h 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2" h="7">
                  <a:moveTo>
                    <a:pt x="0" y="7"/>
                  </a:move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901" y="723"/>
              <a:ext cx="3" cy="0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0 w 7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"/>
                <a:gd name="T25" fmla="*/ 0 h 1"/>
                <a:gd name="T26" fmla="*/ 7 w 7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" h="1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Rectangle 66"/>
            <p:cNvSpPr>
              <a:spLocks noChangeArrowheads="1"/>
            </p:cNvSpPr>
            <p:nvPr/>
          </p:nvSpPr>
          <p:spPr bwMode="auto">
            <a:xfrm>
              <a:off x="901" y="723"/>
              <a:ext cx="3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982" y="725"/>
              <a:ext cx="1" cy="3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7 h 7"/>
                <a:gd name="T6" fmla="*/ 0 w 1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7"/>
                <a:gd name="T14" fmla="*/ 1 w 1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840" y="759"/>
              <a:ext cx="11" cy="11"/>
            </a:xfrm>
            <a:custGeom>
              <a:avLst/>
              <a:gdLst>
                <a:gd name="T0" fmla="*/ 7 w 29"/>
                <a:gd name="T1" fmla="*/ 7 h 35"/>
                <a:gd name="T2" fmla="*/ 7 w 29"/>
                <a:gd name="T3" fmla="*/ 0 h 35"/>
                <a:gd name="T4" fmla="*/ 7 w 29"/>
                <a:gd name="T5" fmla="*/ 0 h 35"/>
                <a:gd name="T6" fmla="*/ 14 w 29"/>
                <a:gd name="T7" fmla="*/ 7 h 35"/>
                <a:gd name="T8" fmla="*/ 7 w 29"/>
                <a:gd name="T9" fmla="*/ 7 h 35"/>
                <a:gd name="T10" fmla="*/ 14 w 29"/>
                <a:gd name="T11" fmla="*/ 7 h 35"/>
                <a:gd name="T12" fmla="*/ 14 w 29"/>
                <a:gd name="T13" fmla="*/ 7 h 35"/>
                <a:gd name="T14" fmla="*/ 22 w 29"/>
                <a:gd name="T15" fmla="*/ 7 h 35"/>
                <a:gd name="T16" fmla="*/ 22 w 29"/>
                <a:gd name="T17" fmla="*/ 14 h 35"/>
                <a:gd name="T18" fmla="*/ 22 w 29"/>
                <a:gd name="T19" fmla="*/ 14 h 35"/>
                <a:gd name="T20" fmla="*/ 22 w 29"/>
                <a:gd name="T21" fmla="*/ 14 h 35"/>
                <a:gd name="T22" fmla="*/ 22 w 29"/>
                <a:gd name="T23" fmla="*/ 14 h 35"/>
                <a:gd name="T24" fmla="*/ 29 w 29"/>
                <a:gd name="T25" fmla="*/ 14 h 35"/>
                <a:gd name="T26" fmla="*/ 29 w 29"/>
                <a:gd name="T27" fmla="*/ 21 h 35"/>
                <a:gd name="T28" fmla="*/ 22 w 29"/>
                <a:gd name="T29" fmla="*/ 21 h 35"/>
                <a:gd name="T30" fmla="*/ 22 w 29"/>
                <a:gd name="T31" fmla="*/ 21 h 35"/>
                <a:gd name="T32" fmla="*/ 22 w 29"/>
                <a:gd name="T33" fmla="*/ 21 h 35"/>
                <a:gd name="T34" fmla="*/ 22 w 29"/>
                <a:gd name="T35" fmla="*/ 21 h 35"/>
                <a:gd name="T36" fmla="*/ 22 w 29"/>
                <a:gd name="T37" fmla="*/ 21 h 35"/>
                <a:gd name="T38" fmla="*/ 29 w 29"/>
                <a:gd name="T39" fmla="*/ 21 h 35"/>
                <a:gd name="T40" fmla="*/ 29 w 29"/>
                <a:gd name="T41" fmla="*/ 28 h 35"/>
                <a:gd name="T42" fmla="*/ 29 w 29"/>
                <a:gd name="T43" fmla="*/ 28 h 35"/>
                <a:gd name="T44" fmla="*/ 22 w 29"/>
                <a:gd name="T45" fmla="*/ 28 h 35"/>
                <a:gd name="T46" fmla="*/ 22 w 29"/>
                <a:gd name="T47" fmla="*/ 35 h 35"/>
                <a:gd name="T48" fmla="*/ 14 w 29"/>
                <a:gd name="T49" fmla="*/ 35 h 35"/>
                <a:gd name="T50" fmla="*/ 14 w 29"/>
                <a:gd name="T51" fmla="*/ 28 h 35"/>
                <a:gd name="T52" fmla="*/ 7 w 29"/>
                <a:gd name="T53" fmla="*/ 28 h 35"/>
                <a:gd name="T54" fmla="*/ 14 w 29"/>
                <a:gd name="T55" fmla="*/ 28 h 35"/>
                <a:gd name="T56" fmla="*/ 7 w 29"/>
                <a:gd name="T57" fmla="*/ 28 h 35"/>
                <a:gd name="T58" fmla="*/ 7 w 29"/>
                <a:gd name="T59" fmla="*/ 28 h 35"/>
                <a:gd name="T60" fmla="*/ 7 w 29"/>
                <a:gd name="T61" fmla="*/ 28 h 35"/>
                <a:gd name="T62" fmla="*/ 7 w 29"/>
                <a:gd name="T63" fmla="*/ 21 h 35"/>
                <a:gd name="T64" fmla="*/ 0 w 29"/>
                <a:gd name="T65" fmla="*/ 21 h 35"/>
                <a:gd name="T66" fmla="*/ 0 w 29"/>
                <a:gd name="T67" fmla="*/ 21 h 35"/>
                <a:gd name="T68" fmla="*/ 0 w 29"/>
                <a:gd name="T69" fmla="*/ 21 h 35"/>
                <a:gd name="T70" fmla="*/ 0 w 29"/>
                <a:gd name="T71" fmla="*/ 14 h 35"/>
                <a:gd name="T72" fmla="*/ 0 w 29"/>
                <a:gd name="T73" fmla="*/ 7 h 35"/>
                <a:gd name="T74" fmla="*/ 0 w 29"/>
                <a:gd name="T75" fmla="*/ 7 h 35"/>
                <a:gd name="T76" fmla="*/ 7 w 29"/>
                <a:gd name="T77" fmla="*/ 7 h 3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9"/>
                <a:gd name="T118" fmla="*/ 0 h 35"/>
                <a:gd name="T119" fmla="*/ 29 w 29"/>
                <a:gd name="T120" fmla="*/ 35 h 3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9" h="35">
                  <a:moveTo>
                    <a:pt x="7" y="7"/>
                  </a:move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14" y="7"/>
                  </a:lnTo>
                  <a:lnTo>
                    <a:pt x="22" y="7"/>
                  </a:lnTo>
                  <a:lnTo>
                    <a:pt x="22" y="14"/>
                  </a:lnTo>
                  <a:lnTo>
                    <a:pt x="29" y="14"/>
                  </a:lnTo>
                  <a:lnTo>
                    <a:pt x="29" y="21"/>
                  </a:lnTo>
                  <a:lnTo>
                    <a:pt x="22" y="21"/>
                  </a:lnTo>
                  <a:lnTo>
                    <a:pt x="29" y="21"/>
                  </a:lnTo>
                  <a:lnTo>
                    <a:pt x="29" y="28"/>
                  </a:lnTo>
                  <a:lnTo>
                    <a:pt x="22" y="28"/>
                  </a:lnTo>
                  <a:lnTo>
                    <a:pt x="22" y="35"/>
                  </a:lnTo>
                  <a:lnTo>
                    <a:pt x="14" y="35"/>
                  </a:lnTo>
                  <a:lnTo>
                    <a:pt x="14" y="28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7" y="28"/>
                  </a:lnTo>
                  <a:lnTo>
                    <a:pt x="7" y="35"/>
                  </a:lnTo>
                  <a:lnTo>
                    <a:pt x="7" y="28"/>
                  </a:lnTo>
                  <a:lnTo>
                    <a:pt x="7" y="21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Rectangle 69"/>
            <p:cNvSpPr>
              <a:spLocks noChangeArrowheads="1"/>
            </p:cNvSpPr>
            <p:nvPr/>
          </p:nvSpPr>
          <p:spPr bwMode="auto">
            <a:xfrm>
              <a:off x="856" y="761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69" name="Rectangle 70"/>
            <p:cNvSpPr>
              <a:spLocks noChangeArrowheads="1"/>
            </p:cNvSpPr>
            <p:nvPr/>
          </p:nvSpPr>
          <p:spPr bwMode="auto">
            <a:xfrm>
              <a:off x="845" y="761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70" name="Freeform 96"/>
            <p:cNvSpPr>
              <a:spLocks/>
            </p:cNvSpPr>
            <p:nvPr/>
          </p:nvSpPr>
          <p:spPr bwMode="auto">
            <a:xfrm>
              <a:off x="869" y="739"/>
              <a:ext cx="3" cy="3"/>
            </a:xfrm>
            <a:custGeom>
              <a:avLst/>
              <a:gdLst>
                <a:gd name="T0" fmla="*/ 7 w 7"/>
                <a:gd name="T1" fmla="*/ 7 h 7"/>
                <a:gd name="T2" fmla="*/ 0 w 7"/>
                <a:gd name="T3" fmla="*/ 0 h 7"/>
                <a:gd name="T4" fmla="*/ 7 w 7"/>
                <a:gd name="T5" fmla="*/ 0 h 7"/>
                <a:gd name="T6" fmla="*/ 7 w 7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7"/>
                <a:gd name="T14" fmla="*/ 7 w 7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7">
                  <a:moveTo>
                    <a:pt x="7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Freeform 97"/>
            <p:cNvSpPr>
              <a:spLocks/>
            </p:cNvSpPr>
            <p:nvPr/>
          </p:nvSpPr>
          <p:spPr bwMode="auto">
            <a:xfrm>
              <a:off x="977" y="739"/>
              <a:ext cx="3" cy="3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7 h 7"/>
                <a:gd name="T4" fmla="*/ 0 w 7"/>
                <a:gd name="T5" fmla="*/ 0 h 7"/>
                <a:gd name="T6" fmla="*/ 0 w 7"/>
                <a:gd name="T7" fmla="*/ 0 h 7"/>
                <a:gd name="T8" fmla="*/ 7 w 7"/>
                <a:gd name="T9" fmla="*/ 0 h 7"/>
                <a:gd name="T10" fmla="*/ 7 w 7"/>
                <a:gd name="T11" fmla="*/ 0 h 7"/>
                <a:gd name="T12" fmla="*/ 7 w 7"/>
                <a:gd name="T13" fmla="*/ 7 h 7"/>
                <a:gd name="T14" fmla="*/ 7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Freeform 98"/>
            <p:cNvSpPr>
              <a:spLocks/>
            </p:cNvSpPr>
            <p:nvPr/>
          </p:nvSpPr>
          <p:spPr bwMode="auto">
            <a:xfrm>
              <a:off x="851" y="742"/>
              <a:ext cx="2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0 w 7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"/>
                <a:gd name="T20" fmla="*/ 7 w 7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Freeform 99"/>
            <p:cNvSpPr>
              <a:spLocks/>
            </p:cNvSpPr>
            <p:nvPr/>
          </p:nvSpPr>
          <p:spPr bwMode="auto">
            <a:xfrm>
              <a:off x="864" y="742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7 h 7"/>
                <a:gd name="T4" fmla="*/ 0 w 7"/>
                <a:gd name="T5" fmla="*/ 0 h 7"/>
                <a:gd name="T6" fmla="*/ 7 w 7"/>
                <a:gd name="T7" fmla="*/ 0 h 7"/>
                <a:gd name="T8" fmla="*/ 7 w 7"/>
                <a:gd name="T9" fmla="*/ 7 h 7"/>
                <a:gd name="T10" fmla="*/ 7 w 7"/>
                <a:gd name="T11" fmla="*/ 7 h 7"/>
                <a:gd name="T12" fmla="*/ 0 w 7"/>
                <a:gd name="T13" fmla="*/ 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7"/>
                <a:gd name="T23" fmla="*/ 7 w 7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Rectangle 100"/>
            <p:cNvSpPr>
              <a:spLocks noChangeArrowheads="1"/>
            </p:cNvSpPr>
            <p:nvPr/>
          </p:nvSpPr>
          <p:spPr bwMode="auto">
            <a:xfrm>
              <a:off x="861" y="744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75" name="Freeform 101"/>
            <p:cNvSpPr>
              <a:spLocks/>
            </p:cNvSpPr>
            <p:nvPr/>
          </p:nvSpPr>
          <p:spPr bwMode="auto">
            <a:xfrm>
              <a:off x="966" y="744"/>
              <a:ext cx="3" cy="2"/>
            </a:xfrm>
            <a:custGeom>
              <a:avLst/>
              <a:gdLst>
                <a:gd name="T0" fmla="*/ 0 w 8"/>
                <a:gd name="T1" fmla="*/ 0 h 7"/>
                <a:gd name="T2" fmla="*/ 0 w 8"/>
                <a:gd name="T3" fmla="*/ 0 h 7"/>
                <a:gd name="T4" fmla="*/ 0 w 8"/>
                <a:gd name="T5" fmla="*/ 0 h 7"/>
                <a:gd name="T6" fmla="*/ 0 w 8"/>
                <a:gd name="T7" fmla="*/ 0 h 7"/>
                <a:gd name="T8" fmla="*/ 0 w 8"/>
                <a:gd name="T9" fmla="*/ 0 h 7"/>
                <a:gd name="T10" fmla="*/ 0 w 8"/>
                <a:gd name="T11" fmla="*/ 0 h 7"/>
                <a:gd name="T12" fmla="*/ 0 w 8"/>
                <a:gd name="T13" fmla="*/ 0 h 7"/>
                <a:gd name="T14" fmla="*/ 0 w 8"/>
                <a:gd name="T15" fmla="*/ 7 h 7"/>
                <a:gd name="T16" fmla="*/ 8 w 8"/>
                <a:gd name="T17" fmla="*/ 7 h 7"/>
                <a:gd name="T18" fmla="*/ 8 w 8"/>
                <a:gd name="T19" fmla="*/ 7 h 7"/>
                <a:gd name="T20" fmla="*/ 0 w 8"/>
                <a:gd name="T21" fmla="*/ 7 h 7"/>
                <a:gd name="T22" fmla="*/ 0 w 8"/>
                <a:gd name="T23" fmla="*/ 7 h 7"/>
                <a:gd name="T24" fmla="*/ 0 w 8"/>
                <a:gd name="T25" fmla="*/ 7 h 7"/>
                <a:gd name="T26" fmla="*/ 0 w 8"/>
                <a:gd name="T27" fmla="*/ 7 h 7"/>
                <a:gd name="T28" fmla="*/ 0 w 8"/>
                <a:gd name="T29" fmla="*/ 0 h 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"/>
                <a:gd name="T46" fmla="*/ 0 h 7"/>
                <a:gd name="T47" fmla="*/ 8 w 8"/>
                <a:gd name="T48" fmla="*/ 7 h 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"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8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Rectangle 102"/>
            <p:cNvSpPr>
              <a:spLocks noChangeArrowheads="1"/>
            </p:cNvSpPr>
            <p:nvPr/>
          </p:nvSpPr>
          <p:spPr bwMode="auto">
            <a:xfrm>
              <a:off x="867" y="744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77" name="Freeform 103"/>
            <p:cNvSpPr>
              <a:spLocks/>
            </p:cNvSpPr>
            <p:nvPr/>
          </p:nvSpPr>
          <p:spPr bwMode="auto">
            <a:xfrm>
              <a:off x="859" y="744"/>
              <a:ext cx="8" cy="5"/>
            </a:xfrm>
            <a:custGeom>
              <a:avLst/>
              <a:gdLst>
                <a:gd name="T0" fmla="*/ 7 w 21"/>
                <a:gd name="T1" fmla="*/ 0 h 14"/>
                <a:gd name="T2" fmla="*/ 7 w 21"/>
                <a:gd name="T3" fmla="*/ 0 h 14"/>
                <a:gd name="T4" fmla="*/ 7 w 21"/>
                <a:gd name="T5" fmla="*/ 0 h 14"/>
                <a:gd name="T6" fmla="*/ 7 w 21"/>
                <a:gd name="T7" fmla="*/ 0 h 14"/>
                <a:gd name="T8" fmla="*/ 14 w 21"/>
                <a:gd name="T9" fmla="*/ 0 h 14"/>
                <a:gd name="T10" fmla="*/ 14 w 21"/>
                <a:gd name="T11" fmla="*/ 0 h 14"/>
                <a:gd name="T12" fmla="*/ 14 w 21"/>
                <a:gd name="T13" fmla="*/ 0 h 14"/>
                <a:gd name="T14" fmla="*/ 14 w 21"/>
                <a:gd name="T15" fmla="*/ 0 h 14"/>
                <a:gd name="T16" fmla="*/ 14 w 21"/>
                <a:gd name="T17" fmla="*/ 0 h 14"/>
                <a:gd name="T18" fmla="*/ 14 w 21"/>
                <a:gd name="T19" fmla="*/ 7 h 14"/>
                <a:gd name="T20" fmla="*/ 21 w 21"/>
                <a:gd name="T21" fmla="*/ 7 h 14"/>
                <a:gd name="T22" fmla="*/ 21 w 21"/>
                <a:gd name="T23" fmla="*/ 7 h 14"/>
                <a:gd name="T24" fmla="*/ 21 w 21"/>
                <a:gd name="T25" fmla="*/ 7 h 14"/>
                <a:gd name="T26" fmla="*/ 21 w 21"/>
                <a:gd name="T27" fmla="*/ 7 h 14"/>
                <a:gd name="T28" fmla="*/ 21 w 21"/>
                <a:gd name="T29" fmla="*/ 7 h 14"/>
                <a:gd name="T30" fmla="*/ 21 w 21"/>
                <a:gd name="T31" fmla="*/ 14 h 14"/>
                <a:gd name="T32" fmla="*/ 14 w 21"/>
                <a:gd name="T33" fmla="*/ 14 h 14"/>
                <a:gd name="T34" fmla="*/ 14 w 21"/>
                <a:gd name="T35" fmla="*/ 14 h 14"/>
                <a:gd name="T36" fmla="*/ 14 w 21"/>
                <a:gd name="T37" fmla="*/ 14 h 14"/>
                <a:gd name="T38" fmla="*/ 14 w 21"/>
                <a:gd name="T39" fmla="*/ 14 h 14"/>
                <a:gd name="T40" fmla="*/ 14 w 21"/>
                <a:gd name="T41" fmla="*/ 14 h 14"/>
                <a:gd name="T42" fmla="*/ 14 w 21"/>
                <a:gd name="T43" fmla="*/ 14 h 14"/>
                <a:gd name="T44" fmla="*/ 7 w 21"/>
                <a:gd name="T45" fmla="*/ 14 h 14"/>
                <a:gd name="T46" fmla="*/ 7 w 21"/>
                <a:gd name="T47" fmla="*/ 14 h 14"/>
                <a:gd name="T48" fmla="*/ 7 w 21"/>
                <a:gd name="T49" fmla="*/ 7 h 14"/>
                <a:gd name="T50" fmla="*/ 14 w 21"/>
                <a:gd name="T51" fmla="*/ 7 h 14"/>
                <a:gd name="T52" fmla="*/ 14 w 21"/>
                <a:gd name="T53" fmla="*/ 7 h 14"/>
                <a:gd name="T54" fmla="*/ 7 w 21"/>
                <a:gd name="T55" fmla="*/ 7 h 14"/>
                <a:gd name="T56" fmla="*/ 7 w 21"/>
                <a:gd name="T57" fmla="*/ 7 h 14"/>
                <a:gd name="T58" fmla="*/ 7 w 21"/>
                <a:gd name="T59" fmla="*/ 7 h 14"/>
                <a:gd name="T60" fmla="*/ 7 w 21"/>
                <a:gd name="T61" fmla="*/ 7 h 14"/>
                <a:gd name="T62" fmla="*/ 7 w 21"/>
                <a:gd name="T63" fmla="*/ 7 h 14"/>
                <a:gd name="T64" fmla="*/ 0 w 21"/>
                <a:gd name="T65" fmla="*/ 7 h 14"/>
                <a:gd name="T66" fmla="*/ 0 w 21"/>
                <a:gd name="T67" fmla="*/ 7 h 14"/>
                <a:gd name="T68" fmla="*/ 0 w 21"/>
                <a:gd name="T69" fmla="*/ 7 h 14"/>
                <a:gd name="T70" fmla="*/ 0 w 21"/>
                <a:gd name="T71" fmla="*/ 7 h 14"/>
                <a:gd name="T72" fmla="*/ 7 w 21"/>
                <a:gd name="T73" fmla="*/ 7 h 14"/>
                <a:gd name="T74" fmla="*/ 7 w 21"/>
                <a:gd name="T75" fmla="*/ 0 h 1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1"/>
                <a:gd name="T115" fmla="*/ 0 h 14"/>
                <a:gd name="T116" fmla="*/ 21 w 21"/>
                <a:gd name="T117" fmla="*/ 14 h 1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1" h="14">
                  <a:moveTo>
                    <a:pt x="7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21" y="7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Rectangle 104"/>
            <p:cNvSpPr>
              <a:spLocks noChangeArrowheads="1"/>
            </p:cNvSpPr>
            <p:nvPr/>
          </p:nvSpPr>
          <p:spPr bwMode="auto">
            <a:xfrm>
              <a:off x="867" y="744"/>
              <a:ext cx="2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79" name="Freeform 105"/>
            <p:cNvSpPr>
              <a:spLocks/>
            </p:cNvSpPr>
            <p:nvPr/>
          </p:nvSpPr>
          <p:spPr bwMode="auto">
            <a:xfrm>
              <a:off x="859" y="744"/>
              <a:ext cx="0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7 h 7"/>
                <a:gd name="T6" fmla="*/ 0 w 1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7"/>
                <a:gd name="T14" fmla="*/ 1 w 1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Rectangle 106"/>
            <p:cNvSpPr>
              <a:spLocks noChangeArrowheads="1"/>
            </p:cNvSpPr>
            <p:nvPr/>
          </p:nvSpPr>
          <p:spPr bwMode="auto">
            <a:xfrm>
              <a:off x="867" y="746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81" name="Rectangle 107"/>
            <p:cNvSpPr>
              <a:spLocks noChangeArrowheads="1"/>
            </p:cNvSpPr>
            <p:nvPr/>
          </p:nvSpPr>
          <p:spPr bwMode="auto">
            <a:xfrm>
              <a:off x="861" y="749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82" name="Freeform 108"/>
            <p:cNvSpPr>
              <a:spLocks/>
            </p:cNvSpPr>
            <p:nvPr/>
          </p:nvSpPr>
          <p:spPr bwMode="auto">
            <a:xfrm>
              <a:off x="859" y="749"/>
              <a:ext cx="2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0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Rectangle 109"/>
            <p:cNvSpPr>
              <a:spLocks noChangeArrowheads="1"/>
            </p:cNvSpPr>
            <p:nvPr/>
          </p:nvSpPr>
          <p:spPr bwMode="auto">
            <a:xfrm>
              <a:off x="861" y="749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84" name="Rectangle 110"/>
            <p:cNvSpPr>
              <a:spLocks noChangeArrowheads="1"/>
            </p:cNvSpPr>
            <p:nvPr/>
          </p:nvSpPr>
          <p:spPr bwMode="auto">
            <a:xfrm>
              <a:off x="861" y="749"/>
              <a:ext cx="1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85" name="Rectangle 111"/>
            <p:cNvSpPr>
              <a:spLocks noChangeArrowheads="1"/>
            </p:cNvSpPr>
            <p:nvPr/>
          </p:nvSpPr>
          <p:spPr bwMode="auto">
            <a:xfrm>
              <a:off x="829" y="751"/>
              <a:ext cx="1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86" name="Freeform 112"/>
            <p:cNvSpPr>
              <a:spLocks/>
            </p:cNvSpPr>
            <p:nvPr/>
          </p:nvSpPr>
          <p:spPr bwMode="auto">
            <a:xfrm>
              <a:off x="824" y="749"/>
              <a:ext cx="2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7 h 7"/>
                <a:gd name="T4" fmla="*/ 0 w 7"/>
                <a:gd name="T5" fmla="*/ 7 h 7"/>
                <a:gd name="T6" fmla="*/ 7 w 7"/>
                <a:gd name="T7" fmla="*/ 0 h 7"/>
                <a:gd name="T8" fmla="*/ 7 w 7"/>
                <a:gd name="T9" fmla="*/ 7 h 7"/>
                <a:gd name="T10" fmla="*/ 0 w 7"/>
                <a:gd name="T11" fmla="*/ 7 h 7"/>
                <a:gd name="T12" fmla="*/ 0 w 7"/>
                <a:gd name="T13" fmla="*/ 7 h 7"/>
                <a:gd name="T14" fmla="*/ 0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Freeform 113"/>
            <p:cNvSpPr>
              <a:spLocks/>
            </p:cNvSpPr>
            <p:nvPr/>
          </p:nvSpPr>
          <p:spPr bwMode="auto">
            <a:xfrm>
              <a:off x="840" y="749"/>
              <a:ext cx="2" cy="2"/>
            </a:xfrm>
            <a:custGeom>
              <a:avLst/>
              <a:gdLst>
                <a:gd name="T0" fmla="*/ 7 w 7"/>
                <a:gd name="T1" fmla="*/ 7 h 7"/>
                <a:gd name="T2" fmla="*/ 0 w 7"/>
                <a:gd name="T3" fmla="*/ 7 h 7"/>
                <a:gd name="T4" fmla="*/ 0 w 7"/>
                <a:gd name="T5" fmla="*/ 7 h 7"/>
                <a:gd name="T6" fmla="*/ 0 w 7"/>
                <a:gd name="T7" fmla="*/ 0 h 7"/>
                <a:gd name="T8" fmla="*/ 0 w 7"/>
                <a:gd name="T9" fmla="*/ 0 h 7"/>
                <a:gd name="T10" fmla="*/ 0 w 7"/>
                <a:gd name="T11" fmla="*/ 0 h 7"/>
                <a:gd name="T12" fmla="*/ 0 w 7"/>
                <a:gd name="T13" fmla="*/ 7 h 7"/>
                <a:gd name="T14" fmla="*/ 7 w 7"/>
                <a:gd name="T15" fmla="*/ 7 h 7"/>
                <a:gd name="T16" fmla="*/ 7 w 7"/>
                <a:gd name="T17" fmla="*/ 7 h 7"/>
                <a:gd name="T18" fmla="*/ 7 w 7"/>
                <a:gd name="T19" fmla="*/ 7 h 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7"/>
                <a:gd name="T32" fmla="*/ 7 w 7"/>
                <a:gd name="T33" fmla="*/ 7 h 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7">
                  <a:moveTo>
                    <a:pt x="7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Freeform 114"/>
            <p:cNvSpPr>
              <a:spLocks/>
            </p:cNvSpPr>
            <p:nvPr/>
          </p:nvSpPr>
          <p:spPr bwMode="auto">
            <a:xfrm>
              <a:off x="826" y="751"/>
              <a:ext cx="3" cy="3"/>
            </a:xfrm>
            <a:custGeom>
              <a:avLst/>
              <a:gdLst>
                <a:gd name="T0" fmla="*/ 0 w 7"/>
                <a:gd name="T1" fmla="*/ 8 h 8"/>
                <a:gd name="T2" fmla="*/ 0 w 7"/>
                <a:gd name="T3" fmla="*/ 0 h 8"/>
                <a:gd name="T4" fmla="*/ 0 w 7"/>
                <a:gd name="T5" fmla="*/ 0 h 8"/>
                <a:gd name="T6" fmla="*/ 0 w 7"/>
                <a:gd name="T7" fmla="*/ 0 h 8"/>
                <a:gd name="T8" fmla="*/ 7 w 7"/>
                <a:gd name="T9" fmla="*/ 0 h 8"/>
                <a:gd name="T10" fmla="*/ 7 w 7"/>
                <a:gd name="T11" fmla="*/ 0 h 8"/>
                <a:gd name="T12" fmla="*/ 7 w 7"/>
                <a:gd name="T13" fmla="*/ 0 h 8"/>
                <a:gd name="T14" fmla="*/ 0 w 7"/>
                <a:gd name="T15" fmla="*/ 0 h 8"/>
                <a:gd name="T16" fmla="*/ 0 w 7"/>
                <a:gd name="T17" fmla="*/ 8 h 8"/>
                <a:gd name="T18" fmla="*/ 0 w 7"/>
                <a:gd name="T19" fmla="*/ 8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8"/>
                <a:gd name="T32" fmla="*/ 7 w 7"/>
                <a:gd name="T33" fmla="*/ 8 h 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8">
                  <a:moveTo>
                    <a:pt x="0" y="8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Freeform 115"/>
            <p:cNvSpPr>
              <a:spLocks/>
            </p:cNvSpPr>
            <p:nvPr/>
          </p:nvSpPr>
          <p:spPr bwMode="auto">
            <a:xfrm>
              <a:off x="842" y="754"/>
              <a:ext cx="3" cy="5"/>
            </a:xfrm>
            <a:custGeom>
              <a:avLst/>
              <a:gdLst>
                <a:gd name="T0" fmla="*/ 0 w 7"/>
                <a:gd name="T1" fmla="*/ 0 h 14"/>
                <a:gd name="T2" fmla="*/ 0 w 7"/>
                <a:gd name="T3" fmla="*/ 0 h 14"/>
                <a:gd name="T4" fmla="*/ 0 w 7"/>
                <a:gd name="T5" fmla="*/ 0 h 14"/>
                <a:gd name="T6" fmla="*/ 0 w 7"/>
                <a:gd name="T7" fmla="*/ 0 h 14"/>
                <a:gd name="T8" fmla="*/ 7 w 7"/>
                <a:gd name="T9" fmla="*/ 0 h 14"/>
                <a:gd name="T10" fmla="*/ 7 w 7"/>
                <a:gd name="T11" fmla="*/ 0 h 14"/>
                <a:gd name="T12" fmla="*/ 7 w 7"/>
                <a:gd name="T13" fmla="*/ 7 h 14"/>
                <a:gd name="T14" fmla="*/ 0 w 7"/>
                <a:gd name="T15" fmla="*/ 7 h 14"/>
                <a:gd name="T16" fmla="*/ 0 w 7"/>
                <a:gd name="T17" fmla="*/ 7 h 14"/>
                <a:gd name="T18" fmla="*/ 0 w 7"/>
                <a:gd name="T19" fmla="*/ 7 h 14"/>
                <a:gd name="T20" fmla="*/ 0 w 7"/>
                <a:gd name="T21" fmla="*/ 14 h 14"/>
                <a:gd name="T22" fmla="*/ 0 w 7"/>
                <a:gd name="T23" fmla="*/ 14 h 14"/>
                <a:gd name="T24" fmla="*/ 0 w 7"/>
                <a:gd name="T25" fmla="*/ 14 h 14"/>
                <a:gd name="T26" fmla="*/ 0 w 7"/>
                <a:gd name="T27" fmla="*/ 14 h 14"/>
                <a:gd name="T28" fmla="*/ 0 w 7"/>
                <a:gd name="T29" fmla="*/ 14 h 14"/>
                <a:gd name="T30" fmla="*/ 0 w 7"/>
                <a:gd name="T31" fmla="*/ 7 h 14"/>
                <a:gd name="T32" fmla="*/ 0 w 7"/>
                <a:gd name="T33" fmla="*/ 7 h 14"/>
                <a:gd name="T34" fmla="*/ 0 w 7"/>
                <a:gd name="T35" fmla="*/ 7 h 14"/>
                <a:gd name="T36" fmla="*/ 0 w 7"/>
                <a:gd name="T37" fmla="*/ 7 h 14"/>
                <a:gd name="T38" fmla="*/ 0 w 7"/>
                <a:gd name="T39" fmla="*/ 7 h 14"/>
                <a:gd name="T40" fmla="*/ 0 w 7"/>
                <a:gd name="T41" fmla="*/ 0 h 14"/>
                <a:gd name="T42" fmla="*/ 0 w 7"/>
                <a:gd name="T43" fmla="*/ 0 h 14"/>
                <a:gd name="T44" fmla="*/ 0 w 7"/>
                <a:gd name="T45" fmla="*/ 0 h 1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"/>
                <a:gd name="T70" fmla="*/ 0 h 14"/>
                <a:gd name="T71" fmla="*/ 7 w 7"/>
                <a:gd name="T72" fmla="*/ 14 h 1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" h="14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Rectangle 116"/>
            <p:cNvSpPr>
              <a:spLocks noChangeArrowheads="1"/>
            </p:cNvSpPr>
            <p:nvPr/>
          </p:nvSpPr>
          <p:spPr bwMode="auto">
            <a:xfrm>
              <a:off x="842" y="754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91" name="Freeform 117"/>
            <p:cNvSpPr>
              <a:spLocks/>
            </p:cNvSpPr>
            <p:nvPr/>
          </p:nvSpPr>
          <p:spPr bwMode="auto">
            <a:xfrm>
              <a:off x="950" y="754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Rectangle 118"/>
            <p:cNvSpPr>
              <a:spLocks noChangeArrowheads="1"/>
            </p:cNvSpPr>
            <p:nvPr/>
          </p:nvSpPr>
          <p:spPr bwMode="auto">
            <a:xfrm>
              <a:off x="856" y="754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93" name="Rectangle 119"/>
            <p:cNvSpPr>
              <a:spLocks noChangeArrowheads="1"/>
            </p:cNvSpPr>
            <p:nvPr/>
          </p:nvSpPr>
          <p:spPr bwMode="auto">
            <a:xfrm>
              <a:off x="923" y="759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94" name="Rectangle 120"/>
            <p:cNvSpPr>
              <a:spLocks noChangeArrowheads="1"/>
            </p:cNvSpPr>
            <p:nvPr/>
          </p:nvSpPr>
          <p:spPr bwMode="auto">
            <a:xfrm>
              <a:off x="845" y="759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95" name="Freeform 121"/>
            <p:cNvSpPr>
              <a:spLocks/>
            </p:cNvSpPr>
            <p:nvPr/>
          </p:nvSpPr>
          <p:spPr bwMode="auto">
            <a:xfrm>
              <a:off x="848" y="759"/>
              <a:ext cx="8" cy="4"/>
            </a:xfrm>
            <a:custGeom>
              <a:avLst/>
              <a:gdLst>
                <a:gd name="T0" fmla="*/ 0 w 21"/>
                <a:gd name="T1" fmla="*/ 7 h 14"/>
                <a:gd name="T2" fmla="*/ 0 w 21"/>
                <a:gd name="T3" fmla="*/ 0 h 14"/>
                <a:gd name="T4" fmla="*/ 0 w 21"/>
                <a:gd name="T5" fmla="*/ 0 h 14"/>
                <a:gd name="T6" fmla="*/ 7 w 21"/>
                <a:gd name="T7" fmla="*/ 7 h 14"/>
                <a:gd name="T8" fmla="*/ 7 w 21"/>
                <a:gd name="T9" fmla="*/ 7 h 14"/>
                <a:gd name="T10" fmla="*/ 7 w 21"/>
                <a:gd name="T11" fmla="*/ 0 h 14"/>
                <a:gd name="T12" fmla="*/ 7 w 21"/>
                <a:gd name="T13" fmla="*/ 7 h 14"/>
                <a:gd name="T14" fmla="*/ 7 w 21"/>
                <a:gd name="T15" fmla="*/ 7 h 14"/>
                <a:gd name="T16" fmla="*/ 7 w 21"/>
                <a:gd name="T17" fmla="*/ 7 h 14"/>
                <a:gd name="T18" fmla="*/ 14 w 21"/>
                <a:gd name="T19" fmla="*/ 7 h 14"/>
                <a:gd name="T20" fmla="*/ 14 w 21"/>
                <a:gd name="T21" fmla="*/ 7 h 14"/>
                <a:gd name="T22" fmla="*/ 14 w 21"/>
                <a:gd name="T23" fmla="*/ 7 h 14"/>
                <a:gd name="T24" fmla="*/ 14 w 21"/>
                <a:gd name="T25" fmla="*/ 7 h 14"/>
                <a:gd name="T26" fmla="*/ 14 w 21"/>
                <a:gd name="T27" fmla="*/ 7 h 14"/>
                <a:gd name="T28" fmla="*/ 21 w 21"/>
                <a:gd name="T29" fmla="*/ 7 h 14"/>
                <a:gd name="T30" fmla="*/ 21 w 21"/>
                <a:gd name="T31" fmla="*/ 7 h 14"/>
                <a:gd name="T32" fmla="*/ 21 w 21"/>
                <a:gd name="T33" fmla="*/ 14 h 14"/>
                <a:gd name="T34" fmla="*/ 21 w 21"/>
                <a:gd name="T35" fmla="*/ 14 h 14"/>
                <a:gd name="T36" fmla="*/ 21 w 21"/>
                <a:gd name="T37" fmla="*/ 14 h 14"/>
                <a:gd name="T38" fmla="*/ 21 w 21"/>
                <a:gd name="T39" fmla="*/ 14 h 14"/>
                <a:gd name="T40" fmla="*/ 21 w 21"/>
                <a:gd name="T41" fmla="*/ 14 h 14"/>
                <a:gd name="T42" fmla="*/ 14 w 21"/>
                <a:gd name="T43" fmla="*/ 14 h 14"/>
                <a:gd name="T44" fmla="*/ 14 w 21"/>
                <a:gd name="T45" fmla="*/ 14 h 14"/>
                <a:gd name="T46" fmla="*/ 14 w 21"/>
                <a:gd name="T47" fmla="*/ 14 h 14"/>
                <a:gd name="T48" fmla="*/ 14 w 21"/>
                <a:gd name="T49" fmla="*/ 14 h 14"/>
                <a:gd name="T50" fmla="*/ 14 w 21"/>
                <a:gd name="T51" fmla="*/ 14 h 14"/>
                <a:gd name="T52" fmla="*/ 14 w 21"/>
                <a:gd name="T53" fmla="*/ 14 h 14"/>
                <a:gd name="T54" fmla="*/ 7 w 21"/>
                <a:gd name="T55" fmla="*/ 14 h 14"/>
                <a:gd name="T56" fmla="*/ 7 w 21"/>
                <a:gd name="T57" fmla="*/ 14 h 14"/>
                <a:gd name="T58" fmla="*/ 7 w 21"/>
                <a:gd name="T59" fmla="*/ 14 h 14"/>
                <a:gd name="T60" fmla="*/ 7 w 21"/>
                <a:gd name="T61" fmla="*/ 14 h 14"/>
                <a:gd name="T62" fmla="*/ 7 w 21"/>
                <a:gd name="T63" fmla="*/ 7 h 14"/>
                <a:gd name="T64" fmla="*/ 0 w 21"/>
                <a:gd name="T65" fmla="*/ 7 h 14"/>
                <a:gd name="T66" fmla="*/ 0 w 21"/>
                <a:gd name="T67" fmla="*/ 7 h 14"/>
                <a:gd name="T68" fmla="*/ 0 w 21"/>
                <a:gd name="T69" fmla="*/ 7 h 14"/>
                <a:gd name="T70" fmla="*/ 0 w 21"/>
                <a:gd name="T71" fmla="*/ 7 h 1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"/>
                <a:gd name="T109" fmla="*/ 0 h 14"/>
                <a:gd name="T110" fmla="*/ 21 w 21"/>
                <a:gd name="T111" fmla="*/ 14 h 1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" h="14">
                  <a:moveTo>
                    <a:pt x="0" y="7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14" y="7"/>
                  </a:lnTo>
                  <a:lnTo>
                    <a:pt x="21" y="7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Rectangle 122"/>
            <p:cNvSpPr>
              <a:spLocks noChangeArrowheads="1"/>
            </p:cNvSpPr>
            <p:nvPr/>
          </p:nvSpPr>
          <p:spPr bwMode="auto">
            <a:xfrm>
              <a:off x="899" y="761"/>
              <a:ext cx="2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97" name="Freeform 123"/>
            <p:cNvSpPr>
              <a:spLocks/>
            </p:cNvSpPr>
            <p:nvPr/>
          </p:nvSpPr>
          <p:spPr bwMode="auto">
            <a:xfrm>
              <a:off x="856" y="761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0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Freeform 124"/>
            <p:cNvSpPr>
              <a:spLocks/>
            </p:cNvSpPr>
            <p:nvPr/>
          </p:nvSpPr>
          <p:spPr bwMode="auto">
            <a:xfrm>
              <a:off x="1308" y="536"/>
              <a:ext cx="6" cy="7"/>
            </a:xfrm>
            <a:custGeom>
              <a:avLst/>
              <a:gdLst>
                <a:gd name="T0" fmla="*/ 0 w 14"/>
                <a:gd name="T1" fmla="*/ 0 h 21"/>
                <a:gd name="T2" fmla="*/ 0 w 14"/>
                <a:gd name="T3" fmla="*/ 0 h 21"/>
                <a:gd name="T4" fmla="*/ 0 w 14"/>
                <a:gd name="T5" fmla="*/ 0 h 21"/>
                <a:gd name="T6" fmla="*/ 0 w 14"/>
                <a:gd name="T7" fmla="*/ 0 h 21"/>
                <a:gd name="T8" fmla="*/ 7 w 14"/>
                <a:gd name="T9" fmla="*/ 0 h 21"/>
                <a:gd name="T10" fmla="*/ 7 w 14"/>
                <a:gd name="T11" fmla="*/ 0 h 21"/>
                <a:gd name="T12" fmla="*/ 7 w 14"/>
                <a:gd name="T13" fmla="*/ 0 h 21"/>
                <a:gd name="T14" fmla="*/ 7 w 14"/>
                <a:gd name="T15" fmla="*/ 0 h 21"/>
                <a:gd name="T16" fmla="*/ 7 w 14"/>
                <a:gd name="T17" fmla="*/ 0 h 21"/>
                <a:gd name="T18" fmla="*/ 7 w 14"/>
                <a:gd name="T19" fmla="*/ 0 h 21"/>
                <a:gd name="T20" fmla="*/ 14 w 14"/>
                <a:gd name="T21" fmla="*/ 0 h 21"/>
                <a:gd name="T22" fmla="*/ 14 w 14"/>
                <a:gd name="T23" fmla="*/ 0 h 21"/>
                <a:gd name="T24" fmla="*/ 14 w 14"/>
                <a:gd name="T25" fmla="*/ 0 h 21"/>
                <a:gd name="T26" fmla="*/ 14 w 14"/>
                <a:gd name="T27" fmla="*/ 7 h 21"/>
                <a:gd name="T28" fmla="*/ 14 w 14"/>
                <a:gd name="T29" fmla="*/ 7 h 21"/>
                <a:gd name="T30" fmla="*/ 14 w 14"/>
                <a:gd name="T31" fmla="*/ 7 h 21"/>
                <a:gd name="T32" fmla="*/ 14 w 14"/>
                <a:gd name="T33" fmla="*/ 7 h 21"/>
                <a:gd name="T34" fmla="*/ 14 w 14"/>
                <a:gd name="T35" fmla="*/ 14 h 21"/>
                <a:gd name="T36" fmla="*/ 7 w 14"/>
                <a:gd name="T37" fmla="*/ 14 h 21"/>
                <a:gd name="T38" fmla="*/ 7 w 14"/>
                <a:gd name="T39" fmla="*/ 14 h 21"/>
                <a:gd name="T40" fmla="*/ 7 w 14"/>
                <a:gd name="T41" fmla="*/ 14 h 21"/>
                <a:gd name="T42" fmla="*/ 7 w 14"/>
                <a:gd name="T43" fmla="*/ 14 h 21"/>
                <a:gd name="T44" fmla="*/ 7 w 14"/>
                <a:gd name="T45" fmla="*/ 21 h 21"/>
                <a:gd name="T46" fmla="*/ 7 w 14"/>
                <a:gd name="T47" fmla="*/ 21 h 21"/>
                <a:gd name="T48" fmla="*/ 7 w 14"/>
                <a:gd name="T49" fmla="*/ 21 h 21"/>
                <a:gd name="T50" fmla="*/ 7 w 14"/>
                <a:gd name="T51" fmla="*/ 21 h 21"/>
                <a:gd name="T52" fmla="*/ 7 w 14"/>
                <a:gd name="T53" fmla="*/ 21 h 21"/>
                <a:gd name="T54" fmla="*/ 0 w 14"/>
                <a:gd name="T55" fmla="*/ 21 h 21"/>
                <a:gd name="T56" fmla="*/ 0 w 14"/>
                <a:gd name="T57" fmla="*/ 14 h 21"/>
                <a:gd name="T58" fmla="*/ 0 w 14"/>
                <a:gd name="T59" fmla="*/ 14 h 21"/>
                <a:gd name="T60" fmla="*/ 0 w 14"/>
                <a:gd name="T61" fmla="*/ 14 h 21"/>
                <a:gd name="T62" fmla="*/ 0 w 14"/>
                <a:gd name="T63" fmla="*/ 7 h 21"/>
                <a:gd name="T64" fmla="*/ 0 w 14"/>
                <a:gd name="T65" fmla="*/ 7 h 21"/>
                <a:gd name="T66" fmla="*/ 0 w 14"/>
                <a:gd name="T67" fmla="*/ 7 h 21"/>
                <a:gd name="T68" fmla="*/ 0 w 14"/>
                <a:gd name="T69" fmla="*/ 7 h 21"/>
                <a:gd name="T70" fmla="*/ 0 w 14"/>
                <a:gd name="T71" fmla="*/ 0 h 21"/>
                <a:gd name="T72" fmla="*/ 0 w 14"/>
                <a:gd name="T73" fmla="*/ 0 h 21"/>
                <a:gd name="T74" fmla="*/ 0 w 14"/>
                <a:gd name="T75" fmla="*/ 0 h 21"/>
                <a:gd name="T76" fmla="*/ 0 w 14"/>
                <a:gd name="T77" fmla="*/ 0 h 21"/>
                <a:gd name="T78" fmla="*/ 0 w 14"/>
                <a:gd name="T79" fmla="*/ 0 h 21"/>
                <a:gd name="T80" fmla="*/ 0 w 14"/>
                <a:gd name="T81" fmla="*/ 0 h 2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"/>
                <a:gd name="T124" fmla="*/ 0 h 21"/>
                <a:gd name="T125" fmla="*/ 14 w 14"/>
                <a:gd name="T126" fmla="*/ 21 h 2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" h="2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21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Freeform 125"/>
            <p:cNvSpPr>
              <a:spLocks/>
            </p:cNvSpPr>
            <p:nvPr/>
          </p:nvSpPr>
          <p:spPr bwMode="auto">
            <a:xfrm>
              <a:off x="1295" y="536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"/>
                <a:gd name="T20" fmla="*/ 1 w 1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Rectangle 126"/>
            <p:cNvSpPr>
              <a:spLocks noChangeArrowheads="1"/>
            </p:cNvSpPr>
            <p:nvPr/>
          </p:nvSpPr>
          <p:spPr bwMode="auto">
            <a:xfrm>
              <a:off x="1308" y="539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01" name="Freeform 127"/>
            <p:cNvSpPr>
              <a:spLocks/>
            </p:cNvSpPr>
            <p:nvPr/>
          </p:nvSpPr>
          <p:spPr bwMode="auto">
            <a:xfrm>
              <a:off x="1295" y="539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0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Rectangle 128"/>
            <p:cNvSpPr>
              <a:spLocks noChangeArrowheads="1"/>
            </p:cNvSpPr>
            <p:nvPr/>
          </p:nvSpPr>
          <p:spPr bwMode="auto">
            <a:xfrm>
              <a:off x="1292" y="539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03" name="Rectangle 129"/>
            <p:cNvSpPr>
              <a:spLocks noChangeArrowheads="1"/>
            </p:cNvSpPr>
            <p:nvPr/>
          </p:nvSpPr>
          <p:spPr bwMode="auto">
            <a:xfrm>
              <a:off x="1295" y="539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04" name="Freeform 130"/>
            <p:cNvSpPr>
              <a:spLocks/>
            </p:cNvSpPr>
            <p:nvPr/>
          </p:nvSpPr>
          <p:spPr bwMode="auto">
            <a:xfrm>
              <a:off x="1292" y="539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0 w 7"/>
                <a:gd name="T5" fmla="*/ 0 h 7"/>
                <a:gd name="T6" fmla="*/ 7 w 7"/>
                <a:gd name="T7" fmla="*/ 0 h 7"/>
                <a:gd name="T8" fmla="*/ 7 w 7"/>
                <a:gd name="T9" fmla="*/ 7 h 7"/>
                <a:gd name="T10" fmla="*/ 0 w 7"/>
                <a:gd name="T11" fmla="*/ 7 h 7"/>
                <a:gd name="T12" fmla="*/ 0 w 7"/>
                <a:gd name="T13" fmla="*/ 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7"/>
                <a:gd name="T23" fmla="*/ 7 w 7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Freeform 131"/>
            <p:cNvSpPr>
              <a:spLocks/>
            </p:cNvSpPr>
            <p:nvPr/>
          </p:nvSpPr>
          <p:spPr bwMode="auto">
            <a:xfrm>
              <a:off x="1314" y="539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7 h 7"/>
                <a:gd name="T4" fmla="*/ 0 w 7"/>
                <a:gd name="T5" fmla="*/ 7 h 7"/>
                <a:gd name="T6" fmla="*/ 0 w 7"/>
                <a:gd name="T7" fmla="*/ 0 h 7"/>
                <a:gd name="T8" fmla="*/ 0 w 7"/>
                <a:gd name="T9" fmla="*/ 0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7 w 7"/>
                <a:gd name="T17" fmla="*/ 7 h 7"/>
                <a:gd name="T18" fmla="*/ 0 w 7"/>
                <a:gd name="T19" fmla="*/ 7 h 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7"/>
                <a:gd name="T32" fmla="*/ 7 w 7"/>
                <a:gd name="T33" fmla="*/ 7 h 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Rectangle 132"/>
            <p:cNvSpPr>
              <a:spLocks noChangeArrowheads="1"/>
            </p:cNvSpPr>
            <p:nvPr/>
          </p:nvSpPr>
          <p:spPr bwMode="auto">
            <a:xfrm>
              <a:off x="1295" y="541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07" name="Freeform 133"/>
            <p:cNvSpPr>
              <a:spLocks/>
            </p:cNvSpPr>
            <p:nvPr/>
          </p:nvSpPr>
          <p:spPr bwMode="auto">
            <a:xfrm>
              <a:off x="1292" y="541"/>
              <a:ext cx="6" cy="7"/>
            </a:xfrm>
            <a:custGeom>
              <a:avLst/>
              <a:gdLst>
                <a:gd name="T0" fmla="*/ 0 w 14"/>
                <a:gd name="T1" fmla="*/ 21 h 21"/>
                <a:gd name="T2" fmla="*/ 0 w 14"/>
                <a:gd name="T3" fmla="*/ 21 h 21"/>
                <a:gd name="T4" fmla="*/ 0 w 14"/>
                <a:gd name="T5" fmla="*/ 21 h 21"/>
                <a:gd name="T6" fmla="*/ 0 w 14"/>
                <a:gd name="T7" fmla="*/ 14 h 21"/>
                <a:gd name="T8" fmla="*/ 0 w 14"/>
                <a:gd name="T9" fmla="*/ 14 h 21"/>
                <a:gd name="T10" fmla="*/ 0 w 14"/>
                <a:gd name="T11" fmla="*/ 14 h 21"/>
                <a:gd name="T12" fmla="*/ 0 w 14"/>
                <a:gd name="T13" fmla="*/ 14 h 21"/>
                <a:gd name="T14" fmla="*/ 0 w 14"/>
                <a:gd name="T15" fmla="*/ 7 h 21"/>
                <a:gd name="T16" fmla="*/ 7 w 14"/>
                <a:gd name="T17" fmla="*/ 7 h 21"/>
                <a:gd name="T18" fmla="*/ 7 w 14"/>
                <a:gd name="T19" fmla="*/ 7 h 21"/>
                <a:gd name="T20" fmla="*/ 7 w 14"/>
                <a:gd name="T21" fmla="*/ 7 h 21"/>
                <a:gd name="T22" fmla="*/ 7 w 14"/>
                <a:gd name="T23" fmla="*/ 7 h 21"/>
                <a:gd name="T24" fmla="*/ 7 w 14"/>
                <a:gd name="T25" fmla="*/ 0 h 21"/>
                <a:gd name="T26" fmla="*/ 7 w 14"/>
                <a:gd name="T27" fmla="*/ 0 h 21"/>
                <a:gd name="T28" fmla="*/ 7 w 14"/>
                <a:gd name="T29" fmla="*/ 0 h 21"/>
                <a:gd name="T30" fmla="*/ 7 w 14"/>
                <a:gd name="T31" fmla="*/ 0 h 21"/>
                <a:gd name="T32" fmla="*/ 14 w 14"/>
                <a:gd name="T33" fmla="*/ 0 h 21"/>
                <a:gd name="T34" fmla="*/ 14 w 14"/>
                <a:gd name="T35" fmla="*/ 0 h 21"/>
                <a:gd name="T36" fmla="*/ 14 w 14"/>
                <a:gd name="T37" fmla="*/ 0 h 21"/>
                <a:gd name="T38" fmla="*/ 7 w 14"/>
                <a:gd name="T39" fmla="*/ 7 h 21"/>
                <a:gd name="T40" fmla="*/ 7 w 14"/>
                <a:gd name="T41" fmla="*/ 7 h 21"/>
                <a:gd name="T42" fmla="*/ 7 w 14"/>
                <a:gd name="T43" fmla="*/ 7 h 21"/>
                <a:gd name="T44" fmla="*/ 7 w 14"/>
                <a:gd name="T45" fmla="*/ 7 h 21"/>
                <a:gd name="T46" fmla="*/ 7 w 14"/>
                <a:gd name="T47" fmla="*/ 7 h 21"/>
                <a:gd name="T48" fmla="*/ 7 w 14"/>
                <a:gd name="T49" fmla="*/ 14 h 21"/>
                <a:gd name="T50" fmla="*/ 7 w 14"/>
                <a:gd name="T51" fmla="*/ 14 h 21"/>
                <a:gd name="T52" fmla="*/ 7 w 14"/>
                <a:gd name="T53" fmla="*/ 14 h 21"/>
                <a:gd name="T54" fmla="*/ 0 w 14"/>
                <a:gd name="T55" fmla="*/ 14 h 21"/>
                <a:gd name="T56" fmla="*/ 0 w 14"/>
                <a:gd name="T57" fmla="*/ 21 h 21"/>
                <a:gd name="T58" fmla="*/ 0 w 14"/>
                <a:gd name="T59" fmla="*/ 21 h 21"/>
                <a:gd name="T60" fmla="*/ 0 w 14"/>
                <a:gd name="T61" fmla="*/ 21 h 21"/>
                <a:gd name="T62" fmla="*/ 0 w 14"/>
                <a:gd name="T63" fmla="*/ 21 h 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"/>
                <a:gd name="T97" fmla="*/ 0 h 21"/>
                <a:gd name="T98" fmla="*/ 14 w 14"/>
                <a:gd name="T99" fmla="*/ 21 h 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" h="21">
                  <a:moveTo>
                    <a:pt x="0" y="21"/>
                  </a:move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7" y="7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Freeform 134"/>
            <p:cNvSpPr>
              <a:spLocks/>
            </p:cNvSpPr>
            <p:nvPr/>
          </p:nvSpPr>
          <p:spPr bwMode="auto">
            <a:xfrm>
              <a:off x="1300" y="550"/>
              <a:ext cx="3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0 w 7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"/>
                <a:gd name="T25" fmla="*/ 0 h 1"/>
                <a:gd name="T26" fmla="*/ 7 w 7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Rectangle 135"/>
            <p:cNvSpPr>
              <a:spLocks noChangeArrowheads="1"/>
            </p:cNvSpPr>
            <p:nvPr/>
          </p:nvSpPr>
          <p:spPr bwMode="auto">
            <a:xfrm>
              <a:off x="1292" y="550"/>
              <a:ext cx="1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10" name="Freeform 136"/>
            <p:cNvSpPr>
              <a:spLocks/>
            </p:cNvSpPr>
            <p:nvPr/>
          </p:nvSpPr>
          <p:spPr bwMode="auto">
            <a:xfrm>
              <a:off x="1300" y="553"/>
              <a:ext cx="3" cy="2"/>
            </a:xfrm>
            <a:custGeom>
              <a:avLst/>
              <a:gdLst>
                <a:gd name="T0" fmla="*/ 7 w 7"/>
                <a:gd name="T1" fmla="*/ 7 h 7"/>
                <a:gd name="T2" fmla="*/ 7 w 7"/>
                <a:gd name="T3" fmla="*/ 7 h 7"/>
                <a:gd name="T4" fmla="*/ 0 w 7"/>
                <a:gd name="T5" fmla="*/ 7 h 7"/>
                <a:gd name="T6" fmla="*/ 0 w 7"/>
                <a:gd name="T7" fmla="*/ 7 h 7"/>
                <a:gd name="T8" fmla="*/ 0 w 7"/>
                <a:gd name="T9" fmla="*/ 0 h 7"/>
                <a:gd name="T10" fmla="*/ 7 w 7"/>
                <a:gd name="T11" fmla="*/ 0 h 7"/>
                <a:gd name="T12" fmla="*/ 7 w 7"/>
                <a:gd name="T13" fmla="*/ 7 h 7"/>
                <a:gd name="T14" fmla="*/ 7 w 7"/>
                <a:gd name="T15" fmla="*/ 7 h 7"/>
                <a:gd name="T16" fmla="*/ 7 w 7"/>
                <a:gd name="T17" fmla="*/ 7 h 7"/>
                <a:gd name="T18" fmla="*/ 7 w 7"/>
                <a:gd name="T19" fmla="*/ 7 h 7"/>
                <a:gd name="T20" fmla="*/ 7 w 7"/>
                <a:gd name="T21" fmla="*/ 7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"/>
                <a:gd name="T34" fmla="*/ 0 h 7"/>
                <a:gd name="T35" fmla="*/ 7 w 7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" h="7">
                  <a:moveTo>
                    <a:pt x="7" y="7"/>
                  </a:move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Freeform 137"/>
            <p:cNvSpPr>
              <a:spLocks/>
            </p:cNvSpPr>
            <p:nvPr/>
          </p:nvSpPr>
          <p:spPr bwMode="auto">
            <a:xfrm>
              <a:off x="1289" y="555"/>
              <a:ext cx="3" cy="3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7 w 7"/>
                <a:gd name="T5" fmla="*/ 0 h 7"/>
                <a:gd name="T6" fmla="*/ 7 w 7"/>
                <a:gd name="T7" fmla="*/ 0 h 7"/>
                <a:gd name="T8" fmla="*/ 7 w 7"/>
                <a:gd name="T9" fmla="*/ 7 h 7"/>
                <a:gd name="T10" fmla="*/ 7 w 7"/>
                <a:gd name="T11" fmla="*/ 7 h 7"/>
                <a:gd name="T12" fmla="*/ 0 w 7"/>
                <a:gd name="T13" fmla="*/ 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7"/>
                <a:gd name="T23" fmla="*/ 7 w 7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Freeform 138"/>
            <p:cNvSpPr>
              <a:spLocks/>
            </p:cNvSpPr>
            <p:nvPr/>
          </p:nvSpPr>
          <p:spPr bwMode="auto">
            <a:xfrm>
              <a:off x="966" y="601"/>
              <a:ext cx="3" cy="0"/>
            </a:xfrm>
            <a:custGeom>
              <a:avLst/>
              <a:gdLst>
                <a:gd name="T0" fmla="*/ 0 w 8"/>
                <a:gd name="T1" fmla="*/ 0 h 1"/>
                <a:gd name="T2" fmla="*/ 0 w 8"/>
                <a:gd name="T3" fmla="*/ 0 h 1"/>
                <a:gd name="T4" fmla="*/ 0 w 8"/>
                <a:gd name="T5" fmla="*/ 0 h 1"/>
                <a:gd name="T6" fmla="*/ 8 w 8"/>
                <a:gd name="T7" fmla="*/ 0 h 1"/>
                <a:gd name="T8" fmla="*/ 0 w 8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"/>
                <a:gd name="T17" fmla="*/ 8 w 8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Freeform 139"/>
            <p:cNvSpPr>
              <a:spLocks/>
            </p:cNvSpPr>
            <p:nvPr/>
          </p:nvSpPr>
          <p:spPr bwMode="auto">
            <a:xfrm>
              <a:off x="988" y="601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7 w 7"/>
                <a:gd name="T5" fmla="*/ 0 h 7"/>
                <a:gd name="T6" fmla="*/ 0 w 7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7"/>
                <a:gd name="T14" fmla="*/ 7 w 7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Freeform 140"/>
            <p:cNvSpPr>
              <a:spLocks/>
            </p:cNvSpPr>
            <p:nvPr/>
          </p:nvSpPr>
          <p:spPr bwMode="auto">
            <a:xfrm>
              <a:off x="1262" y="601"/>
              <a:ext cx="3" cy="4"/>
            </a:xfrm>
            <a:custGeom>
              <a:avLst/>
              <a:gdLst>
                <a:gd name="T0" fmla="*/ 7 w 7"/>
                <a:gd name="T1" fmla="*/ 7 h 14"/>
                <a:gd name="T2" fmla="*/ 0 w 7"/>
                <a:gd name="T3" fmla="*/ 7 h 14"/>
                <a:gd name="T4" fmla="*/ 0 w 7"/>
                <a:gd name="T5" fmla="*/ 14 h 14"/>
                <a:gd name="T6" fmla="*/ 0 w 7"/>
                <a:gd name="T7" fmla="*/ 14 h 14"/>
                <a:gd name="T8" fmla="*/ 0 w 7"/>
                <a:gd name="T9" fmla="*/ 7 h 14"/>
                <a:gd name="T10" fmla="*/ 0 w 7"/>
                <a:gd name="T11" fmla="*/ 7 h 14"/>
                <a:gd name="T12" fmla="*/ 0 w 7"/>
                <a:gd name="T13" fmla="*/ 7 h 14"/>
                <a:gd name="T14" fmla="*/ 0 w 7"/>
                <a:gd name="T15" fmla="*/ 7 h 14"/>
                <a:gd name="T16" fmla="*/ 0 w 7"/>
                <a:gd name="T17" fmla="*/ 0 h 14"/>
                <a:gd name="T18" fmla="*/ 0 w 7"/>
                <a:gd name="T19" fmla="*/ 0 h 14"/>
                <a:gd name="T20" fmla="*/ 7 w 7"/>
                <a:gd name="T21" fmla="*/ 0 h 14"/>
                <a:gd name="T22" fmla="*/ 7 w 7"/>
                <a:gd name="T23" fmla="*/ 0 h 14"/>
                <a:gd name="T24" fmla="*/ 7 w 7"/>
                <a:gd name="T25" fmla="*/ 7 h 14"/>
                <a:gd name="T26" fmla="*/ 7 w 7"/>
                <a:gd name="T27" fmla="*/ 7 h 14"/>
                <a:gd name="T28" fmla="*/ 7 w 7"/>
                <a:gd name="T29" fmla="*/ 7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"/>
                <a:gd name="T46" fmla="*/ 0 h 14"/>
                <a:gd name="T47" fmla="*/ 7 w 7"/>
                <a:gd name="T48" fmla="*/ 14 h 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" h="14">
                  <a:moveTo>
                    <a:pt x="7" y="7"/>
                  </a:moveTo>
                  <a:lnTo>
                    <a:pt x="0" y="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Rectangle 141"/>
            <p:cNvSpPr>
              <a:spLocks noChangeArrowheads="1"/>
            </p:cNvSpPr>
            <p:nvPr/>
          </p:nvSpPr>
          <p:spPr bwMode="auto">
            <a:xfrm>
              <a:off x="1182" y="610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16" name="Freeform 142"/>
            <p:cNvSpPr>
              <a:spLocks/>
            </p:cNvSpPr>
            <p:nvPr/>
          </p:nvSpPr>
          <p:spPr bwMode="auto">
            <a:xfrm>
              <a:off x="1209" y="610"/>
              <a:ext cx="2" cy="5"/>
            </a:xfrm>
            <a:custGeom>
              <a:avLst/>
              <a:gdLst>
                <a:gd name="T0" fmla="*/ 7 w 7"/>
                <a:gd name="T1" fmla="*/ 7 h 15"/>
                <a:gd name="T2" fmla="*/ 7 w 7"/>
                <a:gd name="T3" fmla="*/ 0 h 15"/>
                <a:gd name="T4" fmla="*/ 7 w 7"/>
                <a:gd name="T5" fmla="*/ 0 h 15"/>
                <a:gd name="T6" fmla="*/ 7 w 7"/>
                <a:gd name="T7" fmla="*/ 7 h 15"/>
                <a:gd name="T8" fmla="*/ 7 w 7"/>
                <a:gd name="T9" fmla="*/ 0 h 15"/>
                <a:gd name="T10" fmla="*/ 7 w 7"/>
                <a:gd name="T11" fmla="*/ 7 h 15"/>
                <a:gd name="T12" fmla="*/ 7 w 7"/>
                <a:gd name="T13" fmla="*/ 7 h 15"/>
                <a:gd name="T14" fmla="*/ 7 w 7"/>
                <a:gd name="T15" fmla="*/ 7 h 15"/>
                <a:gd name="T16" fmla="*/ 7 w 7"/>
                <a:gd name="T17" fmla="*/ 7 h 15"/>
                <a:gd name="T18" fmla="*/ 7 w 7"/>
                <a:gd name="T19" fmla="*/ 7 h 15"/>
                <a:gd name="T20" fmla="*/ 7 w 7"/>
                <a:gd name="T21" fmla="*/ 15 h 15"/>
                <a:gd name="T22" fmla="*/ 7 w 7"/>
                <a:gd name="T23" fmla="*/ 15 h 15"/>
                <a:gd name="T24" fmla="*/ 7 w 7"/>
                <a:gd name="T25" fmla="*/ 15 h 15"/>
                <a:gd name="T26" fmla="*/ 7 w 7"/>
                <a:gd name="T27" fmla="*/ 15 h 15"/>
                <a:gd name="T28" fmla="*/ 7 w 7"/>
                <a:gd name="T29" fmla="*/ 15 h 15"/>
                <a:gd name="T30" fmla="*/ 0 w 7"/>
                <a:gd name="T31" fmla="*/ 7 h 15"/>
                <a:gd name="T32" fmla="*/ 0 w 7"/>
                <a:gd name="T33" fmla="*/ 7 h 15"/>
                <a:gd name="T34" fmla="*/ 0 w 7"/>
                <a:gd name="T35" fmla="*/ 7 h 15"/>
                <a:gd name="T36" fmla="*/ 7 w 7"/>
                <a:gd name="T37" fmla="*/ 7 h 15"/>
                <a:gd name="T38" fmla="*/ 7 w 7"/>
                <a:gd name="T39" fmla="*/ 7 h 1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"/>
                <a:gd name="T61" fmla="*/ 0 h 15"/>
                <a:gd name="T62" fmla="*/ 7 w 7"/>
                <a:gd name="T63" fmla="*/ 15 h 1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" h="15">
                  <a:moveTo>
                    <a:pt x="7" y="7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15"/>
                  </a:lnTo>
                  <a:lnTo>
                    <a:pt x="0" y="7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Freeform 143"/>
            <p:cNvSpPr>
              <a:spLocks/>
            </p:cNvSpPr>
            <p:nvPr/>
          </p:nvSpPr>
          <p:spPr bwMode="auto">
            <a:xfrm>
              <a:off x="1214" y="610"/>
              <a:ext cx="1" cy="3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7 h 7"/>
                <a:gd name="T6" fmla="*/ 0 w 1"/>
                <a:gd name="T7" fmla="*/ 0 h 7"/>
                <a:gd name="T8" fmla="*/ 0 w 1"/>
                <a:gd name="T9" fmla="*/ 0 h 7"/>
                <a:gd name="T10" fmla="*/ 0 w 1"/>
                <a:gd name="T11" fmla="*/ 7 h 7"/>
                <a:gd name="T12" fmla="*/ 0 w 1"/>
                <a:gd name="T13" fmla="*/ 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"/>
                <a:gd name="T22" fmla="*/ 0 h 7"/>
                <a:gd name="T23" fmla="*/ 1 w 1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Freeform 144"/>
            <p:cNvSpPr>
              <a:spLocks/>
            </p:cNvSpPr>
            <p:nvPr/>
          </p:nvSpPr>
          <p:spPr bwMode="auto">
            <a:xfrm>
              <a:off x="1179" y="605"/>
              <a:ext cx="6" cy="8"/>
            </a:xfrm>
            <a:custGeom>
              <a:avLst/>
              <a:gdLst>
                <a:gd name="T0" fmla="*/ 0 w 15"/>
                <a:gd name="T1" fmla="*/ 21 h 21"/>
                <a:gd name="T2" fmla="*/ 0 w 15"/>
                <a:gd name="T3" fmla="*/ 21 h 21"/>
                <a:gd name="T4" fmla="*/ 0 w 15"/>
                <a:gd name="T5" fmla="*/ 21 h 21"/>
                <a:gd name="T6" fmla="*/ 0 w 15"/>
                <a:gd name="T7" fmla="*/ 14 h 21"/>
                <a:gd name="T8" fmla="*/ 0 w 15"/>
                <a:gd name="T9" fmla="*/ 14 h 21"/>
                <a:gd name="T10" fmla="*/ 0 w 15"/>
                <a:gd name="T11" fmla="*/ 14 h 21"/>
                <a:gd name="T12" fmla="*/ 7 w 15"/>
                <a:gd name="T13" fmla="*/ 14 h 21"/>
                <a:gd name="T14" fmla="*/ 7 w 15"/>
                <a:gd name="T15" fmla="*/ 7 h 21"/>
                <a:gd name="T16" fmla="*/ 7 w 15"/>
                <a:gd name="T17" fmla="*/ 7 h 21"/>
                <a:gd name="T18" fmla="*/ 7 w 15"/>
                <a:gd name="T19" fmla="*/ 7 h 21"/>
                <a:gd name="T20" fmla="*/ 7 w 15"/>
                <a:gd name="T21" fmla="*/ 0 h 21"/>
                <a:gd name="T22" fmla="*/ 7 w 15"/>
                <a:gd name="T23" fmla="*/ 7 h 21"/>
                <a:gd name="T24" fmla="*/ 15 w 15"/>
                <a:gd name="T25" fmla="*/ 7 h 21"/>
                <a:gd name="T26" fmla="*/ 7 w 15"/>
                <a:gd name="T27" fmla="*/ 7 h 21"/>
                <a:gd name="T28" fmla="*/ 7 w 15"/>
                <a:gd name="T29" fmla="*/ 7 h 21"/>
                <a:gd name="T30" fmla="*/ 7 w 15"/>
                <a:gd name="T31" fmla="*/ 14 h 21"/>
                <a:gd name="T32" fmla="*/ 7 w 15"/>
                <a:gd name="T33" fmla="*/ 14 h 21"/>
                <a:gd name="T34" fmla="*/ 7 w 15"/>
                <a:gd name="T35" fmla="*/ 14 h 21"/>
                <a:gd name="T36" fmla="*/ 7 w 15"/>
                <a:gd name="T37" fmla="*/ 14 h 21"/>
                <a:gd name="T38" fmla="*/ 7 w 15"/>
                <a:gd name="T39" fmla="*/ 21 h 21"/>
                <a:gd name="T40" fmla="*/ 7 w 15"/>
                <a:gd name="T41" fmla="*/ 21 h 21"/>
                <a:gd name="T42" fmla="*/ 7 w 15"/>
                <a:gd name="T43" fmla="*/ 21 h 21"/>
                <a:gd name="T44" fmla="*/ 7 w 15"/>
                <a:gd name="T45" fmla="*/ 21 h 21"/>
                <a:gd name="T46" fmla="*/ 0 w 15"/>
                <a:gd name="T47" fmla="*/ 21 h 21"/>
                <a:gd name="T48" fmla="*/ 0 w 15"/>
                <a:gd name="T49" fmla="*/ 21 h 2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"/>
                <a:gd name="T76" fmla="*/ 0 h 21"/>
                <a:gd name="T77" fmla="*/ 15 w 15"/>
                <a:gd name="T78" fmla="*/ 21 h 2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" h="21">
                  <a:moveTo>
                    <a:pt x="0" y="21"/>
                  </a:moveTo>
                  <a:lnTo>
                    <a:pt x="0" y="21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7" y="14"/>
                  </a:lnTo>
                  <a:lnTo>
                    <a:pt x="7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Freeform 145"/>
            <p:cNvSpPr>
              <a:spLocks/>
            </p:cNvSpPr>
            <p:nvPr/>
          </p:nvSpPr>
          <p:spPr bwMode="auto">
            <a:xfrm>
              <a:off x="1168" y="608"/>
              <a:ext cx="14" cy="17"/>
            </a:xfrm>
            <a:custGeom>
              <a:avLst/>
              <a:gdLst>
                <a:gd name="T0" fmla="*/ 7 w 35"/>
                <a:gd name="T1" fmla="*/ 14 h 50"/>
                <a:gd name="T2" fmla="*/ 7 w 35"/>
                <a:gd name="T3" fmla="*/ 14 h 50"/>
                <a:gd name="T4" fmla="*/ 7 w 35"/>
                <a:gd name="T5" fmla="*/ 14 h 50"/>
                <a:gd name="T6" fmla="*/ 0 w 35"/>
                <a:gd name="T7" fmla="*/ 7 h 50"/>
                <a:gd name="T8" fmla="*/ 7 w 35"/>
                <a:gd name="T9" fmla="*/ 14 h 50"/>
                <a:gd name="T10" fmla="*/ 7 w 35"/>
                <a:gd name="T11" fmla="*/ 14 h 50"/>
                <a:gd name="T12" fmla="*/ 14 w 35"/>
                <a:gd name="T13" fmla="*/ 14 h 50"/>
                <a:gd name="T14" fmla="*/ 14 w 35"/>
                <a:gd name="T15" fmla="*/ 7 h 50"/>
                <a:gd name="T16" fmla="*/ 21 w 35"/>
                <a:gd name="T17" fmla="*/ 7 h 50"/>
                <a:gd name="T18" fmla="*/ 21 w 35"/>
                <a:gd name="T19" fmla="*/ 0 h 50"/>
                <a:gd name="T20" fmla="*/ 21 w 35"/>
                <a:gd name="T21" fmla="*/ 7 h 50"/>
                <a:gd name="T22" fmla="*/ 21 w 35"/>
                <a:gd name="T23" fmla="*/ 7 h 50"/>
                <a:gd name="T24" fmla="*/ 21 w 35"/>
                <a:gd name="T25" fmla="*/ 14 h 50"/>
                <a:gd name="T26" fmla="*/ 14 w 35"/>
                <a:gd name="T27" fmla="*/ 14 h 50"/>
                <a:gd name="T28" fmla="*/ 14 w 35"/>
                <a:gd name="T29" fmla="*/ 14 h 50"/>
                <a:gd name="T30" fmla="*/ 21 w 35"/>
                <a:gd name="T31" fmla="*/ 14 h 50"/>
                <a:gd name="T32" fmla="*/ 21 w 35"/>
                <a:gd name="T33" fmla="*/ 22 h 50"/>
                <a:gd name="T34" fmla="*/ 21 w 35"/>
                <a:gd name="T35" fmla="*/ 14 h 50"/>
                <a:gd name="T36" fmla="*/ 28 w 35"/>
                <a:gd name="T37" fmla="*/ 22 h 50"/>
                <a:gd name="T38" fmla="*/ 28 w 35"/>
                <a:gd name="T39" fmla="*/ 22 h 50"/>
                <a:gd name="T40" fmla="*/ 28 w 35"/>
                <a:gd name="T41" fmla="*/ 29 h 50"/>
                <a:gd name="T42" fmla="*/ 28 w 35"/>
                <a:gd name="T43" fmla="*/ 29 h 50"/>
                <a:gd name="T44" fmla="*/ 28 w 35"/>
                <a:gd name="T45" fmla="*/ 36 h 50"/>
                <a:gd name="T46" fmla="*/ 35 w 35"/>
                <a:gd name="T47" fmla="*/ 36 h 50"/>
                <a:gd name="T48" fmla="*/ 35 w 35"/>
                <a:gd name="T49" fmla="*/ 43 h 50"/>
                <a:gd name="T50" fmla="*/ 35 w 35"/>
                <a:gd name="T51" fmla="*/ 43 h 50"/>
                <a:gd name="T52" fmla="*/ 28 w 35"/>
                <a:gd name="T53" fmla="*/ 43 h 50"/>
                <a:gd name="T54" fmla="*/ 28 w 35"/>
                <a:gd name="T55" fmla="*/ 50 h 50"/>
                <a:gd name="T56" fmla="*/ 28 w 35"/>
                <a:gd name="T57" fmla="*/ 43 h 50"/>
                <a:gd name="T58" fmla="*/ 28 w 35"/>
                <a:gd name="T59" fmla="*/ 43 h 50"/>
                <a:gd name="T60" fmla="*/ 28 w 35"/>
                <a:gd name="T61" fmla="*/ 36 h 50"/>
                <a:gd name="T62" fmla="*/ 28 w 35"/>
                <a:gd name="T63" fmla="*/ 36 h 50"/>
                <a:gd name="T64" fmla="*/ 28 w 35"/>
                <a:gd name="T65" fmla="*/ 29 h 50"/>
                <a:gd name="T66" fmla="*/ 21 w 35"/>
                <a:gd name="T67" fmla="*/ 29 h 50"/>
                <a:gd name="T68" fmla="*/ 21 w 35"/>
                <a:gd name="T69" fmla="*/ 29 h 50"/>
                <a:gd name="T70" fmla="*/ 14 w 35"/>
                <a:gd name="T71" fmla="*/ 22 h 50"/>
                <a:gd name="T72" fmla="*/ 14 w 35"/>
                <a:gd name="T73" fmla="*/ 29 h 50"/>
                <a:gd name="T74" fmla="*/ 21 w 35"/>
                <a:gd name="T75" fmla="*/ 29 h 50"/>
                <a:gd name="T76" fmla="*/ 14 w 35"/>
                <a:gd name="T77" fmla="*/ 29 h 50"/>
                <a:gd name="T78" fmla="*/ 7 w 35"/>
                <a:gd name="T79" fmla="*/ 29 h 50"/>
                <a:gd name="T80" fmla="*/ 7 w 35"/>
                <a:gd name="T81" fmla="*/ 29 h 50"/>
                <a:gd name="T82" fmla="*/ 7 w 35"/>
                <a:gd name="T83" fmla="*/ 22 h 50"/>
                <a:gd name="T84" fmla="*/ 7 w 35"/>
                <a:gd name="T85" fmla="*/ 22 h 5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5"/>
                <a:gd name="T130" fmla="*/ 0 h 50"/>
                <a:gd name="T131" fmla="*/ 35 w 35"/>
                <a:gd name="T132" fmla="*/ 50 h 5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5" h="50">
                  <a:moveTo>
                    <a:pt x="7" y="22"/>
                  </a:moveTo>
                  <a:lnTo>
                    <a:pt x="7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14"/>
                  </a:lnTo>
                  <a:lnTo>
                    <a:pt x="14" y="14"/>
                  </a:lnTo>
                  <a:lnTo>
                    <a:pt x="14" y="7"/>
                  </a:lnTo>
                  <a:lnTo>
                    <a:pt x="21" y="7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21" y="14"/>
                  </a:lnTo>
                  <a:lnTo>
                    <a:pt x="21" y="22"/>
                  </a:lnTo>
                  <a:lnTo>
                    <a:pt x="21" y="14"/>
                  </a:lnTo>
                  <a:lnTo>
                    <a:pt x="21" y="22"/>
                  </a:lnTo>
                  <a:lnTo>
                    <a:pt x="28" y="22"/>
                  </a:lnTo>
                  <a:lnTo>
                    <a:pt x="28" y="29"/>
                  </a:lnTo>
                  <a:lnTo>
                    <a:pt x="28" y="36"/>
                  </a:lnTo>
                  <a:lnTo>
                    <a:pt x="35" y="36"/>
                  </a:lnTo>
                  <a:lnTo>
                    <a:pt x="35" y="43"/>
                  </a:lnTo>
                  <a:lnTo>
                    <a:pt x="28" y="43"/>
                  </a:lnTo>
                  <a:lnTo>
                    <a:pt x="28" y="50"/>
                  </a:lnTo>
                  <a:lnTo>
                    <a:pt x="28" y="43"/>
                  </a:lnTo>
                  <a:lnTo>
                    <a:pt x="28" y="36"/>
                  </a:lnTo>
                  <a:lnTo>
                    <a:pt x="28" y="29"/>
                  </a:lnTo>
                  <a:lnTo>
                    <a:pt x="21" y="29"/>
                  </a:lnTo>
                  <a:lnTo>
                    <a:pt x="21" y="22"/>
                  </a:lnTo>
                  <a:lnTo>
                    <a:pt x="14" y="22"/>
                  </a:lnTo>
                  <a:lnTo>
                    <a:pt x="14" y="29"/>
                  </a:lnTo>
                  <a:lnTo>
                    <a:pt x="21" y="29"/>
                  </a:lnTo>
                  <a:lnTo>
                    <a:pt x="14" y="29"/>
                  </a:lnTo>
                  <a:lnTo>
                    <a:pt x="14" y="36"/>
                  </a:lnTo>
                  <a:lnTo>
                    <a:pt x="7" y="29"/>
                  </a:lnTo>
                  <a:lnTo>
                    <a:pt x="7" y="22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Freeform 146"/>
            <p:cNvSpPr>
              <a:spLocks/>
            </p:cNvSpPr>
            <p:nvPr/>
          </p:nvSpPr>
          <p:spPr bwMode="auto">
            <a:xfrm>
              <a:off x="1190" y="618"/>
              <a:ext cx="21" cy="14"/>
            </a:xfrm>
            <a:custGeom>
              <a:avLst/>
              <a:gdLst>
                <a:gd name="T0" fmla="*/ 49 w 56"/>
                <a:gd name="T1" fmla="*/ 7 h 42"/>
                <a:gd name="T2" fmla="*/ 49 w 56"/>
                <a:gd name="T3" fmla="*/ 7 h 42"/>
                <a:gd name="T4" fmla="*/ 49 w 56"/>
                <a:gd name="T5" fmla="*/ 7 h 42"/>
                <a:gd name="T6" fmla="*/ 56 w 56"/>
                <a:gd name="T7" fmla="*/ 7 h 42"/>
                <a:gd name="T8" fmla="*/ 49 w 56"/>
                <a:gd name="T9" fmla="*/ 14 h 42"/>
                <a:gd name="T10" fmla="*/ 56 w 56"/>
                <a:gd name="T11" fmla="*/ 14 h 42"/>
                <a:gd name="T12" fmla="*/ 49 w 56"/>
                <a:gd name="T13" fmla="*/ 14 h 42"/>
                <a:gd name="T14" fmla="*/ 49 w 56"/>
                <a:gd name="T15" fmla="*/ 14 h 42"/>
                <a:gd name="T16" fmla="*/ 42 w 56"/>
                <a:gd name="T17" fmla="*/ 14 h 42"/>
                <a:gd name="T18" fmla="*/ 42 w 56"/>
                <a:gd name="T19" fmla="*/ 14 h 42"/>
                <a:gd name="T20" fmla="*/ 35 w 56"/>
                <a:gd name="T21" fmla="*/ 21 h 42"/>
                <a:gd name="T22" fmla="*/ 35 w 56"/>
                <a:gd name="T23" fmla="*/ 21 h 42"/>
                <a:gd name="T24" fmla="*/ 35 w 56"/>
                <a:gd name="T25" fmla="*/ 21 h 42"/>
                <a:gd name="T26" fmla="*/ 28 w 56"/>
                <a:gd name="T27" fmla="*/ 28 h 42"/>
                <a:gd name="T28" fmla="*/ 35 w 56"/>
                <a:gd name="T29" fmla="*/ 21 h 42"/>
                <a:gd name="T30" fmla="*/ 28 w 56"/>
                <a:gd name="T31" fmla="*/ 21 h 42"/>
                <a:gd name="T32" fmla="*/ 28 w 56"/>
                <a:gd name="T33" fmla="*/ 28 h 42"/>
                <a:gd name="T34" fmla="*/ 28 w 56"/>
                <a:gd name="T35" fmla="*/ 28 h 42"/>
                <a:gd name="T36" fmla="*/ 21 w 56"/>
                <a:gd name="T37" fmla="*/ 28 h 42"/>
                <a:gd name="T38" fmla="*/ 21 w 56"/>
                <a:gd name="T39" fmla="*/ 28 h 42"/>
                <a:gd name="T40" fmla="*/ 21 w 56"/>
                <a:gd name="T41" fmla="*/ 28 h 42"/>
                <a:gd name="T42" fmla="*/ 21 w 56"/>
                <a:gd name="T43" fmla="*/ 21 h 42"/>
                <a:gd name="T44" fmla="*/ 21 w 56"/>
                <a:gd name="T45" fmla="*/ 28 h 42"/>
                <a:gd name="T46" fmla="*/ 14 w 56"/>
                <a:gd name="T47" fmla="*/ 28 h 42"/>
                <a:gd name="T48" fmla="*/ 14 w 56"/>
                <a:gd name="T49" fmla="*/ 21 h 42"/>
                <a:gd name="T50" fmla="*/ 7 w 56"/>
                <a:gd name="T51" fmla="*/ 28 h 42"/>
                <a:gd name="T52" fmla="*/ 7 w 56"/>
                <a:gd name="T53" fmla="*/ 35 h 42"/>
                <a:gd name="T54" fmla="*/ 0 w 56"/>
                <a:gd name="T55" fmla="*/ 35 h 42"/>
                <a:gd name="T56" fmla="*/ 0 w 56"/>
                <a:gd name="T57" fmla="*/ 35 h 42"/>
                <a:gd name="T58" fmla="*/ 0 w 56"/>
                <a:gd name="T59" fmla="*/ 42 h 42"/>
                <a:gd name="T60" fmla="*/ 0 w 56"/>
                <a:gd name="T61" fmla="*/ 35 h 42"/>
                <a:gd name="T62" fmla="*/ 0 w 56"/>
                <a:gd name="T63" fmla="*/ 28 h 42"/>
                <a:gd name="T64" fmla="*/ 0 w 56"/>
                <a:gd name="T65" fmla="*/ 28 h 42"/>
                <a:gd name="T66" fmla="*/ 0 w 56"/>
                <a:gd name="T67" fmla="*/ 28 h 42"/>
                <a:gd name="T68" fmla="*/ 7 w 56"/>
                <a:gd name="T69" fmla="*/ 28 h 42"/>
                <a:gd name="T70" fmla="*/ 7 w 56"/>
                <a:gd name="T71" fmla="*/ 21 h 42"/>
                <a:gd name="T72" fmla="*/ 7 w 56"/>
                <a:gd name="T73" fmla="*/ 21 h 42"/>
                <a:gd name="T74" fmla="*/ 14 w 56"/>
                <a:gd name="T75" fmla="*/ 14 h 42"/>
                <a:gd name="T76" fmla="*/ 21 w 56"/>
                <a:gd name="T77" fmla="*/ 14 h 42"/>
                <a:gd name="T78" fmla="*/ 21 w 56"/>
                <a:gd name="T79" fmla="*/ 14 h 42"/>
                <a:gd name="T80" fmla="*/ 21 w 56"/>
                <a:gd name="T81" fmla="*/ 14 h 42"/>
                <a:gd name="T82" fmla="*/ 21 w 56"/>
                <a:gd name="T83" fmla="*/ 7 h 42"/>
                <a:gd name="T84" fmla="*/ 21 w 56"/>
                <a:gd name="T85" fmla="*/ 7 h 42"/>
                <a:gd name="T86" fmla="*/ 28 w 56"/>
                <a:gd name="T87" fmla="*/ 7 h 42"/>
                <a:gd name="T88" fmla="*/ 28 w 56"/>
                <a:gd name="T89" fmla="*/ 0 h 42"/>
                <a:gd name="T90" fmla="*/ 35 w 56"/>
                <a:gd name="T91" fmla="*/ 7 h 42"/>
                <a:gd name="T92" fmla="*/ 28 w 56"/>
                <a:gd name="T93" fmla="*/ 7 h 42"/>
                <a:gd name="T94" fmla="*/ 28 w 56"/>
                <a:gd name="T95" fmla="*/ 14 h 42"/>
                <a:gd name="T96" fmla="*/ 21 w 56"/>
                <a:gd name="T97" fmla="*/ 14 h 42"/>
                <a:gd name="T98" fmla="*/ 21 w 56"/>
                <a:gd name="T99" fmla="*/ 14 h 42"/>
                <a:gd name="T100" fmla="*/ 28 w 56"/>
                <a:gd name="T101" fmla="*/ 14 h 42"/>
                <a:gd name="T102" fmla="*/ 28 w 56"/>
                <a:gd name="T103" fmla="*/ 21 h 42"/>
                <a:gd name="T104" fmla="*/ 28 w 56"/>
                <a:gd name="T105" fmla="*/ 14 h 42"/>
                <a:gd name="T106" fmla="*/ 35 w 56"/>
                <a:gd name="T107" fmla="*/ 14 h 42"/>
                <a:gd name="T108" fmla="*/ 35 w 56"/>
                <a:gd name="T109" fmla="*/ 14 h 42"/>
                <a:gd name="T110" fmla="*/ 42 w 56"/>
                <a:gd name="T111" fmla="*/ 14 h 42"/>
                <a:gd name="T112" fmla="*/ 49 w 56"/>
                <a:gd name="T113" fmla="*/ 14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6"/>
                <a:gd name="T172" fmla="*/ 0 h 42"/>
                <a:gd name="T173" fmla="*/ 56 w 56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6" h="42">
                  <a:moveTo>
                    <a:pt x="49" y="7"/>
                  </a:moveTo>
                  <a:lnTo>
                    <a:pt x="49" y="7"/>
                  </a:lnTo>
                  <a:lnTo>
                    <a:pt x="56" y="7"/>
                  </a:lnTo>
                  <a:lnTo>
                    <a:pt x="49" y="7"/>
                  </a:lnTo>
                  <a:lnTo>
                    <a:pt x="56" y="7"/>
                  </a:lnTo>
                  <a:lnTo>
                    <a:pt x="56" y="14"/>
                  </a:lnTo>
                  <a:lnTo>
                    <a:pt x="49" y="14"/>
                  </a:lnTo>
                  <a:lnTo>
                    <a:pt x="56" y="14"/>
                  </a:lnTo>
                  <a:lnTo>
                    <a:pt x="49" y="14"/>
                  </a:lnTo>
                  <a:lnTo>
                    <a:pt x="42" y="14"/>
                  </a:lnTo>
                  <a:lnTo>
                    <a:pt x="42" y="21"/>
                  </a:lnTo>
                  <a:lnTo>
                    <a:pt x="35" y="21"/>
                  </a:lnTo>
                  <a:lnTo>
                    <a:pt x="35" y="28"/>
                  </a:lnTo>
                  <a:lnTo>
                    <a:pt x="28" y="28"/>
                  </a:lnTo>
                  <a:lnTo>
                    <a:pt x="35" y="21"/>
                  </a:lnTo>
                  <a:lnTo>
                    <a:pt x="28" y="21"/>
                  </a:lnTo>
                  <a:lnTo>
                    <a:pt x="28" y="28"/>
                  </a:lnTo>
                  <a:lnTo>
                    <a:pt x="21" y="28"/>
                  </a:lnTo>
                  <a:lnTo>
                    <a:pt x="21" y="21"/>
                  </a:lnTo>
                  <a:lnTo>
                    <a:pt x="21" y="28"/>
                  </a:lnTo>
                  <a:lnTo>
                    <a:pt x="14" y="28"/>
                  </a:lnTo>
                  <a:lnTo>
                    <a:pt x="14" y="21"/>
                  </a:lnTo>
                  <a:lnTo>
                    <a:pt x="7" y="28"/>
                  </a:lnTo>
                  <a:lnTo>
                    <a:pt x="7" y="35"/>
                  </a:lnTo>
                  <a:lnTo>
                    <a:pt x="0" y="35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7" y="28"/>
                  </a:lnTo>
                  <a:lnTo>
                    <a:pt x="7" y="21"/>
                  </a:lnTo>
                  <a:lnTo>
                    <a:pt x="14" y="21"/>
                  </a:lnTo>
                  <a:lnTo>
                    <a:pt x="14" y="14"/>
                  </a:lnTo>
                  <a:lnTo>
                    <a:pt x="21" y="14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28" y="0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28" y="7"/>
                  </a:lnTo>
                  <a:lnTo>
                    <a:pt x="28" y="14"/>
                  </a:lnTo>
                  <a:lnTo>
                    <a:pt x="21" y="14"/>
                  </a:lnTo>
                  <a:lnTo>
                    <a:pt x="21" y="21"/>
                  </a:lnTo>
                  <a:lnTo>
                    <a:pt x="28" y="14"/>
                  </a:lnTo>
                  <a:lnTo>
                    <a:pt x="28" y="21"/>
                  </a:lnTo>
                  <a:lnTo>
                    <a:pt x="28" y="14"/>
                  </a:lnTo>
                  <a:lnTo>
                    <a:pt x="35" y="14"/>
                  </a:lnTo>
                  <a:lnTo>
                    <a:pt x="42" y="14"/>
                  </a:lnTo>
                  <a:lnTo>
                    <a:pt x="49" y="14"/>
                  </a:ln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Rectangle 147"/>
            <p:cNvSpPr>
              <a:spLocks noChangeArrowheads="1"/>
            </p:cNvSpPr>
            <p:nvPr/>
          </p:nvSpPr>
          <p:spPr bwMode="auto">
            <a:xfrm>
              <a:off x="1201" y="622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22" name="Rectangle 148"/>
            <p:cNvSpPr>
              <a:spLocks noChangeArrowheads="1"/>
            </p:cNvSpPr>
            <p:nvPr/>
          </p:nvSpPr>
          <p:spPr bwMode="auto">
            <a:xfrm>
              <a:off x="1211" y="622"/>
              <a:ext cx="1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23" name="Rectangle 149"/>
            <p:cNvSpPr>
              <a:spLocks noChangeArrowheads="1"/>
            </p:cNvSpPr>
            <p:nvPr/>
          </p:nvSpPr>
          <p:spPr bwMode="auto">
            <a:xfrm>
              <a:off x="1077" y="622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24" name="Freeform 150"/>
            <p:cNvSpPr>
              <a:spLocks/>
            </p:cNvSpPr>
            <p:nvPr/>
          </p:nvSpPr>
          <p:spPr bwMode="auto">
            <a:xfrm>
              <a:off x="1182" y="622"/>
              <a:ext cx="5" cy="12"/>
            </a:xfrm>
            <a:custGeom>
              <a:avLst/>
              <a:gdLst>
                <a:gd name="T0" fmla="*/ 8 w 15"/>
                <a:gd name="T1" fmla="*/ 7 h 35"/>
                <a:gd name="T2" fmla="*/ 8 w 15"/>
                <a:gd name="T3" fmla="*/ 7 h 35"/>
                <a:gd name="T4" fmla="*/ 8 w 15"/>
                <a:gd name="T5" fmla="*/ 7 h 35"/>
                <a:gd name="T6" fmla="*/ 15 w 15"/>
                <a:gd name="T7" fmla="*/ 7 h 35"/>
                <a:gd name="T8" fmla="*/ 15 w 15"/>
                <a:gd name="T9" fmla="*/ 0 h 35"/>
                <a:gd name="T10" fmla="*/ 15 w 15"/>
                <a:gd name="T11" fmla="*/ 0 h 35"/>
                <a:gd name="T12" fmla="*/ 15 w 15"/>
                <a:gd name="T13" fmla="*/ 7 h 35"/>
                <a:gd name="T14" fmla="*/ 15 w 15"/>
                <a:gd name="T15" fmla="*/ 7 h 35"/>
                <a:gd name="T16" fmla="*/ 15 w 15"/>
                <a:gd name="T17" fmla="*/ 7 h 35"/>
                <a:gd name="T18" fmla="*/ 15 w 15"/>
                <a:gd name="T19" fmla="*/ 7 h 35"/>
                <a:gd name="T20" fmla="*/ 15 w 15"/>
                <a:gd name="T21" fmla="*/ 7 h 35"/>
                <a:gd name="T22" fmla="*/ 15 w 15"/>
                <a:gd name="T23" fmla="*/ 14 h 35"/>
                <a:gd name="T24" fmla="*/ 15 w 15"/>
                <a:gd name="T25" fmla="*/ 14 h 35"/>
                <a:gd name="T26" fmla="*/ 15 w 15"/>
                <a:gd name="T27" fmla="*/ 14 h 35"/>
                <a:gd name="T28" fmla="*/ 15 w 15"/>
                <a:gd name="T29" fmla="*/ 21 h 35"/>
                <a:gd name="T30" fmla="*/ 15 w 15"/>
                <a:gd name="T31" fmla="*/ 21 h 35"/>
                <a:gd name="T32" fmla="*/ 15 w 15"/>
                <a:gd name="T33" fmla="*/ 21 h 35"/>
                <a:gd name="T34" fmla="*/ 15 w 15"/>
                <a:gd name="T35" fmla="*/ 28 h 35"/>
                <a:gd name="T36" fmla="*/ 8 w 15"/>
                <a:gd name="T37" fmla="*/ 28 h 35"/>
                <a:gd name="T38" fmla="*/ 8 w 15"/>
                <a:gd name="T39" fmla="*/ 35 h 35"/>
                <a:gd name="T40" fmla="*/ 15 w 15"/>
                <a:gd name="T41" fmla="*/ 35 h 35"/>
                <a:gd name="T42" fmla="*/ 15 w 15"/>
                <a:gd name="T43" fmla="*/ 35 h 35"/>
                <a:gd name="T44" fmla="*/ 15 w 15"/>
                <a:gd name="T45" fmla="*/ 35 h 35"/>
                <a:gd name="T46" fmla="*/ 8 w 15"/>
                <a:gd name="T47" fmla="*/ 35 h 35"/>
                <a:gd name="T48" fmla="*/ 8 w 15"/>
                <a:gd name="T49" fmla="*/ 35 h 35"/>
                <a:gd name="T50" fmla="*/ 8 w 15"/>
                <a:gd name="T51" fmla="*/ 35 h 35"/>
                <a:gd name="T52" fmla="*/ 0 w 15"/>
                <a:gd name="T53" fmla="*/ 35 h 35"/>
                <a:gd name="T54" fmla="*/ 0 w 15"/>
                <a:gd name="T55" fmla="*/ 35 h 35"/>
                <a:gd name="T56" fmla="*/ 0 w 15"/>
                <a:gd name="T57" fmla="*/ 35 h 35"/>
                <a:gd name="T58" fmla="*/ 0 w 15"/>
                <a:gd name="T59" fmla="*/ 28 h 35"/>
                <a:gd name="T60" fmla="*/ 0 w 15"/>
                <a:gd name="T61" fmla="*/ 28 h 35"/>
                <a:gd name="T62" fmla="*/ 0 w 15"/>
                <a:gd name="T63" fmla="*/ 28 h 35"/>
                <a:gd name="T64" fmla="*/ 0 w 15"/>
                <a:gd name="T65" fmla="*/ 21 h 35"/>
                <a:gd name="T66" fmla="*/ 0 w 15"/>
                <a:gd name="T67" fmla="*/ 21 h 35"/>
                <a:gd name="T68" fmla="*/ 0 w 15"/>
                <a:gd name="T69" fmla="*/ 21 h 35"/>
                <a:gd name="T70" fmla="*/ 0 w 15"/>
                <a:gd name="T71" fmla="*/ 21 h 35"/>
                <a:gd name="T72" fmla="*/ 8 w 15"/>
                <a:gd name="T73" fmla="*/ 21 h 35"/>
                <a:gd name="T74" fmla="*/ 8 w 15"/>
                <a:gd name="T75" fmla="*/ 21 h 35"/>
                <a:gd name="T76" fmla="*/ 8 w 15"/>
                <a:gd name="T77" fmla="*/ 21 h 35"/>
                <a:gd name="T78" fmla="*/ 8 w 15"/>
                <a:gd name="T79" fmla="*/ 21 h 35"/>
                <a:gd name="T80" fmla="*/ 8 w 15"/>
                <a:gd name="T81" fmla="*/ 14 h 35"/>
                <a:gd name="T82" fmla="*/ 8 w 15"/>
                <a:gd name="T83" fmla="*/ 14 h 35"/>
                <a:gd name="T84" fmla="*/ 8 w 15"/>
                <a:gd name="T85" fmla="*/ 14 h 35"/>
                <a:gd name="T86" fmla="*/ 8 w 15"/>
                <a:gd name="T87" fmla="*/ 14 h 35"/>
                <a:gd name="T88" fmla="*/ 8 w 15"/>
                <a:gd name="T89" fmla="*/ 7 h 35"/>
                <a:gd name="T90" fmla="*/ 8 w 15"/>
                <a:gd name="T91" fmla="*/ 7 h 35"/>
                <a:gd name="T92" fmla="*/ 8 w 15"/>
                <a:gd name="T93" fmla="*/ 7 h 3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5"/>
                <a:gd name="T142" fmla="*/ 0 h 35"/>
                <a:gd name="T143" fmla="*/ 15 w 15"/>
                <a:gd name="T144" fmla="*/ 35 h 3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5" h="35">
                  <a:moveTo>
                    <a:pt x="8" y="7"/>
                  </a:moveTo>
                  <a:lnTo>
                    <a:pt x="8" y="7"/>
                  </a:lnTo>
                  <a:lnTo>
                    <a:pt x="15" y="7"/>
                  </a:lnTo>
                  <a:lnTo>
                    <a:pt x="15" y="0"/>
                  </a:lnTo>
                  <a:lnTo>
                    <a:pt x="15" y="7"/>
                  </a:lnTo>
                  <a:lnTo>
                    <a:pt x="15" y="14"/>
                  </a:lnTo>
                  <a:lnTo>
                    <a:pt x="15" y="21"/>
                  </a:lnTo>
                  <a:lnTo>
                    <a:pt x="15" y="28"/>
                  </a:lnTo>
                  <a:lnTo>
                    <a:pt x="8" y="28"/>
                  </a:lnTo>
                  <a:lnTo>
                    <a:pt x="8" y="35"/>
                  </a:lnTo>
                  <a:lnTo>
                    <a:pt x="15" y="35"/>
                  </a:lnTo>
                  <a:lnTo>
                    <a:pt x="8" y="35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8" y="21"/>
                  </a:lnTo>
                  <a:lnTo>
                    <a:pt x="8" y="14"/>
                  </a:ln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11176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Rectangle 151"/>
            <p:cNvSpPr>
              <a:spLocks noChangeArrowheads="1"/>
            </p:cNvSpPr>
            <p:nvPr/>
          </p:nvSpPr>
          <p:spPr bwMode="auto">
            <a:xfrm>
              <a:off x="1338" y="512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26" name="Freeform 152"/>
            <p:cNvSpPr>
              <a:spLocks/>
            </p:cNvSpPr>
            <p:nvPr/>
          </p:nvSpPr>
          <p:spPr bwMode="auto">
            <a:xfrm>
              <a:off x="1332" y="510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7 h 7"/>
                <a:gd name="T4" fmla="*/ 7 w 7"/>
                <a:gd name="T5" fmla="*/ 7 h 7"/>
                <a:gd name="T6" fmla="*/ 7 w 7"/>
                <a:gd name="T7" fmla="*/ 7 h 7"/>
                <a:gd name="T8" fmla="*/ 7 w 7"/>
                <a:gd name="T9" fmla="*/ 7 h 7"/>
                <a:gd name="T10" fmla="*/ 7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7 w 7"/>
                <a:gd name="T17" fmla="*/ 7 h 7"/>
                <a:gd name="T18" fmla="*/ 7 w 7"/>
                <a:gd name="T19" fmla="*/ 7 h 7"/>
                <a:gd name="T20" fmla="*/ 7 w 7"/>
                <a:gd name="T21" fmla="*/ 7 h 7"/>
                <a:gd name="T22" fmla="*/ 0 w 7"/>
                <a:gd name="T23" fmla="*/ 7 h 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"/>
                <a:gd name="T37" fmla="*/ 0 h 7"/>
                <a:gd name="T38" fmla="*/ 7 w 7"/>
                <a:gd name="T39" fmla="*/ 7 h 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" h="7">
                  <a:moveTo>
                    <a:pt x="0" y="7"/>
                  </a:move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Freeform 153"/>
            <p:cNvSpPr>
              <a:spLocks/>
            </p:cNvSpPr>
            <p:nvPr/>
          </p:nvSpPr>
          <p:spPr bwMode="auto">
            <a:xfrm>
              <a:off x="1335" y="510"/>
              <a:ext cx="3" cy="2"/>
            </a:xfrm>
            <a:custGeom>
              <a:avLst/>
              <a:gdLst>
                <a:gd name="T0" fmla="*/ 0 w 8"/>
                <a:gd name="T1" fmla="*/ 7 h 7"/>
                <a:gd name="T2" fmla="*/ 8 w 8"/>
                <a:gd name="T3" fmla="*/ 0 h 7"/>
                <a:gd name="T4" fmla="*/ 8 w 8"/>
                <a:gd name="T5" fmla="*/ 7 h 7"/>
                <a:gd name="T6" fmla="*/ 0 w 8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7"/>
                <a:gd name="T14" fmla="*/ 8 w 8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7">
                  <a:moveTo>
                    <a:pt x="0" y="7"/>
                  </a:moveTo>
                  <a:lnTo>
                    <a:pt x="8" y="0"/>
                  </a:lnTo>
                  <a:lnTo>
                    <a:pt x="8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Rectangle 154"/>
            <p:cNvSpPr>
              <a:spLocks noChangeArrowheads="1"/>
            </p:cNvSpPr>
            <p:nvPr/>
          </p:nvSpPr>
          <p:spPr bwMode="auto">
            <a:xfrm>
              <a:off x="1332" y="512"/>
              <a:ext cx="1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29" name="Rectangle 155"/>
            <p:cNvSpPr>
              <a:spLocks noChangeArrowheads="1"/>
            </p:cNvSpPr>
            <p:nvPr/>
          </p:nvSpPr>
          <p:spPr bwMode="auto">
            <a:xfrm>
              <a:off x="1298" y="512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30" name="Rectangle 156"/>
            <p:cNvSpPr>
              <a:spLocks noChangeArrowheads="1"/>
            </p:cNvSpPr>
            <p:nvPr/>
          </p:nvSpPr>
          <p:spPr bwMode="auto">
            <a:xfrm>
              <a:off x="1300" y="502"/>
              <a:ext cx="3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31" name="Freeform 157"/>
            <p:cNvSpPr>
              <a:spLocks/>
            </p:cNvSpPr>
            <p:nvPr/>
          </p:nvSpPr>
          <p:spPr bwMode="auto">
            <a:xfrm>
              <a:off x="1279" y="512"/>
              <a:ext cx="0" cy="3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7 h 7"/>
                <a:gd name="T6" fmla="*/ 0 w 1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7"/>
                <a:gd name="T14" fmla="*/ 1 w 1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Freeform 158"/>
            <p:cNvSpPr>
              <a:spLocks/>
            </p:cNvSpPr>
            <p:nvPr/>
          </p:nvSpPr>
          <p:spPr bwMode="auto">
            <a:xfrm>
              <a:off x="1273" y="512"/>
              <a:ext cx="6" cy="3"/>
            </a:xfrm>
            <a:custGeom>
              <a:avLst/>
              <a:gdLst>
                <a:gd name="T0" fmla="*/ 0 w 15"/>
                <a:gd name="T1" fmla="*/ 7 h 7"/>
                <a:gd name="T2" fmla="*/ 0 w 15"/>
                <a:gd name="T3" fmla="*/ 0 h 7"/>
                <a:gd name="T4" fmla="*/ 0 w 15"/>
                <a:gd name="T5" fmla="*/ 0 h 7"/>
                <a:gd name="T6" fmla="*/ 0 w 15"/>
                <a:gd name="T7" fmla="*/ 0 h 7"/>
                <a:gd name="T8" fmla="*/ 0 w 15"/>
                <a:gd name="T9" fmla="*/ 0 h 7"/>
                <a:gd name="T10" fmla="*/ 8 w 15"/>
                <a:gd name="T11" fmla="*/ 0 h 7"/>
                <a:gd name="T12" fmla="*/ 8 w 15"/>
                <a:gd name="T13" fmla="*/ 0 h 7"/>
                <a:gd name="T14" fmla="*/ 8 w 15"/>
                <a:gd name="T15" fmla="*/ 0 h 7"/>
                <a:gd name="T16" fmla="*/ 8 w 15"/>
                <a:gd name="T17" fmla="*/ 0 h 7"/>
                <a:gd name="T18" fmla="*/ 8 w 15"/>
                <a:gd name="T19" fmla="*/ 0 h 7"/>
                <a:gd name="T20" fmla="*/ 8 w 15"/>
                <a:gd name="T21" fmla="*/ 0 h 7"/>
                <a:gd name="T22" fmla="*/ 15 w 15"/>
                <a:gd name="T23" fmla="*/ 0 h 7"/>
                <a:gd name="T24" fmla="*/ 15 w 15"/>
                <a:gd name="T25" fmla="*/ 0 h 7"/>
                <a:gd name="T26" fmla="*/ 15 w 15"/>
                <a:gd name="T27" fmla="*/ 0 h 7"/>
                <a:gd name="T28" fmla="*/ 15 w 15"/>
                <a:gd name="T29" fmla="*/ 0 h 7"/>
                <a:gd name="T30" fmla="*/ 15 w 15"/>
                <a:gd name="T31" fmla="*/ 0 h 7"/>
                <a:gd name="T32" fmla="*/ 15 w 15"/>
                <a:gd name="T33" fmla="*/ 0 h 7"/>
                <a:gd name="T34" fmla="*/ 15 w 15"/>
                <a:gd name="T35" fmla="*/ 7 h 7"/>
                <a:gd name="T36" fmla="*/ 8 w 15"/>
                <a:gd name="T37" fmla="*/ 7 h 7"/>
                <a:gd name="T38" fmla="*/ 8 w 15"/>
                <a:gd name="T39" fmla="*/ 7 h 7"/>
                <a:gd name="T40" fmla="*/ 8 w 15"/>
                <a:gd name="T41" fmla="*/ 7 h 7"/>
                <a:gd name="T42" fmla="*/ 8 w 15"/>
                <a:gd name="T43" fmla="*/ 7 h 7"/>
                <a:gd name="T44" fmla="*/ 8 w 15"/>
                <a:gd name="T45" fmla="*/ 7 h 7"/>
                <a:gd name="T46" fmla="*/ 8 w 15"/>
                <a:gd name="T47" fmla="*/ 7 h 7"/>
                <a:gd name="T48" fmla="*/ 8 w 15"/>
                <a:gd name="T49" fmla="*/ 0 h 7"/>
                <a:gd name="T50" fmla="*/ 8 w 15"/>
                <a:gd name="T51" fmla="*/ 0 h 7"/>
                <a:gd name="T52" fmla="*/ 8 w 15"/>
                <a:gd name="T53" fmla="*/ 7 h 7"/>
                <a:gd name="T54" fmla="*/ 0 w 15"/>
                <a:gd name="T55" fmla="*/ 7 h 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5"/>
                <a:gd name="T85" fmla="*/ 0 h 7"/>
                <a:gd name="T86" fmla="*/ 15 w 15"/>
                <a:gd name="T87" fmla="*/ 7 h 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5" h="7">
                  <a:moveTo>
                    <a:pt x="0" y="7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5" y="0"/>
                  </a:lnTo>
                  <a:lnTo>
                    <a:pt x="15" y="7"/>
                  </a:lnTo>
                  <a:lnTo>
                    <a:pt x="8" y="7"/>
                  </a:lnTo>
                  <a:lnTo>
                    <a:pt x="8" y="0"/>
                  </a:lnTo>
                  <a:lnTo>
                    <a:pt x="8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Rectangle 159"/>
            <p:cNvSpPr>
              <a:spLocks noChangeArrowheads="1"/>
            </p:cNvSpPr>
            <p:nvPr/>
          </p:nvSpPr>
          <p:spPr bwMode="auto">
            <a:xfrm>
              <a:off x="1314" y="502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34" name="Rectangle 160"/>
            <p:cNvSpPr>
              <a:spLocks noChangeArrowheads="1"/>
            </p:cNvSpPr>
            <p:nvPr/>
          </p:nvSpPr>
          <p:spPr bwMode="auto">
            <a:xfrm>
              <a:off x="1327" y="515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35" name="Freeform 161"/>
            <p:cNvSpPr>
              <a:spLocks/>
            </p:cNvSpPr>
            <p:nvPr/>
          </p:nvSpPr>
          <p:spPr bwMode="auto">
            <a:xfrm>
              <a:off x="1317" y="515"/>
              <a:ext cx="2" cy="2"/>
            </a:xfrm>
            <a:custGeom>
              <a:avLst/>
              <a:gdLst>
                <a:gd name="T0" fmla="*/ 0 w 7"/>
                <a:gd name="T1" fmla="*/ 7 h 7"/>
                <a:gd name="T2" fmla="*/ 7 w 7"/>
                <a:gd name="T3" fmla="*/ 0 h 7"/>
                <a:gd name="T4" fmla="*/ 7 w 7"/>
                <a:gd name="T5" fmla="*/ 0 h 7"/>
                <a:gd name="T6" fmla="*/ 7 w 7"/>
                <a:gd name="T7" fmla="*/ 0 h 7"/>
                <a:gd name="T8" fmla="*/ 7 w 7"/>
                <a:gd name="T9" fmla="*/ 0 h 7"/>
                <a:gd name="T10" fmla="*/ 7 w 7"/>
                <a:gd name="T11" fmla="*/ 0 h 7"/>
                <a:gd name="T12" fmla="*/ 7 w 7"/>
                <a:gd name="T13" fmla="*/ 7 h 7"/>
                <a:gd name="T14" fmla="*/ 0 w 7"/>
                <a:gd name="T15" fmla="*/ 7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"/>
                <a:gd name="T25" fmla="*/ 0 h 7"/>
                <a:gd name="T26" fmla="*/ 7 w 7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" h="7">
                  <a:moveTo>
                    <a:pt x="0" y="7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Freeform 162"/>
            <p:cNvSpPr>
              <a:spLocks/>
            </p:cNvSpPr>
            <p:nvPr/>
          </p:nvSpPr>
          <p:spPr bwMode="auto">
            <a:xfrm>
              <a:off x="1295" y="515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0 w 7"/>
                <a:gd name="T5" fmla="*/ 0 h 7"/>
                <a:gd name="T6" fmla="*/ 0 w 7"/>
                <a:gd name="T7" fmla="*/ 0 h 7"/>
                <a:gd name="T8" fmla="*/ 7 w 7"/>
                <a:gd name="T9" fmla="*/ 0 h 7"/>
                <a:gd name="T10" fmla="*/ 7 w 7"/>
                <a:gd name="T11" fmla="*/ 0 h 7"/>
                <a:gd name="T12" fmla="*/ 7 w 7"/>
                <a:gd name="T13" fmla="*/ 7 h 7"/>
                <a:gd name="T14" fmla="*/ 0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Freeform 163"/>
            <p:cNvSpPr>
              <a:spLocks/>
            </p:cNvSpPr>
            <p:nvPr/>
          </p:nvSpPr>
          <p:spPr bwMode="auto">
            <a:xfrm>
              <a:off x="1289" y="515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0 w 7"/>
                <a:gd name="T5" fmla="*/ 0 h 7"/>
                <a:gd name="T6" fmla="*/ 0 w 7"/>
                <a:gd name="T7" fmla="*/ 0 h 7"/>
                <a:gd name="T8" fmla="*/ 0 w 7"/>
                <a:gd name="T9" fmla="*/ 0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0 h 7"/>
                <a:gd name="T16" fmla="*/ 7 w 7"/>
                <a:gd name="T17" fmla="*/ 7 h 7"/>
                <a:gd name="T18" fmla="*/ 0 w 7"/>
                <a:gd name="T19" fmla="*/ 7 h 7"/>
                <a:gd name="T20" fmla="*/ 0 w 7"/>
                <a:gd name="T21" fmla="*/ 7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"/>
                <a:gd name="T34" fmla="*/ 0 h 7"/>
                <a:gd name="T35" fmla="*/ 7 w 7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Freeform 164"/>
            <p:cNvSpPr>
              <a:spLocks/>
            </p:cNvSpPr>
            <p:nvPr/>
          </p:nvSpPr>
          <p:spPr bwMode="auto">
            <a:xfrm>
              <a:off x="1317" y="515"/>
              <a:ext cx="10" cy="4"/>
            </a:xfrm>
            <a:custGeom>
              <a:avLst/>
              <a:gdLst>
                <a:gd name="T0" fmla="*/ 7 w 28"/>
                <a:gd name="T1" fmla="*/ 14 h 14"/>
                <a:gd name="T2" fmla="*/ 0 w 28"/>
                <a:gd name="T3" fmla="*/ 7 h 14"/>
                <a:gd name="T4" fmla="*/ 7 w 28"/>
                <a:gd name="T5" fmla="*/ 7 h 14"/>
                <a:gd name="T6" fmla="*/ 7 w 28"/>
                <a:gd name="T7" fmla="*/ 7 h 14"/>
                <a:gd name="T8" fmla="*/ 7 w 28"/>
                <a:gd name="T9" fmla="*/ 7 h 14"/>
                <a:gd name="T10" fmla="*/ 7 w 28"/>
                <a:gd name="T11" fmla="*/ 0 h 14"/>
                <a:gd name="T12" fmla="*/ 14 w 28"/>
                <a:gd name="T13" fmla="*/ 0 h 14"/>
                <a:gd name="T14" fmla="*/ 14 w 28"/>
                <a:gd name="T15" fmla="*/ 0 h 14"/>
                <a:gd name="T16" fmla="*/ 14 w 28"/>
                <a:gd name="T17" fmla="*/ 0 h 14"/>
                <a:gd name="T18" fmla="*/ 14 w 28"/>
                <a:gd name="T19" fmla="*/ 0 h 14"/>
                <a:gd name="T20" fmla="*/ 14 w 28"/>
                <a:gd name="T21" fmla="*/ 0 h 14"/>
                <a:gd name="T22" fmla="*/ 21 w 28"/>
                <a:gd name="T23" fmla="*/ 0 h 14"/>
                <a:gd name="T24" fmla="*/ 21 w 28"/>
                <a:gd name="T25" fmla="*/ 0 h 14"/>
                <a:gd name="T26" fmla="*/ 21 w 28"/>
                <a:gd name="T27" fmla="*/ 0 h 14"/>
                <a:gd name="T28" fmla="*/ 21 w 28"/>
                <a:gd name="T29" fmla="*/ 0 h 14"/>
                <a:gd name="T30" fmla="*/ 28 w 28"/>
                <a:gd name="T31" fmla="*/ 0 h 14"/>
                <a:gd name="T32" fmla="*/ 28 w 28"/>
                <a:gd name="T33" fmla="*/ 0 h 14"/>
                <a:gd name="T34" fmla="*/ 28 w 28"/>
                <a:gd name="T35" fmla="*/ 0 h 14"/>
                <a:gd name="T36" fmla="*/ 28 w 28"/>
                <a:gd name="T37" fmla="*/ 0 h 14"/>
                <a:gd name="T38" fmla="*/ 21 w 28"/>
                <a:gd name="T39" fmla="*/ 0 h 14"/>
                <a:gd name="T40" fmla="*/ 21 w 28"/>
                <a:gd name="T41" fmla="*/ 0 h 14"/>
                <a:gd name="T42" fmla="*/ 21 w 28"/>
                <a:gd name="T43" fmla="*/ 7 h 14"/>
                <a:gd name="T44" fmla="*/ 21 w 28"/>
                <a:gd name="T45" fmla="*/ 7 h 14"/>
                <a:gd name="T46" fmla="*/ 21 w 28"/>
                <a:gd name="T47" fmla="*/ 7 h 14"/>
                <a:gd name="T48" fmla="*/ 14 w 28"/>
                <a:gd name="T49" fmla="*/ 7 h 14"/>
                <a:gd name="T50" fmla="*/ 14 w 28"/>
                <a:gd name="T51" fmla="*/ 14 h 14"/>
                <a:gd name="T52" fmla="*/ 14 w 28"/>
                <a:gd name="T53" fmla="*/ 14 h 14"/>
                <a:gd name="T54" fmla="*/ 7 w 28"/>
                <a:gd name="T55" fmla="*/ 14 h 14"/>
                <a:gd name="T56" fmla="*/ 7 w 28"/>
                <a:gd name="T57" fmla="*/ 14 h 14"/>
                <a:gd name="T58" fmla="*/ 7 w 28"/>
                <a:gd name="T59" fmla="*/ 14 h 14"/>
                <a:gd name="T60" fmla="*/ 7 w 28"/>
                <a:gd name="T61" fmla="*/ 14 h 14"/>
                <a:gd name="T62" fmla="*/ 7 w 28"/>
                <a:gd name="T63" fmla="*/ 14 h 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8"/>
                <a:gd name="T97" fmla="*/ 0 h 14"/>
                <a:gd name="T98" fmla="*/ 28 w 28"/>
                <a:gd name="T99" fmla="*/ 14 h 1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8" h="14">
                  <a:moveTo>
                    <a:pt x="7" y="14"/>
                  </a:move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Rectangle 165"/>
            <p:cNvSpPr>
              <a:spLocks noChangeArrowheads="1"/>
            </p:cNvSpPr>
            <p:nvPr/>
          </p:nvSpPr>
          <p:spPr bwMode="auto">
            <a:xfrm>
              <a:off x="1319" y="500"/>
              <a:ext cx="3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0" name="Rectangle 166"/>
            <p:cNvSpPr>
              <a:spLocks noChangeArrowheads="1"/>
            </p:cNvSpPr>
            <p:nvPr/>
          </p:nvSpPr>
          <p:spPr bwMode="auto">
            <a:xfrm>
              <a:off x="1327" y="519"/>
              <a:ext cx="3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1" name="Rectangle 167"/>
            <p:cNvSpPr>
              <a:spLocks noChangeArrowheads="1"/>
            </p:cNvSpPr>
            <p:nvPr/>
          </p:nvSpPr>
          <p:spPr bwMode="auto">
            <a:xfrm>
              <a:off x="1311" y="500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2" name="Rectangle 168"/>
            <p:cNvSpPr>
              <a:spLocks noChangeArrowheads="1"/>
            </p:cNvSpPr>
            <p:nvPr/>
          </p:nvSpPr>
          <p:spPr bwMode="auto">
            <a:xfrm>
              <a:off x="1325" y="519"/>
              <a:ext cx="2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3" name="Rectangle 169"/>
            <p:cNvSpPr>
              <a:spLocks noChangeArrowheads="1"/>
            </p:cNvSpPr>
            <p:nvPr/>
          </p:nvSpPr>
          <p:spPr bwMode="auto">
            <a:xfrm>
              <a:off x="1317" y="500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4" name="Rectangle 170"/>
            <p:cNvSpPr>
              <a:spLocks noChangeArrowheads="1"/>
            </p:cNvSpPr>
            <p:nvPr/>
          </p:nvSpPr>
          <p:spPr bwMode="auto">
            <a:xfrm>
              <a:off x="1306" y="498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5" name="Rectangle 171"/>
            <p:cNvSpPr>
              <a:spLocks noChangeArrowheads="1"/>
            </p:cNvSpPr>
            <p:nvPr/>
          </p:nvSpPr>
          <p:spPr bwMode="auto">
            <a:xfrm>
              <a:off x="1308" y="498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6" name="Rectangle 172"/>
            <p:cNvSpPr>
              <a:spLocks noChangeArrowheads="1"/>
            </p:cNvSpPr>
            <p:nvPr/>
          </p:nvSpPr>
          <p:spPr bwMode="auto">
            <a:xfrm>
              <a:off x="1308" y="529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7" name="Rectangle 173"/>
            <p:cNvSpPr>
              <a:spLocks noChangeArrowheads="1"/>
            </p:cNvSpPr>
            <p:nvPr/>
          </p:nvSpPr>
          <p:spPr bwMode="auto">
            <a:xfrm>
              <a:off x="1295" y="532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48" name="Freeform 174"/>
            <p:cNvSpPr>
              <a:spLocks/>
            </p:cNvSpPr>
            <p:nvPr/>
          </p:nvSpPr>
          <p:spPr bwMode="auto">
            <a:xfrm>
              <a:off x="1247" y="529"/>
              <a:ext cx="5" cy="5"/>
            </a:xfrm>
            <a:custGeom>
              <a:avLst/>
              <a:gdLst>
                <a:gd name="T0" fmla="*/ 0 w 14"/>
                <a:gd name="T1" fmla="*/ 15 h 15"/>
                <a:gd name="T2" fmla="*/ 0 w 14"/>
                <a:gd name="T3" fmla="*/ 8 h 15"/>
                <a:gd name="T4" fmla="*/ 0 w 14"/>
                <a:gd name="T5" fmla="*/ 8 h 15"/>
                <a:gd name="T6" fmla="*/ 0 w 14"/>
                <a:gd name="T7" fmla="*/ 8 h 15"/>
                <a:gd name="T8" fmla="*/ 0 w 14"/>
                <a:gd name="T9" fmla="*/ 8 h 15"/>
                <a:gd name="T10" fmla="*/ 0 w 14"/>
                <a:gd name="T11" fmla="*/ 0 h 15"/>
                <a:gd name="T12" fmla="*/ 0 w 14"/>
                <a:gd name="T13" fmla="*/ 0 h 15"/>
                <a:gd name="T14" fmla="*/ 7 w 14"/>
                <a:gd name="T15" fmla="*/ 0 h 15"/>
                <a:gd name="T16" fmla="*/ 7 w 14"/>
                <a:gd name="T17" fmla="*/ 0 h 15"/>
                <a:gd name="T18" fmla="*/ 7 w 14"/>
                <a:gd name="T19" fmla="*/ 0 h 15"/>
                <a:gd name="T20" fmla="*/ 7 w 14"/>
                <a:gd name="T21" fmla="*/ 0 h 15"/>
                <a:gd name="T22" fmla="*/ 7 w 14"/>
                <a:gd name="T23" fmla="*/ 0 h 15"/>
                <a:gd name="T24" fmla="*/ 14 w 14"/>
                <a:gd name="T25" fmla="*/ 0 h 15"/>
                <a:gd name="T26" fmla="*/ 14 w 14"/>
                <a:gd name="T27" fmla="*/ 8 h 15"/>
                <a:gd name="T28" fmla="*/ 14 w 14"/>
                <a:gd name="T29" fmla="*/ 8 h 15"/>
                <a:gd name="T30" fmla="*/ 14 w 14"/>
                <a:gd name="T31" fmla="*/ 8 h 15"/>
                <a:gd name="T32" fmla="*/ 14 w 14"/>
                <a:gd name="T33" fmla="*/ 15 h 15"/>
                <a:gd name="T34" fmla="*/ 7 w 14"/>
                <a:gd name="T35" fmla="*/ 15 h 15"/>
                <a:gd name="T36" fmla="*/ 7 w 14"/>
                <a:gd name="T37" fmla="*/ 15 h 15"/>
                <a:gd name="T38" fmla="*/ 7 w 14"/>
                <a:gd name="T39" fmla="*/ 15 h 15"/>
                <a:gd name="T40" fmla="*/ 7 w 14"/>
                <a:gd name="T41" fmla="*/ 15 h 15"/>
                <a:gd name="T42" fmla="*/ 7 w 14"/>
                <a:gd name="T43" fmla="*/ 15 h 15"/>
                <a:gd name="T44" fmla="*/ 7 w 14"/>
                <a:gd name="T45" fmla="*/ 15 h 15"/>
                <a:gd name="T46" fmla="*/ 0 w 14"/>
                <a:gd name="T47" fmla="*/ 15 h 1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4"/>
                <a:gd name="T73" fmla="*/ 0 h 15"/>
                <a:gd name="T74" fmla="*/ 14 w 14"/>
                <a:gd name="T75" fmla="*/ 15 h 1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4" h="15">
                  <a:moveTo>
                    <a:pt x="0" y="15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8"/>
                  </a:lnTo>
                  <a:lnTo>
                    <a:pt x="14" y="15"/>
                  </a:lnTo>
                  <a:lnTo>
                    <a:pt x="7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Rectangle 175"/>
            <p:cNvSpPr>
              <a:spLocks noChangeArrowheads="1"/>
            </p:cNvSpPr>
            <p:nvPr/>
          </p:nvSpPr>
          <p:spPr bwMode="auto">
            <a:xfrm>
              <a:off x="1308" y="498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50" name="Rectangle 176"/>
            <p:cNvSpPr>
              <a:spLocks noChangeArrowheads="1"/>
            </p:cNvSpPr>
            <p:nvPr/>
          </p:nvSpPr>
          <p:spPr bwMode="auto">
            <a:xfrm>
              <a:off x="1306" y="495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51" name="Rectangle 177"/>
            <p:cNvSpPr>
              <a:spLocks noChangeArrowheads="1"/>
            </p:cNvSpPr>
            <p:nvPr/>
          </p:nvSpPr>
          <p:spPr bwMode="auto">
            <a:xfrm>
              <a:off x="1295" y="534"/>
              <a:ext cx="3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52" name="Freeform 178"/>
            <p:cNvSpPr>
              <a:spLocks/>
            </p:cNvSpPr>
            <p:nvPr/>
          </p:nvSpPr>
          <p:spPr bwMode="auto">
            <a:xfrm>
              <a:off x="1311" y="534"/>
              <a:ext cx="0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0 h 7"/>
                <a:gd name="T6" fmla="*/ 0 w 1"/>
                <a:gd name="T7" fmla="*/ 7 h 7"/>
                <a:gd name="T8" fmla="*/ 0 w 1"/>
                <a:gd name="T9" fmla="*/ 7 h 7"/>
                <a:gd name="T10" fmla="*/ 0 w 1"/>
                <a:gd name="T11" fmla="*/ 7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7"/>
                <a:gd name="T20" fmla="*/ 1 w 1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Freeform 179"/>
            <p:cNvSpPr>
              <a:spLocks/>
            </p:cNvSpPr>
            <p:nvPr/>
          </p:nvSpPr>
          <p:spPr bwMode="auto">
            <a:xfrm>
              <a:off x="1166" y="663"/>
              <a:ext cx="5" cy="2"/>
            </a:xfrm>
            <a:custGeom>
              <a:avLst/>
              <a:gdLst>
                <a:gd name="T0" fmla="*/ 0 w 14"/>
                <a:gd name="T1" fmla="*/ 7 h 7"/>
                <a:gd name="T2" fmla="*/ 0 w 14"/>
                <a:gd name="T3" fmla="*/ 7 h 7"/>
                <a:gd name="T4" fmla="*/ 0 w 14"/>
                <a:gd name="T5" fmla="*/ 7 h 7"/>
                <a:gd name="T6" fmla="*/ 0 w 14"/>
                <a:gd name="T7" fmla="*/ 7 h 7"/>
                <a:gd name="T8" fmla="*/ 0 w 14"/>
                <a:gd name="T9" fmla="*/ 0 h 7"/>
                <a:gd name="T10" fmla="*/ 0 w 14"/>
                <a:gd name="T11" fmla="*/ 0 h 7"/>
                <a:gd name="T12" fmla="*/ 7 w 14"/>
                <a:gd name="T13" fmla="*/ 0 h 7"/>
                <a:gd name="T14" fmla="*/ 7 w 14"/>
                <a:gd name="T15" fmla="*/ 7 h 7"/>
                <a:gd name="T16" fmla="*/ 7 w 14"/>
                <a:gd name="T17" fmla="*/ 7 h 7"/>
                <a:gd name="T18" fmla="*/ 7 w 14"/>
                <a:gd name="T19" fmla="*/ 0 h 7"/>
                <a:gd name="T20" fmla="*/ 7 w 14"/>
                <a:gd name="T21" fmla="*/ 0 h 7"/>
                <a:gd name="T22" fmla="*/ 7 w 14"/>
                <a:gd name="T23" fmla="*/ 0 h 7"/>
                <a:gd name="T24" fmla="*/ 14 w 14"/>
                <a:gd name="T25" fmla="*/ 0 h 7"/>
                <a:gd name="T26" fmla="*/ 14 w 14"/>
                <a:gd name="T27" fmla="*/ 0 h 7"/>
                <a:gd name="T28" fmla="*/ 14 w 14"/>
                <a:gd name="T29" fmla="*/ 7 h 7"/>
                <a:gd name="T30" fmla="*/ 14 w 14"/>
                <a:gd name="T31" fmla="*/ 7 h 7"/>
                <a:gd name="T32" fmla="*/ 14 w 14"/>
                <a:gd name="T33" fmla="*/ 7 h 7"/>
                <a:gd name="T34" fmla="*/ 14 w 14"/>
                <a:gd name="T35" fmla="*/ 7 h 7"/>
                <a:gd name="T36" fmla="*/ 7 w 14"/>
                <a:gd name="T37" fmla="*/ 7 h 7"/>
                <a:gd name="T38" fmla="*/ 7 w 14"/>
                <a:gd name="T39" fmla="*/ 7 h 7"/>
                <a:gd name="T40" fmla="*/ 7 w 14"/>
                <a:gd name="T41" fmla="*/ 7 h 7"/>
                <a:gd name="T42" fmla="*/ 0 w 14"/>
                <a:gd name="T43" fmla="*/ 7 h 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"/>
                <a:gd name="T67" fmla="*/ 0 h 7"/>
                <a:gd name="T68" fmla="*/ 14 w 14"/>
                <a:gd name="T69" fmla="*/ 7 h 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Rectangle 180"/>
            <p:cNvSpPr>
              <a:spLocks noChangeArrowheads="1"/>
            </p:cNvSpPr>
            <p:nvPr/>
          </p:nvSpPr>
          <p:spPr bwMode="auto">
            <a:xfrm>
              <a:off x="1303" y="495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55" name="Freeform 181"/>
            <p:cNvSpPr>
              <a:spLocks/>
            </p:cNvSpPr>
            <p:nvPr/>
          </p:nvSpPr>
          <p:spPr bwMode="auto">
            <a:xfrm>
              <a:off x="1160" y="665"/>
              <a:ext cx="8" cy="12"/>
            </a:xfrm>
            <a:custGeom>
              <a:avLst/>
              <a:gdLst>
                <a:gd name="T0" fmla="*/ 21 w 21"/>
                <a:gd name="T1" fmla="*/ 0 h 36"/>
                <a:gd name="T2" fmla="*/ 21 w 21"/>
                <a:gd name="T3" fmla="*/ 7 h 36"/>
                <a:gd name="T4" fmla="*/ 21 w 21"/>
                <a:gd name="T5" fmla="*/ 7 h 36"/>
                <a:gd name="T6" fmla="*/ 21 w 21"/>
                <a:gd name="T7" fmla="*/ 15 h 36"/>
                <a:gd name="T8" fmla="*/ 21 w 21"/>
                <a:gd name="T9" fmla="*/ 15 h 36"/>
                <a:gd name="T10" fmla="*/ 14 w 21"/>
                <a:gd name="T11" fmla="*/ 15 h 36"/>
                <a:gd name="T12" fmla="*/ 14 w 21"/>
                <a:gd name="T13" fmla="*/ 22 h 36"/>
                <a:gd name="T14" fmla="*/ 14 w 21"/>
                <a:gd name="T15" fmla="*/ 22 h 36"/>
                <a:gd name="T16" fmla="*/ 14 w 21"/>
                <a:gd name="T17" fmla="*/ 29 h 36"/>
                <a:gd name="T18" fmla="*/ 14 w 21"/>
                <a:gd name="T19" fmla="*/ 29 h 36"/>
                <a:gd name="T20" fmla="*/ 14 w 21"/>
                <a:gd name="T21" fmla="*/ 36 h 36"/>
                <a:gd name="T22" fmla="*/ 14 w 21"/>
                <a:gd name="T23" fmla="*/ 36 h 36"/>
                <a:gd name="T24" fmla="*/ 7 w 21"/>
                <a:gd name="T25" fmla="*/ 36 h 36"/>
                <a:gd name="T26" fmla="*/ 7 w 21"/>
                <a:gd name="T27" fmla="*/ 36 h 36"/>
                <a:gd name="T28" fmla="*/ 0 w 21"/>
                <a:gd name="T29" fmla="*/ 36 h 36"/>
                <a:gd name="T30" fmla="*/ 0 w 21"/>
                <a:gd name="T31" fmla="*/ 29 h 36"/>
                <a:gd name="T32" fmla="*/ 0 w 21"/>
                <a:gd name="T33" fmla="*/ 29 h 36"/>
                <a:gd name="T34" fmla="*/ 7 w 21"/>
                <a:gd name="T35" fmla="*/ 22 h 36"/>
                <a:gd name="T36" fmla="*/ 7 w 21"/>
                <a:gd name="T37" fmla="*/ 22 h 36"/>
                <a:gd name="T38" fmla="*/ 0 w 21"/>
                <a:gd name="T39" fmla="*/ 15 h 36"/>
                <a:gd name="T40" fmla="*/ 0 w 21"/>
                <a:gd name="T41" fmla="*/ 15 h 36"/>
                <a:gd name="T42" fmla="*/ 0 w 21"/>
                <a:gd name="T43" fmla="*/ 7 h 36"/>
                <a:gd name="T44" fmla="*/ 0 w 21"/>
                <a:gd name="T45" fmla="*/ 15 h 36"/>
                <a:gd name="T46" fmla="*/ 7 w 21"/>
                <a:gd name="T47" fmla="*/ 15 h 36"/>
                <a:gd name="T48" fmla="*/ 7 w 21"/>
                <a:gd name="T49" fmla="*/ 7 h 36"/>
                <a:gd name="T50" fmla="*/ 7 w 21"/>
                <a:gd name="T51" fmla="*/ 7 h 36"/>
                <a:gd name="T52" fmla="*/ 0 w 21"/>
                <a:gd name="T53" fmla="*/ 7 h 36"/>
                <a:gd name="T54" fmla="*/ 0 w 21"/>
                <a:gd name="T55" fmla="*/ 7 h 36"/>
                <a:gd name="T56" fmla="*/ 0 w 21"/>
                <a:gd name="T57" fmla="*/ 0 h 36"/>
                <a:gd name="T58" fmla="*/ 7 w 21"/>
                <a:gd name="T59" fmla="*/ 0 h 36"/>
                <a:gd name="T60" fmla="*/ 7 w 21"/>
                <a:gd name="T61" fmla="*/ 0 h 36"/>
                <a:gd name="T62" fmla="*/ 14 w 21"/>
                <a:gd name="T63" fmla="*/ 7 h 36"/>
                <a:gd name="T64" fmla="*/ 14 w 21"/>
                <a:gd name="T65" fmla="*/ 7 h 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"/>
                <a:gd name="T100" fmla="*/ 0 h 36"/>
                <a:gd name="T101" fmla="*/ 21 w 21"/>
                <a:gd name="T102" fmla="*/ 36 h 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" h="36">
                  <a:moveTo>
                    <a:pt x="14" y="7"/>
                  </a:moveTo>
                  <a:lnTo>
                    <a:pt x="21" y="0"/>
                  </a:lnTo>
                  <a:lnTo>
                    <a:pt x="21" y="7"/>
                  </a:lnTo>
                  <a:lnTo>
                    <a:pt x="21" y="15"/>
                  </a:lnTo>
                  <a:lnTo>
                    <a:pt x="14" y="15"/>
                  </a:lnTo>
                  <a:lnTo>
                    <a:pt x="14" y="22"/>
                  </a:lnTo>
                  <a:lnTo>
                    <a:pt x="14" y="29"/>
                  </a:lnTo>
                  <a:lnTo>
                    <a:pt x="14" y="36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15"/>
                  </a:lnTo>
                  <a:lnTo>
                    <a:pt x="7" y="15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4" y="7"/>
                  </a:lnTo>
                  <a:lnTo>
                    <a:pt x="14" y="0"/>
                  </a:lnTo>
                  <a:lnTo>
                    <a:pt x="14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Freeform 182"/>
            <p:cNvSpPr>
              <a:spLocks/>
            </p:cNvSpPr>
            <p:nvPr/>
          </p:nvSpPr>
          <p:spPr bwMode="auto">
            <a:xfrm>
              <a:off x="1152" y="663"/>
              <a:ext cx="6" cy="5"/>
            </a:xfrm>
            <a:custGeom>
              <a:avLst/>
              <a:gdLst>
                <a:gd name="T0" fmla="*/ 8 w 15"/>
                <a:gd name="T1" fmla="*/ 14 h 14"/>
                <a:gd name="T2" fmla="*/ 8 w 15"/>
                <a:gd name="T3" fmla="*/ 7 h 14"/>
                <a:gd name="T4" fmla="*/ 8 w 15"/>
                <a:gd name="T5" fmla="*/ 14 h 14"/>
                <a:gd name="T6" fmla="*/ 8 w 15"/>
                <a:gd name="T7" fmla="*/ 14 h 14"/>
                <a:gd name="T8" fmla="*/ 0 w 15"/>
                <a:gd name="T9" fmla="*/ 14 h 14"/>
                <a:gd name="T10" fmla="*/ 0 w 15"/>
                <a:gd name="T11" fmla="*/ 7 h 14"/>
                <a:gd name="T12" fmla="*/ 0 w 15"/>
                <a:gd name="T13" fmla="*/ 7 h 14"/>
                <a:gd name="T14" fmla="*/ 0 w 15"/>
                <a:gd name="T15" fmla="*/ 7 h 14"/>
                <a:gd name="T16" fmla="*/ 0 w 15"/>
                <a:gd name="T17" fmla="*/ 7 h 14"/>
                <a:gd name="T18" fmla="*/ 8 w 15"/>
                <a:gd name="T19" fmla="*/ 7 h 14"/>
                <a:gd name="T20" fmla="*/ 8 w 15"/>
                <a:gd name="T21" fmla="*/ 0 h 14"/>
                <a:gd name="T22" fmla="*/ 8 w 15"/>
                <a:gd name="T23" fmla="*/ 0 h 14"/>
                <a:gd name="T24" fmla="*/ 8 w 15"/>
                <a:gd name="T25" fmla="*/ 0 h 14"/>
                <a:gd name="T26" fmla="*/ 15 w 15"/>
                <a:gd name="T27" fmla="*/ 0 h 14"/>
                <a:gd name="T28" fmla="*/ 15 w 15"/>
                <a:gd name="T29" fmla="*/ 0 h 14"/>
                <a:gd name="T30" fmla="*/ 15 w 15"/>
                <a:gd name="T31" fmla="*/ 7 h 14"/>
                <a:gd name="T32" fmla="*/ 15 w 15"/>
                <a:gd name="T33" fmla="*/ 7 h 14"/>
                <a:gd name="T34" fmla="*/ 8 w 15"/>
                <a:gd name="T35" fmla="*/ 7 h 14"/>
                <a:gd name="T36" fmla="*/ 8 w 15"/>
                <a:gd name="T37" fmla="*/ 7 h 14"/>
                <a:gd name="T38" fmla="*/ 15 w 15"/>
                <a:gd name="T39" fmla="*/ 7 h 14"/>
                <a:gd name="T40" fmla="*/ 15 w 15"/>
                <a:gd name="T41" fmla="*/ 7 h 14"/>
                <a:gd name="T42" fmla="*/ 15 w 15"/>
                <a:gd name="T43" fmla="*/ 7 h 14"/>
                <a:gd name="T44" fmla="*/ 15 w 15"/>
                <a:gd name="T45" fmla="*/ 7 h 14"/>
                <a:gd name="T46" fmla="*/ 15 w 15"/>
                <a:gd name="T47" fmla="*/ 14 h 14"/>
                <a:gd name="T48" fmla="*/ 8 w 15"/>
                <a:gd name="T49" fmla="*/ 14 h 1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"/>
                <a:gd name="T76" fmla="*/ 0 h 14"/>
                <a:gd name="T77" fmla="*/ 15 w 15"/>
                <a:gd name="T78" fmla="*/ 14 h 1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" h="14">
                  <a:moveTo>
                    <a:pt x="8" y="14"/>
                  </a:moveTo>
                  <a:lnTo>
                    <a:pt x="8" y="7"/>
                  </a:lnTo>
                  <a:lnTo>
                    <a:pt x="8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8" y="7"/>
                  </a:lnTo>
                  <a:lnTo>
                    <a:pt x="8" y="0"/>
                  </a:lnTo>
                  <a:lnTo>
                    <a:pt x="15" y="0"/>
                  </a:lnTo>
                  <a:lnTo>
                    <a:pt x="15" y="7"/>
                  </a:lnTo>
                  <a:lnTo>
                    <a:pt x="8" y="7"/>
                  </a:lnTo>
                  <a:lnTo>
                    <a:pt x="15" y="7"/>
                  </a:lnTo>
                  <a:lnTo>
                    <a:pt x="15" y="14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Freeform 183"/>
            <p:cNvSpPr>
              <a:spLocks/>
            </p:cNvSpPr>
            <p:nvPr/>
          </p:nvSpPr>
          <p:spPr bwMode="auto">
            <a:xfrm>
              <a:off x="1155" y="668"/>
              <a:ext cx="0" cy="2"/>
            </a:xfrm>
            <a:custGeom>
              <a:avLst/>
              <a:gdLst>
                <a:gd name="T0" fmla="*/ 0 w 1"/>
                <a:gd name="T1" fmla="*/ 8 h 8"/>
                <a:gd name="T2" fmla="*/ 0 w 1"/>
                <a:gd name="T3" fmla="*/ 0 h 8"/>
                <a:gd name="T4" fmla="*/ 0 w 1"/>
                <a:gd name="T5" fmla="*/ 8 h 8"/>
                <a:gd name="T6" fmla="*/ 0 w 1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8"/>
                <a:gd name="T14" fmla="*/ 1 w 1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Rectangle 184"/>
            <p:cNvSpPr>
              <a:spLocks noChangeArrowheads="1"/>
            </p:cNvSpPr>
            <p:nvPr/>
          </p:nvSpPr>
          <p:spPr bwMode="auto">
            <a:xfrm>
              <a:off x="1152" y="670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59" name="Freeform 185"/>
            <p:cNvSpPr>
              <a:spLocks/>
            </p:cNvSpPr>
            <p:nvPr/>
          </p:nvSpPr>
          <p:spPr bwMode="auto">
            <a:xfrm>
              <a:off x="1147" y="668"/>
              <a:ext cx="5" cy="2"/>
            </a:xfrm>
            <a:custGeom>
              <a:avLst/>
              <a:gdLst>
                <a:gd name="T0" fmla="*/ 0 w 14"/>
                <a:gd name="T1" fmla="*/ 8 h 8"/>
                <a:gd name="T2" fmla="*/ 0 w 14"/>
                <a:gd name="T3" fmla="*/ 8 h 8"/>
                <a:gd name="T4" fmla="*/ 0 w 14"/>
                <a:gd name="T5" fmla="*/ 8 h 8"/>
                <a:gd name="T6" fmla="*/ 0 w 14"/>
                <a:gd name="T7" fmla="*/ 0 h 8"/>
                <a:gd name="T8" fmla="*/ 0 w 14"/>
                <a:gd name="T9" fmla="*/ 0 h 8"/>
                <a:gd name="T10" fmla="*/ 0 w 14"/>
                <a:gd name="T11" fmla="*/ 0 h 8"/>
                <a:gd name="T12" fmla="*/ 7 w 14"/>
                <a:gd name="T13" fmla="*/ 0 h 8"/>
                <a:gd name="T14" fmla="*/ 7 w 14"/>
                <a:gd name="T15" fmla="*/ 0 h 8"/>
                <a:gd name="T16" fmla="*/ 14 w 14"/>
                <a:gd name="T17" fmla="*/ 0 h 8"/>
                <a:gd name="T18" fmla="*/ 14 w 14"/>
                <a:gd name="T19" fmla="*/ 0 h 8"/>
                <a:gd name="T20" fmla="*/ 14 w 14"/>
                <a:gd name="T21" fmla="*/ 0 h 8"/>
                <a:gd name="T22" fmla="*/ 14 w 14"/>
                <a:gd name="T23" fmla="*/ 0 h 8"/>
                <a:gd name="T24" fmla="*/ 14 w 14"/>
                <a:gd name="T25" fmla="*/ 0 h 8"/>
                <a:gd name="T26" fmla="*/ 14 w 14"/>
                <a:gd name="T27" fmla="*/ 8 h 8"/>
                <a:gd name="T28" fmla="*/ 14 w 14"/>
                <a:gd name="T29" fmla="*/ 8 h 8"/>
                <a:gd name="T30" fmla="*/ 14 w 14"/>
                <a:gd name="T31" fmla="*/ 8 h 8"/>
                <a:gd name="T32" fmla="*/ 7 w 14"/>
                <a:gd name="T33" fmla="*/ 8 h 8"/>
                <a:gd name="T34" fmla="*/ 7 w 14"/>
                <a:gd name="T35" fmla="*/ 8 h 8"/>
                <a:gd name="T36" fmla="*/ 7 w 14"/>
                <a:gd name="T37" fmla="*/ 8 h 8"/>
                <a:gd name="T38" fmla="*/ 7 w 14"/>
                <a:gd name="T39" fmla="*/ 8 h 8"/>
                <a:gd name="T40" fmla="*/ 0 w 14"/>
                <a:gd name="T41" fmla="*/ 8 h 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"/>
                <a:gd name="T64" fmla="*/ 0 h 8"/>
                <a:gd name="T65" fmla="*/ 14 w 14"/>
                <a:gd name="T66" fmla="*/ 8 h 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" h="8">
                  <a:moveTo>
                    <a:pt x="0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8"/>
                  </a:lnTo>
                  <a:lnTo>
                    <a:pt x="7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Freeform 186"/>
            <p:cNvSpPr>
              <a:spLocks/>
            </p:cNvSpPr>
            <p:nvPr/>
          </p:nvSpPr>
          <p:spPr bwMode="auto">
            <a:xfrm>
              <a:off x="851" y="668"/>
              <a:ext cx="2" cy="2"/>
            </a:xfrm>
            <a:custGeom>
              <a:avLst/>
              <a:gdLst>
                <a:gd name="T0" fmla="*/ 7 w 7"/>
                <a:gd name="T1" fmla="*/ 8 h 8"/>
                <a:gd name="T2" fmla="*/ 0 w 7"/>
                <a:gd name="T3" fmla="*/ 8 h 8"/>
                <a:gd name="T4" fmla="*/ 0 w 7"/>
                <a:gd name="T5" fmla="*/ 0 h 8"/>
                <a:gd name="T6" fmla="*/ 7 w 7"/>
                <a:gd name="T7" fmla="*/ 0 h 8"/>
                <a:gd name="T8" fmla="*/ 7 w 7"/>
                <a:gd name="T9" fmla="*/ 8 h 8"/>
                <a:gd name="T10" fmla="*/ 7 w 7"/>
                <a:gd name="T11" fmla="*/ 8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8"/>
                <a:gd name="T20" fmla="*/ 7 w 7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8">
                  <a:moveTo>
                    <a:pt x="7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Freeform 187"/>
            <p:cNvSpPr>
              <a:spLocks/>
            </p:cNvSpPr>
            <p:nvPr/>
          </p:nvSpPr>
          <p:spPr bwMode="auto">
            <a:xfrm>
              <a:off x="1144" y="670"/>
              <a:ext cx="3" cy="1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Freeform 188"/>
            <p:cNvSpPr>
              <a:spLocks/>
            </p:cNvSpPr>
            <p:nvPr/>
          </p:nvSpPr>
          <p:spPr bwMode="auto">
            <a:xfrm>
              <a:off x="1042" y="673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0 w 1"/>
                <a:gd name="T17" fmla="*/ 0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"/>
                <a:gd name="T28" fmla="*/ 0 h 1"/>
                <a:gd name="T29" fmla="*/ 1 w 1"/>
                <a:gd name="T30" fmla="*/ 1 h 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Freeform 189"/>
            <p:cNvSpPr>
              <a:spLocks/>
            </p:cNvSpPr>
            <p:nvPr/>
          </p:nvSpPr>
          <p:spPr bwMode="auto">
            <a:xfrm>
              <a:off x="1155" y="675"/>
              <a:ext cx="3" cy="2"/>
            </a:xfrm>
            <a:custGeom>
              <a:avLst/>
              <a:gdLst>
                <a:gd name="T0" fmla="*/ 0 w 7"/>
                <a:gd name="T1" fmla="*/ 7 h 7"/>
                <a:gd name="T2" fmla="*/ 7 w 7"/>
                <a:gd name="T3" fmla="*/ 0 h 7"/>
                <a:gd name="T4" fmla="*/ 7 w 7"/>
                <a:gd name="T5" fmla="*/ 0 h 7"/>
                <a:gd name="T6" fmla="*/ 7 w 7"/>
                <a:gd name="T7" fmla="*/ 0 h 7"/>
                <a:gd name="T8" fmla="*/ 7 w 7"/>
                <a:gd name="T9" fmla="*/ 0 h 7"/>
                <a:gd name="T10" fmla="*/ 7 w 7"/>
                <a:gd name="T11" fmla="*/ 0 h 7"/>
                <a:gd name="T12" fmla="*/ 7 w 7"/>
                <a:gd name="T13" fmla="*/ 7 h 7"/>
                <a:gd name="T14" fmla="*/ 0 w 7"/>
                <a:gd name="T15" fmla="*/ 7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"/>
                <a:gd name="T25" fmla="*/ 0 h 7"/>
                <a:gd name="T26" fmla="*/ 7 w 7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" h="7">
                  <a:moveTo>
                    <a:pt x="0" y="7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Freeform 190"/>
            <p:cNvSpPr>
              <a:spLocks/>
            </p:cNvSpPr>
            <p:nvPr/>
          </p:nvSpPr>
          <p:spPr bwMode="auto">
            <a:xfrm>
              <a:off x="1047" y="677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"/>
                <a:gd name="T20" fmla="*/ 1 w 1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Rectangle 191"/>
            <p:cNvSpPr>
              <a:spLocks noChangeArrowheads="1"/>
            </p:cNvSpPr>
            <p:nvPr/>
          </p:nvSpPr>
          <p:spPr bwMode="auto">
            <a:xfrm>
              <a:off x="1069" y="682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66" name="Rectangle 192"/>
            <p:cNvSpPr>
              <a:spLocks noChangeArrowheads="1"/>
            </p:cNvSpPr>
            <p:nvPr/>
          </p:nvSpPr>
          <p:spPr bwMode="auto">
            <a:xfrm>
              <a:off x="1015" y="682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67" name="Rectangle 193"/>
            <p:cNvSpPr>
              <a:spLocks noChangeArrowheads="1"/>
            </p:cNvSpPr>
            <p:nvPr/>
          </p:nvSpPr>
          <p:spPr bwMode="auto">
            <a:xfrm>
              <a:off x="1015" y="682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68" name="Rectangle 194"/>
            <p:cNvSpPr>
              <a:spLocks noChangeArrowheads="1"/>
            </p:cNvSpPr>
            <p:nvPr/>
          </p:nvSpPr>
          <p:spPr bwMode="auto">
            <a:xfrm>
              <a:off x="1163" y="682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69" name="Freeform 195"/>
            <p:cNvSpPr>
              <a:spLocks/>
            </p:cNvSpPr>
            <p:nvPr/>
          </p:nvSpPr>
          <p:spPr bwMode="auto">
            <a:xfrm>
              <a:off x="1069" y="682"/>
              <a:ext cx="2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0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Freeform 196"/>
            <p:cNvSpPr>
              <a:spLocks/>
            </p:cNvSpPr>
            <p:nvPr/>
          </p:nvSpPr>
          <p:spPr bwMode="auto">
            <a:xfrm>
              <a:off x="1149" y="680"/>
              <a:ext cx="3" cy="4"/>
            </a:xfrm>
            <a:custGeom>
              <a:avLst/>
              <a:gdLst>
                <a:gd name="T0" fmla="*/ 7 w 7"/>
                <a:gd name="T1" fmla="*/ 14 h 14"/>
                <a:gd name="T2" fmla="*/ 7 w 7"/>
                <a:gd name="T3" fmla="*/ 7 h 14"/>
                <a:gd name="T4" fmla="*/ 0 w 7"/>
                <a:gd name="T5" fmla="*/ 7 h 14"/>
                <a:gd name="T6" fmla="*/ 0 w 7"/>
                <a:gd name="T7" fmla="*/ 7 h 14"/>
                <a:gd name="T8" fmla="*/ 7 w 7"/>
                <a:gd name="T9" fmla="*/ 7 h 14"/>
                <a:gd name="T10" fmla="*/ 0 w 7"/>
                <a:gd name="T11" fmla="*/ 7 h 14"/>
                <a:gd name="T12" fmla="*/ 7 w 7"/>
                <a:gd name="T13" fmla="*/ 7 h 14"/>
                <a:gd name="T14" fmla="*/ 7 w 7"/>
                <a:gd name="T15" fmla="*/ 0 h 14"/>
                <a:gd name="T16" fmla="*/ 7 w 7"/>
                <a:gd name="T17" fmla="*/ 0 h 14"/>
                <a:gd name="T18" fmla="*/ 7 w 7"/>
                <a:gd name="T19" fmla="*/ 0 h 14"/>
                <a:gd name="T20" fmla="*/ 7 w 7"/>
                <a:gd name="T21" fmla="*/ 0 h 14"/>
                <a:gd name="T22" fmla="*/ 7 w 7"/>
                <a:gd name="T23" fmla="*/ 7 h 14"/>
                <a:gd name="T24" fmla="*/ 7 w 7"/>
                <a:gd name="T25" fmla="*/ 7 h 14"/>
                <a:gd name="T26" fmla="*/ 7 w 7"/>
                <a:gd name="T27" fmla="*/ 7 h 14"/>
                <a:gd name="T28" fmla="*/ 7 w 7"/>
                <a:gd name="T29" fmla="*/ 14 h 14"/>
                <a:gd name="T30" fmla="*/ 7 w 7"/>
                <a:gd name="T31" fmla="*/ 14 h 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"/>
                <a:gd name="T49" fmla="*/ 0 h 14"/>
                <a:gd name="T50" fmla="*/ 7 w 7"/>
                <a:gd name="T51" fmla="*/ 14 h 1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" h="14">
                  <a:moveTo>
                    <a:pt x="7" y="14"/>
                  </a:moveTo>
                  <a:lnTo>
                    <a:pt x="7" y="7"/>
                  </a:lnTo>
                  <a:lnTo>
                    <a:pt x="0" y="7"/>
                  </a:lnTo>
                  <a:lnTo>
                    <a:pt x="7" y="7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Freeform 197"/>
            <p:cNvSpPr>
              <a:spLocks/>
            </p:cNvSpPr>
            <p:nvPr/>
          </p:nvSpPr>
          <p:spPr bwMode="auto">
            <a:xfrm>
              <a:off x="1044" y="682"/>
              <a:ext cx="1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7 h 7"/>
                <a:gd name="T6" fmla="*/ 0 w 1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7"/>
                <a:gd name="T14" fmla="*/ 1 w 1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Freeform 198"/>
            <p:cNvSpPr>
              <a:spLocks/>
            </p:cNvSpPr>
            <p:nvPr/>
          </p:nvSpPr>
          <p:spPr bwMode="auto">
            <a:xfrm>
              <a:off x="1064" y="684"/>
              <a:ext cx="2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0 w 7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"/>
                <a:gd name="T20" fmla="*/ 7 w 7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Freeform 199"/>
            <p:cNvSpPr>
              <a:spLocks/>
            </p:cNvSpPr>
            <p:nvPr/>
          </p:nvSpPr>
          <p:spPr bwMode="auto">
            <a:xfrm>
              <a:off x="891" y="684"/>
              <a:ext cx="3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0 w 7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"/>
                <a:gd name="T20" fmla="*/ 7 w 7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Rectangle 200"/>
            <p:cNvSpPr>
              <a:spLocks noChangeArrowheads="1"/>
            </p:cNvSpPr>
            <p:nvPr/>
          </p:nvSpPr>
          <p:spPr bwMode="auto">
            <a:xfrm>
              <a:off x="894" y="684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75" name="Freeform 201"/>
            <p:cNvSpPr>
              <a:spLocks/>
            </p:cNvSpPr>
            <p:nvPr/>
          </p:nvSpPr>
          <p:spPr bwMode="auto">
            <a:xfrm>
              <a:off x="894" y="687"/>
              <a:ext cx="2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0 w 7"/>
                <a:gd name="T5" fmla="*/ 0 h 7"/>
                <a:gd name="T6" fmla="*/ 7 w 7"/>
                <a:gd name="T7" fmla="*/ 0 h 7"/>
                <a:gd name="T8" fmla="*/ 7 w 7"/>
                <a:gd name="T9" fmla="*/ 0 h 7"/>
                <a:gd name="T10" fmla="*/ 7 w 7"/>
                <a:gd name="T11" fmla="*/ 7 h 7"/>
                <a:gd name="T12" fmla="*/ 0 w 7"/>
                <a:gd name="T13" fmla="*/ 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7"/>
                <a:gd name="T23" fmla="*/ 7 w 7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Rectangle 202"/>
            <p:cNvSpPr>
              <a:spLocks noChangeArrowheads="1"/>
            </p:cNvSpPr>
            <p:nvPr/>
          </p:nvSpPr>
          <p:spPr bwMode="auto">
            <a:xfrm>
              <a:off x="894" y="689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77" name="Freeform 203"/>
            <p:cNvSpPr>
              <a:spLocks/>
            </p:cNvSpPr>
            <p:nvPr/>
          </p:nvSpPr>
          <p:spPr bwMode="auto">
            <a:xfrm>
              <a:off x="894" y="689"/>
              <a:ext cx="2" cy="2"/>
            </a:xfrm>
            <a:custGeom>
              <a:avLst/>
              <a:gdLst>
                <a:gd name="T0" fmla="*/ 0 w 7"/>
                <a:gd name="T1" fmla="*/ 7 h 7"/>
                <a:gd name="T2" fmla="*/ 7 w 7"/>
                <a:gd name="T3" fmla="*/ 0 h 7"/>
                <a:gd name="T4" fmla="*/ 7 w 7"/>
                <a:gd name="T5" fmla="*/ 7 h 7"/>
                <a:gd name="T6" fmla="*/ 0 w 7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7"/>
                <a:gd name="T14" fmla="*/ 7 w 7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7">
                  <a:moveTo>
                    <a:pt x="0" y="7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Freeform 204"/>
            <p:cNvSpPr>
              <a:spLocks/>
            </p:cNvSpPr>
            <p:nvPr/>
          </p:nvSpPr>
          <p:spPr bwMode="auto">
            <a:xfrm>
              <a:off x="1010" y="689"/>
              <a:ext cx="2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7 h 7"/>
                <a:gd name="T4" fmla="*/ 0 w 7"/>
                <a:gd name="T5" fmla="*/ 0 h 7"/>
                <a:gd name="T6" fmla="*/ 0 w 7"/>
                <a:gd name="T7" fmla="*/ 7 h 7"/>
                <a:gd name="T8" fmla="*/ 0 w 7"/>
                <a:gd name="T9" fmla="*/ 0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7 w 7"/>
                <a:gd name="T17" fmla="*/ 7 h 7"/>
                <a:gd name="T18" fmla="*/ 0 w 7"/>
                <a:gd name="T19" fmla="*/ 7 h 7"/>
                <a:gd name="T20" fmla="*/ 0 w 7"/>
                <a:gd name="T21" fmla="*/ 7 h 7"/>
                <a:gd name="T22" fmla="*/ 0 w 7"/>
                <a:gd name="T23" fmla="*/ 7 h 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"/>
                <a:gd name="T37" fmla="*/ 0 h 7"/>
                <a:gd name="T38" fmla="*/ 7 w 7"/>
                <a:gd name="T39" fmla="*/ 7 h 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Freeform 205"/>
            <p:cNvSpPr>
              <a:spLocks/>
            </p:cNvSpPr>
            <p:nvPr/>
          </p:nvSpPr>
          <p:spPr bwMode="auto">
            <a:xfrm>
              <a:off x="934" y="691"/>
              <a:ext cx="11" cy="8"/>
            </a:xfrm>
            <a:custGeom>
              <a:avLst/>
              <a:gdLst>
                <a:gd name="T0" fmla="*/ 22 w 29"/>
                <a:gd name="T1" fmla="*/ 0 h 22"/>
                <a:gd name="T2" fmla="*/ 29 w 29"/>
                <a:gd name="T3" fmla="*/ 0 h 22"/>
                <a:gd name="T4" fmla="*/ 29 w 29"/>
                <a:gd name="T5" fmla="*/ 0 h 22"/>
                <a:gd name="T6" fmla="*/ 29 w 29"/>
                <a:gd name="T7" fmla="*/ 0 h 22"/>
                <a:gd name="T8" fmla="*/ 29 w 29"/>
                <a:gd name="T9" fmla="*/ 0 h 22"/>
                <a:gd name="T10" fmla="*/ 29 w 29"/>
                <a:gd name="T11" fmla="*/ 0 h 22"/>
                <a:gd name="T12" fmla="*/ 29 w 29"/>
                <a:gd name="T13" fmla="*/ 7 h 22"/>
                <a:gd name="T14" fmla="*/ 22 w 29"/>
                <a:gd name="T15" fmla="*/ 7 h 22"/>
                <a:gd name="T16" fmla="*/ 22 w 29"/>
                <a:gd name="T17" fmla="*/ 7 h 22"/>
                <a:gd name="T18" fmla="*/ 22 w 29"/>
                <a:gd name="T19" fmla="*/ 7 h 22"/>
                <a:gd name="T20" fmla="*/ 22 w 29"/>
                <a:gd name="T21" fmla="*/ 7 h 22"/>
                <a:gd name="T22" fmla="*/ 22 w 29"/>
                <a:gd name="T23" fmla="*/ 14 h 22"/>
                <a:gd name="T24" fmla="*/ 22 w 29"/>
                <a:gd name="T25" fmla="*/ 14 h 22"/>
                <a:gd name="T26" fmla="*/ 22 w 29"/>
                <a:gd name="T27" fmla="*/ 14 h 22"/>
                <a:gd name="T28" fmla="*/ 22 w 29"/>
                <a:gd name="T29" fmla="*/ 14 h 22"/>
                <a:gd name="T30" fmla="*/ 22 w 29"/>
                <a:gd name="T31" fmla="*/ 14 h 22"/>
                <a:gd name="T32" fmla="*/ 15 w 29"/>
                <a:gd name="T33" fmla="*/ 14 h 22"/>
                <a:gd name="T34" fmla="*/ 15 w 29"/>
                <a:gd name="T35" fmla="*/ 22 h 22"/>
                <a:gd name="T36" fmla="*/ 15 w 29"/>
                <a:gd name="T37" fmla="*/ 22 h 22"/>
                <a:gd name="T38" fmla="*/ 15 w 29"/>
                <a:gd name="T39" fmla="*/ 22 h 22"/>
                <a:gd name="T40" fmla="*/ 7 w 29"/>
                <a:gd name="T41" fmla="*/ 22 h 22"/>
                <a:gd name="T42" fmla="*/ 7 w 29"/>
                <a:gd name="T43" fmla="*/ 22 h 22"/>
                <a:gd name="T44" fmla="*/ 7 w 29"/>
                <a:gd name="T45" fmla="*/ 22 h 22"/>
                <a:gd name="T46" fmla="*/ 7 w 29"/>
                <a:gd name="T47" fmla="*/ 22 h 22"/>
                <a:gd name="T48" fmla="*/ 0 w 29"/>
                <a:gd name="T49" fmla="*/ 22 h 22"/>
                <a:gd name="T50" fmla="*/ 0 w 29"/>
                <a:gd name="T51" fmla="*/ 22 h 22"/>
                <a:gd name="T52" fmla="*/ 0 w 29"/>
                <a:gd name="T53" fmla="*/ 22 h 22"/>
                <a:gd name="T54" fmla="*/ 0 w 29"/>
                <a:gd name="T55" fmla="*/ 22 h 22"/>
                <a:gd name="T56" fmla="*/ 0 w 29"/>
                <a:gd name="T57" fmla="*/ 14 h 22"/>
                <a:gd name="T58" fmla="*/ 0 w 29"/>
                <a:gd name="T59" fmla="*/ 14 h 22"/>
                <a:gd name="T60" fmla="*/ 0 w 29"/>
                <a:gd name="T61" fmla="*/ 14 h 22"/>
                <a:gd name="T62" fmla="*/ 0 w 29"/>
                <a:gd name="T63" fmla="*/ 14 h 22"/>
                <a:gd name="T64" fmla="*/ 0 w 29"/>
                <a:gd name="T65" fmla="*/ 14 h 22"/>
                <a:gd name="T66" fmla="*/ 0 w 29"/>
                <a:gd name="T67" fmla="*/ 14 h 22"/>
                <a:gd name="T68" fmla="*/ 7 w 29"/>
                <a:gd name="T69" fmla="*/ 7 h 22"/>
                <a:gd name="T70" fmla="*/ 7 w 29"/>
                <a:gd name="T71" fmla="*/ 7 h 22"/>
                <a:gd name="T72" fmla="*/ 7 w 29"/>
                <a:gd name="T73" fmla="*/ 7 h 22"/>
                <a:gd name="T74" fmla="*/ 15 w 29"/>
                <a:gd name="T75" fmla="*/ 7 h 22"/>
                <a:gd name="T76" fmla="*/ 15 w 29"/>
                <a:gd name="T77" fmla="*/ 7 h 22"/>
                <a:gd name="T78" fmla="*/ 15 w 29"/>
                <a:gd name="T79" fmla="*/ 7 h 22"/>
                <a:gd name="T80" fmla="*/ 15 w 29"/>
                <a:gd name="T81" fmla="*/ 7 h 22"/>
                <a:gd name="T82" fmla="*/ 15 w 29"/>
                <a:gd name="T83" fmla="*/ 7 h 22"/>
                <a:gd name="T84" fmla="*/ 15 w 29"/>
                <a:gd name="T85" fmla="*/ 0 h 22"/>
                <a:gd name="T86" fmla="*/ 22 w 29"/>
                <a:gd name="T87" fmla="*/ 0 h 22"/>
                <a:gd name="T88" fmla="*/ 22 w 29"/>
                <a:gd name="T89" fmla="*/ 0 h 22"/>
                <a:gd name="T90" fmla="*/ 22 w 29"/>
                <a:gd name="T91" fmla="*/ 0 h 22"/>
                <a:gd name="T92" fmla="*/ 22 w 29"/>
                <a:gd name="T93" fmla="*/ 0 h 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9"/>
                <a:gd name="T142" fmla="*/ 0 h 22"/>
                <a:gd name="T143" fmla="*/ 29 w 29"/>
                <a:gd name="T144" fmla="*/ 22 h 2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9" h="22">
                  <a:moveTo>
                    <a:pt x="22" y="0"/>
                  </a:moveTo>
                  <a:lnTo>
                    <a:pt x="29" y="0"/>
                  </a:lnTo>
                  <a:lnTo>
                    <a:pt x="29" y="7"/>
                  </a:lnTo>
                  <a:lnTo>
                    <a:pt x="22" y="7"/>
                  </a:lnTo>
                  <a:lnTo>
                    <a:pt x="22" y="14"/>
                  </a:lnTo>
                  <a:lnTo>
                    <a:pt x="15" y="14"/>
                  </a:lnTo>
                  <a:lnTo>
                    <a:pt x="15" y="22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7" y="7"/>
                  </a:lnTo>
                  <a:lnTo>
                    <a:pt x="15" y="7"/>
                  </a:lnTo>
                  <a:lnTo>
                    <a:pt x="15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Freeform 206"/>
            <p:cNvSpPr>
              <a:spLocks/>
            </p:cNvSpPr>
            <p:nvPr/>
          </p:nvSpPr>
          <p:spPr bwMode="auto">
            <a:xfrm>
              <a:off x="1325" y="488"/>
              <a:ext cx="2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0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7 w 7"/>
                <a:gd name="T15" fmla="*/ 0 h 1"/>
                <a:gd name="T16" fmla="*/ 7 w 7"/>
                <a:gd name="T17" fmla="*/ 0 h 1"/>
                <a:gd name="T18" fmla="*/ 7 w 7"/>
                <a:gd name="T19" fmla="*/ 0 h 1"/>
                <a:gd name="T20" fmla="*/ 7 w 7"/>
                <a:gd name="T21" fmla="*/ 0 h 1"/>
                <a:gd name="T22" fmla="*/ 7 w 7"/>
                <a:gd name="T23" fmla="*/ 0 h 1"/>
                <a:gd name="T24" fmla="*/ 0 w 7"/>
                <a:gd name="T25" fmla="*/ 0 h 1"/>
                <a:gd name="T26" fmla="*/ 0 w 7"/>
                <a:gd name="T27" fmla="*/ 0 h 1"/>
                <a:gd name="T28" fmla="*/ 0 w 7"/>
                <a:gd name="T29" fmla="*/ 0 h 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"/>
                <a:gd name="T46" fmla="*/ 0 h 1"/>
                <a:gd name="T47" fmla="*/ 7 w 7"/>
                <a:gd name="T48" fmla="*/ 1 h 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Freeform 207"/>
            <p:cNvSpPr>
              <a:spLocks/>
            </p:cNvSpPr>
            <p:nvPr/>
          </p:nvSpPr>
          <p:spPr bwMode="auto">
            <a:xfrm>
              <a:off x="1187" y="622"/>
              <a:ext cx="3" cy="3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7 h 7"/>
                <a:gd name="T4" fmla="*/ 0 w 7"/>
                <a:gd name="T5" fmla="*/ 7 h 7"/>
                <a:gd name="T6" fmla="*/ 0 w 7"/>
                <a:gd name="T7" fmla="*/ 0 h 7"/>
                <a:gd name="T8" fmla="*/ 0 w 7"/>
                <a:gd name="T9" fmla="*/ 0 h 7"/>
                <a:gd name="T10" fmla="*/ 0 w 7"/>
                <a:gd name="T11" fmla="*/ 7 h 7"/>
                <a:gd name="T12" fmla="*/ 0 w 7"/>
                <a:gd name="T13" fmla="*/ 7 h 7"/>
                <a:gd name="T14" fmla="*/ 7 w 7"/>
                <a:gd name="T15" fmla="*/ 7 h 7"/>
                <a:gd name="T16" fmla="*/ 0 w 7"/>
                <a:gd name="T17" fmla="*/ 7 h 7"/>
                <a:gd name="T18" fmla="*/ 0 w 7"/>
                <a:gd name="T19" fmla="*/ 7 h 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7"/>
                <a:gd name="T32" fmla="*/ 7 w 7"/>
                <a:gd name="T33" fmla="*/ 7 h 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Rectangle 208"/>
            <p:cNvSpPr>
              <a:spLocks noChangeArrowheads="1"/>
            </p:cNvSpPr>
            <p:nvPr/>
          </p:nvSpPr>
          <p:spPr bwMode="auto">
            <a:xfrm>
              <a:off x="1201" y="627"/>
              <a:ext cx="2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83" name="Freeform 209"/>
            <p:cNvSpPr>
              <a:spLocks/>
            </p:cNvSpPr>
            <p:nvPr/>
          </p:nvSpPr>
          <p:spPr bwMode="auto">
            <a:xfrm>
              <a:off x="1182" y="622"/>
              <a:ext cx="0" cy="5"/>
            </a:xfrm>
            <a:custGeom>
              <a:avLst/>
              <a:gdLst>
                <a:gd name="T0" fmla="*/ 0 w 1"/>
                <a:gd name="T1" fmla="*/ 14 h 14"/>
                <a:gd name="T2" fmla="*/ 0 w 1"/>
                <a:gd name="T3" fmla="*/ 14 h 14"/>
                <a:gd name="T4" fmla="*/ 0 w 1"/>
                <a:gd name="T5" fmla="*/ 14 h 14"/>
                <a:gd name="T6" fmla="*/ 0 w 1"/>
                <a:gd name="T7" fmla="*/ 7 h 14"/>
                <a:gd name="T8" fmla="*/ 0 w 1"/>
                <a:gd name="T9" fmla="*/ 7 h 14"/>
                <a:gd name="T10" fmla="*/ 0 w 1"/>
                <a:gd name="T11" fmla="*/ 7 h 14"/>
                <a:gd name="T12" fmla="*/ 0 w 1"/>
                <a:gd name="T13" fmla="*/ 0 h 14"/>
                <a:gd name="T14" fmla="*/ 0 w 1"/>
                <a:gd name="T15" fmla="*/ 0 h 14"/>
                <a:gd name="T16" fmla="*/ 0 w 1"/>
                <a:gd name="T17" fmla="*/ 7 h 14"/>
                <a:gd name="T18" fmla="*/ 0 w 1"/>
                <a:gd name="T19" fmla="*/ 7 h 14"/>
                <a:gd name="T20" fmla="*/ 0 w 1"/>
                <a:gd name="T21" fmla="*/ 7 h 14"/>
                <a:gd name="T22" fmla="*/ 0 w 1"/>
                <a:gd name="T23" fmla="*/ 14 h 14"/>
                <a:gd name="T24" fmla="*/ 0 w 1"/>
                <a:gd name="T25" fmla="*/ 14 h 14"/>
                <a:gd name="T26" fmla="*/ 0 w 1"/>
                <a:gd name="T27" fmla="*/ 14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"/>
                <a:gd name="T43" fmla="*/ 0 h 14"/>
                <a:gd name="T44" fmla="*/ 1 w 1"/>
                <a:gd name="T45" fmla="*/ 14 h 1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" h="14">
                  <a:moveTo>
                    <a:pt x="0" y="14"/>
                  </a:moveTo>
                  <a:lnTo>
                    <a:pt x="0" y="14"/>
                  </a:ln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Freeform 210"/>
            <p:cNvSpPr>
              <a:spLocks/>
            </p:cNvSpPr>
            <p:nvPr/>
          </p:nvSpPr>
          <p:spPr bwMode="auto">
            <a:xfrm>
              <a:off x="1163" y="625"/>
              <a:ext cx="11" cy="9"/>
            </a:xfrm>
            <a:custGeom>
              <a:avLst/>
              <a:gdLst>
                <a:gd name="T0" fmla="*/ 0 w 28"/>
                <a:gd name="T1" fmla="*/ 14 h 28"/>
                <a:gd name="T2" fmla="*/ 0 w 28"/>
                <a:gd name="T3" fmla="*/ 7 h 28"/>
                <a:gd name="T4" fmla="*/ 0 w 28"/>
                <a:gd name="T5" fmla="*/ 7 h 28"/>
                <a:gd name="T6" fmla="*/ 0 w 28"/>
                <a:gd name="T7" fmla="*/ 7 h 28"/>
                <a:gd name="T8" fmla="*/ 0 w 28"/>
                <a:gd name="T9" fmla="*/ 7 h 28"/>
                <a:gd name="T10" fmla="*/ 7 w 28"/>
                <a:gd name="T11" fmla="*/ 7 h 28"/>
                <a:gd name="T12" fmla="*/ 7 w 28"/>
                <a:gd name="T13" fmla="*/ 0 h 28"/>
                <a:gd name="T14" fmla="*/ 7 w 28"/>
                <a:gd name="T15" fmla="*/ 0 h 28"/>
                <a:gd name="T16" fmla="*/ 7 w 28"/>
                <a:gd name="T17" fmla="*/ 0 h 28"/>
                <a:gd name="T18" fmla="*/ 14 w 28"/>
                <a:gd name="T19" fmla="*/ 0 h 28"/>
                <a:gd name="T20" fmla="*/ 14 w 28"/>
                <a:gd name="T21" fmla="*/ 7 h 28"/>
                <a:gd name="T22" fmla="*/ 14 w 28"/>
                <a:gd name="T23" fmla="*/ 7 h 28"/>
                <a:gd name="T24" fmla="*/ 7 w 28"/>
                <a:gd name="T25" fmla="*/ 7 h 28"/>
                <a:gd name="T26" fmla="*/ 7 w 28"/>
                <a:gd name="T27" fmla="*/ 7 h 28"/>
                <a:gd name="T28" fmla="*/ 14 w 28"/>
                <a:gd name="T29" fmla="*/ 7 h 28"/>
                <a:gd name="T30" fmla="*/ 14 w 28"/>
                <a:gd name="T31" fmla="*/ 14 h 28"/>
                <a:gd name="T32" fmla="*/ 14 w 28"/>
                <a:gd name="T33" fmla="*/ 14 h 28"/>
                <a:gd name="T34" fmla="*/ 21 w 28"/>
                <a:gd name="T35" fmla="*/ 14 h 28"/>
                <a:gd name="T36" fmla="*/ 21 w 28"/>
                <a:gd name="T37" fmla="*/ 7 h 28"/>
                <a:gd name="T38" fmla="*/ 21 w 28"/>
                <a:gd name="T39" fmla="*/ 7 h 28"/>
                <a:gd name="T40" fmla="*/ 28 w 28"/>
                <a:gd name="T41" fmla="*/ 7 h 28"/>
                <a:gd name="T42" fmla="*/ 28 w 28"/>
                <a:gd name="T43" fmla="*/ 14 h 28"/>
                <a:gd name="T44" fmla="*/ 28 w 28"/>
                <a:gd name="T45" fmla="*/ 14 h 28"/>
                <a:gd name="T46" fmla="*/ 21 w 28"/>
                <a:gd name="T47" fmla="*/ 14 h 28"/>
                <a:gd name="T48" fmla="*/ 21 w 28"/>
                <a:gd name="T49" fmla="*/ 14 h 28"/>
                <a:gd name="T50" fmla="*/ 21 w 28"/>
                <a:gd name="T51" fmla="*/ 21 h 28"/>
                <a:gd name="T52" fmla="*/ 21 w 28"/>
                <a:gd name="T53" fmla="*/ 21 h 28"/>
                <a:gd name="T54" fmla="*/ 21 w 28"/>
                <a:gd name="T55" fmla="*/ 21 h 28"/>
                <a:gd name="T56" fmla="*/ 21 w 28"/>
                <a:gd name="T57" fmla="*/ 21 h 28"/>
                <a:gd name="T58" fmla="*/ 21 w 28"/>
                <a:gd name="T59" fmla="*/ 28 h 28"/>
                <a:gd name="T60" fmla="*/ 21 w 28"/>
                <a:gd name="T61" fmla="*/ 28 h 28"/>
                <a:gd name="T62" fmla="*/ 21 w 28"/>
                <a:gd name="T63" fmla="*/ 28 h 28"/>
                <a:gd name="T64" fmla="*/ 21 w 28"/>
                <a:gd name="T65" fmla="*/ 28 h 28"/>
                <a:gd name="T66" fmla="*/ 14 w 28"/>
                <a:gd name="T67" fmla="*/ 28 h 28"/>
                <a:gd name="T68" fmla="*/ 14 w 28"/>
                <a:gd name="T69" fmla="*/ 28 h 28"/>
                <a:gd name="T70" fmla="*/ 7 w 28"/>
                <a:gd name="T71" fmla="*/ 28 h 28"/>
                <a:gd name="T72" fmla="*/ 7 w 28"/>
                <a:gd name="T73" fmla="*/ 28 h 28"/>
                <a:gd name="T74" fmla="*/ 7 w 28"/>
                <a:gd name="T75" fmla="*/ 28 h 28"/>
                <a:gd name="T76" fmla="*/ 7 w 28"/>
                <a:gd name="T77" fmla="*/ 21 h 28"/>
                <a:gd name="T78" fmla="*/ 0 w 28"/>
                <a:gd name="T79" fmla="*/ 21 h 28"/>
                <a:gd name="T80" fmla="*/ 0 w 28"/>
                <a:gd name="T81" fmla="*/ 21 h 28"/>
                <a:gd name="T82" fmla="*/ 0 w 28"/>
                <a:gd name="T83" fmla="*/ 21 h 28"/>
                <a:gd name="T84" fmla="*/ 0 w 28"/>
                <a:gd name="T85" fmla="*/ 14 h 28"/>
                <a:gd name="T86" fmla="*/ 0 w 28"/>
                <a:gd name="T87" fmla="*/ 14 h 28"/>
                <a:gd name="T88" fmla="*/ 0 w 28"/>
                <a:gd name="T89" fmla="*/ 14 h 28"/>
                <a:gd name="T90" fmla="*/ 0 w 28"/>
                <a:gd name="T91" fmla="*/ 14 h 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8"/>
                <a:gd name="T139" fmla="*/ 0 h 28"/>
                <a:gd name="T140" fmla="*/ 28 w 28"/>
                <a:gd name="T141" fmla="*/ 28 h 2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8" h="28">
                  <a:moveTo>
                    <a:pt x="0" y="14"/>
                  </a:move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21" y="14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28" y="14"/>
                  </a:lnTo>
                  <a:lnTo>
                    <a:pt x="21" y="14"/>
                  </a:lnTo>
                  <a:lnTo>
                    <a:pt x="21" y="21"/>
                  </a:lnTo>
                  <a:lnTo>
                    <a:pt x="21" y="28"/>
                  </a:lnTo>
                  <a:lnTo>
                    <a:pt x="14" y="28"/>
                  </a:lnTo>
                  <a:lnTo>
                    <a:pt x="7" y="28"/>
                  </a:lnTo>
                  <a:lnTo>
                    <a:pt x="7" y="21"/>
                  </a:lnTo>
                  <a:lnTo>
                    <a:pt x="0" y="2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Freeform 211"/>
            <p:cNvSpPr>
              <a:spLocks/>
            </p:cNvSpPr>
            <p:nvPr/>
          </p:nvSpPr>
          <p:spPr bwMode="auto">
            <a:xfrm>
              <a:off x="1141" y="629"/>
              <a:ext cx="38" cy="34"/>
            </a:xfrm>
            <a:custGeom>
              <a:avLst/>
              <a:gdLst>
                <a:gd name="T0" fmla="*/ 36 w 99"/>
                <a:gd name="T1" fmla="*/ 0 h 99"/>
                <a:gd name="T2" fmla="*/ 43 w 99"/>
                <a:gd name="T3" fmla="*/ 0 h 99"/>
                <a:gd name="T4" fmla="*/ 50 w 99"/>
                <a:gd name="T5" fmla="*/ 7 h 99"/>
                <a:gd name="T6" fmla="*/ 57 w 99"/>
                <a:gd name="T7" fmla="*/ 14 h 99"/>
                <a:gd name="T8" fmla="*/ 57 w 99"/>
                <a:gd name="T9" fmla="*/ 14 h 99"/>
                <a:gd name="T10" fmla="*/ 57 w 99"/>
                <a:gd name="T11" fmla="*/ 21 h 99"/>
                <a:gd name="T12" fmla="*/ 64 w 99"/>
                <a:gd name="T13" fmla="*/ 28 h 99"/>
                <a:gd name="T14" fmla="*/ 64 w 99"/>
                <a:gd name="T15" fmla="*/ 36 h 99"/>
                <a:gd name="T16" fmla="*/ 64 w 99"/>
                <a:gd name="T17" fmla="*/ 43 h 99"/>
                <a:gd name="T18" fmla="*/ 57 w 99"/>
                <a:gd name="T19" fmla="*/ 36 h 99"/>
                <a:gd name="T20" fmla="*/ 50 w 99"/>
                <a:gd name="T21" fmla="*/ 43 h 99"/>
                <a:gd name="T22" fmla="*/ 43 w 99"/>
                <a:gd name="T23" fmla="*/ 50 h 99"/>
                <a:gd name="T24" fmla="*/ 57 w 99"/>
                <a:gd name="T25" fmla="*/ 57 h 99"/>
                <a:gd name="T26" fmla="*/ 64 w 99"/>
                <a:gd name="T27" fmla="*/ 50 h 99"/>
                <a:gd name="T28" fmla="*/ 71 w 99"/>
                <a:gd name="T29" fmla="*/ 57 h 99"/>
                <a:gd name="T30" fmla="*/ 71 w 99"/>
                <a:gd name="T31" fmla="*/ 57 h 99"/>
                <a:gd name="T32" fmla="*/ 78 w 99"/>
                <a:gd name="T33" fmla="*/ 57 h 99"/>
                <a:gd name="T34" fmla="*/ 85 w 99"/>
                <a:gd name="T35" fmla="*/ 57 h 99"/>
                <a:gd name="T36" fmla="*/ 78 w 99"/>
                <a:gd name="T37" fmla="*/ 64 h 99"/>
                <a:gd name="T38" fmla="*/ 78 w 99"/>
                <a:gd name="T39" fmla="*/ 64 h 99"/>
                <a:gd name="T40" fmla="*/ 78 w 99"/>
                <a:gd name="T41" fmla="*/ 71 h 99"/>
                <a:gd name="T42" fmla="*/ 85 w 99"/>
                <a:gd name="T43" fmla="*/ 64 h 99"/>
                <a:gd name="T44" fmla="*/ 92 w 99"/>
                <a:gd name="T45" fmla="*/ 64 h 99"/>
                <a:gd name="T46" fmla="*/ 99 w 99"/>
                <a:gd name="T47" fmla="*/ 64 h 99"/>
                <a:gd name="T48" fmla="*/ 92 w 99"/>
                <a:gd name="T49" fmla="*/ 71 h 99"/>
                <a:gd name="T50" fmla="*/ 92 w 99"/>
                <a:gd name="T51" fmla="*/ 78 h 99"/>
                <a:gd name="T52" fmla="*/ 85 w 99"/>
                <a:gd name="T53" fmla="*/ 85 h 99"/>
                <a:gd name="T54" fmla="*/ 92 w 99"/>
                <a:gd name="T55" fmla="*/ 85 h 99"/>
                <a:gd name="T56" fmla="*/ 92 w 99"/>
                <a:gd name="T57" fmla="*/ 92 h 99"/>
                <a:gd name="T58" fmla="*/ 85 w 99"/>
                <a:gd name="T59" fmla="*/ 99 h 99"/>
                <a:gd name="T60" fmla="*/ 85 w 99"/>
                <a:gd name="T61" fmla="*/ 99 h 99"/>
                <a:gd name="T62" fmla="*/ 78 w 99"/>
                <a:gd name="T63" fmla="*/ 92 h 99"/>
                <a:gd name="T64" fmla="*/ 71 w 99"/>
                <a:gd name="T65" fmla="*/ 92 h 99"/>
                <a:gd name="T66" fmla="*/ 71 w 99"/>
                <a:gd name="T67" fmla="*/ 92 h 99"/>
                <a:gd name="T68" fmla="*/ 64 w 99"/>
                <a:gd name="T69" fmla="*/ 78 h 99"/>
                <a:gd name="T70" fmla="*/ 64 w 99"/>
                <a:gd name="T71" fmla="*/ 71 h 99"/>
                <a:gd name="T72" fmla="*/ 64 w 99"/>
                <a:gd name="T73" fmla="*/ 71 h 99"/>
                <a:gd name="T74" fmla="*/ 57 w 99"/>
                <a:gd name="T75" fmla="*/ 71 h 99"/>
                <a:gd name="T76" fmla="*/ 50 w 99"/>
                <a:gd name="T77" fmla="*/ 71 h 99"/>
                <a:gd name="T78" fmla="*/ 50 w 99"/>
                <a:gd name="T79" fmla="*/ 78 h 99"/>
                <a:gd name="T80" fmla="*/ 43 w 99"/>
                <a:gd name="T81" fmla="*/ 71 h 99"/>
                <a:gd name="T82" fmla="*/ 36 w 99"/>
                <a:gd name="T83" fmla="*/ 78 h 99"/>
                <a:gd name="T84" fmla="*/ 28 w 99"/>
                <a:gd name="T85" fmla="*/ 78 h 99"/>
                <a:gd name="T86" fmla="*/ 21 w 99"/>
                <a:gd name="T87" fmla="*/ 71 h 99"/>
                <a:gd name="T88" fmla="*/ 21 w 99"/>
                <a:gd name="T89" fmla="*/ 64 h 99"/>
                <a:gd name="T90" fmla="*/ 21 w 99"/>
                <a:gd name="T91" fmla="*/ 57 h 99"/>
                <a:gd name="T92" fmla="*/ 21 w 99"/>
                <a:gd name="T93" fmla="*/ 57 h 99"/>
                <a:gd name="T94" fmla="*/ 14 w 99"/>
                <a:gd name="T95" fmla="*/ 57 h 99"/>
                <a:gd name="T96" fmla="*/ 7 w 99"/>
                <a:gd name="T97" fmla="*/ 57 h 99"/>
                <a:gd name="T98" fmla="*/ 0 w 99"/>
                <a:gd name="T99" fmla="*/ 57 h 99"/>
                <a:gd name="T100" fmla="*/ 0 w 99"/>
                <a:gd name="T101" fmla="*/ 43 h 99"/>
                <a:gd name="T102" fmla="*/ 7 w 99"/>
                <a:gd name="T103" fmla="*/ 36 h 99"/>
                <a:gd name="T104" fmla="*/ 7 w 99"/>
                <a:gd name="T105" fmla="*/ 28 h 99"/>
                <a:gd name="T106" fmla="*/ 14 w 99"/>
                <a:gd name="T107" fmla="*/ 28 h 99"/>
                <a:gd name="T108" fmla="*/ 7 w 99"/>
                <a:gd name="T109" fmla="*/ 21 h 99"/>
                <a:gd name="T110" fmla="*/ 14 w 99"/>
                <a:gd name="T111" fmla="*/ 14 h 99"/>
                <a:gd name="T112" fmla="*/ 14 w 99"/>
                <a:gd name="T113" fmla="*/ 7 h 99"/>
                <a:gd name="T114" fmla="*/ 21 w 99"/>
                <a:gd name="T115" fmla="*/ 0 h 99"/>
                <a:gd name="T116" fmla="*/ 28 w 99"/>
                <a:gd name="T117" fmla="*/ 0 h 9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9"/>
                <a:gd name="T178" fmla="*/ 0 h 99"/>
                <a:gd name="T179" fmla="*/ 99 w 99"/>
                <a:gd name="T180" fmla="*/ 99 h 9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9" h="99">
                  <a:moveTo>
                    <a:pt x="36" y="0"/>
                  </a:moveTo>
                  <a:lnTo>
                    <a:pt x="36" y="0"/>
                  </a:lnTo>
                  <a:lnTo>
                    <a:pt x="43" y="0"/>
                  </a:lnTo>
                  <a:lnTo>
                    <a:pt x="43" y="7"/>
                  </a:lnTo>
                  <a:lnTo>
                    <a:pt x="50" y="7"/>
                  </a:lnTo>
                  <a:lnTo>
                    <a:pt x="50" y="14"/>
                  </a:lnTo>
                  <a:lnTo>
                    <a:pt x="57" y="14"/>
                  </a:lnTo>
                  <a:lnTo>
                    <a:pt x="64" y="21"/>
                  </a:lnTo>
                  <a:lnTo>
                    <a:pt x="57" y="21"/>
                  </a:lnTo>
                  <a:lnTo>
                    <a:pt x="64" y="21"/>
                  </a:lnTo>
                  <a:lnTo>
                    <a:pt x="64" y="28"/>
                  </a:lnTo>
                  <a:lnTo>
                    <a:pt x="71" y="28"/>
                  </a:lnTo>
                  <a:lnTo>
                    <a:pt x="71" y="36"/>
                  </a:lnTo>
                  <a:lnTo>
                    <a:pt x="64" y="36"/>
                  </a:lnTo>
                  <a:lnTo>
                    <a:pt x="64" y="43"/>
                  </a:lnTo>
                  <a:lnTo>
                    <a:pt x="64" y="36"/>
                  </a:lnTo>
                  <a:lnTo>
                    <a:pt x="57" y="36"/>
                  </a:lnTo>
                  <a:lnTo>
                    <a:pt x="57" y="43"/>
                  </a:lnTo>
                  <a:lnTo>
                    <a:pt x="50" y="43"/>
                  </a:lnTo>
                  <a:lnTo>
                    <a:pt x="50" y="50"/>
                  </a:lnTo>
                  <a:lnTo>
                    <a:pt x="43" y="50"/>
                  </a:lnTo>
                  <a:lnTo>
                    <a:pt x="50" y="50"/>
                  </a:lnTo>
                  <a:lnTo>
                    <a:pt x="50" y="57"/>
                  </a:lnTo>
                  <a:lnTo>
                    <a:pt x="57" y="57"/>
                  </a:lnTo>
                  <a:lnTo>
                    <a:pt x="57" y="50"/>
                  </a:lnTo>
                  <a:lnTo>
                    <a:pt x="64" y="50"/>
                  </a:lnTo>
                  <a:lnTo>
                    <a:pt x="64" y="57"/>
                  </a:lnTo>
                  <a:lnTo>
                    <a:pt x="71" y="57"/>
                  </a:lnTo>
                  <a:lnTo>
                    <a:pt x="71" y="64"/>
                  </a:lnTo>
                  <a:lnTo>
                    <a:pt x="71" y="57"/>
                  </a:lnTo>
                  <a:lnTo>
                    <a:pt x="78" y="50"/>
                  </a:lnTo>
                  <a:lnTo>
                    <a:pt x="78" y="57"/>
                  </a:lnTo>
                  <a:lnTo>
                    <a:pt x="85" y="57"/>
                  </a:lnTo>
                  <a:lnTo>
                    <a:pt x="78" y="57"/>
                  </a:lnTo>
                  <a:lnTo>
                    <a:pt x="78" y="64"/>
                  </a:lnTo>
                  <a:lnTo>
                    <a:pt x="78" y="71"/>
                  </a:lnTo>
                  <a:lnTo>
                    <a:pt x="85" y="71"/>
                  </a:lnTo>
                  <a:lnTo>
                    <a:pt x="85" y="64"/>
                  </a:lnTo>
                  <a:lnTo>
                    <a:pt x="92" y="64"/>
                  </a:lnTo>
                  <a:lnTo>
                    <a:pt x="99" y="64"/>
                  </a:lnTo>
                  <a:lnTo>
                    <a:pt x="99" y="71"/>
                  </a:lnTo>
                  <a:lnTo>
                    <a:pt x="92" y="71"/>
                  </a:lnTo>
                  <a:lnTo>
                    <a:pt x="85" y="71"/>
                  </a:lnTo>
                  <a:lnTo>
                    <a:pt x="85" y="78"/>
                  </a:lnTo>
                  <a:lnTo>
                    <a:pt x="92" y="78"/>
                  </a:lnTo>
                  <a:lnTo>
                    <a:pt x="92" y="85"/>
                  </a:lnTo>
                  <a:lnTo>
                    <a:pt x="85" y="85"/>
                  </a:lnTo>
                  <a:lnTo>
                    <a:pt x="92" y="85"/>
                  </a:lnTo>
                  <a:lnTo>
                    <a:pt x="92" y="92"/>
                  </a:lnTo>
                  <a:lnTo>
                    <a:pt x="92" y="99"/>
                  </a:lnTo>
                  <a:lnTo>
                    <a:pt x="85" y="99"/>
                  </a:lnTo>
                  <a:lnTo>
                    <a:pt x="85" y="92"/>
                  </a:lnTo>
                  <a:lnTo>
                    <a:pt x="78" y="92"/>
                  </a:lnTo>
                  <a:lnTo>
                    <a:pt x="71" y="92"/>
                  </a:lnTo>
                  <a:lnTo>
                    <a:pt x="71" y="85"/>
                  </a:lnTo>
                  <a:lnTo>
                    <a:pt x="64" y="78"/>
                  </a:lnTo>
                  <a:lnTo>
                    <a:pt x="64" y="71"/>
                  </a:lnTo>
                  <a:lnTo>
                    <a:pt x="57" y="71"/>
                  </a:lnTo>
                  <a:lnTo>
                    <a:pt x="50" y="71"/>
                  </a:lnTo>
                  <a:lnTo>
                    <a:pt x="43" y="71"/>
                  </a:lnTo>
                  <a:lnTo>
                    <a:pt x="50" y="71"/>
                  </a:lnTo>
                  <a:lnTo>
                    <a:pt x="50" y="78"/>
                  </a:lnTo>
                  <a:lnTo>
                    <a:pt x="43" y="78"/>
                  </a:lnTo>
                  <a:lnTo>
                    <a:pt x="43" y="71"/>
                  </a:lnTo>
                  <a:lnTo>
                    <a:pt x="43" y="78"/>
                  </a:lnTo>
                  <a:lnTo>
                    <a:pt x="36" y="78"/>
                  </a:lnTo>
                  <a:lnTo>
                    <a:pt x="28" y="78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21" y="64"/>
                  </a:lnTo>
                  <a:lnTo>
                    <a:pt x="21" y="57"/>
                  </a:lnTo>
                  <a:lnTo>
                    <a:pt x="14" y="57"/>
                  </a:lnTo>
                  <a:lnTo>
                    <a:pt x="14" y="64"/>
                  </a:lnTo>
                  <a:lnTo>
                    <a:pt x="7" y="64"/>
                  </a:lnTo>
                  <a:lnTo>
                    <a:pt x="7" y="57"/>
                  </a:lnTo>
                  <a:lnTo>
                    <a:pt x="0" y="57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7" y="43"/>
                  </a:lnTo>
                  <a:lnTo>
                    <a:pt x="7" y="36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7" y="28"/>
                  </a:lnTo>
                  <a:lnTo>
                    <a:pt x="7" y="21"/>
                  </a:lnTo>
                  <a:lnTo>
                    <a:pt x="7" y="14"/>
                  </a:lnTo>
                  <a:lnTo>
                    <a:pt x="14" y="14"/>
                  </a:lnTo>
                  <a:lnTo>
                    <a:pt x="14" y="7"/>
                  </a:lnTo>
                  <a:lnTo>
                    <a:pt x="21" y="7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Rectangle 212"/>
            <p:cNvSpPr>
              <a:spLocks noChangeArrowheads="1"/>
            </p:cNvSpPr>
            <p:nvPr/>
          </p:nvSpPr>
          <p:spPr bwMode="auto">
            <a:xfrm>
              <a:off x="1147" y="629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grpSp>
          <p:nvGrpSpPr>
            <p:cNvPr id="187" name="Group 197"/>
            <p:cNvGrpSpPr>
              <a:grpSpLocks/>
            </p:cNvGrpSpPr>
            <p:nvPr/>
          </p:nvGrpSpPr>
          <p:grpSpPr bwMode="auto">
            <a:xfrm>
              <a:off x="689" y="654"/>
              <a:ext cx="644" cy="1110"/>
              <a:chOff x="1190" y="958"/>
              <a:chExt cx="1907" cy="3288"/>
            </a:xfrm>
          </p:grpSpPr>
          <p:sp>
            <p:nvSpPr>
              <p:cNvPr id="381" name="Freeform 214"/>
              <p:cNvSpPr>
                <a:spLocks/>
              </p:cNvSpPr>
              <p:nvPr/>
            </p:nvSpPr>
            <p:spPr bwMode="auto">
              <a:xfrm>
                <a:off x="2586" y="958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0 h 7"/>
                  <a:gd name="T6" fmla="*/ 0 w 7"/>
                  <a:gd name="T7" fmla="*/ 0 h 7"/>
                  <a:gd name="T8" fmla="*/ 7 w 7"/>
                  <a:gd name="T9" fmla="*/ 7 h 7"/>
                  <a:gd name="T10" fmla="*/ 0 w 7"/>
                  <a:gd name="T11" fmla="*/ 7 h 7"/>
                  <a:gd name="T12" fmla="*/ 0 w 7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7"/>
                  <a:gd name="T23" fmla="*/ 7 w 7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2" name="Freeform 215"/>
              <p:cNvSpPr>
                <a:spLocks/>
              </p:cNvSpPr>
              <p:nvPr/>
            </p:nvSpPr>
            <p:spPr bwMode="auto">
              <a:xfrm>
                <a:off x="2682" y="965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7 h 7"/>
                  <a:gd name="T4" fmla="*/ 0 w 1"/>
                  <a:gd name="T5" fmla="*/ 0 h 7"/>
                  <a:gd name="T6" fmla="*/ 0 w 1"/>
                  <a:gd name="T7" fmla="*/ 7 h 7"/>
                  <a:gd name="T8" fmla="*/ 0 w 1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7"/>
                  <a:gd name="T17" fmla="*/ 1 w 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3" name="Freeform 216"/>
              <p:cNvSpPr>
                <a:spLocks/>
              </p:cNvSpPr>
              <p:nvPr/>
            </p:nvSpPr>
            <p:spPr bwMode="auto">
              <a:xfrm>
                <a:off x="2626" y="958"/>
                <a:ext cx="7" cy="14"/>
              </a:xfrm>
              <a:custGeom>
                <a:avLst/>
                <a:gdLst>
                  <a:gd name="T0" fmla="*/ 0 w 7"/>
                  <a:gd name="T1" fmla="*/ 14 h 14"/>
                  <a:gd name="T2" fmla="*/ 0 w 7"/>
                  <a:gd name="T3" fmla="*/ 14 h 14"/>
                  <a:gd name="T4" fmla="*/ 0 w 7"/>
                  <a:gd name="T5" fmla="*/ 14 h 14"/>
                  <a:gd name="T6" fmla="*/ 0 w 7"/>
                  <a:gd name="T7" fmla="*/ 7 h 14"/>
                  <a:gd name="T8" fmla="*/ 0 w 7"/>
                  <a:gd name="T9" fmla="*/ 7 h 14"/>
                  <a:gd name="T10" fmla="*/ 0 w 7"/>
                  <a:gd name="T11" fmla="*/ 7 h 14"/>
                  <a:gd name="T12" fmla="*/ 0 w 7"/>
                  <a:gd name="T13" fmla="*/ 0 h 14"/>
                  <a:gd name="T14" fmla="*/ 0 w 7"/>
                  <a:gd name="T15" fmla="*/ 0 h 14"/>
                  <a:gd name="T16" fmla="*/ 7 w 7"/>
                  <a:gd name="T17" fmla="*/ 7 h 14"/>
                  <a:gd name="T18" fmla="*/ 7 w 7"/>
                  <a:gd name="T19" fmla="*/ 7 h 14"/>
                  <a:gd name="T20" fmla="*/ 0 w 7"/>
                  <a:gd name="T21" fmla="*/ 7 h 14"/>
                  <a:gd name="T22" fmla="*/ 0 w 7"/>
                  <a:gd name="T23" fmla="*/ 14 h 14"/>
                  <a:gd name="T24" fmla="*/ 0 w 7"/>
                  <a:gd name="T25" fmla="*/ 14 h 14"/>
                  <a:gd name="T26" fmla="*/ 0 w 7"/>
                  <a:gd name="T27" fmla="*/ 14 h 1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"/>
                  <a:gd name="T43" fmla="*/ 0 h 14"/>
                  <a:gd name="T44" fmla="*/ 7 w 7"/>
                  <a:gd name="T45" fmla="*/ 14 h 1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" h="14">
                    <a:moveTo>
                      <a:pt x="0" y="14"/>
                    </a:moveTo>
                    <a:lnTo>
                      <a:pt x="0" y="14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4" name="Freeform 217"/>
              <p:cNvSpPr>
                <a:spLocks/>
              </p:cNvSpPr>
              <p:nvPr/>
            </p:nvSpPr>
            <p:spPr bwMode="auto">
              <a:xfrm>
                <a:off x="2610" y="972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0 h 7"/>
                  <a:gd name="T4" fmla="*/ 0 w 7"/>
                  <a:gd name="T5" fmla="*/ 0 h 7"/>
                  <a:gd name="T6" fmla="*/ 7 w 7"/>
                  <a:gd name="T7" fmla="*/ 0 h 7"/>
                  <a:gd name="T8" fmla="*/ 7 w 7"/>
                  <a:gd name="T9" fmla="*/ 0 h 7"/>
                  <a:gd name="T10" fmla="*/ 7 w 7"/>
                  <a:gd name="T11" fmla="*/ 0 h 7"/>
                  <a:gd name="T12" fmla="*/ 7 w 7"/>
                  <a:gd name="T13" fmla="*/ 0 h 7"/>
                  <a:gd name="T14" fmla="*/ 7 w 7"/>
                  <a:gd name="T15" fmla="*/ 0 h 7"/>
                  <a:gd name="T16" fmla="*/ 7 w 7"/>
                  <a:gd name="T17" fmla="*/ 7 h 7"/>
                  <a:gd name="T18" fmla="*/ 7 w 7"/>
                  <a:gd name="T19" fmla="*/ 7 h 7"/>
                  <a:gd name="T20" fmla="*/ 7 w 7"/>
                  <a:gd name="T21" fmla="*/ 7 h 7"/>
                  <a:gd name="T22" fmla="*/ 0 w 7"/>
                  <a:gd name="T23" fmla="*/ 7 h 7"/>
                  <a:gd name="T24" fmla="*/ 0 w 7"/>
                  <a:gd name="T25" fmla="*/ 7 h 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"/>
                  <a:gd name="T40" fmla="*/ 0 h 7"/>
                  <a:gd name="T41" fmla="*/ 7 w 7"/>
                  <a:gd name="T42" fmla="*/ 7 h 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" h="7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5" name="Rectangle 218"/>
              <p:cNvSpPr>
                <a:spLocks noChangeArrowheads="1"/>
              </p:cNvSpPr>
              <p:nvPr/>
            </p:nvSpPr>
            <p:spPr bwMode="auto">
              <a:xfrm>
                <a:off x="2674" y="979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386" name="Freeform 219"/>
              <p:cNvSpPr>
                <a:spLocks/>
              </p:cNvSpPr>
              <p:nvPr/>
            </p:nvSpPr>
            <p:spPr bwMode="auto">
              <a:xfrm>
                <a:off x="2666" y="972"/>
                <a:ext cx="32" cy="29"/>
              </a:xfrm>
              <a:custGeom>
                <a:avLst/>
                <a:gdLst>
                  <a:gd name="T0" fmla="*/ 14 w 28"/>
                  <a:gd name="T1" fmla="*/ 7 h 29"/>
                  <a:gd name="T2" fmla="*/ 7 w 28"/>
                  <a:gd name="T3" fmla="*/ 0 h 29"/>
                  <a:gd name="T4" fmla="*/ 14 w 28"/>
                  <a:gd name="T5" fmla="*/ 0 h 29"/>
                  <a:gd name="T6" fmla="*/ 14 w 28"/>
                  <a:gd name="T7" fmla="*/ 0 h 29"/>
                  <a:gd name="T8" fmla="*/ 14 w 28"/>
                  <a:gd name="T9" fmla="*/ 0 h 29"/>
                  <a:gd name="T10" fmla="*/ 14 w 28"/>
                  <a:gd name="T11" fmla="*/ 7 h 29"/>
                  <a:gd name="T12" fmla="*/ 21 w 28"/>
                  <a:gd name="T13" fmla="*/ 7 h 29"/>
                  <a:gd name="T14" fmla="*/ 21 w 28"/>
                  <a:gd name="T15" fmla="*/ 7 h 29"/>
                  <a:gd name="T16" fmla="*/ 21 w 28"/>
                  <a:gd name="T17" fmla="*/ 0 h 29"/>
                  <a:gd name="T18" fmla="*/ 21 w 28"/>
                  <a:gd name="T19" fmla="*/ 7 h 29"/>
                  <a:gd name="T20" fmla="*/ 21 w 28"/>
                  <a:gd name="T21" fmla="*/ 7 h 29"/>
                  <a:gd name="T22" fmla="*/ 21 w 28"/>
                  <a:gd name="T23" fmla="*/ 14 h 29"/>
                  <a:gd name="T24" fmla="*/ 14 w 28"/>
                  <a:gd name="T25" fmla="*/ 14 h 29"/>
                  <a:gd name="T26" fmla="*/ 21 w 28"/>
                  <a:gd name="T27" fmla="*/ 14 h 29"/>
                  <a:gd name="T28" fmla="*/ 28 w 28"/>
                  <a:gd name="T29" fmla="*/ 14 h 29"/>
                  <a:gd name="T30" fmla="*/ 28 w 28"/>
                  <a:gd name="T31" fmla="*/ 14 h 29"/>
                  <a:gd name="T32" fmla="*/ 28 w 28"/>
                  <a:gd name="T33" fmla="*/ 22 h 29"/>
                  <a:gd name="T34" fmla="*/ 28 w 28"/>
                  <a:gd name="T35" fmla="*/ 22 h 29"/>
                  <a:gd name="T36" fmla="*/ 21 w 28"/>
                  <a:gd name="T37" fmla="*/ 29 h 29"/>
                  <a:gd name="T38" fmla="*/ 21 w 28"/>
                  <a:gd name="T39" fmla="*/ 29 h 29"/>
                  <a:gd name="T40" fmla="*/ 14 w 28"/>
                  <a:gd name="T41" fmla="*/ 29 h 29"/>
                  <a:gd name="T42" fmla="*/ 14 w 28"/>
                  <a:gd name="T43" fmla="*/ 22 h 29"/>
                  <a:gd name="T44" fmla="*/ 14 w 28"/>
                  <a:gd name="T45" fmla="*/ 22 h 29"/>
                  <a:gd name="T46" fmla="*/ 14 w 28"/>
                  <a:gd name="T47" fmla="*/ 22 h 29"/>
                  <a:gd name="T48" fmla="*/ 14 w 28"/>
                  <a:gd name="T49" fmla="*/ 14 h 29"/>
                  <a:gd name="T50" fmla="*/ 7 w 28"/>
                  <a:gd name="T51" fmla="*/ 14 h 29"/>
                  <a:gd name="T52" fmla="*/ 7 w 28"/>
                  <a:gd name="T53" fmla="*/ 22 h 29"/>
                  <a:gd name="T54" fmla="*/ 7 w 28"/>
                  <a:gd name="T55" fmla="*/ 29 h 29"/>
                  <a:gd name="T56" fmla="*/ 0 w 28"/>
                  <a:gd name="T57" fmla="*/ 29 h 29"/>
                  <a:gd name="T58" fmla="*/ 0 w 28"/>
                  <a:gd name="T59" fmla="*/ 22 h 29"/>
                  <a:gd name="T60" fmla="*/ 0 w 28"/>
                  <a:gd name="T61" fmla="*/ 22 h 29"/>
                  <a:gd name="T62" fmla="*/ 7 w 28"/>
                  <a:gd name="T63" fmla="*/ 14 h 29"/>
                  <a:gd name="T64" fmla="*/ 7 w 28"/>
                  <a:gd name="T65" fmla="*/ 14 h 29"/>
                  <a:gd name="T66" fmla="*/ 7 w 28"/>
                  <a:gd name="T67" fmla="*/ 14 h 29"/>
                  <a:gd name="T68" fmla="*/ 14 w 28"/>
                  <a:gd name="T69" fmla="*/ 14 h 29"/>
                  <a:gd name="T70" fmla="*/ 14 w 28"/>
                  <a:gd name="T71" fmla="*/ 14 h 2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8"/>
                  <a:gd name="T109" fmla="*/ 0 h 29"/>
                  <a:gd name="T110" fmla="*/ 28 w 28"/>
                  <a:gd name="T111" fmla="*/ 29 h 29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8" h="29">
                    <a:moveTo>
                      <a:pt x="14" y="14"/>
                    </a:moveTo>
                    <a:lnTo>
                      <a:pt x="14" y="7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21" y="7"/>
                    </a:lnTo>
                    <a:lnTo>
                      <a:pt x="21" y="0"/>
                    </a:lnTo>
                    <a:lnTo>
                      <a:pt x="21" y="7"/>
                    </a:lnTo>
                    <a:lnTo>
                      <a:pt x="21" y="14"/>
                    </a:lnTo>
                    <a:lnTo>
                      <a:pt x="14" y="14"/>
                    </a:lnTo>
                    <a:lnTo>
                      <a:pt x="21" y="14"/>
                    </a:lnTo>
                    <a:lnTo>
                      <a:pt x="28" y="14"/>
                    </a:lnTo>
                    <a:lnTo>
                      <a:pt x="28" y="22"/>
                    </a:lnTo>
                    <a:lnTo>
                      <a:pt x="28" y="29"/>
                    </a:lnTo>
                    <a:lnTo>
                      <a:pt x="21" y="29"/>
                    </a:lnTo>
                    <a:lnTo>
                      <a:pt x="14" y="29"/>
                    </a:lnTo>
                    <a:lnTo>
                      <a:pt x="14" y="22"/>
                    </a:lnTo>
                    <a:lnTo>
                      <a:pt x="14" y="14"/>
                    </a:lnTo>
                    <a:lnTo>
                      <a:pt x="7" y="14"/>
                    </a:lnTo>
                    <a:lnTo>
                      <a:pt x="7" y="22"/>
                    </a:lnTo>
                    <a:lnTo>
                      <a:pt x="7" y="29"/>
                    </a:lnTo>
                    <a:lnTo>
                      <a:pt x="0" y="29"/>
                    </a:lnTo>
                    <a:lnTo>
                      <a:pt x="0" y="22"/>
                    </a:lnTo>
                    <a:lnTo>
                      <a:pt x="7" y="22"/>
                    </a:lnTo>
                    <a:lnTo>
                      <a:pt x="7" y="14"/>
                    </a:lnTo>
                    <a:lnTo>
                      <a:pt x="14" y="14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7" name="Freeform 220"/>
              <p:cNvSpPr>
                <a:spLocks/>
              </p:cNvSpPr>
              <p:nvPr/>
            </p:nvSpPr>
            <p:spPr bwMode="auto">
              <a:xfrm>
                <a:off x="2610" y="986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0 w 7"/>
                  <a:gd name="T7" fmla="*/ 0 h 1"/>
                  <a:gd name="T8" fmla="*/ 7 w 7"/>
                  <a:gd name="T9" fmla="*/ 0 h 1"/>
                  <a:gd name="T10" fmla="*/ 7 w 7"/>
                  <a:gd name="T11" fmla="*/ 0 h 1"/>
                  <a:gd name="T12" fmla="*/ 7 w 7"/>
                  <a:gd name="T13" fmla="*/ 0 h 1"/>
                  <a:gd name="T14" fmla="*/ 7 w 7"/>
                  <a:gd name="T15" fmla="*/ 0 h 1"/>
                  <a:gd name="T16" fmla="*/ 7 w 7"/>
                  <a:gd name="T17" fmla="*/ 0 h 1"/>
                  <a:gd name="T18" fmla="*/ 0 w 7"/>
                  <a:gd name="T19" fmla="*/ 0 h 1"/>
                  <a:gd name="T20" fmla="*/ 0 w 7"/>
                  <a:gd name="T21" fmla="*/ 0 h 1"/>
                  <a:gd name="T22" fmla="*/ 0 w 7"/>
                  <a:gd name="T23" fmla="*/ 0 h 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1"/>
                  <a:gd name="T38" fmla="*/ 7 w 7"/>
                  <a:gd name="T39" fmla="*/ 1 h 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8" name="Rectangle 221"/>
              <p:cNvSpPr>
                <a:spLocks noChangeArrowheads="1"/>
              </p:cNvSpPr>
              <p:nvPr/>
            </p:nvSpPr>
            <p:spPr bwMode="auto">
              <a:xfrm>
                <a:off x="2698" y="994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389" name="Freeform 222"/>
              <p:cNvSpPr>
                <a:spLocks/>
              </p:cNvSpPr>
              <p:nvPr/>
            </p:nvSpPr>
            <p:spPr bwMode="auto">
              <a:xfrm>
                <a:off x="2618" y="986"/>
                <a:ext cx="31" cy="29"/>
              </a:xfrm>
              <a:custGeom>
                <a:avLst/>
                <a:gdLst>
                  <a:gd name="T0" fmla="*/ 0 w 28"/>
                  <a:gd name="T1" fmla="*/ 15 h 29"/>
                  <a:gd name="T2" fmla="*/ 0 w 28"/>
                  <a:gd name="T3" fmla="*/ 15 h 29"/>
                  <a:gd name="T4" fmla="*/ 0 w 28"/>
                  <a:gd name="T5" fmla="*/ 15 h 29"/>
                  <a:gd name="T6" fmla="*/ 7 w 28"/>
                  <a:gd name="T7" fmla="*/ 15 h 29"/>
                  <a:gd name="T8" fmla="*/ 7 w 28"/>
                  <a:gd name="T9" fmla="*/ 8 h 29"/>
                  <a:gd name="T10" fmla="*/ 7 w 28"/>
                  <a:gd name="T11" fmla="*/ 8 h 29"/>
                  <a:gd name="T12" fmla="*/ 7 w 28"/>
                  <a:gd name="T13" fmla="*/ 8 h 29"/>
                  <a:gd name="T14" fmla="*/ 7 w 28"/>
                  <a:gd name="T15" fmla="*/ 8 h 29"/>
                  <a:gd name="T16" fmla="*/ 14 w 28"/>
                  <a:gd name="T17" fmla="*/ 8 h 29"/>
                  <a:gd name="T18" fmla="*/ 14 w 28"/>
                  <a:gd name="T19" fmla="*/ 15 h 29"/>
                  <a:gd name="T20" fmla="*/ 14 w 28"/>
                  <a:gd name="T21" fmla="*/ 15 h 29"/>
                  <a:gd name="T22" fmla="*/ 14 w 28"/>
                  <a:gd name="T23" fmla="*/ 15 h 29"/>
                  <a:gd name="T24" fmla="*/ 14 w 28"/>
                  <a:gd name="T25" fmla="*/ 8 h 29"/>
                  <a:gd name="T26" fmla="*/ 21 w 28"/>
                  <a:gd name="T27" fmla="*/ 8 h 29"/>
                  <a:gd name="T28" fmla="*/ 21 w 28"/>
                  <a:gd name="T29" fmla="*/ 8 h 29"/>
                  <a:gd name="T30" fmla="*/ 14 w 28"/>
                  <a:gd name="T31" fmla="*/ 8 h 29"/>
                  <a:gd name="T32" fmla="*/ 21 w 28"/>
                  <a:gd name="T33" fmla="*/ 8 h 29"/>
                  <a:gd name="T34" fmla="*/ 21 w 28"/>
                  <a:gd name="T35" fmla="*/ 8 h 29"/>
                  <a:gd name="T36" fmla="*/ 21 w 28"/>
                  <a:gd name="T37" fmla="*/ 8 h 29"/>
                  <a:gd name="T38" fmla="*/ 21 w 28"/>
                  <a:gd name="T39" fmla="*/ 0 h 29"/>
                  <a:gd name="T40" fmla="*/ 28 w 28"/>
                  <a:gd name="T41" fmla="*/ 0 h 29"/>
                  <a:gd name="T42" fmla="*/ 28 w 28"/>
                  <a:gd name="T43" fmla="*/ 8 h 29"/>
                  <a:gd name="T44" fmla="*/ 28 w 28"/>
                  <a:gd name="T45" fmla="*/ 8 h 29"/>
                  <a:gd name="T46" fmla="*/ 21 w 28"/>
                  <a:gd name="T47" fmla="*/ 8 h 29"/>
                  <a:gd name="T48" fmla="*/ 21 w 28"/>
                  <a:gd name="T49" fmla="*/ 15 h 29"/>
                  <a:gd name="T50" fmla="*/ 21 w 28"/>
                  <a:gd name="T51" fmla="*/ 15 h 29"/>
                  <a:gd name="T52" fmla="*/ 21 w 28"/>
                  <a:gd name="T53" fmla="*/ 15 h 29"/>
                  <a:gd name="T54" fmla="*/ 21 w 28"/>
                  <a:gd name="T55" fmla="*/ 15 h 29"/>
                  <a:gd name="T56" fmla="*/ 21 w 28"/>
                  <a:gd name="T57" fmla="*/ 22 h 29"/>
                  <a:gd name="T58" fmla="*/ 21 w 28"/>
                  <a:gd name="T59" fmla="*/ 22 h 29"/>
                  <a:gd name="T60" fmla="*/ 21 w 28"/>
                  <a:gd name="T61" fmla="*/ 22 h 29"/>
                  <a:gd name="T62" fmla="*/ 21 w 28"/>
                  <a:gd name="T63" fmla="*/ 22 h 29"/>
                  <a:gd name="T64" fmla="*/ 21 w 28"/>
                  <a:gd name="T65" fmla="*/ 22 h 29"/>
                  <a:gd name="T66" fmla="*/ 14 w 28"/>
                  <a:gd name="T67" fmla="*/ 29 h 29"/>
                  <a:gd name="T68" fmla="*/ 14 w 28"/>
                  <a:gd name="T69" fmla="*/ 22 h 29"/>
                  <a:gd name="T70" fmla="*/ 14 w 28"/>
                  <a:gd name="T71" fmla="*/ 22 h 29"/>
                  <a:gd name="T72" fmla="*/ 14 w 28"/>
                  <a:gd name="T73" fmla="*/ 22 h 29"/>
                  <a:gd name="T74" fmla="*/ 7 w 28"/>
                  <a:gd name="T75" fmla="*/ 22 h 29"/>
                  <a:gd name="T76" fmla="*/ 7 w 28"/>
                  <a:gd name="T77" fmla="*/ 22 h 29"/>
                  <a:gd name="T78" fmla="*/ 7 w 28"/>
                  <a:gd name="T79" fmla="*/ 22 h 29"/>
                  <a:gd name="T80" fmla="*/ 0 w 28"/>
                  <a:gd name="T81" fmla="*/ 22 h 29"/>
                  <a:gd name="T82" fmla="*/ 0 w 28"/>
                  <a:gd name="T83" fmla="*/ 22 h 29"/>
                  <a:gd name="T84" fmla="*/ 0 w 28"/>
                  <a:gd name="T85" fmla="*/ 15 h 2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8"/>
                  <a:gd name="T130" fmla="*/ 0 h 29"/>
                  <a:gd name="T131" fmla="*/ 28 w 28"/>
                  <a:gd name="T132" fmla="*/ 29 h 2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8" h="29">
                    <a:moveTo>
                      <a:pt x="0" y="15"/>
                    </a:moveTo>
                    <a:lnTo>
                      <a:pt x="0" y="15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14" y="8"/>
                    </a:lnTo>
                    <a:lnTo>
                      <a:pt x="14" y="15"/>
                    </a:lnTo>
                    <a:lnTo>
                      <a:pt x="14" y="8"/>
                    </a:lnTo>
                    <a:lnTo>
                      <a:pt x="21" y="8"/>
                    </a:lnTo>
                    <a:lnTo>
                      <a:pt x="14" y="8"/>
                    </a:lnTo>
                    <a:lnTo>
                      <a:pt x="21" y="8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8"/>
                    </a:lnTo>
                    <a:lnTo>
                      <a:pt x="21" y="8"/>
                    </a:lnTo>
                    <a:lnTo>
                      <a:pt x="21" y="15"/>
                    </a:lnTo>
                    <a:lnTo>
                      <a:pt x="21" y="22"/>
                    </a:lnTo>
                    <a:lnTo>
                      <a:pt x="14" y="29"/>
                    </a:lnTo>
                    <a:lnTo>
                      <a:pt x="14" y="22"/>
                    </a:lnTo>
                    <a:lnTo>
                      <a:pt x="7" y="22"/>
                    </a:lnTo>
                    <a:lnTo>
                      <a:pt x="0" y="22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0" name="Rectangle 223"/>
              <p:cNvSpPr>
                <a:spLocks noChangeArrowheads="1"/>
              </p:cNvSpPr>
              <p:nvPr/>
            </p:nvSpPr>
            <p:spPr bwMode="auto">
              <a:xfrm>
                <a:off x="2586" y="1008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391" name="Freeform 224"/>
              <p:cNvSpPr>
                <a:spLocks/>
              </p:cNvSpPr>
              <p:nvPr/>
            </p:nvSpPr>
            <p:spPr bwMode="auto">
              <a:xfrm>
                <a:off x="2682" y="1015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7 w 7"/>
                  <a:gd name="T7" fmla="*/ 0 h 1"/>
                  <a:gd name="T8" fmla="*/ 7 w 7"/>
                  <a:gd name="T9" fmla="*/ 0 h 1"/>
                  <a:gd name="T10" fmla="*/ 0 w 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1"/>
                  <a:gd name="T20" fmla="*/ 7 w 7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2" name="Freeform 225"/>
              <p:cNvSpPr>
                <a:spLocks/>
              </p:cNvSpPr>
              <p:nvPr/>
            </p:nvSpPr>
            <p:spPr bwMode="auto">
              <a:xfrm>
                <a:off x="2538" y="1022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0 h 7"/>
                  <a:gd name="T4" fmla="*/ 0 w 7"/>
                  <a:gd name="T5" fmla="*/ 0 h 7"/>
                  <a:gd name="T6" fmla="*/ 0 w 7"/>
                  <a:gd name="T7" fmla="*/ 0 h 7"/>
                  <a:gd name="T8" fmla="*/ 7 w 7"/>
                  <a:gd name="T9" fmla="*/ 0 h 7"/>
                  <a:gd name="T10" fmla="*/ 7 w 7"/>
                  <a:gd name="T11" fmla="*/ 7 h 7"/>
                  <a:gd name="T12" fmla="*/ 7 w 7"/>
                  <a:gd name="T13" fmla="*/ 7 h 7"/>
                  <a:gd name="T14" fmla="*/ 7 w 7"/>
                  <a:gd name="T15" fmla="*/ 7 h 7"/>
                  <a:gd name="T16" fmla="*/ 7 w 7"/>
                  <a:gd name="T17" fmla="*/ 7 h 7"/>
                  <a:gd name="T18" fmla="*/ 7 w 7"/>
                  <a:gd name="T19" fmla="*/ 7 h 7"/>
                  <a:gd name="T20" fmla="*/ 0 w 7"/>
                  <a:gd name="T21" fmla="*/ 7 h 7"/>
                  <a:gd name="T22" fmla="*/ 0 w 7"/>
                  <a:gd name="T23" fmla="*/ 7 h 7"/>
                  <a:gd name="T24" fmla="*/ 0 w 7"/>
                  <a:gd name="T25" fmla="*/ 7 h 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"/>
                  <a:gd name="T40" fmla="*/ 0 h 7"/>
                  <a:gd name="T41" fmla="*/ 7 w 7"/>
                  <a:gd name="T42" fmla="*/ 7 h 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" h="7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3" name="Freeform 226"/>
              <p:cNvSpPr>
                <a:spLocks/>
              </p:cNvSpPr>
              <p:nvPr/>
            </p:nvSpPr>
            <p:spPr bwMode="auto">
              <a:xfrm>
                <a:off x="2514" y="1022"/>
                <a:ext cx="47" cy="57"/>
              </a:xfrm>
              <a:custGeom>
                <a:avLst/>
                <a:gdLst>
                  <a:gd name="T0" fmla="*/ 7 w 42"/>
                  <a:gd name="T1" fmla="*/ 7 h 57"/>
                  <a:gd name="T2" fmla="*/ 7 w 42"/>
                  <a:gd name="T3" fmla="*/ 7 h 57"/>
                  <a:gd name="T4" fmla="*/ 14 w 42"/>
                  <a:gd name="T5" fmla="*/ 0 h 57"/>
                  <a:gd name="T6" fmla="*/ 14 w 42"/>
                  <a:gd name="T7" fmla="*/ 0 h 57"/>
                  <a:gd name="T8" fmla="*/ 21 w 42"/>
                  <a:gd name="T9" fmla="*/ 7 h 57"/>
                  <a:gd name="T10" fmla="*/ 21 w 42"/>
                  <a:gd name="T11" fmla="*/ 7 h 57"/>
                  <a:gd name="T12" fmla="*/ 28 w 42"/>
                  <a:gd name="T13" fmla="*/ 14 h 57"/>
                  <a:gd name="T14" fmla="*/ 28 w 42"/>
                  <a:gd name="T15" fmla="*/ 14 h 57"/>
                  <a:gd name="T16" fmla="*/ 28 w 42"/>
                  <a:gd name="T17" fmla="*/ 21 h 57"/>
                  <a:gd name="T18" fmla="*/ 35 w 42"/>
                  <a:gd name="T19" fmla="*/ 21 h 57"/>
                  <a:gd name="T20" fmla="*/ 35 w 42"/>
                  <a:gd name="T21" fmla="*/ 21 h 57"/>
                  <a:gd name="T22" fmla="*/ 35 w 42"/>
                  <a:gd name="T23" fmla="*/ 28 h 57"/>
                  <a:gd name="T24" fmla="*/ 35 w 42"/>
                  <a:gd name="T25" fmla="*/ 28 h 57"/>
                  <a:gd name="T26" fmla="*/ 35 w 42"/>
                  <a:gd name="T27" fmla="*/ 28 h 57"/>
                  <a:gd name="T28" fmla="*/ 35 w 42"/>
                  <a:gd name="T29" fmla="*/ 35 h 57"/>
                  <a:gd name="T30" fmla="*/ 35 w 42"/>
                  <a:gd name="T31" fmla="*/ 35 h 57"/>
                  <a:gd name="T32" fmla="*/ 35 w 42"/>
                  <a:gd name="T33" fmla="*/ 35 h 57"/>
                  <a:gd name="T34" fmla="*/ 35 w 42"/>
                  <a:gd name="T35" fmla="*/ 35 h 57"/>
                  <a:gd name="T36" fmla="*/ 35 w 42"/>
                  <a:gd name="T37" fmla="*/ 42 h 57"/>
                  <a:gd name="T38" fmla="*/ 42 w 42"/>
                  <a:gd name="T39" fmla="*/ 42 h 57"/>
                  <a:gd name="T40" fmla="*/ 35 w 42"/>
                  <a:gd name="T41" fmla="*/ 42 h 57"/>
                  <a:gd name="T42" fmla="*/ 35 w 42"/>
                  <a:gd name="T43" fmla="*/ 49 h 57"/>
                  <a:gd name="T44" fmla="*/ 28 w 42"/>
                  <a:gd name="T45" fmla="*/ 49 h 57"/>
                  <a:gd name="T46" fmla="*/ 21 w 42"/>
                  <a:gd name="T47" fmla="*/ 49 h 57"/>
                  <a:gd name="T48" fmla="*/ 21 w 42"/>
                  <a:gd name="T49" fmla="*/ 49 h 57"/>
                  <a:gd name="T50" fmla="*/ 21 w 42"/>
                  <a:gd name="T51" fmla="*/ 57 h 57"/>
                  <a:gd name="T52" fmla="*/ 14 w 42"/>
                  <a:gd name="T53" fmla="*/ 57 h 57"/>
                  <a:gd name="T54" fmla="*/ 14 w 42"/>
                  <a:gd name="T55" fmla="*/ 49 h 57"/>
                  <a:gd name="T56" fmla="*/ 14 w 42"/>
                  <a:gd name="T57" fmla="*/ 42 h 57"/>
                  <a:gd name="T58" fmla="*/ 7 w 42"/>
                  <a:gd name="T59" fmla="*/ 42 h 57"/>
                  <a:gd name="T60" fmla="*/ 7 w 42"/>
                  <a:gd name="T61" fmla="*/ 35 h 57"/>
                  <a:gd name="T62" fmla="*/ 7 w 42"/>
                  <a:gd name="T63" fmla="*/ 35 h 57"/>
                  <a:gd name="T64" fmla="*/ 7 w 42"/>
                  <a:gd name="T65" fmla="*/ 35 h 57"/>
                  <a:gd name="T66" fmla="*/ 7 w 42"/>
                  <a:gd name="T67" fmla="*/ 28 h 57"/>
                  <a:gd name="T68" fmla="*/ 7 w 42"/>
                  <a:gd name="T69" fmla="*/ 21 h 57"/>
                  <a:gd name="T70" fmla="*/ 7 w 42"/>
                  <a:gd name="T71" fmla="*/ 21 h 57"/>
                  <a:gd name="T72" fmla="*/ 0 w 42"/>
                  <a:gd name="T73" fmla="*/ 21 h 57"/>
                  <a:gd name="T74" fmla="*/ 0 w 42"/>
                  <a:gd name="T75" fmla="*/ 21 h 57"/>
                  <a:gd name="T76" fmla="*/ 0 w 42"/>
                  <a:gd name="T77" fmla="*/ 14 h 57"/>
                  <a:gd name="T78" fmla="*/ 0 w 42"/>
                  <a:gd name="T79" fmla="*/ 14 h 57"/>
                  <a:gd name="T80" fmla="*/ 0 w 42"/>
                  <a:gd name="T81" fmla="*/ 7 h 5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2"/>
                  <a:gd name="T124" fmla="*/ 0 h 57"/>
                  <a:gd name="T125" fmla="*/ 42 w 42"/>
                  <a:gd name="T126" fmla="*/ 57 h 5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2" h="57">
                    <a:moveTo>
                      <a:pt x="0" y="7"/>
                    </a:moveTo>
                    <a:lnTo>
                      <a:pt x="7" y="7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21" y="7"/>
                    </a:lnTo>
                    <a:lnTo>
                      <a:pt x="21" y="14"/>
                    </a:lnTo>
                    <a:lnTo>
                      <a:pt x="28" y="14"/>
                    </a:lnTo>
                    <a:lnTo>
                      <a:pt x="28" y="21"/>
                    </a:lnTo>
                    <a:lnTo>
                      <a:pt x="35" y="21"/>
                    </a:lnTo>
                    <a:lnTo>
                      <a:pt x="35" y="28"/>
                    </a:lnTo>
                    <a:lnTo>
                      <a:pt x="35" y="35"/>
                    </a:lnTo>
                    <a:lnTo>
                      <a:pt x="35" y="42"/>
                    </a:lnTo>
                    <a:lnTo>
                      <a:pt x="42" y="42"/>
                    </a:lnTo>
                    <a:lnTo>
                      <a:pt x="35" y="42"/>
                    </a:lnTo>
                    <a:lnTo>
                      <a:pt x="35" y="49"/>
                    </a:lnTo>
                    <a:lnTo>
                      <a:pt x="28" y="49"/>
                    </a:lnTo>
                    <a:lnTo>
                      <a:pt x="21" y="49"/>
                    </a:lnTo>
                    <a:lnTo>
                      <a:pt x="21" y="57"/>
                    </a:lnTo>
                    <a:lnTo>
                      <a:pt x="14" y="57"/>
                    </a:lnTo>
                    <a:lnTo>
                      <a:pt x="14" y="49"/>
                    </a:lnTo>
                    <a:lnTo>
                      <a:pt x="14" y="42"/>
                    </a:lnTo>
                    <a:lnTo>
                      <a:pt x="7" y="42"/>
                    </a:lnTo>
                    <a:lnTo>
                      <a:pt x="14" y="42"/>
                    </a:lnTo>
                    <a:lnTo>
                      <a:pt x="7" y="35"/>
                    </a:lnTo>
                    <a:lnTo>
                      <a:pt x="7" y="28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4" name="Freeform 227"/>
              <p:cNvSpPr>
                <a:spLocks/>
              </p:cNvSpPr>
              <p:nvPr/>
            </p:nvSpPr>
            <p:spPr bwMode="auto">
              <a:xfrm>
                <a:off x="2633" y="1029"/>
                <a:ext cx="25" cy="21"/>
              </a:xfrm>
              <a:custGeom>
                <a:avLst/>
                <a:gdLst>
                  <a:gd name="T0" fmla="*/ 14 w 22"/>
                  <a:gd name="T1" fmla="*/ 7 h 21"/>
                  <a:gd name="T2" fmla="*/ 22 w 22"/>
                  <a:gd name="T3" fmla="*/ 0 h 21"/>
                  <a:gd name="T4" fmla="*/ 22 w 22"/>
                  <a:gd name="T5" fmla="*/ 0 h 21"/>
                  <a:gd name="T6" fmla="*/ 22 w 22"/>
                  <a:gd name="T7" fmla="*/ 7 h 21"/>
                  <a:gd name="T8" fmla="*/ 22 w 22"/>
                  <a:gd name="T9" fmla="*/ 7 h 21"/>
                  <a:gd name="T10" fmla="*/ 22 w 22"/>
                  <a:gd name="T11" fmla="*/ 7 h 21"/>
                  <a:gd name="T12" fmla="*/ 14 w 22"/>
                  <a:gd name="T13" fmla="*/ 14 h 21"/>
                  <a:gd name="T14" fmla="*/ 14 w 22"/>
                  <a:gd name="T15" fmla="*/ 14 h 21"/>
                  <a:gd name="T16" fmla="*/ 14 w 22"/>
                  <a:gd name="T17" fmla="*/ 14 h 21"/>
                  <a:gd name="T18" fmla="*/ 14 w 22"/>
                  <a:gd name="T19" fmla="*/ 21 h 21"/>
                  <a:gd name="T20" fmla="*/ 14 w 22"/>
                  <a:gd name="T21" fmla="*/ 21 h 21"/>
                  <a:gd name="T22" fmla="*/ 14 w 22"/>
                  <a:gd name="T23" fmla="*/ 14 h 21"/>
                  <a:gd name="T24" fmla="*/ 7 w 22"/>
                  <a:gd name="T25" fmla="*/ 21 h 21"/>
                  <a:gd name="T26" fmla="*/ 7 w 22"/>
                  <a:gd name="T27" fmla="*/ 21 h 21"/>
                  <a:gd name="T28" fmla="*/ 7 w 22"/>
                  <a:gd name="T29" fmla="*/ 21 h 21"/>
                  <a:gd name="T30" fmla="*/ 7 w 22"/>
                  <a:gd name="T31" fmla="*/ 21 h 21"/>
                  <a:gd name="T32" fmla="*/ 0 w 22"/>
                  <a:gd name="T33" fmla="*/ 21 h 21"/>
                  <a:gd name="T34" fmla="*/ 7 w 22"/>
                  <a:gd name="T35" fmla="*/ 14 h 21"/>
                  <a:gd name="T36" fmla="*/ 7 w 22"/>
                  <a:gd name="T37" fmla="*/ 14 h 21"/>
                  <a:gd name="T38" fmla="*/ 0 w 22"/>
                  <a:gd name="T39" fmla="*/ 14 h 21"/>
                  <a:gd name="T40" fmla="*/ 7 w 22"/>
                  <a:gd name="T41" fmla="*/ 14 h 21"/>
                  <a:gd name="T42" fmla="*/ 7 w 22"/>
                  <a:gd name="T43" fmla="*/ 7 h 21"/>
                  <a:gd name="T44" fmla="*/ 0 w 22"/>
                  <a:gd name="T45" fmla="*/ 7 h 21"/>
                  <a:gd name="T46" fmla="*/ 0 w 22"/>
                  <a:gd name="T47" fmla="*/ 7 h 21"/>
                  <a:gd name="T48" fmla="*/ 7 w 22"/>
                  <a:gd name="T49" fmla="*/ 7 h 21"/>
                  <a:gd name="T50" fmla="*/ 7 w 22"/>
                  <a:gd name="T51" fmla="*/ 7 h 21"/>
                  <a:gd name="T52" fmla="*/ 7 w 22"/>
                  <a:gd name="T53" fmla="*/ 7 h 21"/>
                  <a:gd name="T54" fmla="*/ 7 w 22"/>
                  <a:gd name="T55" fmla="*/ 7 h 21"/>
                  <a:gd name="T56" fmla="*/ 14 w 22"/>
                  <a:gd name="T57" fmla="*/ 7 h 21"/>
                  <a:gd name="T58" fmla="*/ 14 w 22"/>
                  <a:gd name="T59" fmla="*/ 0 h 21"/>
                  <a:gd name="T60" fmla="*/ 14 w 22"/>
                  <a:gd name="T61" fmla="*/ 7 h 21"/>
                  <a:gd name="T62" fmla="*/ 14 w 22"/>
                  <a:gd name="T63" fmla="*/ 7 h 2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2"/>
                  <a:gd name="T97" fmla="*/ 0 h 21"/>
                  <a:gd name="T98" fmla="*/ 22 w 22"/>
                  <a:gd name="T99" fmla="*/ 21 h 2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2" h="21">
                    <a:moveTo>
                      <a:pt x="14" y="7"/>
                    </a:moveTo>
                    <a:lnTo>
                      <a:pt x="22" y="0"/>
                    </a:lnTo>
                    <a:lnTo>
                      <a:pt x="22" y="7"/>
                    </a:lnTo>
                    <a:lnTo>
                      <a:pt x="14" y="14"/>
                    </a:lnTo>
                    <a:lnTo>
                      <a:pt x="14" y="21"/>
                    </a:lnTo>
                    <a:lnTo>
                      <a:pt x="14" y="14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7" y="14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7" y="7"/>
                    </a:lnTo>
                    <a:lnTo>
                      <a:pt x="14" y="7"/>
                    </a:lnTo>
                    <a:lnTo>
                      <a:pt x="14" y="0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5" name="Freeform 228"/>
              <p:cNvSpPr>
                <a:spLocks/>
              </p:cNvSpPr>
              <p:nvPr/>
            </p:nvSpPr>
            <p:spPr bwMode="auto">
              <a:xfrm>
                <a:off x="2561" y="1043"/>
                <a:ext cx="2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7 h 7"/>
                  <a:gd name="T4" fmla="*/ 0 w 1"/>
                  <a:gd name="T5" fmla="*/ 0 h 7"/>
                  <a:gd name="T6" fmla="*/ 0 w 1"/>
                  <a:gd name="T7" fmla="*/ 7 h 7"/>
                  <a:gd name="T8" fmla="*/ 0 w 1"/>
                  <a:gd name="T9" fmla="*/ 7 h 7"/>
                  <a:gd name="T10" fmla="*/ 0 w 1"/>
                  <a:gd name="T11" fmla="*/ 7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7"/>
                  <a:gd name="T20" fmla="*/ 1 w 1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6" name="Freeform 229"/>
              <p:cNvSpPr>
                <a:spLocks/>
              </p:cNvSpPr>
              <p:nvPr/>
            </p:nvSpPr>
            <p:spPr bwMode="auto">
              <a:xfrm>
                <a:off x="2610" y="1050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7 w 7"/>
                  <a:gd name="T3" fmla="*/ 0 h 7"/>
                  <a:gd name="T4" fmla="*/ 7 w 7"/>
                  <a:gd name="T5" fmla="*/ 0 h 7"/>
                  <a:gd name="T6" fmla="*/ 7 w 7"/>
                  <a:gd name="T7" fmla="*/ 7 h 7"/>
                  <a:gd name="T8" fmla="*/ 0 w 7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7"/>
                  <a:gd name="T17" fmla="*/ 7 w 7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7">
                    <a:moveTo>
                      <a:pt x="0" y="7"/>
                    </a:move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7" name="Rectangle 230"/>
              <p:cNvSpPr>
                <a:spLocks noChangeArrowheads="1"/>
              </p:cNvSpPr>
              <p:nvPr/>
            </p:nvSpPr>
            <p:spPr bwMode="auto">
              <a:xfrm>
                <a:off x="2649" y="1057"/>
                <a:ext cx="9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398" name="Rectangle 231"/>
              <p:cNvSpPr>
                <a:spLocks noChangeArrowheads="1"/>
              </p:cNvSpPr>
              <p:nvPr/>
            </p:nvSpPr>
            <p:spPr bwMode="auto">
              <a:xfrm>
                <a:off x="2658" y="1057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399" name="Freeform 232"/>
              <p:cNvSpPr>
                <a:spLocks/>
              </p:cNvSpPr>
              <p:nvPr/>
            </p:nvSpPr>
            <p:spPr bwMode="auto">
              <a:xfrm>
                <a:off x="2594" y="1057"/>
                <a:ext cx="8" cy="7"/>
              </a:xfrm>
              <a:custGeom>
                <a:avLst/>
                <a:gdLst>
                  <a:gd name="T0" fmla="*/ 0 w 7"/>
                  <a:gd name="T1" fmla="*/ 0 h 7"/>
                  <a:gd name="T2" fmla="*/ 7 w 7"/>
                  <a:gd name="T3" fmla="*/ 0 h 7"/>
                  <a:gd name="T4" fmla="*/ 7 w 7"/>
                  <a:gd name="T5" fmla="*/ 0 h 7"/>
                  <a:gd name="T6" fmla="*/ 7 w 7"/>
                  <a:gd name="T7" fmla="*/ 7 h 7"/>
                  <a:gd name="T8" fmla="*/ 0 w 7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7"/>
                  <a:gd name="T17" fmla="*/ 7 w 7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7">
                    <a:moveTo>
                      <a:pt x="0" y="0"/>
                    </a:moveTo>
                    <a:lnTo>
                      <a:pt x="7" y="0"/>
                    </a:lnTo>
                    <a:lnTo>
                      <a:pt x="7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0" name="Rectangle 233"/>
              <p:cNvSpPr>
                <a:spLocks noChangeArrowheads="1"/>
              </p:cNvSpPr>
              <p:nvPr/>
            </p:nvSpPr>
            <p:spPr bwMode="auto">
              <a:xfrm>
                <a:off x="2594" y="1057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01" name="Rectangle 234"/>
              <p:cNvSpPr>
                <a:spLocks noChangeArrowheads="1"/>
              </p:cNvSpPr>
              <p:nvPr/>
            </p:nvSpPr>
            <p:spPr bwMode="auto">
              <a:xfrm>
                <a:off x="2578" y="1057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02" name="Freeform 235"/>
              <p:cNvSpPr>
                <a:spLocks/>
              </p:cNvSpPr>
              <p:nvPr/>
            </p:nvSpPr>
            <p:spPr bwMode="auto">
              <a:xfrm>
                <a:off x="2554" y="1057"/>
                <a:ext cx="7" cy="7"/>
              </a:xfrm>
              <a:custGeom>
                <a:avLst/>
                <a:gdLst>
                  <a:gd name="T0" fmla="*/ 7 w 7"/>
                  <a:gd name="T1" fmla="*/ 7 h 7"/>
                  <a:gd name="T2" fmla="*/ 7 w 7"/>
                  <a:gd name="T3" fmla="*/ 0 h 7"/>
                  <a:gd name="T4" fmla="*/ 7 w 7"/>
                  <a:gd name="T5" fmla="*/ 0 h 7"/>
                  <a:gd name="T6" fmla="*/ 0 w 7"/>
                  <a:gd name="T7" fmla="*/ 0 h 7"/>
                  <a:gd name="T8" fmla="*/ 7 w 7"/>
                  <a:gd name="T9" fmla="*/ 0 h 7"/>
                  <a:gd name="T10" fmla="*/ 7 w 7"/>
                  <a:gd name="T11" fmla="*/ 0 h 7"/>
                  <a:gd name="T12" fmla="*/ 7 w 7"/>
                  <a:gd name="T13" fmla="*/ 0 h 7"/>
                  <a:gd name="T14" fmla="*/ 7 w 7"/>
                  <a:gd name="T15" fmla="*/ 0 h 7"/>
                  <a:gd name="T16" fmla="*/ 7 w 7"/>
                  <a:gd name="T17" fmla="*/ 0 h 7"/>
                  <a:gd name="T18" fmla="*/ 7 w 7"/>
                  <a:gd name="T19" fmla="*/ 0 h 7"/>
                  <a:gd name="T20" fmla="*/ 7 w 7"/>
                  <a:gd name="T21" fmla="*/ 7 h 7"/>
                  <a:gd name="T22" fmla="*/ 7 w 7"/>
                  <a:gd name="T23" fmla="*/ 7 h 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7"/>
                  <a:gd name="T38" fmla="*/ 7 w 7"/>
                  <a:gd name="T39" fmla="*/ 7 h 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7">
                    <a:moveTo>
                      <a:pt x="7" y="7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3" name="Freeform 236"/>
              <p:cNvSpPr>
                <a:spLocks/>
              </p:cNvSpPr>
              <p:nvPr/>
            </p:nvSpPr>
            <p:spPr bwMode="auto">
              <a:xfrm>
                <a:off x="1908" y="215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4" name="Freeform 237"/>
              <p:cNvSpPr>
                <a:spLocks/>
              </p:cNvSpPr>
              <p:nvPr/>
            </p:nvSpPr>
            <p:spPr bwMode="auto">
              <a:xfrm>
                <a:off x="2649" y="2248"/>
                <a:ext cx="9" cy="7"/>
              </a:xfrm>
              <a:custGeom>
                <a:avLst/>
                <a:gdLst>
                  <a:gd name="T0" fmla="*/ 8 w 8"/>
                  <a:gd name="T1" fmla="*/ 7 h 7"/>
                  <a:gd name="T2" fmla="*/ 0 w 8"/>
                  <a:gd name="T3" fmla="*/ 0 h 7"/>
                  <a:gd name="T4" fmla="*/ 8 w 8"/>
                  <a:gd name="T5" fmla="*/ 0 h 7"/>
                  <a:gd name="T6" fmla="*/ 8 w 8"/>
                  <a:gd name="T7" fmla="*/ 7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"/>
                  <a:gd name="T13" fmla="*/ 0 h 7"/>
                  <a:gd name="T14" fmla="*/ 8 w 8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" h="7">
                    <a:moveTo>
                      <a:pt x="8" y="7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5" name="Rectangle 238"/>
              <p:cNvSpPr>
                <a:spLocks noChangeArrowheads="1"/>
              </p:cNvSpPr>
              <p:nvPr/>
            </p:nvSpPr>
            <p:spPr bwMode="auto">
              <a:xfrm>
                <a:off x="1900" y="2248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06" name="Freeform 239"/>
              <p:cNvSpPr>
                <a:spLocks/>
              </p:cNvSpPr>
              <p:nvPr/>
            </p:nvSpPr>
            <p:spPr bwMode="auto">
              <a:xfrm>
                <a:off x="1773" y="2326"/>
                <a:ext cx="8" cy="7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0 h 7"/>
                  <a:gd name="T4" fmla="*/ 7 w 7"/>
                  <a:gd name="T5" fmla="*/ 0 h 7"/>
                  <a:gd name="T6" fmla="*/ 7 w 7"/>
                  <a:gd name="T7" fmla="*/ 0 h 7"/>
                  <a:gd name="T8" fmla="*/ 7 w 7"/>
                  <a:gd name="T9" fmla="*/ 0 h 7"/>
                  <a:gd name="T10" fmla="*/ 7 w 7"/>
                  <a:gd name="T11" fmla="*/ 0 h 7"/>
                  <a:gd name="T12" fmla="*/ 7 w 7"/>
                  <a:gd name="T13" fmla="*/ 0 h 7"/>
                  <a:gd name="T14" fmla="*/ 7 w 7"/>
                  <a:gd name="T15" fmla="*/ 7 h 7"/>
                  <a:gd name="T16" fmla="*/ 7 w 7"/>
                  <a:gd name="T17" fmla="*/ 0 h 7"/>
                  <a:gd name="T18" fmla="*/ 0 w 7"/>
                  <a:gd name="T19" fmla="*/ 0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"/>
                  <a:gd name="T31" fmla="*/ 0 h 7"/>
                  <a:gd name="T32" fmla="*/ 7 w 7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" h="7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7" name="Rectangle 240"/>
              <p:cNvSpPr>
                <a:spLocks noChangeArrowheads="1"/>
              </p:cNvSpPr>
              <p:nvPr/>
            </p:nvSpPr>
            <p:spPr bwMode="auto">
              <a:xfrm>
                <a:off x="1740" y="2382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08" name="Rectangle 241"/>
              <p:cNvSpPr>
                <a:spLocks noChangeArrowheads="1"/>
              </p:cNvSpPr>
              <p:nvPr/>
            </p:nvSpPr>
            <p:spPr bwMode="auto">
              <a:xfrm>
                <a:off x="1740" y="2390"/>
                <a:ext cx="9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09" name="Freeform 242"/>
              <p:cNvSpPr>
                <a:spLocks/>
              </p:cNvSpPr>
              <p:nvPr/>
            </p:nvSpPr>
            <p:spPr bwMode="auto">
              <a:xfrm>
                <a:off x="1740" y="2390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7 h 7"/>
                  <a:gd name="T4" fmla="*/ 0 w 1"/>
                  <a:gd name="T5" fmla="*/ 0 h 7"/>
                  <a:gd name="T6" fmla="*/ 0 w 1"/>
                  <a:gd name="T7" fmla="*/ 0 h 7"/>
                  <a:gd name="T8" fmla="*/ 0 w 1"/>
                  <a:gd name="T9" fmla="*/ 7 h 7"/>
                  <a:gd name="T10" fmla="*/ 0 w 1"/>
                  <a:gd name="T11" fmla="*/ 7 h 7"/>
                  <a:gd name="T12" fmla="*/ 0 w 1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7"/>
                  <a:gd name="T23" fmla="*/ 1 w 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0" name="Rectangle 243"/>
              <p:cNvSpPr>
                <a:spLocks noChangeArrowheads="1"/>
              </p:cNvSpPr>
              <p:nvPr/>
            </p:nvSpPr>
            <p:spPr bwMode="auto">
              <a:xfrm>
                <a:off x="1757" y="2404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11" name="Rectangle 244"/>
              <p:cNvSpPr>
                <a:spLocks noChangeArrowheads="1"/>
              </p:cNvSpPr>
              <p:nvPr/>
            </p:nvSpPr>
            <p:spPr bwMode="auto">
              <a:xfrm>
                <a:off x="1781" y="2411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12" name="Freeform 245"/>
              <p:cNvSpPr>
                <a:spLocks/>
              </p:cNvSpPr>
              <p:nvPr/>
            </p:nvSpPr>
            <p:spPr bwMode="auto">
              <a:xfrm>
                <a:off x="1892" y="2453"/>
                <a:ext cx="111" cy="107"/>
              </a:xfrm>
              <a:custGeom>
                <a:avLst/>
                <a:gdLst>
                  <a:gd name="T0" fmla="*/ 50 w 99"/>
                  <a:gd name="T1" fmla="*/ 36 h 107"/>
                  <a:gd name="T2" fmla="*/ 57 w 99"/>
                  <a:gd name="T3" fmla="*/ 29 h 107"/>
                  <a:gd name="T4" fmla="*/ 57 w 99"/>
                  <a:gd name="T5" fmla="*/ 22 h 107"/>
                  <a:gd name="T6" fmla="*/ 64 w 99"/>
                  <a:gd name="T7" fmla="*/ 22 h 107"/>
                  <a:gd name="T8" fmla="*/ 64 w 99"/>
                  <a:gd name="T9" fmla="*/ 14 h 107"/>
                  <a:gd name="T10" fmla="*/ 71 w 99"/>
                  <a:gd name="T11" fmla="*/ 7 h 107"/>
                  <a:gd name="T12" fmla="*/ 85 w 99"/>
                  <a:gd name="T13" fmla="*/ 7 h 107"/>
                  <a:gd name="T14" fmla="*/ 92 w 99"/>
                  <a:gd name="T15" fmla="*/ 7 h 107"/>
                  <a:gd name="T16" fmla="*/ 99 w 99"/>
                  <a:gd name="T17" fmla="*/ 0 h 107"/>
                  <a:gd name="T18" fmla="*/ 99 w 99"/>
                  <a:gd name="T19" fmla="*/ 14 h 107"/>
                  <a:gd name="T20" fmla="*/ 92 w 99"/>
                  <a:gd name="T21" fmla="*/ 22 h 107"/>
                  <a:gd name="T22" fmla="*/ 92 w 99"/>
                  <a:gd name="T23" fmla="*/ 29 h 107"/>
                  <a:gd name="T24" fmla="*/ 92 w 99"/>
                  <a:gd name="T25" fmla="*/ 36 h 107"/>
                  <a:gd name="T26" fmla="*/ 92 w 99"/>
                  <a:gd name="T27" fmla="*/ 36 h 107"/>
                  <a:gd name="T28" fmla="*/ 99 w 99"/>
                  <a:gd name="T29" fmla="*/ 43 h 107"/>
                  <a:gd name="T30" fmla="*/ 99 w 99"/>
                  <a:gd name="T31" fmla="*/ 43 h 107"/>
                  <a:gd name="T32" fmla="*/ 99 w 99"/>
                  <a:gd name="T33" fmla="*/ 50 h 107"/>
                  <a:gd name="T34" fmla="*/ 92 w 99"/>
                  <a:gd name="T35" fmla="*/ 50 h 107"/>
                  <a:gd name="T36" fmla="*/ 85 w 99"/>
                  <a:gd name="T37" fmla="*/ 57 h 107"/>
                  <a:gd name="T38" fmla="*/ 85 w 99"/>
                  <a:gd name="T39" fmla="*/ 64 h 107"/>
                  <a:gd name="T40" fmla="*/ 85 w 99"/>
                  <a:gd name="T41" fmla="*/ 64 h 107"/>
                  <a:gd name="T42" fmla="*/ 85 w 99"/>
                  <a:gd name="T43" fmla="*/ 71 h 107"/>
                  <a:gd name="T44" fmla="*/ 78 w 99"/>
                  <a:gd name="T45" fmla="*/ 71 h 107"/>
                  <a:gd name="T46" fmla="*/ 78 w 99"/>
                  <a:gd name="T47" fmla="*/ 78 h 107"/>
                  <a:gd name="T48" fmla="*/ 71 w 99"/>
                  <a:gd name="T49" fmla="*/ 78 h 107"/>
                  <a:gd name="T50" fmla="*/ 64 w 99"/>
                  <a:gd name="T51" fmla="*/ 78 h 107"/>
                  <a:gd name="T52" fmla="*/ 64 w 99"/>
                  <a:gd name="T53" fmla="*/ 85 h 107"/>
                  <a:gd name="T54" fmla="*/ 57 w 99"/>
                  <a:gd name="T55" fmla="*/ 85 h 107"/>
                  <a:gd name="T56" fmla="*/ 57 w 99"/>
                  <a:gd name="T57" fmla="*/ 92 h 107"/>
                  <a:gd name="T58" fmla="*/ 50 w 99"/>
                  <a:gd name="T59" fmla="*/ 92 h 107"/>
                  <a:gd name="T60" fmla="*/ 43 w 99"/>
                  <a:gd name="T61" fmla="*/ 92 h 107"/>
                  <a:gd name="T62" fmla="*/ 43 w 99"/>
                  <a:gd name="T63" fmla="*/ 99 h 107"/>
                  <a:gd name="T64" fmla="*/ 36 w 99"/>
                  <a:gd name="T65" fmla="*/ 99 h 107"/>
                  <a:gd name="T66" fmla="*/ 28 w 99"/>
                  <a:gd name="T67" fmla="*/ 99 h 107"/>
                  <a:gd name="T68" fmla="*/ 28 w 99"/>
                  <a:gd name="T69" fmla="*/ 107 h 107"/>
                  <a:gd name="T70" fmla="*/ 28 w 99"/>
                  <a:gd name="T71" fmla="*/ 99 h 107"/>
                  <a:gd name="T72" fmla="*/ 21 w 99"/>
                  <a:gd name="T73" fmla="*/ 99 h 107"/>
                  <a:gd name="T74" fmla="*/ 21 w 99"/>
                  <a:gd name="T75" fmla="*/ 107 h 107"/>
                  <a:gd name="T76" fmla="*/ 14 w 99"/>
                  <a:gd name="T77" fmla="*/ 99 h 107"/>
                  <a:gd name="T78" fmla="*/ 14 w 99"/>
                  <a:gd name="T79" fmla="*/ 92 h 107"/>
                  <a:gd name="T80" fmla="*/ 7 w 99"/>
                  <a:gd name="T81" fmla="*/ 99 h 107"/>
                  <a:gd name="T82" fmla="*/ 7 w 99"/>
                  <a:gd name="T83" fmla="*/ 99 h 107"/>
                  <a:gd name="T84" fmla="*/ 0 w 99"/>
                  <a:gd name="T85" fmla="*/ 99 h 107"/>
                  <a:gd name="T86" fmla="*/ 0 w 99"/>
                  <a:gd name="T87" fmla="*/ 92 h 107"/>
                  <a:gd name="T88" fmla="*/ 7 w 99"/>
                  <a:gd name="T89" fmla="*/ 92 h 107"/>
                  <a:gd name="T90" fmla="*/ 7 w 99"/>
                  <a:gd name="T91" fmla="*/ 85 h 107"/>
                  <a:gd name="T92" fmla="*/ 7 w 99"/>
                  <a:gd name="T93" fmla="*/ 85 h 107"/>
                  <a:gd name="T94" fmla="*/ 14 w 99"/>
                  <a:gd name="T95" fmla="*/ 78 h 107"/>
                  <a:gd name="T96" fmla="*/ 14 w 99"/>
                  <a:gd name="T97" fmla="*/ 71 h 107"/>
                  <a:gd name="T98" fmla="*/ 14 w 99"/>
                  <a:gd name="T99" fmla="*/ 64 h 107"/>
                  <a:gd name="T100" fmla="*/ 14 w 99"/>
                  <a:gd name="T101" fmla="*/ 64 h 107"/>
                  <a:gd name="T102" fmla="*/ 21 w 99"/>
                  <a:gd name="T103" fmla="*/ 57 h 107"/>
                  <a:gd name="T104" fmla="*/ 21 w 99"/>
                  <a:gd name="T105" fmla="*/ 50 h 107"/>
                  <a:gd name="T106" fmla="*/ 28 w 99"/>
                  <a:gd name="T107" fmla="*/ 50 h 107"/>
                  <a:gd name="T108" fmla="*/ 28 w 99"/>
                  <a:gd name="T109" fmla="*/ 50 h 107"/>
                  <a:gd name="T110" fmla="*/ 36 w 99"/>
                  <a:gd name="T111" fmla="*/ 43 h 107"/>
                  <a:gd name="T112" fmla="*/ 43 w 99"/>
                  <a:gd name="T113" fmla="*/ 43 h 107"/>
                  <a:gd name="T114" fmla="*/ 43 w 99"/>
                  <a:gd name="T115" fmla="*/ 36 h 10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99"/>
                  <a:gd name="T175" fmla="*/ 0 h 107"/>
                  <a:gd name="T176" fmla="*/ 99 w 99"/>
                  <a:gd name="T177" fmla="*/ 107 h 107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99" h="107">
                    <a:moveTo>
                      <a:pt x="43" y="36"/>
                    </a:moveTo>
                    <a:lnTo>
                      <a:pt x="50" y="36"/>
                    </a:lnTo>
                    <a:lnTo>
                      <a:pt x="50" y="29"/>
                    </a:lnTo>
                    <a:lnTo>
                      <a:pt x="57" y="29"/>
                    </a:lnTo>
                    <a:lnTo>
                      <a:pt x="57" y="22"/>
                    </a:lnTo>
                    <a:lnTo>
                      <a:pt x="64" y="22"/>
                    </a:lnTo>
                    <a:lnTo>
                      <a:pt x="64" y="14"/>
                    </a:lnTo>
                    <a:lnTo>
                      <a:pt x="71" y="7"/>
                    </a:lnTo>
                    <a:lnTo>
                      <a:pt x="78" y="7"/>
                    </a:lnTo>
                    <a:lnTo>
                      <a:pt x="85" y="7"/>
                    </a:lnTo>
                    <a:lnTo>
                      <a:pt x="92" y="7"/>
                    </a:lnTo>
                    <a:lnTo>
                      <a:pt x="99" y="0"/>
                    </a:lnTo>
                    <a:lnTo>
                      <a:pt x="99" y="7"/>
                    </a:lnTo>
                    <a:lnTo>
                      <a:pt x="99" y="14"/>
                    </a:lnTo>
                    <a:lnTo>
                      <a:pt x="92" y="14"/>
                    </a:lnTo>
                    <a:lnTo>
                      <a:pt x="92" y="22"/>
                    </a:lnTo>
                    <a:lnTo>
                      <a:pt x="92" y="29"/>
                    </a:lnTo>
                    <a:lnTo>
                      <a:pt x="92" y="36"/>
                    </a:lnTo>
                    <a:lnTo>
                      <a:pt x="99" y="36"/>
                    </a:lnTo>
                    <a:lnTo>
                      <a:pt x="99" y="43"/>
                    </a:lnTo>
                    <a:lnTo>
                      <a:pt x="99" y="50"/>
                    </a:lnTo>
                    <a:lnTo>
                      <a:pt x="92" y="50"/>
                    </a:lnTo>
                    <a:lnTo>
                      <a:pt x="92" y="57"/>
                    </a:lnTo>
                    <a:lnTo>
                      <a:pt x="85" y="57"/>
                    </a:lnTo>
                    <a:lnTo>
                      <a:pt x="85" y="64"/>
                    </a:lnTo>
                    <a:lnTo>
                      <a:pt x="78" y="64"/>
                    </a:lnTo>
                    <a:lnTo>
                      <a:pt x="78" y="71"/>
                    </a:lnTo>
                    <a:lnTo>
                      <a:pt x="85" y="71"/>
                    </a:lnTo>
                    <a:lnTo>
                      <a:pt x="78" y="71"/>
                    </a:lnTo>
                    <a:lnTo>
                      <a:pt x="78" y="78"/>
                    </a:lnTo>
                    <a:lnTo>
                      <a:pt x="71" y="78"/>
                    </a:lnTo>
                    <a:lnTo>
                      <a:pt x="64" y="78"/>
                    </a:lnTo>
                    <a:lnTo>
                      <a:pt x="64" y="85"/>
                    </a:lnTo>
                    <a:lnTo>
                      <a:pt x="57" y="85"/>
                    </a:lnTo>
                    <a:lnTo>
                      <a:pt x="57" y="92"/>
                    </a:lnTo>
                    <a:lnTo>
                      <a:pt x="50" y="92"/>
                    </a:lnTo>
                    <a:lnTo>
                      <a:pt x="43" y="92"/>
                    </a:lnTo>
                    <a:lnTo>
                      <a:pt x="43" y="99"/>
                    </a:lnTo>
                    <a:lnTo>
                      <a:pt x="36" y="99"/>
                    </a:lnTo>
                    <a:lnTo>
                      <a:pt x="28" y="99"/>
                    </a:lnTo>
                    <a:lnTo>
                      <a:pt x="28" y="107"/>
                    </a:lnTo>
                    <a:lnTo>
                      <a:pt x="28" y="99"/>
                    </a:lnTo>
                    <a:lnTo>
                      <a:pt x="21" y="99"/>
                    </a:lnTo>
                    <a:lnTo>
                      <a:pt x="21" y="107"/>
                    </a:lnTo>
                    <a:lnTo>
                      <a:pt x="21" y="99"/>
                    </a:lnTo>
                    <a:lnTo>
                      <a:pt x="14" y="99"/>
                    </a:lnTo>
                    <a:lnTo>
                      <a:pt x="14" y="92"/>
                    </a:lnTo>
                    <a:lnTo>
                      <a:pt x="7" y="92"/>
                    </a:lnTo>
                    <a:lnTo>
                      <a:pt x="7" y="99"/>
                    </a:lnTo>
                    <a:lnTo>
                      <a:pt x="0" y="99"/>
                    </a:lnTo>
                    <a:lnTo>
                      <a:pt x="0" y="92"/>
                    </a:lnTo>
                    <a:lnTo>
                      <a:pt x="7" y="92"/>
                    </a:lnTo>
                    <a:lnTo>
                      <a:pt x="7" y="85"/>
                    </a:lnTo>
                    <a:lnTo>
                      <a:pt x="14" y="78"/>
                    </a:lnTo>
                    <a:lnTo>
                      <a:pt x="14" y="71"/>
                    </a:lnTo>
                    <a:lnTo>
                      <a:pt x="14" y="64"/>
                    </a:lnTo>
                    <a:lnTo>
                      <a:pt x="21" y="64"/>
                    </a:lnTo>
                    <a:lnTo>
                      <a:pt x="21" y="57"/>
                    </a:lnTo>
                    <a:lnTo>
                      <a:pt x="21" y="50"/>
                    </a:lnTo>
                    <a:lnTo>
                      <a:pt x="28" y="50"/>
                    </a:lnTo>
                    <a:lnTo>
                      <a:pt x="36" y="50"/>
                    </a:lnTo>
                    <a:lnTo>
                      <a:pt x="36" y="43"/>
                    </a:lnTo>
                    <a:lnTo>
                      <a:pt x="43" y="43"/>
                    </a:lnTo>
                    <a:lnTo>
                      <a:pt x="43" y="36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" name="Freeform 246"/>
              <p:cNvSpPr>
                <a:spLocks/>
              </p:cNvSpPr>
              <p:nvPr/>
            </p:nvSpPr>
            <p:spPr bwMode="auto">
              <a:xfrm>
                <a:off x="1884" y="2552"/>
                <a:ext cx="8" cy="8"/>
              </a:xfrm>
              <a:custGeom>
                <a:avLst/>
                <a:gdLst>
                  <a:gd name="T0" fmla="*/ 0 w 7"/>
                  <a:gd name="T1" fmla="*/ 8 h 8"/>
                  <a:gd name="T2" fmla="*/ 0 w 7"/>
                  <a:gd name="T3" fmla="*/ 0 h 8"/>
                  <a:gd name="T4" fmla="*/ 0 w 7"/>
                  <a:gd name="T5" fmla="*/ 0 h 8"/>
                  <a:gd name="T6" fmla="*/ 0 w 7"/>
                  <a:gd name="T7" fmla="*/ 0 h 8"/>
                  <a:gd name="T8" fmla="*/ 0 w 7"/>
                  <a:gd name="T9" fmla="*/ 0 h 8"/>
                  <a:gd name="T10" fmla="*/ 7 w 7"/>
                  <a:gd name="T11" fmla="*/ 0 h 8"/>
                  <a:gd name="T12" fmla="*/ 7 w 7"/>
                  <a:gd name="T13" fmla="*/ 0 h 8"/>
                  <a:gd name="T14" fmla="*/ 0 w 7"/>
                  <a:gd name="T15" fmla="*/ 0 h 8"/>
                  <a:gd name="T16" fmla="*/ 0 w 7"/>
                  <a:gd name="T17" fmla="*/ 8 h 8"/>
                  <a:gd name="T18" fmla="*/ 0 w 7"/>
                  <a:gd name="T19" fmla="*/ 8 h 8"/>
                  <a:gd name="T20" fmla="*/ 0 w 7"/>
                  <a:gd name="T21" fmla="*/ 8 h 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"/>
                  <a:gd name="T34" fmla="*/ 0 h 8"/>
                  <a:gd name="T35" fmla="*/ 7 w 7"/>
                  <a:gd name="T36" fmla="*/ 8 h 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" h="8">
                    <a:moveTo>
                      <a:pt x="0" y="8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" name="Rectangle 247"/>
              <p:cNvSpPr>
                <a:spLocks noChangeArrowheads="1"/>
              </p:cNvSpPr>
              <p:nvPr/>
            </p:nvSpPr>
            <p:spPr bwMode="auto">
              <a:xfrm>
                <a:off x="2307" y="2588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15" name="Rectangle 248"/>
              <p:cNvSpPr>
                <a:spLocks noChangeArrowheads="1"/>
              </p:cNvSpPr>
              <p:nvPr/>
            </p:nvSpPr>
            <p:spPr bwMode="auto">
              <a:xfrm>
                <a:off x="2235" y="2609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16" name="Freeform 249"/>
              <p:cNvSpPr>
                <a:spLocks/>
              </p:cNvSpPr>
              <p:nvPr/>
            </p:nvSpPr>
            <p:spPr bwMode="auto">
              <a:xfrm>
                <a:off x="2219" y="2581"/>
                <a:ext cx="8" cy="28"/>
              </a:xfrm>
              <a:custGeom>
                <a:avLst/>
                <a:gdLst>
                  <a:gd name="T0" fmla="*/ 0 w 7"/>
                  <a:gd name="T1" fmla="*/ 28 h 28"/>
                  <a:gd name="T2" fmla="*/ 0 w 7"/>
                  <a:gd name="T3" fmla="*/ 28 h 28"/>
                  <a:gd name="T4" fmla="*/ 0 w 7"/>
                  <a:gd name="T5" fmla="*/ 21 h 28"/>
                  <a:gd name="T6" fmla="*/ 0 w 7"/>
                  <a:gd name="T7" fmla="*/ 21 h 28"/>
                  <a:gd name="T8" fmla="*/ 0 w 7"/>
                  <a:gd name="T9" fmla="*/ 21 h 28"/>
                  <a:gd name="T10" fmla="*/ 0 w 7"/>
                  <a:gd name="T11" fmla="*/ 14 h 28"/>
                  <a:gd name="T12" fmla="*/ 0 w 7"/>
                  <a:gd name="T13" fmla="*/ 14 h 28"/>
                  <a:gd name="T14" fmla="*/ 0 w 7"/>
                  <a:gd name="T15" fmla="*/ 14 h 28"/>
                  <a:gd name="T16" fmla="*/ 0 w 7"/>
                  <a:gd name="T17" fmla="*/ 7 h 28"/>
                  <a:gd name="T18" fmla="*/ 0 w 7"/>
                  <a:gd name="T19" fmla="*/ 7 h 28"/>
                  <a:gd name="T20" fmla="*/ 0 w 7"/>
                  <a:gd name="T21" fmla="*/ 7 h 28"/>
                  <a:gd name="T22" fmla="*/ 0 w 7"/>
                  <a:gd name="T23" fmla="*/ 0 h 28"/>
                  <a:gd name="T24" fmla="*/ 0 w 7"/>
                  <a:gd name="T25" fmla="*/ 0 h 28"/>
                  <a:gd name="T26" fmla="*/ 0 w 7"/>
                  <a:gd name="T27" fmla="*/ 0 h 28"/>
                  <a:gd name="T28" fmla="*/ 0 w 7"/>
                  <a:gd name="T29" fmla="*/ 0 h 28"/>
                  <a:gd name="T30" fmla="*/ 0 w 7"/>
                  <a:gd name="T31" fmla="*/ 7 h 28"/>
                  <a:gd name="T32" fmla="*/ 0 w 7"/>
                  <a:gd name="T33" fmla="*/ 7 h 28"/>
                  <a:gd name="T34" fmla="*/ 0 w 7"/>
                  <a:gd name="T35" fmla="*/ 7 h 28"/>
                  <a:gd name="T36" fmla="*/ 7 w 7"/>
                  <a:gd name="T37" fmla="*/ 7 h 28"/>
                  <a:gd name="T38" fmla="*/ 0 w 7"/>
                  <a:gd name="T39" fmla="*/ 14 h 28"/>
                  <a:gd name="T40" fmla="*/ 0 w 7"/>
                  <a:gd name="T41" fmla="*/ 14 h 28"/>
                  <a:gd name="T42" fmla="*/ 0 w 7"/>
                  <a:gd name="T43" fmla="*/ 14 h 28"/>
                  <a:gd name="T44" fmla="*/ 0 w 7"/>
                  <a:gd name="T45" fmla="*/ 21 h 28"/>
                  <a:gd name="T46" fmla="*/ 0 w 7"/>
                  <a:gd name="T47" fmla="*/ 21 h 28"/>
                  <a:gd name="T48" fmla="*/ 7 w 7"/>
                  <a:gd name="T49" fmla="*/ 21 h 28"/>
                  <a:gd name="T50" fmla="*/ 7 w 7"/>
                  <a:gd name="T51" fmla="*/ 28 h 28"/>
                  <a:gd name="T52" fmla="*/ 7 w 7"/>
                  <a:gd name="T53" fmla="*/ 28 h 28"/>
                  <a:gd name="T54" fmla="*/ 7 w 7"/>
                  <a:gd name="T55" fmla="*/ 28 h 28"/>
                  <a:gd name="T56" fmla="*/ 7 w 7"/>
                  <a:gd name="T57" fmla="*/ 28 h 28"/>
                  <a:gd name="T58" fmla="*/ 0 w 7"/>
                  <a:gd name="T59" fmla="*/ 28 h 2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7"/>
                  <a:gd name="T91" fmla="*/ 0 h 28"/>
                  <a:gd name="T92" fmla="*/ 7 w 7"/>
                  <a:gd name="T93" fmla="*/ 28 h 28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7" h="28">
                    <a:moveTo>
                      <a:pt x="0" y="28"/>
                    </a:moveTo>
                    <a:lnTo>
                      <a:pt x="0" y="28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7" y="7"/>
                    </a:lnTo>
                    <a:lnTo>
                      <a:pt x="0" y="14"/>
                    </a:lnTo>
                    <a:lnTo>
                      <a:pt x="0" y="21"/>
                    </a:lnTo>
                    <a:lnTo>
                      <a:pt x="7" y="21"/>
                    </a:lnTo>
                    <a:lnTo>
                      <a:pt x="7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7" name="Freeform 250"/>
              <p:cNvSpPr>
                <a:spLocks/>
              </p:cNvSpPr>
              <p:nvPr/>
            </p:nvSpPr>
            <p:spPr bwMode="auto">
              <a:xfrm>
                <a:off x="2227" y="2609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0 h 7"/>
                  <a:gd name="T4" fmla="*/ 0 w 1"/>
                  <a:gd name="T5" fmla="*/ 0 h 7"/>
                  <a:gd name="T6" fmla="*/ 0 w 1"/>
                  <a:gd name="T7" fmla="*/ 7 h 7"/>
                  <a:gd name="T8" fmla="*/ 0 w 1"/>
                  <a:gd name="T9" fmla="*/ 7 h 7"/>
                  <a:gd name="T10" fmla="*/ 0 w 1"/>
                  <a:gd name="T11" fmla="*/ 7 h 7"/>
                  <a:gd name="T12" fmla="*/ 0 w 1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7"/>
                  <a:gd name="T23" fmla="*/ 1 w 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8" name="Rectangle 251"/>
              <p:cNvSpPr>
                <a:spLocks noChangeArrowheads="1"/>
              </p:cNvSpPr>
              <p:nvPr/>
            </p:nvSpPr>
            <p:spPr bwMode="auto">
              <a:xfrm>
                <a:off x="2227" y="2616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19" name="Freeform 252"/>
              <p:cNvSpPr>
                <a:spLocks/>
              </p:cNvSpPr>
              <p:nvPr/>
            </p:nvSpPr>
            <p:spPr bwMode="auto">
              <a:xfrm>
                <a:off x="2227" y="2616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7 w 7"/>
                  <a:gd name="T3" fmla="*/ 0 h 1"/>
                  <a:gd name="T4" fmla="*/ 7 w 7"/>
                  <a:gd name="T5" fmla="*/ 0 h 1"/>
                  <a:gd name="T6" fmla="*/ 7 w 7"/>
                  <a:gd name="T7" fmla="*/ 0 h 1"/>
                  <a:gd name="T8" fmla="*/ 7 w 7"/>
                  <a:gd name="T9" fmla="*/ 0 h 1"/>
                  <a:gd name="T10" fmla="*/ 0 w 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1"/>
                  <a:gd name="T20" fmla="*/ 7 w 7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1">
                    <a:moveTo>
                      <a:pt x="0" y="0"/>
                    </a:move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0" name="Rectangle 253"/>
              <p:cNvSpPr>
                <a:spLocks noChangeArrowheads="1"/>
              </p:cNvSpPr>
              <p:nvPr/>
            </p:nvSpPr>
            <p:spPr bwMode="auto">
              <a:xfrm>
                <a:off x="2291" y="2659"/>
                <a:ext cx="2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21" name="Rectangle 254"/>
              <p:cNvSpPr>
                <a:spLocks noChangeArrowheads="1"/>
              </p:cNvSpPr>
              <p:nvPr/>
            </p:nvSpPr>
            <p:spPr bwMode="auto">
              <a:xfrm>
                <a:off x="1876" y="2765"/>
                <a:ext cx="8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22" name="Rectangle 255"/>
              <p:cNvSpPr>
                <a:spLocks noChangeArrowheads="1"/>
              </p:cNvSpPr>
              <p:nvPr/>
            </p:nvSpPr>
            <p:spPr bwMode="auto">
              <a:xfrm>
                <a:off x="1868" y="2801"/>
                <a:ext cx="2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23" name="Rectangle 256"/>
              <p:cNvSpPr>
                <a:spLocks noChangeArrowheads="1"/>
              </p:cNvSpPr>
              <p:nvPr/>
            </p:nvSpPr>
            <p:spPr bwMode="auto">
              <a:xfrm>
                <a:off x="1996" y="2822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24" name="Freeform 257"/>
              <p:cNvSpPr>
                <a:spLocks/>
              </p:cNvSpPr>
              <p:nvPr/>
            </p:nvSpPr>
            <p:spPr bwMode="auto">
              <a:xfrm>
                <a:off x="1892" y="2857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7 w 7"/>
                  <a:gd name="T3" fmla="*/ 0 h 7"/>
                  <a:gd name="T4" fmla="*/ 7 w 7"/>
                  <a:gd name="T5" fmla="*/ 7 h 7"/>
                  <a:gd name="T6" fmla="*/ 0 w 7"/>
                  <a:gd name="T7" fmla="*/ 7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7"/>
                  <a:gd name="T14" fmla="*/ 7 w 7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7">
                    <a:moveTo>
                      <a:pt x="0" y="7"/>
                    </a:move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5" name="Freeform 258"/>
              <p:cNvSpPr>
                <a:spLocks/>
              </p:cNvSpPr>
              <p:nvPr/>
            </p:nvSpPr>
            <p:spPr bwMode="auto">
              <a:xfrm>
                <a:off x="2920" y="2871"/>
                <a:ext cx="9" cy="1"/>
              </a:xfrm>
              <a:custGeom>
                <a:avLst/>
                <a:gdLst>
                  <a:gd name="T0" fmla="*/ 0 w 8"/>
                  <a:gd name="T1" fmla="*/ 0 h 1"/>
                  <a:gd name="T2" fmla="*/ 0 w 8"/>
                  <a:gd name="T3" fmla="*/ 0 h 1"/>
                  <a:gd name="T4" fmla="*/ 0 w 8"/>
                  <a:gd name="T5" fmla="*/ 0 h 1"/>
                  <a:gd name="T6" fmla="*/ 8 w 8"/>
                  <a:gd name="T7" fmla="*/ 0 h 1"/>
                  <a:gd name="T8" fmla="*/ 8 w 8"/>
                  <a:gd name="T9" fmla="*/ 0 h 1"/>
                  <a:gd name="T10" fmla="*/ 0 w 8"/>
                  <a:gd name="T11" fmla="*/ 0 h 1"/>
                  <a:gd name="T12" fmla="*/ 0 w 8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1"/>
                  <a:gd name="T23" fmla="*/ 8 w 8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1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6" name="Rectangle 259"/>
              <p:cNvSpPr>
                <a:spLocks noChangeArrowheads="1"/>
              </p:cNvSpPr>
              <p:nvPr/>
            </p:nvSpPr>
            <p:spPr bwMode="auto">
              <a:xfrm>
                <a:off x="2195" y="2871"/>
                <a:ext cx="9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27" name="Rectangle 260"/>
              <p:cNvSpPr>
                <a:spLocks noChangeArrowheads="1"/>
              </p:cNvSpPr>
              <p:nvPr/>
            </p:nvSpPr>
            <p:spPr bwMode="auto">
              <a:xfrm>
                <a:off x="2920" y="2871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28" name="Rectangle 261"/>
              <p:cNvSpPr>
                <a:spLocks noChangeArrowheads="1"/>
              </p:cNvSpPr>
              <p:nvPr/>
            </p:nvSpPr>
            <p:spPr bwMode="auto">
              <a:xfrm>
                <a:off x="1836" y="1915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29" name="Rectangle 262"/>
              <p:cNvSpPr>
                <a:spLocks noChangeArrowheads="1"/>
              </p:cNvSpPr>
              <p:nvPr/>
            </p:nvSpPr>
            <p:spPr bwMode="auto">
              <a:xfrm>
                <a:off x="1789" y="1929"/>
                <a:ext cx="7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30" name="Freeform 263"/>
              <p:cNvSpPr>
                <a:spLocks/>
              </p:cNvSpPr>
              <p:nvPr/>
            </p:nvSpPr>
            <p:spPr bwMode="auto">
              <a:xfrm>
                <a:off x="1940" y="1936"/>
                <a:ext cx="40" cy="71"/>
              </a:xfrm>
              <a:custGeom>
                <a:avLst/>
                <a:gdLst>
                  <a:gd name="T0" fmla="*/ 7 w 35"/>
                  <a:gd name="T1" fmla="*/ 0 h 71"/>
                  <a:gd name="T2" fmla="*/ 7 w 35"/>
                  <a:gd name="T3" fmla="*/ 0 h 71"/>
                  <a:gd name="T4" fmla="*/ 14 w 35"/>
                  <a:gd name="T5" fmla="*/ 7 h 71"/>
                  <a:gd name="T6" fmla="*/ 14 w 35"/>
                  <a:gd name="T7" fmla="*/ 7 h 71"/>
                  <a:gd name="T8" fmla="*/ 14 w 35"/>
                  <a:gd name="T9" fmla="*/ 14 h 71"/>
                  <a:gd name="T10" fmla="*/ 21 w 35"/>
                  <a:gd name="T11" fmla="*/ 14 h 71"/>
                  <a:gd name="T12" fmla="*/ 21 w 35"/>
                  <a:gd name="T13" fmla="*/ 14 h 71"/>
                  <a:gd name="T14" fmla="*/ 21 w 35"/>
                  <a:gd name="T15" fmla="*/ 21 h 71"/>
                  <a:gd name="T16" fmla="*/ 28 w 35"/>
                  <a:gd name="T17" fmla="*/ 21 h 71"/>
                  <a:gd name="T18" fmla="*/ 21 w 35"/>
                  <a:gd name="T19" fmla="*/ 21 h 71"/>
                  <a:gd name="T20" fmla="*/ 21 w 35"/>
                  <a:gd name="T21" fmla="*/ 28 h 71"/>
                  <a:gd name="T22" fmla="*/ 28 w 35"/>
                  <a:gd name="T23" fmla="*/ 28 h 71"/>
                  <a:gd name="T24" fmla="*/ 28 w 35"/>
                  <a:gd name="T25" fmla="*/ 28 h 71"/>
                  <a:gd name="T26" fmla="*/ 28 w 35"/>
                  <a:gd name="T27" fmla="*/ 28 h 71"/>
                  <a:gd name="T28" fmla="*/ 35 w 35"/>
                  <a:gd name="T29" fmla="*/ 28 h 71"/>
                  <a:gd name="T30" fmla="*/ 28 w 35"/>
                  <a:gd name="T31" fmla="*/ 35 h 71"/>
                  <a:gd name="T32" fmla="*/ 28 w 35"/>
                  <a:gd name="T33" fmla="*/ 42 h 71"/>
                  <a:gd name="T34" fmla="*/ 28 w 35"/>
                  <a:gd name="T35" fmla="*/ 42 h 71"/>
                  <a:gd name="T36" fmla="*/ 28 w 35"/>
                  <a:gd name="T37" fmla="*/ 50 h 71"/>
                  <a:gd name="T38" fmla="*/ 28 w 35"/>
                  <a:gd name="T39" fmla="*/ 57 h 71"/>
                  <a:gd name="T40" fmla="*/ 28 w 35"/>
                  <a:gd name="T41" fmla="*/ 57 h 71"/>
                  <a:gd name="T42" fmla="*/ 28 w 35"/>
                  <a:gd name="T43" fmla="*/ 57 h 71"/>
                  <a:gd name="T44" fmla="*/ 28 w 35"/>
                  <a:gd name="T45" fmla="*/ 64 h 71"/>
                  <a:gd name="T46" fmla="*/ 28 w 35"/>
                  <a:gd name="T47" fmla="*/ 64 h 71"/>
                  <a:gd name="T48" fmla="*/ 28 w 35"/>
                  <a:gd name="T49" fmla="*/ 71 h 71"/>
                  <a:gd name="T50" fmla="*/ 21 w 35"/>
                  <a:gd name="T51" fmla="*/ 71 h 71"/>
                  <a:gd name="T52" fmla="*/ 21 w 35"/>
                  <a:gd name="T53" fmla="*/ 71 h 71"/>
                  <a:gd name="T54" fmla="*/ 21 w 35"/>
                  <a:gd name="T55" fmla="*/ 64 h 71"/>
                  <a:gd name="T56" fmla="*/ 21 w 35"/>
                  <a:gd name="T57" fmla="*/ 57 h 71"/>
                  <a:gd name="T58" fmla="*/ 14 w 35"/>
                  <a:gd name="T59" fmla="*/ 57 h 71"/>
                  <a:gd name="T60" fmla="*/ 14 w 35"/>
                  <a:gd name="T61" fmla="*/ 57 h 71"/>
                  <a:gd name="T62" fmla="*/ 14 w 35"/>
                  <a:gd name="T63" fmla="*/ 50 h 71"/>
                  <a:gd name="T64" fmla="*/ 14 w 35"/>
                  <a:gd name="T65" fmla="*/ 50 h 71"/>
                  <a:gd name="T66" fmla="*/ 7 w 35"/>
                  <a:gd name="T67" fmla="*/ 50 h 71"/>
                  <a:gd name="T68" fmla="*/ 7 w 35"/>
                  <a:gd name="T69" fmla="*/ 50 h 71"/>
                  <a:gd name="T70" fmla="*/ 7 w 35"/>
                  <a:gd name="T71" fmla="*/ 42 h 71"/>
                  <a:gd name="T72" fmla="*/ 14 w 35"/>
                  <a:gd name="T73" fmla="*/ 35 h 71"/>
                  <a:gd name="T74" fmla="*/ 7 w 35"/>
                  <a:gd name="T75" fmla="*/ 35 h 71"/>
                  <a:gd name="T76" fmla="*/ 7 w 35"/>
                  <a:gd name="T77" fmla="*/ 35 h 71"/>
                  <a:gd name="T78" fmla="*/ 14 w 35"/>
                  <a:gd name="T79" fmla="*/ 28 h 71"/>
                  <a:gd name="T80" fmla="*/ 14 w 35"/>
                  <a:gd name="T81" fmla="*/ 28 h 71"/>
                  <a:gd name="T82" fmla="*/ 14 w 35"/>
                  <a:gd name="T83" fmla="*/ 28 h 71"/>
                  <a:gd name="T84" fmla="*/ 7 w 35"/>
                  <a:gd name="T85" fmla="*/ 28 h 71"/>
                  <a:gd name="T86" fmla="*/ 7 w 35"/>
                  <a:gd name="T87" fmla="*/ 28 h 71"/>
                  <a:gd name="T88" fmla="*/ 7 w 35"/>
                  <a:gd name="T89" fmla="*/ 21 h 71"/>
                  <a:gd name="T90" fmla="*/ 0 w 35"/>
                  <a:gd name="T91" fmla="*/ 21 h 71"/>
                  <a:gd name="T92" fmla="*/ 0 w 35"/>
                  <a:gd name="T93" fmla="*/ 14 h 71"/>
                  <a:gd name="T94" fmla="*/ 0 w 35"/>
                  <a:gd name="T95" fmla="*/ 14 h 71"/>
                  <a:gd name="T96" fmla="*/ 0 w 35"/>
                  <a:gd name="T97" fmla="*/ 7 h 71"/>
                  <a:gd name="T98" fmla="*/ 7 w 35"/>
                  <a:gd name="T99" fmla="*/ 0 h 7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5"/>
                  <a:gd name="T151" fmla="*/ 0 h 71"/>
                  <a:gd name="T152" fmla="*/ 35 w 35"/>
                  <a:gd name="T153" fmla="*/ 71 h 7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5" h="71">
                    <a:moveTo>
                      <a:pt x="7" y="0"/>
                    </a:moveTo>
                    <a:lnTo>
                      <a:pt x="7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14" y="14"/>
                    </a:lnTo>
                    <a:lnTo>
                      <a:pt x="21" y="14"/>
                    </a:lnTo>
                    <a:lnTo>
                      <a:pt x="21" y="21"/>
                    </a:lnTo>
                    <a:lnTo>
                      <a:pt x="28" y="21"/>
                    </a:lnTo>
                    <a:lnTo>
                      <a:pt x="21" y="21"/>
                    </a:lnTo>
                    <a:lnTo>
                      <a:pt x="21" y="28"/>
                    </a:lnTo>
                    <a:lnTo>
                      <a:pt x="28" y="28"/>
                    </a:lnTo>
                    <a:lnTo>
                      <a:pt x="35" y="28"/>
                    </a:lnTo>
                    <a:lnTo>
                      <a:pt x="35" y="35"/>
                    </a:lnTo>
                    <a:lnTo>
                      <a:pt x="28" y="35"/>
                    </a:lnTo>
                    <a:lnTo>
                      <a:pt x="28" y="42"/>
                    </a:lnTo>
                    <a:lnTo>
                      <a:pt x="28" y="50"/>
                    </a:lnTo>
                    <a:lnTo>
                      <a:pt x="28" y="57"/>
                    </a:lnTo>
                    <a:lnTo>
                      <a:pt x="28" y="64"/>
                    </a:lnTo>
                    <a:lnTo>
                      <a:pt x="28" y="71"/>
                    </a:lnTo>
                    <a:lnTo>
                      <a:pt x="21" y="71"/>
                    </a:lnTo>
                    <a:lnTo>
                      <a:pt x="21" y="64"/>
                    </a:lnTo>
                    <a:lnTo>
                      <a:pt x="21" y="57"/>
                    </a:lnTo>
                    <a:lnTo>
                      <a:pt x="14" y="57"/>
                    </a:lnTo>
                    <a:lnTo>
                      <a:pt x="14" y="50"/>
                    </a:lnTo>
                    <a:lnTo>
                      <a:pt x="7" y="50"/>
                    </a:lnTo>
                    <a:lnTo>
                      <a:pt x="7" y="42"/>
                    </a:lnTo>
                    <a:lnTo>
                      <a:pt x="14" y="42"/>
                    </a:lnTo>
                    <a:lnTo>
                      <a:pt x="14" y="35"/>
                    </a:lnTo>
                    <a:lnTo>
                      <a:pt x="7" y="35"/>
                    </a:lnTo>
                    <a:lnTo>
                      <a:pt x="7" y="28"/>
                    </a:lnTo>
                    <a:lnTo>
                      <a:pt x="14" y="28"/>
                    </a:lnTo>
                    <a:lnTo>
                      <a:pt x="7" y="28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1" name="Freeform 264"/>
              <p:cNvSpPr>
                <a:spLocks/>
              </p:cNvSpPr>
              <p:nvPr/>
            </p:nvSpPr>
            <p:spPr bwMode="auto">
              <a:xfrm>
                <a:off x="2052" y="1936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0 h 7"/>
                  <a:gd name="T4" fmla="*/ 0 w 1"/>
                  <a:gd name="T5" fmla="*/ 7 h 7"/>
                  <a:gd name="T6" fmla="*/ 0 w 1"/>
                  <a:gd name="T7" fmla="*/ 7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7"/>
                  <a:gd name="T14" fmla="*/ 1 w 1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2" name="Rectangle 265"/>
              <p:cNvSpPr>
                <a:spLocks noChangeArrowheads="1"/>
              </p:cNvSpPr>
              <p:nvPr/>
            </p:nvSpPr>
            <p:spPr bwMode="auto">
              <a:xfrm>
                <a:off x="2498" y="1943"/>
                <a:ext cx="8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33" name="Freeform 266"/>
              <p:cNvSpPr>
                <a:spLocks/>
              </p:cNvSpPr>
              <p:nvPr/>
            </p:nvSpPr>
            <p:spPr bwMode="auto">
              <a:xfrm>
                <a:off x="1652" y="1893"/>
                <a:ext cx="105" cy="114"/>
              </a:xfrm>
              <a:custGeom>
                <a:avLst/>
                <a:gdLst>
                  <a:gd name="T0" fmla="*/ 57 w 93"/>
                  <a:gd name="T1" fmla="*/ 43 h 114"/>
                  <a:gd name="T2" fmla="*/ 50 w 93"/>
                  <a:gd name="T3" fmla="*/ 43 h 114"/>
                  <a:gd name="T4" fmla="*/ 43 w 93"/>
                  <a:gd name="T5" fmla="*/ 43 h 114"/>
                  <a:gd name="T6" fmla="*/ 36 w 93"/>
                  <a:gd name="T7" fmla="*/ 50 h 114"/>
                  <a:gd name="T8" fmla="*/ 29 w 93"/>
                  <a:gd name="T9" fmla="*/ 57 h 114"/>
                  <a:gd name="T10" fmla="*/ 22 w 93"/>
                  <a:gd name="T11" fmla="*/ 64 h 114"/>
                  <a:gd name="T12" fmla="*/ 15 w 93"/>
                  <a:gd name="T13" fmla="*/ 71 h 114"/>
                  <a:gd name="T14" fmla="*/ 8 w 93"/>
                  <a:gd name="T15" fmla="*/ 71 h 114"/>
                  <a:gd name="T16" fmla="*/ 0 w 93"/>
                  <a:gd name="T17" fmla="*/ 64 h 114"/>
                  <a:gd name="T18" fmla="*/ 8 w 93"/>
                  <a:gd name="T19" fmla="*/ 57 h 114"/>
                  <a:gd name="T20" fmla="*/ 8 w 93"/>
                  <a:gd name="T21" fmla="*/ 57 h 114"/>
                  <a:gd name="T22" fmla="*/ 15 w 93"/>
                  <a:gd name="T23" fmla="*/ 50 h 114"/>
                  <a:gd name="T24" fmla="*/ 22 w 93"/>
                  <a:gd name="T25" fmla="*/ 43 h 114"/>
                  <a:gd name="T26" fmla="*/ 15 w 93"/>
                  <a:gd name="T27" fmla="*/ 29 h 114"/>
                  <a:gd name="T28" fmla="*/ 22 w 93"/>
                  <a:gd name="T29" fmla="*/ 22 h 114"/>
                  <a:gd name="T30" fmla="*/ 29 w 93"/>
                  <a:gd name="T31" fmla="*/ 15 h 114"/>
                  <a:gd name="T32" fmla="*/ 36 w 93"/>
                  <a:gd name="T33" fmla="*/ 15 h 114"/>
                  <a:gd name="T34" fmla="*/ 43 w 93"/>
                  <a:gd name="T35" fmla="*/ 15 h 114"/>
                  <a:gd name="T36" fmla="*/ 50 w 93"/>
                  <a:gd name="T37" fmla="*/ 8 h 114"/>
                  <a:gd name="T38" fmla="*/ 50 w 93"/>
                  <a:gd name="T39" fmla="*/ 15 h 114"/>
                  <a:gd name="T40" fmla="*/ 50 w 93"/>
                  <a:gd name="T41" fmla="*/ 22 h 114"/>
                  <a:gd name="T42" fmla="*/ 50 w 93"/>
                  <a:gd name="T43" fmla="*/ 22 h 114"/>
                  <a:gd name="T44" fmla="*/ 57 w 93"/>
                  <a:gd name="T45" fmla="*/ 15 h 114"/>
                  <a:gd name="T46" fmla="*/ 64 w 93"/>
                  <a:gd name="T47" fmla="*/ 15 h 114"/>
                  <a:gd name="T48" fmla="*/ 71 w 93"/>
                  <a:gd name="T49" fmla="*/ 8 h 114"/>
                  <a:gd name="T50" fmla="*/ 78 w 93"/>
                  <a:gd name="T51" fmla="*/ 8 h 114"/>
                  <a:gd name="T52" fmla="*/ 86 w 93"/>
                  <a:gd name="T53" fmla="*/ 0 h 114"/>
                  <a:gd name="T54" fmla="*/ 93 w 93"/>
                  <a:gd name="T55" fmla="*/ 0 h 114"/>
                  <a:gd name="T56" fmla="*/ 93 w 93"/>
                  <a:gd name="T57" fmla="*/ 8 h 114"/>
                  <a:gd name="T58" fmla="*/ 86 w 93"/>
                  <a:gd name="T59" fmla="*/ 15 h 114"/>
                  <a:gd name="T60" fmla="*/ 93 w 93"/>
                  <a:gd name="T61" fmla="*/ 29 h 114"/>
                  <a:gd name="T62" fmla="*/ 86 w 93"/>
                  <a:gd name="T63" fmla="*/ 36 h 114"/>
                  <a:gd name="T64" fmla="*/ 86 w 93"/>
                  <a:gd name="T65" fmla="*/ 50 h 114"/>
                  <a:gd name="T66" fmla="*/ 93 w 93"/>
                  <a:gd name="T67" fmla="*/ 57 h 114"/>
                  <a:gd name="T68" fmla="*/ 93 w 93"/>
                  <a:gd name="T69" fmla="*/ 71 h 114"/>
                  <a:gd name="T70" fmla="*/ 93 w 93"/>
                  <a:gd name="T71" fmla="*/ 78 h 114"/>
                  <a:gd name="T72" fmla="*/ 93 w 93"/>
                  <a:gd name="T73" fmla="*/ 85 h 114"/>
                  <a:gd name="T74" fmla="*/ 93 w 93"/>
                  <a:gd name="T75" fmla="*/ 93 h 114"/>
                  <a:gd name="T76" fmla="*/ 86 w 93"/>
                  <a:gd name="T77" fmla="*/ 93 h 114"/>
                  <a:gd name="T78" fmla="*/ 78 w 93"/>
                  <a:gd name="T79" fmla="*/ 100 h 114"/>
                  <a:gd name="T80" fmla="*/ 71 w 93"/>
                  <a:gd name="T81" fmla="*/ 100 h 114"/>
                  <a:gd name="T82" fmla="*/ 64 w 93"/>
                  <a:gd name="T83" fmla="*/ 100 h 114"/>
                  <a:gd name="T84" fmla="*/ 57 w 93"/>
                  <a:gd name="T85" fmla="*/ 100 h 114"/>
                  <a:gd name="T86" fmla="*/ 50 w 93"/>
                  <a:gd name="T87" fmla="*/ 100 h 114"/>
                  <a:gd name="T88" fmla="*/ 50 w 93"/>
                  <a:gd name="T89" fmla="*/ 107 h 114"/>
                  <a:gd name="T90" fmla="*/ 36 w 93"/>
                  <a:gd name="T91" fmla="*/ 107 h 114"/>
                  <a:gd name="T92" fmla="*/ 29 w 93"/>
                  <a:gd name="T93" fmla="*/ 107 h 114"/>
                  <a:gd name="T94" fmla="*/ 36 w 93"/>
                  <a:gd name="T95" fmla="*/ 93 h 114"/>
                  <a:gd name="T96" fmla="*/ 36 w 93"/>
                  <a:gd name="T97" fmla="*/ 85 h 114"/>
                  <a:gd name="T98" fmla="*/ 50 w 93"/>
                  <a:gd name="T99" fmla="*/ 85 h 114"/>
                  <a:gd name="T100" fmla="*/ 50 w 93"/>
                  <a:gd name="T101" fmla="*/ 78 h 114"/>
                  <a:gd name="T102" fmla="*/ 43 w 93"/>
                  <a:gd name="T103" fmla="*/ 71 h 114"/>
                  <a:gd name="T104" fmla="*/ 43 w 93"/>
                  <a:gd name="T105" fmla="*/ 57 h 114"/>
                  <a:gd name="T106" fmla="*/ 50 w 93"/>
                  <a:gd name="T107" fmla="*/ 57 h 11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3"/>
                  <a:gd name="T163" fmla="*/ 0 h 114"/>
                  <a:gd name="T164" fmla="*/ 93 w 93"/>
                  <a:gd name="T165" fmla="*/ 114 h 114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3" h="114">
                    <a:moveTo>
                      <a:pt x="57" y="50"/>
                    </a:moveTo>
                    <a:lnTo>
                      <a:pt x="57" y="50"/>
                    </a:lnTo>
                    <a:lnTo>
                      <a:pt x="57" y="43"/>
                    </a:lnTo>
                    <a:lnTo>
                      <a:pt x="50" y="43"/>
                    </a:lnTo>
                    <a:lnTo>
                      <a:pt x="43" y="43"/>
                    </a:lnTo>
                    <a:lnTo>
                      <a:pt x="43" y="50"/>
                    </a:lnTo>
                    <a:lnTo>
                      <a:pt x="36" y="50"/>
                    </a:lnTo>
                    <a:lnTo>
                      <a:pt x="36" y="57"/>
                    </a:lnTo>
                    <a:lnTo>
                      <a:pt x="29" y="57"/>
                    </a:lnTo>
                    <a:lnTo>
                      <a:pt x="29" y="64"/>
                    </a:lnTo>
                    <a:lnTo>
                      <a:pt x="22" y="64"/>
                    </a:lnTo>
                    <a:lnTo>
                      <a:pt x="22" y="71"/>
                    </a:lnTo>
                    <a:lnTo>
                      <a:pt x="15" y="71"/>
                    </a:lnTo>
                    <a:lnTo>
                      <a:pt x="8" y="71"/>
                    </a:lnTo>
                    <a:lnTo>
                      <a:pt x="0" y="71"/>
                    </a:lnTo>
                    <a:lnTo>
                      <a:pt x="0" y="64"/>
                    </a:lnTo>
                    <a:lnTo>
                      <a:pt x="8" y="64"/>
                    </a:lnTo>
                    <a:lnTo>
                      <a:pt x="8" y="57"/>
                    </a:lnTo>
                    <a:lnTo>
                      <a:pt x="8" y="50"/>
                    </a:lnTo>
                    <a:lnTo>
                      <a:pt x="15" y="50"/>
                    </a:lnTo>
                    <a:lnTo>
                      <a:pt x="15" y="43"/>
                    </a:lnTo>
                    <a:lnTo>
                      <a:pt x="22" y="43"/>
                    </a:lnTo>
                    <a:lnTo>
                      <a:pt x="22" y="36"/>
                    </a:lnTo>
                    <a:lnTo>
                      <a:pt x="15" y="36"/>
                    </a:lnTo>
                    <a:lnTo>
                      <a:pt x="15" y="29"/>
                    </a:lnTo>
                    <a:lnTo>
                      <a:pt x="22" y="29"/>
                    </a:lnTo>
                    <a:lnTo>
                      <a:pt x="22" y="22"/>
                    </a:lnTo>
                    <a:lnTo>
                      <a:pt x="29" y="22"/>
                    </a:lnTo>
                    <a:lnTo>
                      <a:pt x="29" y="15"/>
                    </a:lnTo>
                    <a:lnTo>
                      <a:pt x="36" y="15"/>
                    </a:lnTo>
                    <a:lnTo>
                      <a:pt x="43" y="15"/>
                    </a:lnTo>
                    <a:lnTo>
                      <a:pt x="43" y="8"/>
                    </a:lnTo>
                    <a:lnTo>
                      <a:pt x="50" y="8"/>
                    </a:lnTo>
                    <a:lnTo>
                      <a:pt x="57" y="8"/>
                    </a:lnTo>
                    <a:lnTo>
                      <a:pt x="50" y="15"/>
                    </a:lnTo>
                    <a:lnTo>
                      <a:pt x="50" y="22"/>
                    </a:lnTo>
                    <a:lnTo>
                      <a:pt x="50" y="29"/>
                    </a:lnTo>
                    <a:lnTo>
                      <a:pt x="50" y="22"/>
                    </a:lnTo>
                    <a:lnTo>
                      <a:pt x="57" y="22"/>
                    </a:lnTo>
                    <a:lnTo>
                      <a:pt x="57" y="15"/>
                    </a:lnTo>
                    <a:lnTo>
                      <a:pt x="64" y="15"/>
                    </a:lnTo>
                    <a:lnTo>
                      <a:pt x="64" y="8"/>
                    </a:lnTo>
                    <a:lnTo>
                      <a:pt x="71" y="8"/>
                    </a:lnTo>
                    <a:lnTo>
                      <a:pt x="78" y="8"/>
                    </a:lnTo>
                    <a:lnTo>
                      <a:pt x="78" y="0"/>
                    </a:lnTo>
                    <a:lnTo>
                      <a:pt x="86" y="0"/>
                    </a:lnTo>
                    <a:lnTo>
                      <a:pt x="93" y="0"/>
                    </a:lnTo>
                    <a:lnTo>
                      <a:pt x="93" y="8"/>
                    </a:lnTo>
                    <a:lnTo>
                      <a:pt x="93" y="15"/>
                    </a:lnTo>
                    <a:lnTo>
                      <a:pt x="86" y="15"/>
                    </a:lnTo>
                    <a:lnTo>
                      <a:pt x="93" y="22"/>
                    </a:lnTo>
                    <a:lnTo>
                      <a:pt x="93" y="29"/>
                    </a:lnTo>
                    <a:lnTo>
                      <a:pt x="93" y="36"/>
                    </a:lnTo>
                    <a:lnTo>
                      <a:pt x="86" y="36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93" y="50"/>
                    </a:lnTo>
                    <a:lnTo>
                      <a:pt x="93" y="57"/>
                    </a:lnTo>
                    <a:lnTo>
                      <a:pt x="93" y="64"/>
                    </a:lnTo>
                    <a:lnTo>
                      <a:pt x="93" y="71"/>
                    </a:lnTo>
                    <a:lnTo>
                      <a:pt x="93" y="78"/>
                    </a:lnTo>
                    <a:lnTo>
                      <a:pt x="93" y="85"/>
                    </a:lnTo>
                    <a:lnTo>
                      <a:pt x="93" y="93"/>
                    </a:lnTo>
                    <a:lnTo>
                      <a:pt x="93" y="85"/>
                    </a:lnTo>
                    <a:lnTo>
                      <a:pt x="86" y="85"/>
                    </a:lnTo>
                    <a:lnTo>
                      <a:pt x="86" y="93"/>
                    </a:lnTo>
                    <a:lnTo>
                      <a:pt x="78" y="93"/>
                    </a:lnTo>
                    <a:lnTo>
                      <a:pt x="78" y="100"/>
                    </a:lnTo>
                    <a:lnTo>
                      <a:pt x="71" y="100"/>
                    </a:lnTo>
                    <a:lnTo>
                      <a:pt x="64" y="100"/>
                    </a:lnTo>
                    <a:lnTo>
                      <a:pt x="57" y="100"/>
                    </a:lnTo>
                    <a:lnTo>
                      <a:pt x="64" y="100"/>
                    </a:lnTo>
                    <a:lnTo>
                      <a:pt x="57" y="100"/>
                    </a:lnTo>
                    <a:lnTo>
                      <a:pt x="50" y="100"/>
                    </a:lnTo>
                    <a:lnTo>
                      <a:pt x="50" y="107"/>
                    </a:lnTo>
                    <a:lnTo>
                      <a:pt x="43" y="107"/>
                    </a:lnTo>
                    <a:lnTo>
                      <a:pt x="43" y="114"/>
                    </a:lnTo>
                    <a:lnTo>
                      <a:pt x="36" y="107"/>
                    </a:lnTo>
                    <a:lnTo>
                      <a:pt x="29" y="107"/>
                    </a:lnTo>
                    <a:lnTo>
                      <a:pt x="29" y="100"/>
                    </a:lnTo>
                    <a:lnTo>
                      <a:pt x="36" y="100"/>
                    </a:lnTo>
                    <a:lnTo>
                      <a:pt x="36" y="93"/>
                    </a:lnTo>
                    <a:lnTo>
                      <a:pt x="36" y="85"/>
                    </a:lnTo>
                    <a:lnTo>
                      <a:pt x="43" y="85"/>
                    </a:lnTo>
                    <a:lnTo>
                      <a:pt x="50" y="85"/>
                    </a:lnTo>
                    <a:lnTo>
                      <a:pt x="50" y="78"/>
                    </a:lnTo>
                    <a:lnTo>
                      <a:pt x="50" y="71"/>
                    </a:lnTo>
                    <a:lnTo>
                      <a:pt x="43" y="71"/>
                    </a:lnTo>
                    <a:lnTo>
                      <a:pt x="43" y="64"/>
                    </a:lnTo>
                    <a:lnTo>
                      <a:pt x="43" y="57"/>
                    </a:lnTo>
                    <a:lnTo>
                      <a:pt x="50" y="57"/>
                    </a:lnTo>
                    <a:lnTo>
                      <a:pt x="50" y="50"/>
                    </a:lnTo>
                    <a:lnTo>
                      <a:pt x="57" y="5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4" name="Freeform 267"/>
              <p:cNvSpPr>
                <a:spLocks/>
              </p:cNvSpPr>
              <p:nvPr/>
            </p:nvSpPr>
            <p:spPr bwMode="auto">
              <a:xfrm>
                <a:off x="2506" y="1943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0 h 7"/>
                  <a:gd name="T4" fmla="*/ 0 w 1"/>
                  <a:gd name="T5" fmla="*/ 7 h 7"/>
                  <a:gd name="T6" fmla="*/ 0 w 1"/>
                  <a:gd name="T7" fmla="*/ 7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7"/>
                  <a:gd name="T14" fmla="*/ 1 w 1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5" name="Freeform 268"/>
              <p:cNvSpPr>
                <a:spLocks/>
              </p:cNvSpPr>
              <p:nvPr/>
            </p:nvSpPr>
            <p:spPr bwMode="auto">
              <a:xfrm>
                <a:off x="2291" y="1964"/>
                <a:ext cx="8" cy="1"/>
              </a:xfrm>
              <a:custGeom>
                <a:avLst/>
                <a:gdLst>
                  <a:gd name="T0" fmla="*/ 7 w 7"/>
                  <a:gd name="T1" fmla="*/ 0 h 1"/>
                  <a:gd name="T2" fmla="*/ 0 w 7"/>
                  <a:gd name="T3" fmla="*/ 0 h 1"/>
                  <a:gd name="T4" fmla="*/ 7 w 7"/>
                  <a:gd name="T5" fmla="*/ 0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7" y="0"/>
                    </a:move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6" name="Rectangle 269"/>
              <p:cNvSpPr>
                <a:spLocks noChangeArrowheads="1"/>
              </p:cNvSpPr>
              <p:nvPr/>
            </p:nvSpPr>
            <p:spPr bwMode="auto">
              <a:xfrm>
                <a:off x="2339" y="1971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37" name="Rectangle 270"/>
              <p:cNvSpPr>
                <a:spLocks noChangeArrowheads="1"/>
              </p:cNvSpPr>
              <p:nvPr/>
            </p:nvSpPr>
            <p:spPr bwMode="auto">
              <a:xfrm>
                <a:off x="2466" y="1971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38" name="Freeform 271"/>
              <p:cNvSpPr>
                <a:spLocks/>
              </p:cNvSpPr>
              <p:nvPr/>
            </p:nvSpPr>
            <p:spPr bwMode="auto">
              <a:xfrm>
                <a:off x="2378" y="1971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7 h 7"/>
                  <a:gd name="T4" fmla="*/ 0 w 1"/>
                  <a:gd name="T5" fmla="*/ 0 h 7"/>
                  <a:gd name="T6" fmla="*/ 0 w 1"/>
                  <a:gd name="T7" fmla="*/ 7 h 7"/>
                  <a:gd name="T8" fmla="*/ 0 w 1"/>
                  <a:gd name="T9" fmla="*/ 7 h 7"/>
                  <a:gd name="T10" fmla="*/ 0 w 1"/>
                  <a:gd name="T11" fmla="*/ 7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7"/>
                  <a:gd name="T20" fmla="*/ 1 w 1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9" name="Freeform 272"/>
              <p:cNvSpPr>
                <a:spLocks/>
              </p:cNvSpPr>
              <p:nvPr/>
            </p:nvSpPr>
            <p:spPr bwMode="auto">
              <a:xfrm>
                <a:off x="1940" y="1971"/>
                <a:ext cx="8" cy="15"/>
              </a:xfrm>
              <a:custGeom>
                <a:avLst/>
                <a:gdLst>
                  <a:gd name="T0" fmla="*/ 0 w 7"/>
                  <a:gd name="T1" fmla="*/ 15 h 15"/>
                  <a:gd name="T2" fmla="*/ 0 w 7"/>
                  <a:gd name="T3" fmla="*/ 7 h 15"/>
                  <a:gd name="T4" fmla="*/ 0 w 7"/>
                  <a:gd name="T5" fmla="*/ 7 h 15"/>
                  <a:gd name="T6" fmla="*/ 0 w 7"/>
                  <a:gd name="T7" fmla="*/ 7 h 15"/>
                  <a:gd name="T8" fmla="*/ 0 w 7"/>
                  <a:gd name="T9" fmla="*/ 0 h 15"/>
                  <a:gd name="T10" fmla="*/ 7 w 7"/>
                  <a:gd name="T11" fmla="*/ 0 h 15"/>
                  <a:gd name="T12" fmla="*/ 7 w 7"/>
                  <a:gd name="T13" fmla="*/ 7 h 15"/>
                  <a:gd name="T14" fmla="*/ 7 w 7"/>
                  <a:gd name="T15" fmla="*/ 7 h 15"/>
                  <a:gd name="T16" fmla="*/ 7 w 7"/>
                  <a:gd name="T17" fmla="*/ 7 h 15"/>
                  <a:gd name="T18" fmla="*/ 7 w 7"/>
                  <a:gd name="T19" fmla="*/ 15 h 15"/>
                  <a:gd name="T20" fmla="*/ 0 w 7"/>
                  <a:gd name="T21" fmla="*/ 15 h 1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"/>
                  <a:gd name="T34" fmla="*/ 0 h 15"/>
                  <a:gd name="T35" fmla="*/ 7 w 7"/>
                  <a:gd name="T36" fmla="*/ 15 h 1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" h="15">
                    <a:moveTo>
                      <a:pt x="0" y="15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0" name="Rectangle 273"/>
              <p:cNvSpPr>
                <a:spLocks noChangeArrowheads="1"/>
              </p:cNvSpPr>
              <p:nvPr/>
            </p:nvSpPr>
            <p:spPr bwMode="auto">
              <a:xfrm>
                <a:off x="2362" y="1986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41" name="Freeform 274"/>
              <p:cNvSpPr>
                <a:spLocks/>
              </p:cNvSpPr>
              <p:nvPr/>
            </p:nvSpPr>
            <p:spPr bwMode="auto">
              <a:xfrm>
                <a:off x="1988" y="1986"/>
                <a:ext cx="8" cy="21"/>
              </a:xfrm>
              <a:custGeom>
                <a:avLst/>
                <a:gdLst>
                  <a:gd name="T0" fmla="*/ 0 w 7"/>
                  <a:gd name="T1" fmla="*/ 7 h 21"/>
                  <a:gd name="T2" fmla="*/ 7 w 7"/>
                  <a:gd name="T3" fmla="*/ 0 h 21"/>
                  <a:gd name="T4" fmla="*/ 7 w 7"/>
                  <a:gd name="T5" fmla="*/ 7 h 21"/>
                  <a:gd name="T6" fmla="*/ 7 w 7"/>
                  <a:gd name="T7" fmla="*/ 7 h 21"/>
                  <a:gd name="T8" fmla="*/ 7 w 7"/>
                  <a:gd name="T9" fmla="*/ 7 h 21"/>
                  <a:gd name="T10" fmla="*/ 7 w 7"/>
                  <a:gd name="T11" fmla="*/ 7 h 21"/>
                  <a:gd name="T12" fmla="*/ 7 w 7"/>
                  <a:gd name="T13" fmla="*/ 14 h 21"/>
                  <a:gd name="T14" fmla="*/ 7 w 7"/>
                  <a:gd name="T15" fmla="*/ 14 h 21"/>
                  <a:gd name="T16" fmla="*/ 7 w 7"/>
                  <a:gd name="T17" fmla="*/ 14 h 21"/>
                  <a:gd name="T18" fmla="*/ 7 w 7"/>
                  <a:gd name="T19" fmla="*/ 14 h 21"/>
                  <a:gd name="T20" fmla="*/ 0 w 7"/>
                  <a:gd name="T21" fmla="*/ 21 h 21"/>
                  <a:gd name="T22" fmla="*/ 0 w 7"/>
                  <a:gd name="T23" fmla="*/ 21 h 21"/>
                  <a:gd name="T24" fmla="*/ 0 w 7"/>
                  <a:gd name="T25" fmla="*/ 14 h 21"/>
                  <a:gd name="T26" fmla="*/ 0 w 7"/>
                  <a:gd name="T27" fmla="*/ 14 h 21"/>
                  <a:gd name="T28" fmla="*/ 0 w 7"/>
                  <a:gd name="T29" fmla="*/ 21 h 21"/>
                  <a:gd name="T30" fmla="*/ 0 w 7"/>
                  <a:gd name="T31" fmla="*/ 14 h 21"/>
                  <a:gd name="T32" fmla="*/ 0 w 7"/>
                  <a:gd name="T33" fmla="*/ 14 h 21"/>
                  <a:gd name="T34" fmla="*/ 0 w 7"/>
                  <a:gd name="T35" fmla="*/ 14 h 21"/>
                  <a:gd name="T36" fmla="*/ 0 w 7"/>
                  <a:gd name="T37" fmla="*/ 14 h 21"/>
                  <a:gd name="T38" fmla="*/ 0 w 7"/>
                  <a:gd name="T39" fmla="*/ 7 h 21"/>
                  <a:gd name="T40" fmla="*/ 0 w 7"/>
                  <a:gd name="T41" fmla="*/ 7 h 21"/>
                  <a:gd name="T42" fmla="*/ 0 w 7"/>
                  <a:gd name="T43" fmla="*/ 7 h 21"/>
                  <a:gd name="T44" fmla="*/ 0 w 7"/>
                  <a:gd name="T45" fmla="*/ 7 h 21"/>
                  <a:gd name="T46" fmla="*/ 0 w 7"/>
                  <a:gd name="T47" fmla="*/ 7 h 2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"/>
                  <a:gd name="T73" fmla="*/ 0 h 21"/>
                  <a:gd name="T74" fmla="*/ 7 w 7"/>
                  <a:gd name="T75" fmla="*/ 21 h 2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" h="21">
                    <a:moveTo>
                      <a:pt x="0" y="7"/>
                    </a:moveTo>
                    <a:lnTo>
                      <a:pt x="7" y="0"/>
                    </a:lnTo>
                    <a:lnTo>
                      <a:pt x="7" y="7"/>
                    </a:lnTo>
                    <a:lnTo>
                      <a:pt x="7" y="14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" name="Freeform 275"/>
              <p:cNvSpPr>
                <a:spLocks/>
              </p:cNvSpPr>
              <p:nvPr/>
            </p:nvSpPr>
            <p:spPr bwMode="auto">
              <a:xfrm>
                <a:off x="1812" y="1978"/>
                <a:ext cx="8" cy="22"/>
              </a:xfrm>
              <a:custGeom>
                <a:avLst/>
                <a:gdLst>
                  <a:gd name="T0" fmla="*/ 0 w 7"/>
                  <a:gd name="T1" fmla="*/ 15 h 22"/>
                  <a:gd name="T2" fmla="*/ 0 w 7"/>
                  <a:gd name="T3" fmla="*/ 15 h 22"/>
                  <a:gd name="T4" fmla="*/ 0 w 7"/>
                  <a:gd name="T5" fmla="*/ 15 h 22"/>
                  <a:gd name="T6" fmla="*/ 0 w 7"/>
                  <a:gd name="T7" fmla="*/ 15 h 22"/>
                  <a:gd name="T8" fmla="*/ 0 w 7"/>
                  <a:gd name="T9" fmla="*/ 8 h 22"/>
                  <a:gd name="T10" fmla="*/ 0 w 7"/>
                  <a:gd name="T11" fmla="*/ 8 h 22"/>
                  <a:gd name="T12" fmla="*/ 0 w 7"/>
                  <a:gd name="T13" fmla="*/ 8 h 22"/>
                  <a:gd name="T14" fmla="*/ 0 w 7"/>
                  <a:gd name="T15" fmla="*/ 8 h 22"/>
                  <a:gd name="T16" fmla="*/ 0 w 7"/>
                  <a:gd name="T17" fmla="*/ 8 h 22"/>
                  <a:gd name="T18" fmla="*/ 7 w 7"/>
                  <a:gd name="T19" fmla="*/ 8 h 22"/>
                  <a:gd name="T20" fmla="*/ 7 w 7"/>
                  <a:gd name="T21" fmla="*/ 0 h 22"/>
                  <a:gd name="T22" fmla="*/ 7 w 7"/>
                  <a:gd name="T23" fmla="*/ 0 h 22"/>
                  <a:gd name="T24" fmla="*/ 7 w 7"/>
                  <a:gd name="T25" fmla="*/ 0 h 22"/>
                  <a:gd name="T26" fmla="*/ 7 w 7"/>
                  <a:gd name="T27" fmla="*/ 0 h 22"/>
                  <a:gd name="T28" fmla="*/ 7 w 7"/>
                  <a:gd name="T29" fmla="*/ 0 h 22"/>
                  <a:gd name="T30" fmla="*/ 7 w 7"/>
                  <a:gd name="T31" fmla="*/ 0 h 22"/>
                  <a:gd name="T32" fmla="*/ 7 w 7"/>
                  <a:gd name="T33" fmla="*/ 0 h 22"/>
                  <a:gd name="T34" fmla="*/ 7 w 7"/>
                  <a:gd name="T35" fmla="*/ 0 h 22"/>
                  <a:gd name="T36" fmla="*/ 7 w 7"/>
                  <a:gd name="T37" fmla="*/ 8 h 22"/>
                  <a:gd name="T38" fmla="*/ 7 w 7"/>
                  <a:gd name="T39" fmla="*/ 8 h 22"/>
                  <a:gd name="T40" fmla="*/ 7 w 7"/>
                  <a:gd name="T41" fmla="*/ 8 h 22"/>
                  <a:gd name="T42" fmla="*/ 7 w 7"/>
                  <a:gd name="T43" fmla="*/ 8 h 22"/>
                  <a:gd name="T44" fmla="*/ 7 w 7"/>
                  <a:gd name="T45" fmla="*/ 8 h 22"/>
                  <a:gd name="T46" fmla="*/ 7 w 7"/>
                  <a:gd name="T47" fmla="*/ 15 h 22"/>
                  <a:gd name="T48" fmla="*/ 0 w 7"/>
                  <a:gd name="T49" fmla="*/ 15 h 22"/>
                  <a:gd name="T50" fmla="*/ 0 w 7"/>
                  <a:gd name="T51" fmla="*/ 15 h 22"/>
                  <a:gd name="T52" fmla="*/ 0 w 7"/>
                  <a:gd name="T53" fmla="*/ 22 h 22"/>
                  <a:gd name="T54" fmla="*/ 0 w 7"/>
                  <a:gd name="T55" fmla="*/ 22 h 22"/>
                  <a:gd name="T56" fmla="*/ 0 w 7"/>
                  <a:gd name="T57" fmla="*/ 22 h 22"/>
                  <a:gd name="T58" fmla="*/ 0 w 7"/>
                  <a:gd name="T59" fmla="*/ 22 h 22"/>
                  <a:gd name="T60" fmla="*/ 0 w 7"/>
                  <a:gd name="T61" fmla="*/ 22 h 22"/>
                  <a:gd name="T62" fmla="*/ 0 w 7"/>
                  <a:gd name="T63" fmla="*/ 22 h 22"/>
                  <a:gd name="T64" fmla="*/ 0 w 7"/>
                  <a:gd name="T65" fmla="*/ 22 h 22"/>
                  <a:gd name="T66" fmla="*/ 0 w 7"/>
                  <a:gd name="T67" fmla="*/ 22 h 22"/>
                  <a:gd name="T68" fmla="*/ 0 w 7"/>
                  <a:gd name="T69" fmla="*/ 22 h 22"/>
                  <a:gd name="T70" fmla="*/ 0 w 7"/>
                  <a:gd name="T71" fmla="*/ 15 h 22"/>
                  <a:gd name="T72" fmla="*/ 0 w 7"/>
                  <a:gd name="T73" fmla="*/ 15 h 2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"/>
                  <a:gd name="T112" fmla="*/ 0 h 22"/>
                  <a:gd name="T113" fmla="*/ 7 w 7"/>
                  <a:gd name="T114" fmla="*/ 22 h 2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" h="22">
                    <a:moveTo>
                      <a:pt x="0" y="15"/>
                    </a:moveTo>
                    <a:lnTo>
                      <a:pt x="0" y="15"/>
                    </a:lnTo>
                    <a:lnTo>
                      <a:pt x="0" y="8"/>
                    </a:lnTo>
                    <a:lnTo>
                      <a:pt x="7" y="8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0" y="15"/>
                    </a:lnTo>
                    <a:lnTo>
                      <a:pt x="0" y="22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3" name="Rectangle 276"/>
              <p:cNvSpPr>
                <a:spLocks noChangeArrowheads="1"/>
              </p:cNvSpPr>
              <p:nvPr/>
            </p:nvSpPr>
            <p:spPr bwMode="auto">
              <a:xfrm>
                <a:off x="1804" y="1993"/>
                <a:ext cx="8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44" name="Freeform 277"/>
              <p:cNvSpPr>
                <a:spLocks/>
              </p:cNvSpPr>
              <p:nvPr/>
            </p:nvSpPr>
            <p:spPr bwMode="auto">
              <a:xfrm>
                <a:off x="1724" y="1993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7 w 7"/>
                  <a:gd name="T3" fmla="*/ 0 h 7"/>
                  <a:gd name="T4" fmla="*/ 7 w 7"/>
                  <a:gd name="T5" fmla="*/ 7 h 7"/>
                  <a:gd name="T6" fmla="*/ 7 w 7"/>
                  <a:gd name="T7" fmla="*/ 7 h 7"/>
                  <a:gd name="T8" fmla="*/ 0 w 7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7"/>
                  <a:gd name="T17" fmla="*/ 7 w 7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7">
                    <a:moveTo>
                      <a:pt x="0" y="7"/>
                    </a:move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5" name="Freeform 278"/>
              <p:cNvSpPr>
                <a:spLocks/>
              </p:cNvSpPr>
              <p:nvPr/>
            </p:nvSpPr>
            <p:spPr bwMode="auto">
              <a:xfrm>
                <a:off x="1884" y="2000"/>
                <a:ext cx="56" cy="99"/>
              </a:xfrm>
              <a:custGeom>
                <a:avLst/>
                <a:gdLst>
                  <a:gd name="T0" fmla="*/ 28 w 50"/>
                  <a:gd name="T1" fmla="*/ 0 h 99"/>
                  <a:gd name="T2" fmla="*/ 35 w 50"/>
                  <a:gd name="T3" fmla="*/ 0 h 99"/>
                  <a:gd name="T4" fmla="*/ 43 w 50"/>
                  <a:gd name="T5" fmla="*/ 7 h 99"/>
                  <a:gd name="T6" fmla="*/ 43 w 50"/>
                  <a:gd name="T7" fmla="*/ 14 h 99"/>
                  <a:gd name="T8" fmla="*/ 43 w 50"/>
                  <a:gd name="T9" fmla="*/ 21 h 99"/>
                  <a:gd name="T10" fmla="*/ 43 w 50"/>
                  <a:gd name="T11" fmla="*/ 28 h 99"/>
                  <a:gd name="T12" fmla="*/ 43 w 50"/>
                  <a:gd name="T13" fmla="*/ 35 h 99"/>
                  <a:gd name="T14" fmla="*/ 43 w 50"/>
                  <a:gd name="T15" fmla="*/ 42 h 99"/>
                  <a:gd name="T16" fmla="*/ 43 w 50"/>
                  <a:gd name="T17" fmla="*/ 42 h 99"/>
                  <a:gd name="T18" fmla="*/ 43 w 50"/>
                  <a:gd name="T19" fmla="*/ 49 h 99"/>
                  <a:gd name="T20" fmla="*/ 50 w 50"/>
                  <a:gd name="T21" fmla="*/ 49 h 99"/>
                  <a:gd name="T22" fmla="*/ 50 w 50"/>
                  <a:gd name="T23" fmla="*/ 56 h 99"/>
                  <a:gd name="T24" fmla="*/ 50 w 50"/>
                  <a:gd name="T25" fmla="*/ 64 h 99"/>
                  <a:gd name="T26" fmla="*/ 43 w 50"/>
                  <a:gd name="T27" fmla="*/ 64 h 99"/>
                  <a:gd name="T28" fmla="*/ 43 w 50"/>
                  <a:gd name="T29" fmla="*/ 71 h 99"/>
                  <a:gd name="T30" fmla="*/ 43 w 50"/>
                  <a:gd name="T31" fmla="*/ 71 h 99"/>
                  <a:gd name="T32" fmla="*/ 50 w 50"/>
                  <a:gd name="T33" fmla="*/ 78 h 99"/>
                  <a:gd name="T34" fmla="*/ 43 w 50"/>
                  <a:gd name="T35" fmla="*/ 78 h 99"/>
                  <a:gd name="T36" fmla="*/ 43 w 50"/>
                  <a:gd name="T37" fmla="*/ 85 h 99"/>
                  <a:gd name="T38" fmla="*/ 43 w 50"/>
                  <a:gd name="T39" fmla="*/ 92 h 99"/>
                  <a:gd name="T40" fmla="*/ 35 w 50"/>
                  <a:gd name="T41" fmla="*/ 99 h 99"/>
                  <a:gd name="T42" fmla="*/ 28 w 50"/>
                  <a:gd name="T43" fmla="*/ 92 h 99"/>
                  <a:gd name="T44" fmla="*/ 21 w 50"/>
                  <a:gd name="T45" fmla="*/ 92 h 99"/>
                  <a:gd name="T46" fmla="*/ 21 w 50"/>
                  <a:gd name="T47" fmla="*/ 92 h 99"/>
                  <a:gd name="T48" fmla="*/ 14 w 50"/>
                  <a:gd name="T49" fmla="*/ 92 h 99"/>
                  <a:gd name="T50" fmla="*/ 14 w 50"/>
                  <a:gd name="T51" fmla="*/ 92 h 99"/>
                  <a:gd name="T52" fmla="*/ 7 w 50"/>
                  <a:gd name="T53" fmla="*/ 85 h 99"/>
                  <a:gd name="T54" fmla="*/ 7 w 50"/>
                  <a:gd name="T55" fmla="*/ 78 h 99"/>
                  <a:gd name="T56" fmla="*/ 0 w 50"/>
                  <a:gd name="T57" fmla="*/ 78 h 99"/>
                  <a:gd name="T58" fmla="*/ 0 w 50"/>
                  <a:gd name="T59" fmla="*/ 71 h 99"/>
                  <a:gd name="T60" fmla="*/ 0 w 50"/>
                  <a:gd name="T61" fmla="*/ 64 h 99"/>
                  <a:gd name="T62" fmla="*/ 0 w 50"/>
                  <a:gd name="T63" fmla="*/ 56 h 99"/>
                  <a:gd name="T64" fmla="*/ 0 w 50"/>
                  <a:gd name="T65" fmla="*/ 56 h 99"/>
                  <a:gd name="T66" fmla="*/ 0 w 50"/>
                  <a:gd name="T67" fmla="*/ 49 h 99"/>
                  <a:gd name="T68" fmla="*/ 0 w 50"/>
                  <a:gd name="T69" fmla="*/ 42 h 99"/>
                  <a:gd name="T70" fmla="*/ 0 w 50"/>
                  <a:gd name="T71" fmla="*/ 35 h 99"/>
                  <a:gd name="T72" fmla="*/ 0 w 50"/>
                  <a:gd name="T73" fmla="*/ 28 h 99"/>
                  <a:gd name="T74" fmla="*/ 0 w 50"/>
                  <a:gd name="T75" fmla="*/ 28 h 99"/>
                  <a:gd name="T76" fmla="*/ 0 w 50"/>
                  <a:gd name="T77" fmla="*/ 21 h 99"/>
                  <a:gd name="T78" fmla="*/ 7 w 50"/>
                  <a:gd name="T79" fmla="*/ 14 h 99"/>
                  <a:gd name="T80" fmla="*/ 7 w 50"/>
                  <a:gd name="T81" fmla="*/ 7 h 99"/>
                  <a:gd name="T82" fmla="*/ 14 w 50"/>
                  <a:gd name="T83" fmla="*/ 7 h 99"/>
                  <a:gd name="T84" fmla="*/ 14 w 50"/>
                  <a:gd name="T85" fmla="*/ 0 h 99"/>
                  <a:gd name="T86" fmla="*/ 21 w 50"/>
                  <a:gd name="T87" fmla="*/ 7 h 99"/>
                  <a:gd name="T88" fmla="*/ 21 w 50"/>
                  <a:gd name="T89" fmla="*/ 0 h 9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50"/>
                  <a:gd name="T136" fmla="*/ 0 h 99"/>
                  <a:gd name="T137" fmla="*/ 50 w 50"/>
                  <a:gd name="T138" fmla="*/ 99 h 9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50" h="99">
                    <a:moveTo>
                      <a:pt x="21" y="0"/>
                    </a:moveTo>
                    <a:lnTo>
                      <a:pt x="21" y="0"/>
                    </a:lnTo>
                    <a:lnTo>
                      <a:pt x="28" y="0"/>
                    </a:lnTo>
                    <a:lnTo>
                      <a:pt x="35" y="0"/>
                    </a:lnTo>
                    <a:lnTo>
                      <a:pt x="35" y="7"/>
                    </a:lnTo>
                    <a:lnTo>
                      <a:pt x="43" y="7"/>
                    </a:lnTo>
                    <a:lnTo>
                      <a:pt x="43" y="14"/>
                    </a:lnTo>
                    <a:lnTo>
                      <a:pt x="43" y="21"/>
                    </a:lnTo>
                    <a:lnTo>
                      <a:pt x="43" y="28"/>
                    </a:lnTo>
                    <a:lnTo>
                      <a:pt x="43" y="35"/>
                    </a:lnTo>
                    <a:lnTo>
                      <a:pt x="43" y="42"/>
                    </a:lnTo>
                    <a:lnTo>
                      <a:pt x="43" y="49"/>
                    </a:lnTo>
                    <a:lnTo>
                      <a:pt x="50" y="49"/>
                    </a:lnTo>
                    <a:lnTo>
                      <a:pt x="50" y="56"/>
                    </a:lnTo>
                    <a:lnTo>
                      <a:pt x="50" y="64"/>
                    </a:lnTo>
                    <a:lnTo>
                      <a:pt x="43" y="64"/>
                    </a:lnTo>
                    <a:lnTo>
                      <a:pt x="43" y="71"/>
                    </a:lnTo>
                    <a:lnTo>
                      <a:pt x="50" y="71"/>
                    </a:lnTo>
                    <a:lnTo>
                      <a:pt x="50" y="78"/>
                    </a:lnTo>
                    <a:lnTo>
                      <a:pt x="43" y="78"/>
                    </a:lnTo>
                    <a:lnTo>
                      <a:pt x="43" y="85"/>
                    </a:lnTo>
                    <a:lnTo>
                      <a:pt x="43" y="92"/>
                    </a:lnTo>
                    <a:lnTo>
                      <a:pt x="35" y="99"/>
                    </a:lnTo>
                    <a:lnTo>
                      <a:pt x="35" y="92"/>
                    </a:lnTo>
                    <a:lnTo>
                      <a:pt x="28" y="92"/>
                    </a:lnTo>
                    <a:lnTo>
                      <a:pt x="21" y="92"/>
                    </a:lnTo>
                    <a:lnTo>
                      <a:pt x="21" y="99"/>
                    </a:lnTo>
                    <a:lnTo>
                      <a:pt x="21" y="92"/>
                    </a:lnTo>
                    <a:lnTo>
                      <a:pt x="14" y="92"/>
                    </a:lnTo>
                    <a:lnTo>
                      <a:pt x="14" y="85"/>
                    </a:lnTo>
                    <a:lnTo>
                      <a:pt x="7" y="85"/>
                    </a:lnTo>
                    <a:lnTo>
                      <a:pt x="7" y="78"/>
                    </a:lnTo>
                    <a:lnTo>
                      <a:pt x="0" y="78"/>
                    </a:lnTo>
                    <a:lnTo>
                      <a:pt x="0" y="71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0" y="49"/>
                    </a:lnTo>
                    <a:lnTo>
                      <a:pt x="0" y="42"/>
                    </a:lnTo>
                    <a:lnTo>
                      <a:pt x="0" y="35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14" y="7"/>
                    </a:lnTo>
                    <a:lnTo>
                      <a:pt x="14" y="0"/>
                    </a:lnTo>
                    <a:lnTo>
                      <a:pt x="21" y="0"/>
                    </a:lnTo>
                    <a:lnTo>
                      <a:pt x="21" y="7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6" name="Rectangle 279"/>
              <p:cNvSpPr>
                <a:spLocks noChangeArrowheads="1"/>
              </p:cNvSpPr>
              <p:nvPr/>
            </p:nvSpPr>
            <p:spPr bwMode="auto">
              <a:xfrm>
                <a:off x="1996" y="2000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47" name="Rectangle 280"/>
              <p:cNvSpPr>
                <a:spLocks noChangeArrowheads="1"/>
              </p:cNvSpPr>
              <p:nvPr/>
            </p:nvSpPr>
            <p:spPr bwMode="auto">
              <a:xfrm>
                <a:off x="1812" y="2000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48" name="Rectangle 281"/>
              <p:cNvSpPr>
                <a:spLocks noChangeArrowheads="1"/>
              </p:cNvSpPr>
              <p:nvPr/>
            </p:nvSpPr>
            <p:spPr bwMode="auto">
              <a:xfrm>
                <a:off x="1812" y="2007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49" name="Freeform 282"/>
              <p:cNvSpPr>
                <a:spLocks/>
              </p:cNvSpPr>
              <p:nvPr/>
            </p:nvSpPr>
            <p:spPr bwMode="auto">
              <a:xfrm>
                <a:off x="1980" y="2007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7 h 7"/>
                  <a:gd name="T6" fmla="*/ 0 w 7"/>
                  <a:gd name="T7" fmla="*/ 0 h 7"/>
                  <a:gd name="T8" fmla="*/ 0 w 7"/>
                  <a:gd name="T9" fmla="*/ 0 h 7"/>
                  <a:gd name="T10" fmla="*/ 0 w 7"/>
                  <a:gd name="T11" fmla="*/ 0 h 7"/>
                  <a:gd name="T12" fmla="*/ 7 w 7"/>
                  <a:gd name="T13" fmla="*/ 0 h 7"/>
                  <a:gd name="T14" fmla="*/ 7 w 7"/>
                  <a:gd name="T15" fmla="*/ 0 h 7"/>
                  <a:gd name="T16" fmla="*/ 0 w 7"/>
                  <a:gd name="T17" fmla="*/ 7 h 7"/>
                  <a:gd name="T18" fmla="*/ 0 w 7"/>
                  <a:gd name="T19" fmla="*/ 7 h 7"/>
                  <a:gd name="T20" fmla="*/ 0 w 7"/>
                  <a:gd name="T21" fmla="*/ 7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"/>
                  <a:gd name="T34" fmla="*/ 0 h 7"/>
                  <a:gd name="T35" fmla="*/ 7 w 7"/>
                  <a:gd name="T36" fmla="*/ 7 h 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" name="Freeform 283"/>
              <p:cNvSpPr>
                <a:spLocks/>
              </p:cNvSpPr>
              <p:nvPr/>
            </p:nvSpPr>
            <p:spPr bwMode="auto">
              <a:xfrm>
                <a:off x="1940" y="2064"/>
                <a:ext cx="2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7 h 7"/>
                  <a:gd name="T4" fmla="*/ 0 w 1"/>
                  <a:gd name="T5" fmla="*/ 7 h 7"/>
                  <a:gd name="T6" fmla="*/ 0 w 1"/>
                  <a:gd name="T7" fmla="*/ 0 h 7"/>
                  <a:gd name="T8" fmla="*/ 0 w 1"/>
                  <a:gd name="T9" fmla="*/ 0 h 7"/>
                  <a:gd name="T10" fmla="*/ 0 w 1"/>
                  <a:gd name="T11" fmla="*/ 0 h 7"/>
                  <a:gd name="T12" fmla="*/ 0 w 1"/>
                  <a:gd name="T13" fmla="*/ 7 h 7"/>
                  <a:gd name="T14" fmla="*/ 0 w 1"/>
                  <a:gd name="T15" fmla="*/ 7 h 7"/>
                  <a:gd name="T16" fmla="*/ 0 w 1"/>
                  <a:gd name="T17" fmla="*/ 7 h 7"/>
                  <a:gd name="T18" fmla="*/ 0 w 1"/>
                  <a:gd name="T19" fmla="*/ 7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7"/>
                  <a:gd name="T32" fmla="*/ 1 w 1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" name="Freeform 284"/>
              <p:cNvSpPr>
                <a:spLocks/>
              </p:cNvSpPr>
              <p:nvPr/>
            </p:nvSpPr>
            <p:spPr bwMode="auto">
              <a:xfrm>
                <a:off x="1669" y="2092"/>
                <a:ext cx="24" cy="21"/>
              </a:xfrm>
              <a:custGeom>
                <a:avLst/>
                <a:gdLst>
                  <a:gd name="T0" fmla="*/ 0 w 21"/>
                  <a:gd name="T1" fmla="*/ 7 h 21"/>
                  <a:gd name="T2" fmla="*/ 0 w 21"/>
                  <a:gd name="T3" fmla="*/ 0 h 21"/>
                  <a:gd name="T4" fmla="*/ 7 w 21"/>
                  <a:gd name="T5" fmla="*/ 0 h 21"/>
                  <a:gd name="T6" fmla="*/ 7 w 21"/>
                  <a:gd name="T7" fmla="*/ 0 h 21"/>
                  <a:gd name="T8" fmla="*/ 7 w 21"/>
                  <a:gd name="T9" fmla="*/ 0 h 21"/>
                  <a:gd name="T10" fmla="*/ 14 w 21"/>
                  <a:gd name="T11" fmla="*/ 0 h 21"/>
                  <a:gd name="T12" fmla="*/ 14 w 21"/>
                  <a:gd name="T13" fmla="*/ 0 h 21"/>
                  <a:gd name="T14" fmla="*/ 14 w 21"/>
                  <a:gd name="T15" fmla="*/ 0 h 21"/>
                  <a:gd name="T16" fmla="*/ 14 w 21"/>
                  <a:gd name="T17" fmla="*/ 0 h 21"/>
                  <a:gd name="T18" fmla="*/ 21 w 21"/>
                  <a:gd name="T19" fmla="*/ 7 h 21"/>
                  <a:gd name="T20" fmla="*/ 21 w 21"/>
                  <a:gd name="T21" fmla="*/ 7 h 21"/>
                  <a:gd name="T22" fmla="*/ 21 w 21"/>
                  <a:gd name="T23" fmla="*/ 7 h 21"/>
                  <a:gd name="T24" fmla="*/ 21 w 21"/>
                  <a:gd name="T25" fmla="*/ 7 h 21"/>
                  <a:gd name="T26" fmla="*/ 21 w 21"/>
                  <a:gd name="T27" fmla="*/ 7 h 21"/>
                  <a:gd name="T28" fmla="*/ 21 w 21"/>
                  <a:gd name="T29" fmla="*/ 14 h 21"/>
                  <a:gd name="T30" fmla="*/ 21 w 21"/>
                  <a:gd name="T31" fmla="*/ 14 h 21"/>
                  <a:gd name="T32" fmla="*/ 21 w 21"/>
                  <a:gd name="T33" fmla="*/ 14 h 21"/>
                  <a:gd name="T34" fmla="*/ 21 w 21"/>
                  <a:gd name="T35" fmla="*/ 14 h 21"/>
                  <a:gd name="T36" fmla="*/ 21 w 21"/>
                  <a:gd name="T37" fmla="*/ 14 h 21"/>
                  <a:gd name="T38" fmla="*/ 21 w 21"/>
                  <a:gd name="T39" fmla="*/ 21 h 21"/>
                  <a:gd name="T40" fmla="*/ 14 w 21"/>
                  <a:gd name="T41" fmla="*/ 21 h 21"/>
                  <a:gd name="T42" fmla="*/ 14 w 21"/>
                  <a:gd name="T43" fmla="*/ 14 h 21"/>
                  <a:gd name="T44" fmla="*/ 14 w 21"/>
                  <a:gd name="T45" fmla="*/ 14 h 21"/>
                  <a:gd name="T46" fmla="*/ 14 w 21"/>
                  <a:gd name="T47" fmla="*/ 14 h 21"/>
                  <a:gd name="T48" fmla="*/ 21 w 21"/>
                  <a:gd name="T49" fmla="*/ 14 h 21"/>
                  <a:gd name="T50" fmla="*/ 21 w 21"/>
                  <a:gd name="T51" fmla="*/ 7 h 21"/>
                  <a:gd name="T52" fmla="*/ 21 w 21"/>
                  <a:gd name="T53" fmla="*/ 7 h 21"/>
                  <a:gd name="T54" fmla="*/ 14 w 21"/>
                  <a:gd name="T55" fmla="*/ 7 h 21"/>
                  <a:gd name="T56" fmla="*/ 14 w 21"/>
                  <a:gd name="T57" fmla="*/ 7 h 21"/>
                  <a:gd name="T58" fmla="*/ 14 w 21"/>
                  <a:gd name="T59" fmla="*/ 7 h 21"/>
                  <a:gd name="T60" fmla="*/ 7 w 21"/>
                  <a:gd name="T61" fmla="*/ 7 h 21"/>
                  <a:gd name="T62" fmla="*/ 7 w 21"/>
                  <a:gd name="T63" fmla="*/ 7 h 21"/>
                  <a:gd name="T64" fmla="*/ 7 w 21"/>
                  <a:gd name="T65" fmla="*/ 7 h 21"/>
                  <a:gd name="T66" fmla="*/ 0 w 21"/>
                  <a:gd name="T67" fmla="*/ 7 h 2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1"/>
                  <a:gd name="T103" fmla="*/ 0 h 21"/>
                  <a:gd name="T104" fmla="*/ 21 w 21"/>
                  <a:gd name="T105" fmla="*/ 21 h 2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1" h="21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21" y="7"/>
                    </a:lnTo>
                    <a:lnTo>
                      <a:pt x="21" y="14"/>
                    </a:lnTo>
                    <a:lnTo>
                      <a:pt x="21" y="21"/>
                    </a:lnTo>
                    <a:lnTo>
                      <a:pt x="14" y="21"/>
                    </a:lnTo>
                    <a:lnTo>
                      <a:pt x="14" y="14"/>
                    </a:lnTo>
                    <a:lnTo>
                      <a:pt x="21" y="14"/>
                    </a:lnTo>
                    <a:lnTo>
                      <a:pt x="21" y="7"/>
                    </a:lnTo>
                    <a:lnTo>
                      <a:pt x="14" y="7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2" name="Freeform 285"/>
              <p:cNvSpPr>
                <a:spLocks/>
              </p:cNvSpPr>
              <p:nvPr/>
            </p:nvSpPr>
            <p:spPr bwMode="auto">
              <a:xfrm>
                <a:off x="2618" y="2127"/>
                <a:ext cx="15" cy="7"/>
              </a:xfrm>
              <a:custGeom>
                <a:avLst/>
                <a:gdLst>
                  <a:gd name="T0" fmla="*/ 0 w 14"/>
                  <a:gd name="T1" fmla="*/ 0 h 7"/>
                  <a:gd name="T2" fmla="*/ 0 w 14"/>
                  <a:gd name="T3" fmla="*/ 0 h 7"/>
                  <a:gd name="T4" fmla="*/ 0 w 14"/>
                  <a:gd name="T5" fmla="*/ 0 h 7"/>
                  <a:gd name="T6" fmla="*/ 7 w 14"/>
                  <a:gd name="T7" fmla="*/ 0 h 7"/>
                  <a:gd name="T8" fmla="*/ 7 w 14"/>
                  <a:gd name="T9" fmla="*/ 0 h 7"/>
                  <a:gd name="T10" fmla="*/ 7 w 14"/>
                  <a:gd name="T11" fmla="*/ 0 h 7"/>
                  <a:gd name="T12" fmla="*/ 14 w 14"/>
                  <a:gd name="T13" fmla="*/ 0 h 7"/>
                  <a:gd name="T14" fmla="*/ 14 w 14"/>
                  <a:gd name="T15" fmla="*/ 7 h 7"/>
                  <a:gd name="T16" fmla="*/ 14 w 14"/>
                  <a:gd name="T17" fmla="*/ 0 h 7"/>
                  <a:gd name="T18" fmla="*/ 14 w 14"/>
                  <a:gd name="T19" fmla="*/ 7 h 7"/>
                  <a:gd name="T20" fmla="*/ 14 w 14"/>
                  <a:gd name="T21" fmla="*/ 7 h 7"/>
                  <a:gd name="T22" fmla="*/ 14 w 14"/>
                  <a:gd name="T23" fmla="*/ 7 h 7"/>
                  <a:gd name="T24" fmla="*/ 14 w 14"/>
                  <a:gd name="T25" fmla="*/ 7 h 7"/>
                  <a:gd name="T26" fmla="*/ 7 w 14"/>
                  <a:gd name="T27" fmla="*/ 7 h 7"/>
                  <a:gd name="T28" fmla="*/ 7 w 14"/>
                  <a:gd name="T29" fmla="*/ 7 h 7"/>
                  <a:gd name="T30" fmla="*/ 7 w 14"/>
                  <a:gd name="T31" fmla="*/ 7 h 7"/>
                  <a:gd name="T32" fmla="*/ 7 w 14"/>
                  <a:gd name="T33" fmla="*/ 7 h 7"/>
                  <a:gd name="T34" fmla="*/ 7 w 14"/>
                  <a:gd name="T35" fmla="*/ 7 h 7"/>
                  <a:gd name="T36" fmla="*/ 0 w 14"/>
                  <a:gd name="T37" fmla="*/ 7 h 7"/>
                  <a:gd name="T38" fmla="*/ 0 w 14"/>
                  <a:gd name="T39" fmla="*/ 7 h 7"/>
                  <a:gd name="T40" fmla="*/ 0 w 14"/>
                  <a:gd name="T41" fmla="*/ 0 h 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"/>
                  <a:gd name="T64" fmla="*/ 0 h 7"/>
                  <a:gd name="T65" fmla="*/ 14 w 14"/>
                  <a:gd name="T66" fmla="*/ 7 h 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" h="7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3" name="Freeform 286"/>
              <p:cNvSpPr>
                <a:spLocks/>
              </p:cNvSpPr>
              <p:nvPr/>
            </p:nvSpPr>
            <p:spPr bwMode="auto">
              <a:xfrm>
                <a:off x="1812" y="2127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0 w 7"/>
                  <a:gd name="T7" fmla="*/ 0 h 1"/>
                  <a:gd name="T8" fmla="*/ 0 w 7"/>
                  <a:gd name="T9" fmla="*/ 0 h 1"/>
                  <a:gd name="T10" fmla="*/ 7 w 7"/>
                  <a:gd name="T11" fmla="*/ 0 h 1"/>
                  <a:gd name="T12" fmla="*/ 7 w 7"/>
                  <a:gd name="T13" fmla="*/ 0 h 1"/>
                  <a:gd name="T14" fmla="*/ 0 w 7"/>
                  <a:gd name="T15" fmla="*/ 0 h 1"/>
                  <a:gd name="T16" fmla="*/ 0 w 7"/>
                  <a:gd name="T17" fmla="*/ 0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1"/>
                  <a:gd name="T29" fmla="*/ 7 w 7"/>
                  <a:gd name="T30" fmla="*/ 1 h 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4" name="Freeform 287"/>
              <p:cNvSpPr>
                <a:spLocks/>
              </p:cNvSpPr>
              <p:nvPr/>
            </p:nvSpPr>
            <p:spPr bwMode="auto">
              <a:xfrm>
                <a:off x="2514" y="3736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7 w 7"/>
                  <a:gd name="T5" fmla="*/ 0 h 1"/>
                  <a:gd name="T6" fmla="*/ 0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5" name="Rectangle 288"/>
              <p:cNvSpPr>
                <a:spLocks noChangeArrowheads="1"/>
              </p:cNvSpPr>
              <p:nvPr/>
            </p:nvSpPr>
            <p:spPr bwMode="auto">
              <a:xfrm>
                <a:off x="2419" y="3743"/>
                <a:ext cx="7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56" name="Freeform 289"/>
              <p:cNvSpPr>
                <a:spLocks/>
              </p:cNvSpPr>
              <p:nvPr/>
            </p:nvSpPr>
            <p:spPr bwMode="auto">
              <a:xfrm>
                <a:off x="2378" y="3750"/>
                <a:ext cx="120" cy="64"/>
              </a:xfrm>
              <a:custGeom>
                <a:avLst/>
                <a:gdLst>
                  <a:gd name="T0" fmla="*/ 57 w 107"/>
                  <a:gd name="T1" fmla="*/ 0 h 64"/>
                  <a:gd name="T2" fmla="*/ 64 w 107"/>
                  <a:gd name="T3" fmla="*/ 0 h 64"/>
                  <a:gd name="T4" fmla="*/ 64 w 107"/>
                  <a:gd name="T5" fmla="*/ 0 h 64"/>
                  <a:gd name="T6" fmla="*/ 71 w 107"/>
                  <a:gd name="T7" fmla="*/ 7 h 64"/>
                  <a:gd name="T8" fmla="*/ 78 w 107"/>
                  <a:gd name="T9" fmla="*/ 14 h 64"/>
                  <a:gd name="T10" fmla="*/ 71 w 107"/>
                  <a:gd name="T11" fmla="*/ 14 h 64"/>
                  <a:gd name="T12" fmla="*/ 78 w 107"/>
                  <a:gd name="T13" fmla="*/ 14 h 64"/>
                  <a:gd name="T14" fmla="*/ 86 w 107"/>
                  <a:gd name="T15" fmla="*/ 14 h 64"/>
                  <a:gd name="T16" fmla="*/ 93 w 107"/>
                  <a:gd name="T17" fmla="*/ 14 h 64"/>
                  <a:gd name="T18" fmla="*/ 93 w 107"/>
                  <a:gd name="T19" fmla="*/ 21 h 64"/>
                  <a:gd name="T20" fmla="*/ 100 w 107"/>
                  <a:gd name="T21" fmla="*/ 21 h 64"/>
                  <a:gd name="T22" fmla="*/ 100 w 107"/>
                  <a:gd name="T23" fmla="*/ 28 h 64"/>
                  <a:gd name="T24" fmla="*/ 100 w 107"/>
                  <a:gd name="T25" fmla="*/ 28 h 64"/>
                  <a:gd name="T26" fmla="*/ 100 w 107"/>
                  <a:gd name="T27" fmla="*/ 36 h 64"/>
                  <a:gd name="T28" fmla="*/ 100 w 107"/>
                  <a:gd name="T29" fmla="*/ 36 h 64"/>
                  <a:gd name="T30" fmla="*/ 93 w 107"/>
                  <a:gd name="T31" fmla="*/ 36 h 64"/>
                  <a:gd name="T32" fmla="*/ 86 w 107"/>
                  <a:gd name="T33" fmla="*/ 43 h 64"/>
                  <a:gd name="T34" fmla="*/ 78 w 107"/>
                  <a:gd name="T35" fmla="*/ 50 h 64"/>
                  <a:gd name="T36" fmla="*/ 78 w 107"/>
                  <a:gd name="T37" fmla="*/ 57 h 64"/>
                  <a:gd name="T38" fmla="*/ 71 w 107"/>
                  <a:gd name="T39" fmla="*/ 57 h 64"/>
                  <a:gd name="T40" fmla="*/ 64 w 107"/>
                  <a:gd name="T41" fmla="*/ 64 h 64"/>
                  <a:gd name="T42" fmla="*/ 57 w 107"/>
                  <a:gd name="T43" fmla="*/ 64 h 64"/>
                  <a:gd name="T44" fmla="*/ 50 w 107"/>
                  <a:gd name="T45" fmla="*/ 64 h 64"/>
                  <a:gd name="T46" fmla="*/ 43 w 107"/>
                  <a:gd name="T47" fmla="*/ 57 h 64"/>
                  <a:gd name="T48" fmla="*/ 36 w 107"/>
                  <a:gd name="T49" fmla="*/ 50 h 64"/>
                  <a:gd name="T50" fmla="*/ 36 w 107"/>
                  <a:gd name="T51" fmla="*/ 43 h 64"/>
                  <a:gd name="T52" fmla="*/ 29 w 107"/>
                  <a:gd name="T53" fmla="*/ 36 h 64"/>
                  <a:gd name="T54" fmla="*/ 22 w 107"/>
                  <a:gd name="T55" fmla="*/ 28 h 64"/>
                  <a:gd name="T56" fmla="*/ 15 w 107"/>
                  <a:gd name="T57" fmla="*/ 21 h 64"/>
                  <a:gd name="T58" fmla="*/ 8 w 107"/>
                  <a:gd name="T59" fmla="*/ 21 h 64"/>
                  <a:gd name="T60" fmla="*/ 0 w 107"/>
                  <a:gd name="T61" fmla="*/ 21 h 64"/>
                  <a:gd name="T62" fmla="*/ 0 w 107"/>
                  <a:gd name="T63" fmla="*/ 21 h 64"/>
                  <a:gd name="T64" fmla="*/ 8 w 107"/>
                  <a:gd name="T65" fmla="*/ 21 h 64"/>
                  <a:gd name="T66" fmla="*/ 8 w 107"/>
                  <a:gd name="T67" fmla="*/ 14 h 64"/>
                  <a:gd name="T68" fmla="*/ 15 w 107"/>
                  <a:gd name="T69" fmla="*/ 14 h 64"/>
                  <a:gd name="T70" fmla="*/ 22 w 107"/>
                  <a:gd name="T71" fmla="*/ 14 h 64"/>
                  <a:gd name="T72" fmla="*/ 29 w 107"/>
                  <a:gd name="T73" fmla="*/ 14 h 64"/>
                  <a:gd name="T74" fmla="*/ 29 w 107"/>
                  <a:gd name="T75" fmla="*/ 7 h 64"/>
                  <a:gd name="T76" fmla="*/ 36 w 107"/>
                  <a:gd name="T77" fmla="*/ 14 h 64"/>
                  <a:gd name="T78" fmla="*/ 36 w 107"/>
                  <a:gd name="T79" fmla="*/ 14 h 64"/>
                  <a:gd name="T80" fmla="*/ 36 w 107"/>
                  <a:gd name="T81" fmla="*/ 14 h 64"/>
                  <a:gd name="T82" fmla="*/ 43 w 107"/>
                  <a:gd name="T83" fmla="*/ 7 h 64"/>
                  <a:gd name="T84" fmla="*/ 50 w 107"/>
                  <a:gd name="T85" fmla="*/ 7 h 64"/>
                  <a:gd name="T86" fmla="*/ 57 w 107"/>
                  <a:gd name="T87" fmla="*/ 0 h 6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07"/>
                  <a:gd name="T133" fmla="*/ 0 h 64"/>
                  <a:gd name="T134" fmla="*/ 107 w 107"/>
                  <a:gd name="T135" fmla="*/ 64 h 6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07" h="64">
                    <a:moveTo>
                      <a:pt x="57" y="0"/>
                    </a:moveTo>
                    <a:lnTo>
                      <a:pt x="57" y="0"/>
                    </a:lnTo>
                    <a:lnTo>
                      <a:pt x="64" y="0"/>
                    </a:lnTo>
                    <a:lnTo>
                      <a:pt x="71" y="0"/>
                    </a:lnTo>
                    <a:lnTo>
                      <a:pt x="71" y="7"/>
                    </a:lnTo>
                    <a:lnTo>
                      <a:pt x="78" y="14"/>
                    </a:lnTo>
                    <a:lnTo>
                      <a:pt x="71" y="14"/>
                    </a:lnTo>
                    <a:lnTo>
                      <a:pt x="78" y="14"/>
                    </a:lnTo>
                    <a:lnTo>
                      <a:pt x="86" y="14"/>
                    </a:lnTo>
                    <a:lnTo>
                      <a:pt x="93" y="14"/>
                    </a:lnTo>
                    <a:lnTo>
                      <a:pt x="93" y="21"/>
                    </a:lnTo>
                    <a:lnTo>
                      <a:pt x="100" y="21"/>
                    </a:lnTo>
                    <a:lnTo>
                      <a:pt x="100" y="28"/>
                    </a:lnTo>
                    <a:lnTo>
                      <a:pt x="107" y="36"/>
                    </a:lnTo>
                    <a:lnTo>
                      <a:pt x="100" y="36"/>
                    </a:lnTo>
                    <a:lnTo>
                      <a:pt x="93" y="36"/>
                    </a:lnTo>
                    <a:lnTo>
                      <a:pt x="86" y="43"/>
                    </a:lnTo>
                    <a:lnTo>
                      <a:pt x="78" y="50"/>
                    </a:lnTo>
                    <a:lnTo>
                      <a:pt x="78" y="57"/>
                    </a:lnTo>
                    <a:lnTo>
                      <a:pt x="71" y="57"/>
                    </a:lnTo>
                    <a:lnTo>
                      <a:pt x="64" y="64"/>
                    </a:lnTo>
                    <a:lnTo>
                      <a:pt x="57" y="64"/>
                    </a:lnTo>
                    <a:lnTo>
                      <a:pt x="50" y="64"/>
                    </a:lnTo>
                    <a:lnTo>
                      <a:pt x="50" y="57"/>
                    </a:lnTo>
                    <a:lnTo>
                      <a:pt x="43" y="57"/>
                    </a:lnTo>
                    <a:lnTo>
                      <a:pt x="43" y="50"/>
                    </a:lnTo>
                    <a:lnTo>
                      <a:pt x="36" y="50"/>
                    </a:lnTo>
                    <a:lnTo>
                      <a:pt x="36" y="43"/>
                    </a:lnTo>
                    <a:lnTo>
                      <a:pt x="29" y="36"/>
                    </a:lnTo>
                    <a:lnTo>
                      <a:pt x="22" y="36"/>
                    </a:lnTo>
                    <a:lnTo>
                      <a:pt x="22" y="28"/>
                    </a:lnTo>
                    <a:lnTo>
                      <a:pt x="15" y="21"/>
                    </a:lnTo>
                    <a:lnTo>
                      <a:pt x="8" y="21"/>
                    </a:lnTo>
                    <a:lnTo>
                      <a:pt x="0" y="21"/>
                    </a:lnTo>
                    <a:lnTo>
                      <a:pt x="8" y="21"/>
                    </a:lnTo>
                    <a:lnTo>
                      <a:pt x="8" y="14"/>
                    </a:lnTo>
                    <a:lnTo>
                      <a:pt x="15" y="14"/>
                    </a:lnTo>
                    <a:lnTo>
                      <a:pt x="22" y="14"/>
                    </a:lnTo>
                    <a:lnTo>
                      <a:pt x="29" y="14"/>
                    </a:lnTo>
                    <a:lnTo>
                      <a:pt x="29" y="7"/>
                    </a:lnTo>
                    <a:lnTo>
                      <a:pt x="36" y="7"/>
                    </a:lnTo>
                    <a:lnTo>
                      <a:pt x="36" y="14"/>
                    </a:lnTo>
                    <a:lnTo>
                      <a:pt x="43" y="14"/>
                    </a:lnTo>
                    <a:lnTo>
                      <a:pt x="36" y="14"/>
                    </a:lnTo>
                    <a:lnTo>
                      <a:pt x="43" y="14"/>
                    </a:lnTo>
                    <a:lnTo>
                      <a:pt x="36" y="7"/>
                    </a:lnTo>
                    <a:lnTo>
                      <a:pt x="43" y="7"/>
                    </a:lnTo>
                    <a:lnTo>
                      <a:pt x="50" y="7"/>
                    </a:lnTo>
                    <a:lnTo>
                      <a:pt x="50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7" name="Freeform 290"/>
              <p:cNvSpPr>
                <a:spLocks/>
              </p:cNvSpPr>
              <p:nvPr/>
            </p:nvSpPr>
            <p:spPr bwMode="auto">
              <a:xfrm>
                <a:off x="2514" y="3736"/>
                <a:ext cx="16" cy="21"/>
              </a:xfrm>
              <a:custGeom>
                <a:avLst/>
                <a:gdLst>
                  <a:gd name="T0" fmla="*/ 14 w 14"/>
                  <a:gd name="T1" fmla="*/ 21 h 21"/>
                  <a:gd name="T2" fmla="*/ 14 w 14"/>
                  <a:gd name="T3" fmla="*/ 21 h 21"/>
                  <a:gd name="T4" fmla="*/ 7 w 14"/>
                  <a:gd name="T5" fmla="*/ 21 h 21"/>
                  <a:gd name="T6" fmla="*/ 7 w 14"/>
                  <a:gd name="T7" fmla="*/ 21 h 21"/>
                  <a:gd name="T8" fmla="*/ 7 w 14"/>
                  <a:gd name="T9" fmla="*/ 21 h 21"/>
                  <a:gd name="T10" fmla="*/ 0 w 14"/>
                  <a:gd name="T11" fmla="*/ 21 h 21"/>
                  <a:gd name="T12" fmla="*/ 0 w 14"/>
                  <a:gd name="T13" fmla="*/ 14 h 21"/>
                  <a:gd name="T14" fmla="*/ 0 w 14"/>
                  <a:gd name="T15" fmla="*/ 14 h 21"/>
                  <a:gd name="T16" fmla="*/ 0 w 14"/>
                  <a:gd name="T17" fmla="*/ 14 h 21"/>
                  <a:gd name="T18" fmla="*/ 0 w 14"/>
                  <a:gd name="T19" fmla="*/ 14 h 21"/>
                  <a:gd name="T20" fmla="*/ 7 w 14"/>
                  <a:gd name="T21" fmla="*/ 14 h 21"/>
                  <a:gd name="T22" fmla="*/ 7 w 14"/>
                  <a:gd name="T23" fmla="*/ 7 h 21"/>
                  <a:gd name="T24" fmla="*/ 7 w 14"/>
                  <a:gd name="T25" fmla="*/ 7 h 21"/>
                  <a:gd name="T26" fmla="*/ 7 w 14"/>
                  <a:gd name="T27" fmla="*/ 7 h 21"/>
                  <a:gd name="T28" fmla="*/ 7 w 14"/>
                  <a:gd name="T29" fmla="*/ 7 h 21"/>
                  <a:gd name="T30" fmla="*/ 7 w 14"/>
                  <a:gd name="T31" fmla="*/ 0 h 21"/>
                  <a:gd name="T32" fmla="*/ 7 w 14"/>
                  <a:gd name="T33" fmla="*/ 0 h 21"/>
                  <a:gd name="T34" fmla="*/ 14 w 14"/>
                  <a:gd name="T35" fmla="*/ 0 h 21"/>
                  <a:gd name="T36" fmla="*/ 14 w 14"/>
                  <a:gd name="T37" fmla="*/ 7 h 21"/>
                  <a:gd name="T38" fmla="*/ 14 w 14"/>
                  <a:gd name="T39" fmla="*/ 7 h 21"/>
                  <a:gd name="T40" fmla="*/ 14 w 14"/>
                  <a:gd name="T41" fmla="*/ 7 h 21"/>
                  <a:gd name="T42" fmla="*/ 14 w 14"/>
                  <a:gd name="T43" fmla="*/ 7 h 21"/>
                  <a:gd name="T44" fmla="*/ 14 w 14"/>
                  <a:gd name="T45" fmla="*/ 14 h 21"/>
                  <a:gd name="T46" fmla="*/ 14 w 14"/>
                  <a:gd name="T47" fmla="*/ 14 h 21"/>
                  <a:gd name="T48" fmla="*/ 14 w 14"/>
                  <a:gd name="T49" fmla="*/ 14 h 21"/>
                  <a:gd name="T50" fmla="*/ 14 w 14"/>
                  <a:gd name="T51" fmla="*/ 21 h 21"/>
                  <a:gd name="T52" fmla="*/ 14 w 14"/>
                  <a:gd name="T53" fmla="*/ 21 h 21"/>
                  <a:gd name="T54" fmla="*/ 14 w 14"/>
                  <a:gd name="T55" fmla="*/ 21 h 21"/>
                  <a:gd name="T56" fmla="*/ 14 w 14"/>
                  <a:gd name="T57" fmla="*/ 21 h 21"/>
                  <a:gd name="T58" fmla="*/ 14 w 14"/>
                  <a:gd name="T59" fmla="*/ 21 h 2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4"/>
                  <a:gd name="T91" fmla="*/ 0 h 21"/>
                  <a:gd name="T92" fmla="*/ 14 w 14"/>
                  <a:gd name="T93" fmla="*/ 21 h 2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4" h="21">
                    <a:moveTo>
                      <a:pt x="14" y="21"/>
                    </a:moveTo>
                    <a:lnTo>
                      <a:pt x="14" y="21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14" y="14"/>
                    </a:lnTo>
                    <a:lnTo>
                      <a:pt x="14" y="21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8" name="Rectangle 291"/>
              <p:cNvSpPr>
                <a:spLocks noChangeArrowheads="1"/>
              </p:cNvSpPr>
              <p:nvPr/>
            </p:nvSpPr>
            <p:spPr bwMode="auto">
              <a:xfrm>
                <a:off x="2387" y="3757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59" name="Rectangle 292"/>
              <p:cNvSpPr>
                <a:spLocks noChangeArrowheads="1"/>
              </p:cNvSpPr>
              <p:nvPr/>
            </p:nvSpPr>
            <p:spPr bwMode="auto">
              <a:xfrm>
                <a:off x="2370" y="3771"/>
                <a:ext cx="8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60" name="Rectangle 293"/>
              <p:cNvSpPr>
                <a:spLocks noChangeArrowheads="1"/>
              </p:cNvSpPr>
              <p:nvPr/>
            </p:nvSpPr>
            <p:spPr bwMode="auto">
              <a:xfrm>
                <a:off x="1908" y="3786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61" name="Rectangle 294"/>
              <p:cNvSpPr>
                <a:spLocks noChangeArrowheads="1"/>
              </p:cNvSpPr>
              <p:nvPr/>
            </p:nvSpPr>
            <p:spPr bwMode="auto">
              <a:xfrm>
                <a:off x="1358" y="3800"/>
                <a:ext cx="8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62" name="Rectangle 295"/>
              <p:cNvSpPr>
                <a:spLocks noChangeArrowheads="1"/>
              </p:cNvSpPr>
              <p:nvPr/>
            </p:nvSpPr>
            <p:spPr bwMode="auto">
              <a:xfrm>
                <a:off x="1223" y="3807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63" name="Rectangle 296"/>
              <p:cNvSpPr>
                <a:spLocks noChangeArrowheads="1"/>
              </p:cNvSpPr>
              <p:nvPr/>
            </p:nvSpPr>
            <p:spPr bwMode="auto">
              <a:xfrm>
                <a:off x="1215" y="3814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64" name="Freeform 297"/>
              <p:cNvSpPr>
                <a:spLocks/>
              </p:cNvSpPr>
              <p:nvPr/>
            </p:nvSpPr>
            <p:spPr bwMode="auto">
              <a:xfrm>
                <a:off x="1223" y="3814"/>
                <a:ext cx="8" cy="7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0 h 7"/>
                  <a:gd name="T4" fmla="*/ 0 w 7"/>
                  <a:gd name="T5" fmla="*/ 0 h 7"/>
                  <a:gd name="T6" fmla="*/ 0 w 7"/>
                  <a:gd name="T7" fmla="*/ 0 h 7"/>
                  <a:gd name="T8" fmla="*/ 0 w 7"/>
                  <a:gd name="T9" fmla="*/ 0 h 7"/>
                  <a:gd name="T10" fmla="*/ 0 w 7"/>
                  <a:gd name="T11" fmla="*/ 0 h 7"/>
                  <a:gd name="T12" fmla="*/ 7 w 7"/>
                  <a:gd name="T13" fmla="*/ 0 h 7"/>
                  <a:gd name="T14" fmla="*/ 7 w 7"/>
                  <a:gd name="T15" fmla="*/ 0 h 7"/>
                  <a:gd name="T16" fmla="*/ 7 w 7"/>
                  <a:gd name="T17" fmla="*/ 7 h 7"/>
                  <a:gd name="T18" fmla="*/ 0 w 7"/>
                  <a:gd name="T19" fmla="*/ 7 h 7"/>
                  <a:gd name="T20" fmla="*/ 0 w 7"/>
                  <a:gd name="T21" fmla="*/ 7 h 7"/>
                  <a:gd name="T22" fmla="*/ 0 w 7"/>
                  <a:gd name="T23" fmla="*/ 0 h 7"/>
                  <a:gd name="T24" fmla="*/ 0 w 7"/>
                  <a:gd name="T25" fmla="*/ 0 h 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"/>
                  <a:gd name="T40" fmla="*/ 0 h 7"/>
                  <a:gd name="T41" fmla="*/ 7 w 7"/>
                  <a:gd name="T42" fmla="*/ 7 h 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" h="7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5" name="Freeform 298"/>
              <p:cNvSpPr>
                <a:spLocks/>
              </p:cNvSpPr>
              <p:nvPr/>
            </p:nvSpPr>
            <p:spPr bwMode="auto">
              <a:xfrm>
                <a:off x="1215" y="3814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0 h 7"/>
                  <a:gd name="T4" fmla="*/ 0 w 1"/>
                  <a:gd name="T5" fmla="*/ 0 h 7"/>
                  <a:gd name="T6" fmla="*/ 0 w 1"/>
                  <a:gd name="T7" fmla="*/ 0 h 7"/>
                  <a:gd name="T8" fmla="*/ 0 w 1"/>
                  <a:gd name="T9" fmla="*/ 0 h 7"/>
                  <a:gd name="T10" fmla="*/ 0 w 1"/>
                  <a:gd name="T11" fmla="*/ 7 h 7"/>
                  <a:gd name="T12" fmla="*/ 0 w 1"/>
                  <a:gd name="T13" fmla="*/ 7 h 7"/>
                  <a:gd name="T14" fmla="*/ 0 w 1"/>
                  <a:gd name="T15" fmla="*/ 7 h 7"/>
                  <a:gd name="T16" fmla="*/ 0 w 1"/>
                  <a:gd name="T17" fmla="*/ 7 h 7"/>
                  <a:gd name="T18" fmla="*/ 0 w 1"/>
                  <a:gd name="T19" fmla="*/ 7 h 7"/>
                  <a:gd name="T20" fmla="*/ 0 w 1"/>
                  <a:gd name="T21" fmla="*/ 7 h 7"/>
                  <a:gd name="T22" fmla="*/ 0 w 1"/>
                  <a:gd name="T23" fmla="*/ 7 h 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"/>
                  <a:gd name="T37" fmla="*/ 0 h 7"/>
                  <a:gd name="T38" fmla="*/ 1 w 1"/>
                  <a:gd name="T39" fmla="*/ 7 h 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6" name="Freeform 299"/>
              <p:cNvSpPr>
                <a:spLocks/>
              </p:cNvSpPr>
              <p:nvPr/>
            </p:nvSpPr>
            <p:spPr bwMode="auto">
              <a:xfrm>
                <a:off x="1207" y="3814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7 h 7"/>
                  <a:gd name="T4" fmla="*/ 0 w 1"/>
                  <a:gd name="T5" fmla="*/ 7 h 7"/>
                  <a:gd name="T6" fmla="*/ 0 w 1"/>
                  <a:gd name="T7" fmla="*/ 0 h 7"/>
                  <a:gd name="T8" fmla="*/ 0 w 1"/>
                  <a:gd name="T9" fmla="*/ 0 h 7"/>
                  <a:gd name="T10" fmla="*/ 0 w 1"/>
                  <a:gd name="T11" fmla="*/ 0 h 7"/>
                  <a:gd name="T12" fmla="*/ 0 w 1"/>
                  <a:gd name="T13" fmla="*/ 0 h 7"/>
                  <a:gd name="T14" fmla="*/ 0 w 1"/>
                  <a:gd name="T15" fmla="*/ 7 h 7"/>
                  <a:gd name="T16" fmla="*/ 0 w 1"/>
                  <a:gd name="T17" fmla="*/ 7 h 7"/>
                  <a:gd name="T18" fmla="*/ 0 w 1"/>
                  <a:gd name="T19" fmla="*/ 7 h 7"/>
                  <a:gd name="T20" fmla="*/ 0 w 1"/>
                  <a:gd name="T21" fmla="*/ 7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7"/>
                  <a:gd name="T35" fmla="*/ 1 w 1"/>
                  <a:gd name="T36" fmla="*/ 7 h 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7" name="Rectangle 300"/>
              <p:cNvSpPr>
                <a:spLocks noChangeArrowheads="1"/>
              </p:cNvSpPr>
              <p:nvPr/>
            </p:nvSpPr>
            <p:spPr bwMode="auto">
              <a:xfrm>
                <a:off x="1231" y="3821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68" name="Rectangle 301"/>
              <p:cNvSpPr>
                <a:spLocks noChangeArrowheads="1"/>
              </p:cNvSpPr>
              <p:nvPr/>
            </p:nvSpPr>
            <p:spPr bwMode="auto">
              <a:xfrm>
                <a:off x="1207" y="3828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69" name="Freeform 302"/>
              <p:cNvSpPr>
                <a:spLocks/>
              </p:cNvSpPr>
              <p:nvPr/>
            </p:nvSpPr>
            <p:spPr bwMode="auto">
              <a:xfrm>
                <a:off x="1207" y="3828"/>
                <a:ext cx="16" cy="14"/>
              </a:xfrm>
              <a:custGeom>
                <a:avLst/>
                <a:gdLst>
                  <a:gd name="T0" fmla="*/ 0 w 14"/>
                  <a:gd name="T1" fmla="*/ 14 h 14"/>
                  <a:gd name="T2" fmla="*/ 0 w 14"/>
                  <a:gd name="T3" fmla="*/ 14 h 14"/>
                  <a:gd name="T4" fmla="*/ 0 w 14"/>
                  <a:gd name="T5" fmla="*/ 7 h 14"/>
                  <a:gd name="T6" fmla="*/ 7 w 14"/>
                  <a:gd name="T7" fmla="*/ 7 h 14"/>
                  <a:gd name="T8" fmla="*/ 7 w 14"/>
                  <a:gd name="T9" fmla="*/ 14 h 14"/>
                  <a:gd name="T10" fmla="*/ 7 w 14"/>
                  <a:gd name="T11" fmla="*/ 7 h 14"/>
                  <a:gd name="T12" fmla="*/ 7 w 14"/>
                  <a:gd name="T13" fmla="*/ 7 h 14"/>
                  <a:gd name="T14" fmla="*/ 7 w 14"/>
                  <a:gd name="T15" fmla="*/ 7 h 14"/>
                  <a:gd name="T16" fmla="*/ 7 w 14"/>
                  <a:gd name="T17" fmla="*/ 7 h 14"/>
                  <a:gd name="T18" fmla="*/ 7 w 14"/>
                  <a:gd name="T19" fmla="*/ 0 h 14"/>
                  <a:gd name="T20" fmla="*/ 14 w 14"/>
                  <a:gd name="T21" fmla="*/ 0 h 14"/>
                  <a:gd name="T22" fmla="*/ 14 w 14"/>
                  <a:gd name="T23" fmla="*/ 0 h 14"/>
                  <a:gd name="T24" fmla="*/ 14 w 14"/>
                  <a:gd name="T25" fmla="*/ 7 h 14"/>
                  <a:gd name="T26" fmla="*/ 14 w 14"/>
                  <a:gd name="T27" fmla="*/ 7 h 14"/>
                  <a:gd name="T28" fmla="*/ 14 w 14"/>
                  <a:gd name="T29" fmla="*/ 7 h 14"/>
                  <a:gd name="T30" fmla="*/ 14 w 14"/>
                  <a:gd name="T31" fmla="*/ 14 h 14"/>
                  <a:gd name="T32" fmla="*/ 14 w 14"/>
                  <a:gd name="T33" fmla="*/ 14 h 14"/>
                  <a:gd name="T34" fmla="*/ 14 w 14"/>
                  <a:gd name="T35" fmla="*/ 14 h 14"/>
                  <a:gd name="T36" fmla="*/ 7 w 14"/>
                  <a:gd name="T37" fmla="*/ 14 h 14"/>
                  <a:gd name="T38" fmla="*/ 7 w 14"/>
                  <a:gd name="T39" fmla="*/ 14 h 14"/>
                  <a:gd name="T40" fmla="*/ 7 w 14"/>
                  <a:gd name="T41" fmla="*/ 14 h 14"/>
                  <a:gd name="T42" fmla="*/ 7 w 14"/>
                  <a:gd name="T43" fmla="*/ 14 h 14"/>
                  <a:gd name="T44" fmla="*/ 0 w 14"/>
                  <a:gd name="T45" fmla="*/ 14 h 1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4"/>
                  <a:gd name="T70" fmla="*/ 0 h 14"/>
                  <a:gd name="T71" fmla="*/ 14 w 14"/>
                  <a:gd name="T72" fmla="*/ 14 h 1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4" h="14">
                    <a:moveTo>
                      <a:pt x="0" y="14"/>
                    </a:moveTo>
                    <a:lnTo>
                      <a:pt x="0" y="14"/>
                    </a:lnTo>
                    <a:lnTo>
                      <a:pt x="0" y="7"/>
                    </a:lnTo>
                    <a:lnTo>
                      <a:pt x="7" y="7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14" y="14"/>
                    </a:lnTo>
                    <a:lnTo>
                      <a:pt x="7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0" name="Rectangle 303"/>
              <p:cNvSpPr>
                <a:spLocks noChangeArrowheads="1"/>
              </p:cNvSpPr>
              <p:nvPr/>
            </p:nvSpPr>
            <p:spPr bwMode="auto">
              <a:xfrm>
                <a:off x="1198" y="3849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71" name="Freeform 304"/>
              <p:cNvSpPr>
                <a:spLocks/>
              </p:cNvSpPr>
              <p:nvPr/>
            </p:nvSpPr>
            <p:spPr bwMode="auto">
              <a:xfrm>
                <a:off x="1198" y="3849"/>
                <a:ext cx="9" cy="1"/>
              </a:xfrm>
              <a:custGeom>
                <a:avLst/>
                <a:gdLst>
                  <a:gd name="T0" fmla="*/ 0 w 8"/>
                  <a:gd name="T1" fmla="*/ 0 h 1"/>
                  <a:gd name="T2" fmla="*/ 0 w 8"/>
                  <a:gd name="T3" fmla="*/ 0 h 1"/>
                  <a:gd name="T4" fmla="*/ 8 w 8"/>
                  <a:gd name="T5" fmla="*/ 0 h 1"/>
                  <a:gd name="T6" fmla="*/ 8 w 8"/>
                  <a:gd name="T7" fmla="*/ 0 h 1"/>
                  <a:gd name="T8" fmla="*/ 8 w 8"/>
                  <a:gd name="T9" fmla="*/ 0 h 1"/>
                  <a:gd name="T10" fmla="*/ 8 w 8"/>
                  <a:gd name="T11" fmla="*/ 0 h 1"/>
                  <a:gd name="T12" fmla="*/ 8 w 8"/>
                  <a:gd name="T13" fmla="*/ 0 h 1"/>
                  <a:gd name="T14" fmla="*/ 8 w 8"/>
                  <a:gd name="T15" fmla="*/ 0 h 1"/>
                  <a:gd name="T16" fmla="*/ 8 w 8"/>
                  <a:gd name="T17" fmla="*/ 0 h 1"/>
                  <a:gd name="T18" fmla="*/ 0 w 8"/>
                  <a:gd name="T19" fmla="*/ 0 h 1"/>
                  <a:gd name="T20" fmla="*/ 0 w 8"/>
                  <a:gd name="T21" fmla="*/ 0 h 1"/>
                  <a:gd name="T22" fmla="*/ 0 w 8"/>
                  <a:gd name="T23" fmla="*/ 0 h 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"/>
                  <a:gd name="T37" fmla="*/ 0 h 1"/>
                  <a:gd name="T38" fmla="*/ 8 w 8"/>
                  <a:gd name="T39" fmla="*/ 1 h 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" h="1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2" name="Freeform 305"/>
              <p:cNvSpPr>
                <a:spLocks/>
              </p:cNvSpPr>
              <p:nvPr/>
            </p:nvSpPr>
            <p:spPr bwMode="auto">
              <a:xfrm>
                <a:off x="1198" y="3849"/>
                <a:ext cx="9" cy="7"/>
              </a:xfrm>
              <a:custGeom>
                <a:avLst/>
                <a:gdLst>
                  <a:gd name="T0" fmla="*/ 0 w 8"/>
                  <a:gd name="T1" fmla="*/ 7 h 7"/>
                  <a:gd name="T2" fmla="*/ 8 w 8"/>
                  <a:gd name="T3" fmla="*/ 0 h 7"/>
                  <a:gd name="T4" fmla="*/ 8 w 8"/>
                  <a:gd name="T5" fmla="*/ 7 h 7"/>
                  <a:gd name="T6" fmla="*/ 0 w 8"/>
                  <a:gd name="T7" fmla="*/ 7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"/>
                  <a:gd name="T13" fmla="*/ 0 h 7"/>
                  <a:gd name="T14" fmla="*/ 8 w 8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" h="7">
                    <a:moveTo>
                      <a:pt x="0" y="7"/>
                    </a:moveTo>
                    <a:lnTo>
                      <a:pt x="8" y="0"/>
                    </a:lnTo>
                    <a:lnTo>
                      <a:pt x="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3" name="Rectangle 306"/>
              <p:cNvSpPr>
                <a:spLocks noChangeArrowheads="1"/>
              </p:cNvSpPr>
              <p:nvPr/>
            </p:nvSpPr>
            <p:spPr bwMode="auto">
              <a:xfrm>
                <a:off x="1190" y="3856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74" name="Freeform 307"/>
              <p:cNvSpPr>
                <a:spLocks/>
              </p:cNvSpPr>
              <p:nvPr/>
            </p:nvSpPr>
            <p:spPr bwMode="auto">
              <a:xfrm>
                <a:off x="2163" y="4055"/>
                <a:ext cx="16" cy="7"/>
              </a:xfrm>
              <a:custGeom>
                <a:avLst/>
                <a:gdLst>
                  <a:gd name="T0" fmla="*/ 0 w 14"/>
                  <a:gd name="T1" fmla="*/ 7 h 7"/>
                  <a:gd name="T2" fmla="*/ 0 w 14"/>
                  <a:gd name="T3" fmla="*/ 0 h 7"/>
                  <a:gd name="T4" fmla="*/ 7 w 14"/>
                  <a:gd name="T5" fmla="*/ 0 h 7"/>
                  <a:gd name="T6" fmla="*/ 7 w 14"/>
                  <a:gd name="T7" fmla="*/ 0 h 7"/>
                  <a:gd name="T8" fmla="*/ 7 w 14"/>
                  <a:gd name="T9" fmla="*/ 7 h 7"/>
                  <a:gd name="T10" fmla="*/ 7 w 14"/>
                  <a:gd name="T11" fmla="*/ 7 h 7"/>
                  <a:gd name="T12" fmla="*/ 7 w 14"/>
                  <a:gd name="T13" fmla="*/ 0 h 7"/>
                  <a:gd name="T14" fmla="*/ 14 w 14"/>
                  <a:gd name="T15" fmla="*/ 0 h 7"/>
                  <a:gd name="T16" fmla="*/ 14 w 14"/>
                  <a:gd name="T17" fmla="*/ 0 h 7"/>
                  <a:gd name="T18" fmla="*/ 14 w 14"/>
                  <a:gd name="T19" fmla="*/ 0 h 7"/>
                  <a:gd name="T20" fmla="*/ 14 w 14"/>
                  <a:gd name="T21" fmla="*/ 7 h 7"/>
                  <a:gd name="T22" fmla="*/ 14 w 14"/>
                  <a:gd name="T23" fmla="*/ 7 h 7"/>
                  <a:gd name="T24" fmla="*/ 14 w 14"/>
                  <a:gd name="T25" fmla="*/ 7 h 7"/>
                  <a:gd name="T26" fmla="*/ 7 w 14"/>
                  <a:gd name="T27" fmla="*/ 7 h 7"/>
                  <a:gd name="T28" fmla="*/ 7 w 14"/>
                  <a:gd name="T29" fmla="*/ 7 h 7"/>
                  <a:gd name="T30" fmla="*/ 7 w 14"/>
                  <a:gd name="T31" fmla="*/ 7 h 7"/>
                  <a:gd name="T32" fmla="*/ 0 w 14"/>
                  <a:gd name="T33" fmla="*/ 7 h 7"/>
                  <a:gd name="T34" fmla="*/ 0 w 14"/>
                  <a:gd name="T35" fmla="*/ 7 h 7"/>
                  <a:gd name="T36" fmla="*/ 0 w 14"/>
                  <a:gd name="T37" fmla="*/ 7 h 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"/>
                  <a:gd name="T58" fmla="*/ 0 h 7"/>
                  <a:gd name="T59" fmla="*/ 14 w 14"/>
                  <a:gd name="T60" fmla="*/ 7 h 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" h="7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5" name="Freeform 308"/>
              <p:cNvSpPr>
                <a:spLocks/>
              </p:cNvSpPr>
              <p:nvPr/>
            </p:nvSpPr>
            <p:spPr bwMode="auto">
              <a:xfrm>
                <a:off x="2044" y="4111"/>
                <a:ext cx="39" cy="36"/>
              </a:xfrm>
              <a:custGeom>
                <a:avLst/>
                <a:gdLst>
                  <a:gd name="T0" fmla="*/ 28 w 35"/>
                  <a:gd name="T1" fmla="*/ 8 h 36"/>
                  <a:gd name="T2" fmla="*/ 28 w 35"/>
                  <a:gd name="T3" fmla="*/ 0 h 36"/>
                  <a:gd name="T4" fmla="*/ 28 w 35"/>
                  <a:gd name="T5" fmla="*/ 0 h 36"/>
                  <a:gd name="T6" fmla="*/ 28 w 35"/>
                  <a:gd name="T7" fmla="*/ 8 h 36"/>
                  <a:gd name="T8" fmla="*/ 28 w 35"/>
                  <a:gd name="T9" fmla="*/ 8 h 36"/>
                  <a:gd name="T10" fmla="*/ 35 w 35"/>
                  <a:gd name="T11" fmla="*/ 8 h 36"/>
                  <a:gd name="T12" fmla="*/ 35 w 35"/>
                  <a:gd name="T13" fmla="*/ 8 h 36"/>
                  <a:gd name="T14" fmla="*/ 35 w 35"/>
                  <a:gd name="T15" fmla="*/ 8 h 36"/>
                  <a:gd name="T16" fmla="*/ 35 w 35"/>
                  <a:gd name="T17" fmla="*/ 15 h 36"/>
                  <a:gd name="T18" fmla="*/ 28 w 35"/>
                  <a:gd name="T19" fmla="*/ 15 h 36"/>
                  <a:gd name="T20" fmla="*/ 28 w 35"/>
                  <a:gd name="T21" fmla="*/ 15 h 36"/>
                  <a:gd name="T22" fmla="*/ 28 w 35"/>
                  <a:gd name="T23" fmla="*/ 22 h 36"/>
                  <a:gd name="T24" fmla="*/ 28 w 35"/>
                  <a:gd name="T25" fmla="*/ 22 h 36"/>
                  <a:gd name="T26" fmla="*/ 28 w 35"/>
                  <a:gd name="T27" fmla="*/ 22 h 36"/>
                  <a:gd name="T28" fmla="*/ 28 w 35"/>
                  <a:gd name="T29" fmla="*/ 22 h 36"/>
                  <a:gd name="T30" fmla="*/ 28 w 35"/>
                  <a:gd name="T31" fmla="*/ 22 h 36"/>
                  <a:gd name="T32" fmla="*/ 28 w 35"/>
                  <a:gd name="T33" fmla="*/ 29 h 36"/>
                  <a:gd name="T34" fmla="*/ 28 w 35"/>
                  <a:gd name="T35" fmla="*/ 29 h 36"/>
                  <a:gd name="T36" fmla="*/ 28 w 35"/>
                  <a:gd name="T37" fmla="*/ 29 h 36"/>
                  <a:gd name="T38" fmla="*/ 21 w 35"/>
                  <a:gd name="T39" fmla="*/ 36 h 36"/>
                  <a:gd name="T40" fmla="*/ 21 w 35"/>
                  <a:gd name="T41" fmla="*/ 36 h 36"/>
                  <a:gd name="T42" fmla="*/ 21 w 35"/>
                  <a:gd name="T43" fmla="*/ 29 h 36"/>
                  <a:gd name="T44" fmla="*/ 21 w 35"/>
                  <a:gd name="T45" fmla="*/ 29 h 36"/>
                  <a:gd name="T46" fmla="*/ 21 w 35"/>
                  <a:gd name="T47" fmla="*/ 29 h 36"/>
                  <a:gd name="T48" fmla="*/ 21 w 35"/>
                  <a:gd name="T49" fmla="*/ 29 h 36"/>
                  <a:gd name="T50" fmla="*/ 14 w 35"/>
                  <a:gd name="T51" fmla="*/ 29 h 36"/>
                  <a:gd name="T52" fmla="*/ 14 w 35"/>
                  <a:gd name="T53" fmla="*/ 29 h 36"/>
                  <a:gd name="T54" fmla="*/ 14 w 35"/>
                  <a:gd name="T55" fmla="*/ 29 h 36"/>
                  <a:gd name="T56" fmla="*/ 14 w 35"/>
                  <a:gd name="T57" fmla="*/ 29 h 36"/>
                  <a:gd name="T58" fmla="*/ 7 w 35"/>
                  <a:gd name="T59" fmla="*/ 29 h 36"/>
                  <a:gd name="T60" fmla="*/ 7 w 35"/>
                  <a:gd name="T61" fmla="*/ 29 h 36"/>
                  <a:gd name="T62" fmla="*/ 7 w 35"/>
                  <a:gd name="T63" fmla="*/ 29 h 36"/>
                  <a:gd name="T64" fmla="*/ 7 w 35"/>
                  <a:gd name="T65" fmla="*/ 29 h 36"/>
                  <a:gd name="T66" fmla="*/ 0 w 35"/>
                  <a:gd name="T67" fmla="*/ 29 h 36"/>
                  <a:gd name="T68" fmla="*/ 0 w 35"/>
                  <a:gd name="T69" fmla="*/ 29 h 36"/>
                  <a:gd name="T70" fmla="*/ 0 w 35"/>
                  <a:gd name="T71" fmla="*/ 29 h 36"/>
                  <a:gd name="T72" fmla="*/ 0 w 35"/>
                  <a:gd name="T73" fmla="*/ 22 h 36"/>
                  <a:gd name="T74" fmla="*/ 0 w 35"/>
                  <a:gd name="T75" fmla="*/ 22 h 36"/>
                  <a:gd name="T76" fmla="*/ 0 w 35"/>
                  <a:gd name="T77" fmla="*/ 22 h 36"/>
                  <a:gd name="T78" fmla="*/ 0 w 35"/>
                  <a:gd name="T79" fmla="*/ 22 h 36"/>
                  <a:gd name="T80" fmla="*/ 0 w 35"/>
                  <a:gd name="T81" fmla="*/ 22 h 36"/>
                  <a:gd name="T82" fmla="*/ 0 w 35"/>
                  <a:gd name="T83" fmla="*/ 15 h 36"/>
                  <a:gd name="T84" fmla="*/ 7 w 35"/>
                  <a:gd name="T85" fmla="*/ 15 h 36"/>
                  <a:gd name="T86" fmla="*/ 7 w 35"/>
                  <a:gd name="T87" fmla="*/ 15 h 36"/>
                  <a:gd name="T88" fmla="*/ 7 w 35"/>
                  <a:gd name="T89" fmla="*/ 15 h 36"/>
                  <a:gd name="T90" fmla="*/ 7 w 35"/>
                  <a:gd name="T91" fmla="*/ 15 h 36"/>
                  <a:gd name="T92" fmla="*/ 7 w 35"/>
                  <a:gd name="T93" fmla="*/ 15 h 36"/>
                  <a:gd name="T94" fmla="*/ 14 w 35"/>
                  <a:gd name="T95" fmla="*/ 15 h 36"/>
                  <a:gd name="T96" fmla="*/ 14 w 35"/>
                  <a:gd name="T97" fmla="*/ 15 h 36"/>
                  <a:gd name="T98" fmla="*/ 14 w 35"/>
                  <a:gd name="T99" fmla="*/ 15 h 36"/>
                  <a:gd name="T100" fmla="*/ 14 w 35"/>
                  <a:gd name="T101" fmla="*/ 15 h 36"/>
                  <a:gd name="T102" fmla="*/ 21 w 35"/>
                  <a:gd name="T103" fmla="*/ 8 h 36"/>
                  <a:gd name="T104" fmla="*/ 21 w 35"/>
                  <a:gd name="T105" fmla="*/ 8 h 36"/>
                  <a:gd name="T106" fmla="*/ 21 w 35"/>
                  <a:gd name="T107" fmla="*/ 8 h 36"/>
                  <a:gd name="T108" fmla="*/ 21 w 35"/>
                  <a:gd name="T109" fmla="*/ 8 h 36"/>
                  <a:gd name="T110" fmla="*/ 21 w 35"/>
                  <a:gd name="T111" fmla="*/ 8 h 36"/>
                  <a:gd name="T112" fmla="*/ 28 w 35"/>
                  <a:gd name="T113" fmla="*/ 8 h 36"/>
                  <a:gd name="T114" fmla="*/ 28 w 35"/>
                  <a:gd name="T115" fmla="*/ 8 h 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5"/>
                  <a:gd name="T175" fmla="*/ 0 h 36"/>
                  <a:gd name="T176" fmla="*/ 35 w 35"/>
                  <a:gd name="T177" fmla="*/ 36 h 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5" h="36">
                    <a:moveTo>
                      <a:pt x="28" y="8"/>
                    </a:moveTo>
                    <a:lnTo>
                      <a:pt x="28" y="0"/>
                    </a:lnTo>
                    <a:lnTo>
                      <a:pt x="28" y="8"/>
                    </a:lnTo>
                    <a:lnTo>
                      <a:pt x="35" y="8"/>
                    </a:lnTo>
                    <a:lnTo>
                      <a:pt x="35" y="15"/>
                    </a:lnTo>
                    <a:lnTo>
                      <a:pt x="28" y="15"/>
                    </a:lnTo>
                    <a:lnTo>
                      <a:pt x="28" y="22"/>
                    </a:lnTo>
                    <a:lnTo>
                      <a:pt x="28" y="29"/>
                    </a:lnTo>
                    <a:lnTo>
                      <a:pt x="21" y="36"/>
                    </a:lnTo>
                    <a:lnTo>
                      <a:pt x="21" y="29"/>
                    </a:lnTo>
                    <a:lnTo>
                      <a:pt x="14" y="29"/>
                    </a:lnTo>
                    <a:lnTo>
                      <a:pt x="7" y="29"/>
                    </a:lnTo>
                    <a:lnTo>
                      <a:pt x="0" y="29"/>
                    </a:lnTo>
                    <a:lnTo>
                      <a:pt x="0" y="22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14" y="15"/>
                    </a:lnTo>
                    <a:lnTo>
                      <a:pt x="21" y="8"/>
                    </a:lnTo>
                    <a:lnTo>
                      <a:pt x="28" y="8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6" name="Freeform 309"/>
              <p:cNvSpPr>
                <a:spLocks/>
              </p:cNvSpPr>
              <p:nvPr/>
            </p:nvSpPr>
            <p:spPr bwMode="auto">
              <a:xfrm>
                <a:off x="2091" y="4126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7 h 7"/>
                  <a:gd name="T4" fmla="*/ 0 w 1"/>
                  <a:gd name="T5" fmla="*/ 0 h 7"/>
                  <a:gd name="T6" fmla="*/ 0 w 1"/>
                  <a:gd name="T7" fmla="*/ 0 h 7"/>
                  <a:gd name="T8" fmla="*/ 0 w 1"/>
                  <a:gd name="T9" fmla="*/ 0 h 7"/>
                  <a:gd name="T10" fmla="*/ 0 w 1"/>
                  <a:gd name="T11" fmla="*/ 0 h 7"/>
                  <a:gd name="T12" fmla="*/ 0 w 1"/>
                  <a:gd name="T13" fmla="*/ 7 h 7"/>
                  <a:gd name="T14" fmla="*/ 0 w 1"/>
                  <a:gd name="T15" fmla="*/ 7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7"/>
                  <a:gd name="T26" fmla="*/ 1 w 1"/>
                  <a:gd name="T27" fmla="*/ 7 h 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7" name="Freeform 310"/>
              <p:cNvSpPr>
                <a:spLocks/>
              </p:cNvSpPr>
              <p:nvPr/>
            </p:nvSpPr>
            <p:spPr bwMode="auto">
              <a:xfrm>
                <a:off x="2107" y="4140"/>
                <a:ext cx="9" cy="14"/>
              </a:xfrm>
              <a:custGeom>
                <a:avLst/>
                <a:gdLst>
                  <a:gd name="T0" fmla="*/ 0 w 8"/>
                  <a:gd name="T1" fmla="*/ 14 h 14"/>
                  <a:gd name="T2" fmla="*/ 0 w 8"/>
                  <a:gd name="T3" fmla="*/ 7 h 14"/>
                  <a:gd name="T4" fmla="*/ 8 w 8"/>
                  <a:gd name="T5" fmla="*/ 7 h 14"/>
                  <a:gd name="T6" fmla="*/ 0 w 8"/>
                  <a:gd name="T7" fmla="*/ 7 h 14"/>
                  <a:gd name="T8" fmla="*/ 0 w 8"/>
                  <a:gd name="T9" fmla="*/ 7 h 14"/>
                  <a:gd name="T10" fmla="*/ 8 w 8"/>
                  <a:gd name="T11" fmla="*/ 7 h 14"/>
                  <a:gd name="T12" fmla="*/ 8 w 8"/>
                  <a:gd name="T13" fmla="*/ 0 h 14"/>
                  <a:gd name="T14" fmla="*/ 8 w 8"/>
                  <a:gd name="T15" fmla="*/ 0 h 14"/>
                  <a:gd name="T16" fmla="*/ 8 w 8"/>
                  <a:gd name="T17" fmla="*/ 0 h 14"/>
                  <a:gd name="T18" fmla="*/ 8 w 8"/>
                  <a:gd name="T19" fmla="*/ 7 h 14"/>
                  <a:gd name="T20" fmla="*/ 8 w 8"/>
                  <a:gd name="T21" fmla="*/ 7 h 14"/>
                  <a:gd name="T22" fmla="*/ 8 w 8"/>
                  <a:gd name="T23" fmla="*/ 7 h 14"/>
                  <a:gd name="T24" fmla="*/ 8 w 8"/>
                  <a:gd name="T25" fmla="*/ 7 h 14"/>
                  <a:gd name="T26" fmla="*/ 8 w 8"/>
                  <a:gd name="T27" fmla="*/ 7 h 14"/>
                  <a:gd name="T28" fmla="*/ 8 w 8"/>
                  <a:gd name="T29" fmla="*/ 14 h 14"/>
                  <a:gd name="T30" fmla="*/ 0 w 8"/>
                  <a:gd name="T31" fmla="*/ 14 h 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"/>
                  <a:gd name="T49" fmla="*/ 0 h 14"/>
                  <a:gd name="T50" fmla="*/ 8 w 8"/>
                  <a:gd name="T51" fmla="*/ 14 h 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" h="14">
                    <a:moveTo>
                      <a:pt x="0" y="14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8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8" name="Freeform 311"/>
              <p:cNvSpPr>
                <a:spLocks/>
              </p:cNvSpPr>
              <p:nvPr/>
            </p:nvSpPr>
            <p:spPr bwMode="auto">
              <a:xfrm>
                <a:off x="2124" y="4211"/>
                <a:ext cx="63" cy="35"/>
              </a:xfrm>
              <a:custGeom>
                <a:avLst/>
                <a:gdLst>
                  <a:gd name="T0" fmla="*/ 7 w 56"/>
                  <a:gd name="T1" fmla="*/ 0 h 35"/>
                  <a:gd name="T2" fmla="*/ 7 w 56"/>
                  <a:gd name="T3" fmla="*/ 0 h 35"/>
                  <a:gd name="T4" fmla="*/ 14 w 56"/>
                  <a:gd name="T5" fmla="*/ 0 h 35"/>
                  <a:gd name="T6" fmla="*/ 14 w 56"/>
                  <a:gd name="T7" fmla="*/ 0 h 35"/>
                  <a:gd name="T8" fmla="*/ 28 w 56"/>
                  <a:gd name="T9" fmla="*/ 0 h 35"/>
                  <a:gd name="T10" fmla="*/ 28 w 56"/>
                  <a:gd name="T11" fmla="*/ 7 h 35"/>
                  <a:gd name="T12" fmla="*/ 35 w 56"/>
                  <a:gd name="T13" fmla="*/ 7 h 35"/>
                  <a:gd name="T14" fmla="*/ 35 w 56"/>
                  <a:gd name="T15" fmla="*/ 7 h 35"/>
                  <a:gd name="T16" fmla="*/ 42 w 56"/>
                  <a:gd name="T17" fmla="*/ 7 h 35"/>
                  <a:gd name="T18" fmla="*/ 42 w 56"/>
                  <a:gd name="T19" fmla="*/ 14 h 35"/>
                  <a:gd name="T20" fmla="*/ 49 w 56"/>
                  <a:gd name="T21" fmla="*/ 14 h 35"/>
                  <a:gd name="T22" fmla="*/ 49 w 56"/>
                  <a:gd name="T23" fmla="*/ 14 h 35"/>
                  <a:gd name="T24" fmla="*/ 49 w 56"/>
                  <a:gd name="T25" fmla="*/ 14 h 35"/>
                  <a:gd name="T26" fmla="*/ 49 w 56"/>
                  <a:gd name="T27" fmla="*/ 21 h 35"/>
                  <a:gd name="T28" fmla="*/ 49 w 56"/>
                  <a:gd name="T29" fmla="*/ 21 h 35"/>
                  <a:gd name="T30" fmla="*/ 49 w 56"/>
                  <a:gd name="T31" fmla="*/ 28 h 35"/>
                  <a:gd name="T32" fmla="*/ 49 w 56"/>
                  <a:gd name="T33" fmla="*/ 35 h 35"/>
                  <a:gd name="T34" fmla="*/ 42 w 56"/>
                  <a:gd name="T35" fmla="*/ 35 h 35"/>
                  <a:gd name="T36" fmla="*/ 35 w 56"/>
                  <a:gd name="T37" fmla="*/ 35 h 35"/>
                  <a:gd name="T38" fmla="*/ 28 w 56"/>
                  <a:gd name="T39" fmla="*/ 28 h 35"/>
                  <a:gd name="T40" fmla="*/ 28 w 56"/>
                  <a:gd name="T41" fmla="*/ 21 h 35"/>
                  <a:gd name="T42" fmla="*/ 28 w 56"/>
                  <a:gd name="T43" fmla="*/ 21 h 35"/>
                  <a:gd name="T44" fmla="*/ 21 w 56"/>
                  <a:gd name="T45" fmla="*/ 21 h 35"/>
                  <a:gd name="T46" fmla="*/ 21 w 56"/>
                  <a:gd name="T47" fmla="*/ 28 h 35"/>
                  <a:gd name="T48" fmla="*/ 21 w 56"/>
                  <a:gd name="T49" fmla="*/ 28 h 35"/>
                  <a:gd name="T50" fmla="*/ 14 w 56"/>
                  <a:gd name="T51" fmla="*/ 28 h 35"/>
                  <a:gd name="T52" fmla="*/ 14 w 56"/>
                  <a:gd name="T53" fmla="*/ 21 h 35"/>
                  <a:gd name="T54" fmla="*/ 14 w 56"/>
                  <a:gd name="T55" fmla="*/ 21 h 35"/>
                  <a:gd name="T56" fmla="*/ 7 w 56"/>
                  <a:gd name="T57" fmla="*/ 21 h 35"/>
                  <a:gd name="T58" fmla="*/ 7 w 56"/>
                  <a:gd name="T59" fmla="*/ 21 h 35"/>
                  <a:gd name="T60" fmla="*/ 7 w 56"/>
                  <a:gd name="T61" fmla="*/ 21 h 35"/>
                  <a:gd name="T62" fmla="*/ 7 w 56"/>
                  <a:gd name="T63" fmla="*/ 21 h 35"/>
                  <a:gd name="T64" fmla="*/ 7 w 56"/>
                  <a:gd name="T65" fmla="*/ 7 h 35"/>
                  <a:gd name="T66" fmla="*/ 7 w 56"/>
                  <a:gd name="T67" fmla="*/ 7 h 35"/>
                  <a:gd name="T68" fmla="*/ 7 w 56"/>
                  <a:gd name="T69" fmla="*/ 0 h 3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6"/>
                  <a:gd name="T106" fmla="*/ 0 h 35"/>
                  <a:gd name="T107" fmla="*/ 56 w 56"/>
                  <a:gd name="T108" fmla="*/ 35 h 3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6" h="35">
                    <a:moveTo>
                      <a:pt x="7" y="0"/>
                    </a:moveTo>
                    <a:lnTo>
                      <a:pt x="7" y="0"/>
                    </a:lnTo>
                    <a:lnTo>
                      <a:pt x="14" y="0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7"/>
                    </a:lnTo>
                    <a:lnTo>
                      <a:pt x="35" y="7"/>
                    </a:lnTo>
                    <a:lnTo>
                      <a:pt x="42" y="7"/>
                    </a:lnTo>
                    <a:lnTo>
                      <a:pt x="42" y="14"/>
                    </a:lnTo>
                    <a:lnTo>
                      <a:pt x="49" y="14"/>
                    </a:lnTo>
                    <a:lnTo>
                      <a:pt x="56" y="14"/>
                    </a:lnTo>
                    <a:lnTo>
                      <a:pt x="49" y="14"/>
                    </a:lnTo>
                    <a:lnTo>
                      <a:pt x="49" y="21"/>
                    </a:lnTo>
                    <a:lnTo>
                      <a:pt x="49" y="28"/>
                    </a:lnTo>
                    <a:lnTo>
                      <a:pt x="49" y="35"/>
                    </a:lnTo>
                    <a:lnTo>
                      <a:pt x="42" y="35"/>
                    </a:lnTo>
                    <a:lnTo>
                      <a:pt x="35" y="35"/>
                    </a:lnTo>
                    <a:lnTo>
                      <a:pt x="35" y="28"/>
                    </a:lnTo>
                    <a:lnTo>
                      <a:pt x="28" y="28"/>
                    </a:lnTo>
                    <a:lnTo>
                      <a:pt x="28" y="21"/>
                    </a:lnTo>
                    <a:lnTo>
                      <a:pt x="21" y="21"/>
                    </a:lnTo>
                    <a:lnTo>
                      <a:pt x="21" y="28"/>
                    </a:lnTo>
                    <a:lnTo>
                      <a:pt x="14" y="28"/>
                    </a:lnTo>
                    <a:lnTo>
                      <a:pt x="14" y="21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7" y="21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9" name="Rectangle 312"/>
              <p:cNvSpPr>
                <a:spLocks noChangeArrowheads="1"/>
              </p:cNvSpPr>
              <p:nvPr/>
            </p:nvSpPr>
            <p:spPr bwMode="auto">
              <a:xfrm>
                <a:off x="1884" y="2949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80" name="Rectangle 313"/>
              <p:cNvSpPr>
                <a:spLocks noChangeArrowheads="1"/>
              </p:cNvSpPr>
              <p:nvPr/>
            </p:nvSpPr>
            <p:spPr bwMode="auto">
              <a:xfrm>
                <a:off x="1812" y="2971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81" name="Freeform 314"/>
              <p:cNvSpPr>
                <a:spLocks/>
              </p:cNvSpPr>
              <p:nvPr/>
            </p:nvSpPr>
            <p:spPr bwMode="auto">
              <a:xfrm>
                <a:off x="1789" y="2971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7 h 7"/>
                  <a:gd name="T4" fmla="*/ 0 w 1"/>
                  <a:gd name="T5" fmla="*/ 7 h 7"/>
                  <a:gd name="T6" fmla="*/ 0 w 1"/>
                  <a:gd name="T7" fmla="*/ 0 h 7"/>
                  <a:gd name="T8" fmla="*/ 0 w 1"/>
                  <a:gd name="T9" fmla="*/ 0 h 7"/>
                  <a:gd name="T10" fmla="*/ 0 w 1"/>
                  <a:gd name="T11" fmla="*/ 0 h 7"/>
                  <a:gd name="T12" fmla="*/ 0 w 1"/>
                  <a:gd name="T13" fmla="*/ 0 h 7"/>
                  <a:gd name="T14" fmla="*/ 0 w 1"/>
                  <a:gd name="T15" fmla="*/ 7 h 7"/>
                  <a:gd name="T16" fmla="*/ 0 w 1"/>
                  <a:gd name="T17" fmla="*/ 7 h 7"/>
                  <a:gd name="T18" fmla="*/ 0 w 1"/>
                  <a:gd name="T19" fmla="*/ 7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7"/>
                  <a:gd name="T32" fmla="*/ 1 w 1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2" name="Rectangle 315"/>
              <p:cNvSpPr>
                <a:spLocks noChangeArrowheads="1"/>
              </p:cNvSpPr>
              <p:nvPr/>
            </p:nvSpPr>
            <p:spPr bwMode="auto">
              <a:xfrm>
                <a:off x="2945" y="3027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83" name="Rectangle 316"/>
              <p:cNvSpPr>
                <a:spLocks noChangeArrowheads="1"/>
              </p:cNvSpPr>
              <p:nvPr/>
            </p:nvSpPr>
            <p:spPr bwMode="auto">
              <a:xfrm>
                <a:off x="1924" y="3049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84" name="Rectangle 317"/>
              <p:cNvSpPr>
                <a:spLocks noChangeArrowheads="1"/>
              </p:cNvSpPr>
              <p:nvPr/>
            </p:nvSpPr>
            <p:spPr bwMode="auto">
              <a:xfrm>
                <a:off x="3000" y="3084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85" name="Freeform 318"/>
              <p:cNvSpPr>
                <a:spLocks/>
              </p:cNvSpPr>
              <p:nvPr/>
            </p:nvSpPr>
            <p:spPr bwMode="auto">
              <a:xfrm>
                <a:off x="3080" y="3091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7 w 7"/>
                  <a:gd name="T7" fmla="*/ 0 h 1"/>
                  <a:gd name="T8" fmla="*/ 0 w 7"/>
                  <a:gd name="T9" fmla="*/ 0 h 1"/>
                  <a:gd name="T10" fmla="*/ 0 w 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1"/>
                  <a:gd name="T20" fmla="*/ 7 w 7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6" name="Rectangle 319"/>
              <p:cNvSpPr>
                <a:spLocks noChangeArrowheads="1"/>
              </p:cNvSpPr>
              <p:nvPr/>
            </p:nvSpPr>
            <p:spPr bwMode="auto">
              <a:xfrm>
                <a:off x="3088" y="3091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87" name="Rectangle 320"/>
              <p:cNvSpPr>
                <a:spLocks noChangeArrowheads="1"/>
              </p:cNvSpPr>
              <p:nvPr/>
            </p:nvSpPr>
            <p:spPr bwMode="auto">
              <a:xfrm>
                <a:off x="1589" y="3233"/>
                <a:ext cx="2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88" name="Freeform 321"/>
              <p:cNvSpPr>
                <a:spLocks/>
              </p:cNvSpPr>
              <p:nvPr/>
            </p:nvSpPr>
            <p:spPr bwMode="auto">
              <a:xfrm>
                <a:off x="1597" y="3240"/>
                <a:ext cx="1" cy="7"/>
              </a:xfrm>
              <a:custGeom>
                <a:avLst/>
                <a:gdLst>
                  <a:gd name="T0" fmla="*/ 0 w 1"/>
                  <a:gd name="T1" fmla="*/ 0 h 7"/>
                  <a:gd name="T2" fmla="*/ 0 w 1"/>
                  <a:gd name="T3" fmla="*/ 0 h 7"/>
                  <a:gd name="T4" fmla="*/ 0 w 1"/>
                  <a:gd name="T5" fmla="*/ 0 h 7"/>
                  <a:gd name="T6" fmla="*/ 0 w 1"/>
                  <a:gd name="T7" fmla="*/ 0 h 7"/>
                  <a:gd name="T8" fmla="*/ 0 w 1"/>
                  <a:gd name="T9" fmla="*/ 0 h 7"/>
                  <a:gd name="T10" fmla="*/ 0 w 1"/>
                  <a:gd name="T11" fmla="*/ 0 h 7"/>
                  <a:gd name="T12" fmla="*/ 0 w 1"/>
                  <a:gd name="T13" fmla="*/ 0 h 7"/>
                  <a:gd name="T14" fmla="*/ 0 w 1"/>
                  <a:gd name="T15" fmla="*/ 7 h 7"/>
                  <a:gd name="T16" fmla="*/ 0 w 1"/>
                  <a:gd name="T17" fmla="*/ 7 h 7"/>
                  <a:gd name="T18" fmla="*/ 0 w 1"/>
                  <a:gd name="T19" fmla="*/ 0 h 7"/>
                  <a:gd name="T20" fmla="*/ 0 w 1"/>
                  <a:gd name="T21" fmla="*/ 0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7"/>
                  <a:gd name="T35" fmla="*/ 1 w 1"/>
                  <a:gd name="T36" fmla="*/ 7 h 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9" name="Freeform 322"/>
              <p:cNvSpPr>
                <a:spLocks/>
              </p:cNvSpPr>
              <p:nvPr/>
            </p:nvSpPr>
            <p:spPr bwMode="auto">
              <a:xfrm>
                <a:off x="1597" y="3282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0 w 7"/>
                  <a:gd name="T7" fmla="*/ 0 h 1"/>
                  <a:gd name="T8" fmla="*/ 0 w 7"/>
                  <a:gd name="T9" fmla="*/ 0 h 1"/>
                  <a:gd name="T10" fmla="*/ 0 w 7"/>
                  <a:gd name="T11" fmla="*/ 0 h 1"/>
                  <a:gd name="T12" fmla="*/ 7 w 7"/>
                  <a:gd name="T13" fmla="*/ 0 h 1"/>
                  <a:gd name="T14" fmla="*/ 7 w 7"/>
                  <a:gd name="T15" fmla="*/ 0 h 1"/>
                  <a:gd name="T16" fmla="*/ 0 w 7"/>
                  <a:gd name="T17" fmla="*/ 0 h 1"/>
                  <a:gd name="T18" fmla="*/ 0 w 7"/>
                  <a:gd name="T19" fmla="*/ 0 h 1"/>
                  <a:gd name="T20" fmla="*/ 0 w 7"/>
                  <a:gd name="T21" fmla="*/ 0 h 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"/>
                  <a:gd name="T34" fmla="*/ 0 h 1"/>
                  <a:gd name="T35" fmla="*/ 7 w 7"/>
                  <a:gd name="T36" fmla="*/ 1 h 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0" name="Freeform 323"/>
              <p:cNvSpPr>
                <a:spLocks/>
              </p:cNvSpPr>
              <p:nvPr/>
            </p:nvSpPr>
            <p:spPr bwMode="auto">
              <a:xfrm>
                <a:off x="1597" y="329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1"/>
                  <a:gd name="T26" fmla="*/ 1 w 1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1" name="Freeform 324"/>
              <p:cNvSpPr>
                <a:spLocks/>
              </p:cNvSpPr>
              <p:nvPr/>
            </p:nvSpPr>
            <p:spPr bwMode="auto">
              <a:xfrm>
                <a:off x="1724" y="3339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0 h 7"/>
                  <a:gd name="T4" fmla="*/ 0 w 7"/>
                  <a:gd name="T5" fmla="*/ 0 h 7"/>
                  <a:gd name="T6" fmla="*/ 0 w 7"/>
                  <a:gd name="T7" fmla="*/ 0 h 7"/>
                  <a:gd name="T8" fmla="*/ 0 w 7"/>
                  <a:gd name="T9" fmla="*/ 0 h 7"/>
                  <a:gd name="T10" fmla="*/ 7 w 7"/>
                  <a:gd name="T11" fmla="*/ 0 h 7"/>
                  <a:gd name="T12" fmla="*/ 7 w 7"/>
                  <a:gd name="T13" fmla="*/ 0 h 7"/>
                  <a:gd name="T14" fmla="*/ 7 w 7"/>
                  <a:gd name="T15" fmla="*/ 0 h 7"/>
                  <a:gd name="T16" fmla="*/ 0 w 7"/>
                  <a:gd name="T17" fmla="*/ 7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7"/>
                  <a:gd name="T29" fmla="*/ 7 w 7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7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" name="Rectangle 325"/>
              <p:cNvSpPr>
                <a:spLocks noChangeArrowheads="1"/>
              </p:cNvSpPr>
              <p:nvPr/>
            </p:nvSpPr>
            <p:spPr bwMode="auto">
              <a:xfrm>
                <a:off x="1804" y="3382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93" name="Freeform 326"/>
              <p:cNvSpPr>
                <a:spLocks/>
              </p:cNvSpPr>
              <p:nvPr/>
            </p:nvSpPr>
            <p:spPr bwMode="auto">
              <a:xfrm>
                <a:off x="3088" y="3452"/>
                <a:ext cx="1" cy="8"/>
              </a:xfrm>
              <a:custGeom>
                <a:avLst/>
                <a:gdLst>
                  <a:gd name="T0" fmla="*/ 0 w 1"/>
                  <a:gd name="T1" fmla="*/ 8 h 8"/>
                  <a:gd name="T2" fmla="*/ 0 w 1"/>
                  <a:gd name="T3" fmla="*/ 0 h 8"/>
                  <a:gd name="T4" fmla="*/ 0 w 1"/>
                  <a:gd name="T5" fmla="*/ 8 h 8"/>
                  <a:gd name="T6" fmla="*/ 0 w 1"/>
                  <a:gd name="T7" fmla="*/ 8 h 8"/>
                  <a:gd name="T8" fmla="*/ 0 w 1"/>
                  <a:gd name="T9" fmla="*/ 8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8"/>
                  <a:gd name="T17" fmla="*/ 1 w 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8">
                    <a:moveTo>
                      <a:pt x="0" y="8"/>
                    </a:move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4" name="Rectangle 327"/>
              <p:cNvSpPr>
                <a:spLocks noChangeArrowheads="1"/>
              </p:cNvSpPr>
              <p:nvPr/>
            </p:nvSpPr>
            <p:spPr bwMode="auto">
              <a:xfrm>
                <a:off x="3088" y="3452"/>
                <a:ext cx="1" cy="8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95" name="Freeform 328"/>
              <p:cNvSpPr>
                <a:spLocks/>
              </p:cNvSpPr>
              <p:nvPr/>
            </p:nvSpPr>
            <p:spPr bwMode="auto">
              <a:xfrm>
                <a:off x="3088" y="3460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7 w 7"/>
                  <a:gd name="T3" fmla="*/ 0 h 1"/>
                  <a:gd name="T4" fmla="*/ 7 w 7"/>
                  <a:gd name="T5" fmla="*/ 0 h 1"/>
                  <a:gd name="T6" fmla="*/ 7 w 7"/>
                  <a:gd name="T7" fmla="*/ 0 h 1"/>
                  <a:gd name="T8" fmla="*/ 0 w 7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"/>
                  <a:gd name="T17" fmla="*/ 7 w 7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">
                    <a:moveTo>
                      <a:pt x="0" y="0"/>
                    </a:move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6" name="Freeform 329"/>
              <p:cNvSpPr>
                <a:spLocks/>
              </p:cNvSpPr>
              <p:nvPr/>
            </p:nvSpPr>
            <p:spPr bwMode="auto">
              <a:xfrm>
                <a:off x="3088" y="346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7" name="Rectangle 330"/>
              <p:cNvSpPr>
                <a:spLocks noChangeArrowheads="1"/>
              </p:cNvSpPr>
              <p:nvPr/>
            </p:nvSpPr>
            <p:spPr bwMode="auto">
              <a:xfrm>
                <a:off x="3096" y="3474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98" name="Rectangle 331"/>
              <p:cNvSpPr>
                <a:spLocks noChangeArrowheads="1"/>
              </p:cNvSpPr>
              <p:nvPr/>
            </p:nvSpPr>
            <p:spPr bwMode="auto">
              <a:xfrm>
                <a:off x="2124" y="3474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499" name="Freeform 332"/>
              <p:cNvSpPr>
                <a:spLocks/>
              </p:cNvSpPr>
              <p:nvPr/>
            </p:nvSpPr>
            <p:spPr bwMode="auto">
              <a:xfrm>
                <a:off x="1693" y="3481"/>
                <a:ext cx="8" cy="14"/>
              </a:xfrm>
              <a:custGeom>
                <a:avLst/>
                <a:gdLst>
                  <a:gd name="T0" fmla="*/ 0 w 7"/>
                  <a:gd name="T1" fmla="*/ 7 h 14"/>
                  <a:gd name="T2" fmla="*/ 0 w 7"/>
                  <a:gd name="T3" fmla="*/ 0 h 14"/>
                  <a:gd name="T4" fmla="*/ 7 w 7"/>
                  <a:gd name="T5" fmla="*/ 0 h 14"/>
                  <a:gd name="T6" fmla="*/ 7 w 7"/>
                  <a:gd name="T7" fmla="*/ 7 h 14"/>
                  <a:gd name="T8" fmla="*/ 7 w 7"/>
                  <a:gd name="T9" fmla="*/ 7 h 14"/>
                  <a:gd name="T10" fmla="*/ 7 w 7"/>
                  <a:gd name="T11" fmla="*/ 7 h 14"/>
                  <a:gd name="T12" fmla="*/ 7 w 7"/>
                  <a:gd name="T13" fmla="*/ 7 h 14"/>
                  <a:gd name="T14" fmla="*/ 7 w 7"/>
                  <a:gd name="T15" fmla="*/ 7 h 14"/>
                  <a:gd name="T16" fmla="*/ 7 w 7"/>
                  <a:gd name="T17" fmla="*/ 14 h 14"/>
                  <a:gd name="T18" fmla="*/ 7 w 7"/>
                  <a:gd name="T19" fmla="*/ 14 h 14"/>
                  <a:gd name="T20" fmla="*/ 7 w 7"/>
                  <a:gd name="T21" fmla="*/ 14 h 14"/>
                  <a:gd name="T22" fmla="*/ 0 w 7"/>
                  <a:gd name="T23" fmla="*/ 14 h 14"/>
                  <a:gd name="T24" fmla="*/ 0 w 7"/>
                  <a:gd name="T25" fmla="*/ 14 h 14"/>
                  <a:gd name="T26" fmla="*/ 0 w 7"/>
                  <a:gd name="T27" fmla="*/ 7 h 14"/>
                  <a:gd name="T28" fmla="*/ 0 w 7"/>
                  <a:gd name="T29" fmla="*/ 7 h 14"/>
                  <a:gd name="T30" fmla="*/ 0 w 7"/>
                  <a:gd name="T31" fmla="*/ 7 h 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"/>
                  <a:gd name="T49" fmla="*/ 0 h 14"/>
                  <a:gd name="T50" fmla="*/ 7 w 7"/>
                  <a:gd name="T51" fmla="*/ 14 h 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" h="14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14"/>
                    </a:lnTo>
                    <a:lnTo>
                      <a:pt x="0" y="14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0" name="Rectangle 333"/>
              <p:cNvSpPr>
                <a:spLocks noChangeArrowheads="1"/>
              </p:cNvSpPr>
              <p:nvPr/>
            </p:nvSpPr>
            <p:spPr bwMode="auto">
              <a:xfrm>
                <a:off x="3000" y="3488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01" name="Rectangle 334"/>
              <p:cNvSpPr>
                <a:spLocks noChangeArrowheads="1"/>
              </p:cNvSpPr>
              <p:nvPr/>
            </p:nvSpPr>
            <p:spPr bwMode="auto">
              <a:xfrm>
                <a:off x="2068" y="3488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02" name="Freeform 335"/>
              <p:cNvSpPr>
                <a:spLocks/>
              </p:cNvSpPr>
              <p:nvPr/>
            </p:nvSpPr>
            <p:spPr bwMode="auto">
              <a:xfrm>
                <a:off x="2083" y="350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"/>
                  <a:gd name="T20" fmla="*/ 1 w 1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3" name="Rectangle 336"/>
              <p:cNvSpPr>
                <a:spLocks noChangeArrowheads="1"/>
              </p:cNvSpPr>
              <p:nvPr/>
            </p:nvSpPr>
            <p:spPr bwMode="auto">
              <a:xfrm>
                <a:off x="2977" y="3615"/>
                <a:ext cx="1" cy="8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04" name="Rectangle 337"/>
              <p:cNvSpPr>
                <a:spLocks noChangeArrowheads="1"/>
              </p:cNvSpPr>
              <p:nvPr/>
            </p:nvSpPr>
            <p:spPr bwMode="auto">
              <a:xfrm>
                <a:off x="3072" y="3708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05" name="Freeform 338"/>
              <p:cNvSpPr>
                <a:spLocks/>
              </p:cNvSpPr>
              <p:nvPr/>
            </p:nvSpPr>
            <p:spPr bwMode="auto">
              <a:xfrm>
                <a:off x="1557" y="1525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0 h 7"/>
                  <a:gd name="T6" fmla="*/ 0 w 7"/>
                  <a:gd name="T7" fmla="*/ 0 h 7"/>
                  <a:gd name="T8" fmla="*/ 0 w 7"/>
                  <a:gd name="T9" fmla="*/ 0 h 7"/>
                  <a:gd name="T10" fmla="*/ 0 w 7"/>
                  <a:gd name="T11" fmla="*/ 0 h 7"/>
                  <a:gd name="T12" fmla="*/ 0 w 7"/>
                  <a:gd name="T13" fmla="*/ 0 h 7"/>
                  <a:gd name="T14" fmla="*/ 7 w 7"/>
                  <a:gd name="T15" fmla="*/ 0 h 7"/>
                  <a:gd name="T16" fmla="*/ 7 w 7"/>
                  <a:gd name="T17" fmla="*/ 0 h 7"/>
                  <a:gd name="T18" fmla="*/ 7 w 7"/>
                  <a:gd name="T19" fmla="*/ 0 h 7"/>
                  <a:gd name="T20" fmla="*/ 7 w 7"/>
                  <a:gd name="T21" fmla="*/ 0 h 7"/>
                  <a:gd name="T22" fmla="*/ 7 w 7"/>
                  <a:gd name="T23" fmla="*/ 7 h 7"/>
                  <a:gd name="T24" fmla="*/ 7 w 7"/>
                  <a:gd name="T25" fmla="*/ 7 h 7"/>
                  <a:gd name="T26" fmla="*/ 0 w 7"/>
                  <a:gd name="T27" fmla="*/ 7 h 7"/>
                  <a:gd name="T28" fmla="*/ 0 w 7"/>
                  <a:gd name="T29" fmla="*/ 7 h 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"/>
                  <a:gd name="T46" fmla="*/ 0 h 7"/>
                  <a:gd name="T47" fmla="*/ 7 w 7"/>
                  <a:gd name="T48" fmla="*/ 7 h 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6" name="Rectangle 339"/>
              <p:cNvSpPr>
                <a:spLocks noChangeArrowheads="1"/>
              </p:cNvSpPr>
              <p:nvPr/>
            </p:nvSpPr>
            <p:spPr bwMode="auto">
              <a:xfrm>
                <a:off x="1549" y="1532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07" name="Freeform 340"/>
              <p:cNvSpPr>
                <a:spLocks/>
              </p:cNvSpPr>
              <p:nvPr/>
            </p:nvSpPr>
            <p:spPr bwMode="auto">
              <a:xfrm>
                <a:off x="1541" y="1532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0 h 7"/>
                  <a:gd name="T4" fmla="*/ 7 w 7"/>
                  <a:gd name="T5" fmla="*/ 7 h 7"/>
                  <a:gd name="T6" fmla="*/ 7 w 7"/>
                  <a:gd name="T7" fmla="*/ 0 h 7"/>
                  <a:gd name="T8" fmla="*/ 7 w 7"/>
                  <a:gd name="T9" fmla="*/ 7 h 7"/>
                  <a:gd name="T10" fmla="*/ 7 w 7"/>
                  <a:gd name="T11" fmla="*/ 7 h 7"/>
                  <a:gd name="T12" fmla="*/ 7 w 7"/>
                  <a:gd name="T13" fmla="*/ 7 h 7"/>
                  <a:gd name="T14" fmla="*/ 0 w 7"/>
                  <a:gd name="T15" fmla="*/ 7 h 7"/>
                  <a:gd name="T16" fmla="*/ 0 w 7"/>
                  <a:gd name="T17" fmla="*/ 7 h 7"/>
                  <a:gd name="T18" fmla="*/ 0 w 7"/>
                  <a:gd name="T19" fmla="*/ 7 h 7"/>
                  <a:gd name="T20" fmla="*/ 0 w 7"/>
                  <a:gd name="T21" fmla="*/ 7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"/>
                  <a:gd name="T34" fmla="*/ 0 h 7"/>
                  <a:gd name="T35" fmla="*/ 7 w 7"/>
                  <a:gd name="T36" fmla="*/ 7 h 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" h="7">
                    <a:moveTo>
                      <a:pt x="0" y="7"/>
                    </a:moveTo>
                    <a:lnTo>
                      <a:pt x="0" y="0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8" name="Freeform 341"/>
              <p:cNvSpPr>
                <a:spLocks/>
              </p:cNvSpPr>
              <p:nvPr/>
            </p:nvSpPr>
            <p:spPr bwMode="auto">
              <a:xfrm>
                <a:off x="1525" y="1546"/>
                <a:ext cx="8" cy="7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0 h 7"/>
                  <a:gd name="T4" fmla="*/ 0 w 7"/>
                  <a:gd name="T5" fmla="*/ 0 h 7"/>
                  <a:gd name="T6" fmla="*/ 7 w 7"/>
                  <a:gd name="T7" fmla="*/ 0 h 7"/>
                  <a:gd name="T8" fmla="*/ 7 w 7"/>
                  <a:gd name="T9" fmla="*/ 0 h 7"/>
                  <a:gd name="T10" fmla="*/ 7 w 7"/>
                  <a:gd name="T11" fmla="*/ 0 h 7"/>
                  <a:gd name="T12" fmla="*/ 7 w 7"/>
                  <a:gd name="T13" fmla="*/ 0 h 7"/>
                  <a:gd name="T14" fmla="*/ 7 w 7"/>
                  <a:gd name="T15" fmla="*/ 0 h 7"/>
                  <a:gd name="T16" fmla="*/ 7 w 7"/>
                  <a:gd name="T17" fmla="*/ 7 h 7"/>
                  <a:gd name="T18" fmla="*/ 7 w 7"/>
                  <a:gd name="T19" fmla="*/ 7 h 7"/>
                  <a:gd name="T20" fmla="*/ 7 w 7"/>
                  <a:gd name="T21" fmla="*/ 7 h 7"/>
                  <a:gd name="T22" fmla="*/ 0 w 7"/>
                  <a:gd name="T23" fmla="*/ 7 h 7"/>
                  <a:gd name="T24" fmla="*/ 0 w 7"/>
                  <a:gd name="T25" fmla="*/ 7 h 7"/>
                  <a:gd name="T26" fmla="*/ 0 w 7"/>
                  <a:gd name="T27" fmla="*/ 7 h 7"/>
                  <a:gd name="T28" fmla="*/ 0 w 7"/>
                  <a:gd name="T29" fmla="*/ 0 h 7"/>
                  <a:gd name="T30" fmla="*/ 0 w 7"/>
                  <a:gd name="T31" fmla="*/ 0 h 7"/>
                  <a:gd name="T32" fmla="*/ 0 w 7"/>
                  <a:gd name="T33" fmla="*/ 0 h 7"/>
                  <a:gd name="T34" fmla="*/ 0 w 7"/>
                  <a:gd name="T35" fmla="*/ 0 h 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7"/>
                  <a:gd name="T56" fmla="*/ 7 w 7"/>
                  <a:gd name="T57" fmla="*/ 7 h 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7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9" name="Freeform 342"/>
              <p:cNvSpPr>
                <a:spLocks/>
              </p:cNvSpPr>
              <p:nvPr/>
            </p:nvSpPr>
            <p:spPr bwMode="auto">
              <a:xfrm>
                <a:off x="1525" y="1553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0 h 7"/>
                  <a:gd name="T4" fmla="*/ 0 w 7"/>
                  <a:gd name="T5" fmla="*/ 0 h 7"/>
                  <a:gd name="T6" fmla="*/ 0 w 7"/>
                  <a:gd name="T7" fmla="*/ 0 h 7"/>
                  <a:gd name="T8" fmla="*/ 7 w 7"/>
                  <a:gd name="T9" fmla="*/ 0 h 7"/>
                  <a:gd name="T10" fmla="*/ 7 w 7"/>
                  <a:gd name="T11" fmla="*/ 7 h 7"/>
                  <a:gd name="T12" fmla="*/ 7 w 7"/>
                  <a:gd name="T13" fmla="*/ 7 h 7"/>
                  <a:gd name="T14" fmla="*/ 0 w 7"/>
                  <a:gd name="T15" fmla="*/ 7 h 7"/>
                  <a:gd name="T16" fmla="*/ 0 w 7"/>
                  <a:gd name="T17" fmla="*/ 7 h 7"/>
                  <a:gd name="T18" fmla="*/ 0 w 7"/>
                  <a:gd name="T19" fmla="*/ 7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"/>
                  <a:gd name="T31" fmla="*/ 0 h 7"/>
                  <a:gd name="T32" fmla="*/ 7 w 7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" h="7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0" name="Freeform 343"/>
              <p:cNvSpPr>
                <a:spLocks/>
              </p:cNvSpPr>
              <p:nvPr/>
            </p:nvSpPr>
            <p:spPr bwMode="auto">
              <a:xfrm>
                <a:off x="1820" y="1567"/>
                <a:ext cx="25" cy="22"/>
              </a:xfrm>
              <a:custGeom>
                <a:avLst/>
                <a:gdLst>
                  <a:gd name="T0" fmla="*/ 14 w 22"/>
                  <a:gd name="T1" fmla="*/ 8 h 22"/>
                  <a:gd name="T2" fmla="*/ 14 w 22"/>
                  <a:gd name="T3" fmla="*/ 0 h 22"/>
                  <a:gd name="T4" fmla="*/ 14 w 22"/>
                  <a:gd name="T5" fmla="*/ 0 h 22"/>
                  <a:gd name="T6" fmla="*/ 14 w 22"/>
                  <a:gd name="T7" fmla="*/ 0 h 22"/>
                  <a:gd name="T8" fmla="*/ 14 w 22"/>
                  <a:gd name="T9" fmla="*/ 8 h 22"/>
                  <a:gd name="T10" fmla="*/ 22 w 22"/>
                  <a:gd name="T11" fmla="*/ 8 h 22"/>
                  <a:gd name="T12" fmla="*/ 22 w 22"/>
                  <a:gd name="T13" fmla="*/ 8 h 22"/>
                  <a:gd name="T14" fmla="*/ 22 w 22"/>
                  <a:gd name="T15" fmla="*/ 8 h 22"/>
                  <a:gd name="T16" fmla="*/ 22 w 22"/>
                  <a:gd name="T17" fmla="*/ 15 h 22"/>
                  <a:gd name="T18" fmla="*/ 22 w 22"/>
                  <a:gd name="T19" fmla="*/ 15 h 22"/>
                  <a:gd name="T20" fmla="*/ 14 w 22"/>
                  <a:gd name="T21" fmla="*/ 15 h 22"/>
                  <a:gd name="T22" fmla="*/ 14 w 22"/>
                  <a:gd name="T23" fmla="*/ 22 h 22"/>
                  <a:gd name="T24" fmla="*/ 14 w 22"/>
                  <a:gd name="T25" fmla="*/ 22 h 22"/>
                  <a:gd name="T26" fmla="*/ 14 w 22"/>
                  <a:gd name="T27" fmla="*/ 22 h 22"/>
                  <a:gd name="T28" fmla="*/ 14 w 22"/>
                  <a:gd name="T29" fmla="*/ 22 h 22"/>
                  <a:gd name="T30" fmla="*/ 14 w 22"/>
                  <a:gd name="T31" fmla="*/ 22 h 22"/>
                  <a:gd name="T32" fmla="*/ 14 w 22"/>
                  <a:gd name="T33" fmla="*/ 22 h 22"/>
                  <a:gd name="T34" fmla="*/ 7 w 22"/>
                  <a:gd name="T35" fmla="*/ 22 h 22"/>
                  <a:gd name="T36" fmla="*/ 7 w 22"/>
                  <a:gd name="T37" fmla="*/ 22 h 22"/>
                  <a:gd name="T38" fmla="*/ 7 w 22"/>
                  <a:gd name="T39" fmla="*/ 22 h 22"/>
                  <a:gd name="T40" fmla="*/ 0 w 22"/>
                  <a:gd name="T41" fmla="*/ 22 h 22"/>
                  <a:gd name="T42" fmla="*/ 0 w 22"/>
                  <a:gd name="T43" fmla="*/ 22 h 22"/>
                  <a:gd name="T44" fmla="*/ 0 w 22"/>
                  <a:gd name="T45" fmla="*/ 22 h 22"/>
                  <a:gd name="T46" fmla="*/ 0 w 22"/>
                  <a:gd name="T47" fmla="*/ 22 h 22"/>
                  <a:gd name="T48" fmla="*/ 0 w 22"/>
                  <a:gd name="T49" fmla="*/ 15 h 22"/>
                  <a:gd name="T50" fmla="*/ 0 w 22"/>
                  <a:gd name="T51" fmla="*/ 15 h 22"/>
                  <a:gd name="T52" fmla="*/ 0 w 22"/>
                  <a:gd name="T53" fmla="*/ 15 h 22"/>
                  <a:gd name="T54" fmla="*/ 0 w 22"/>
                  <a:gd name="T55" fmla="*/ 15 h 22"/>
                  <a:gd name="T56" fmla="*/ 7 w 22"/>
                  <a:gd name="T57" fmla="*/ 8 h 22"/>
                  <a:gd name="T58" fmla="*/ 7 w 22"/>
                  <a:gd name="T59" fmla="*/ 8 h 22"/>
                  <a:gd name="T60" fmla="*/ 7 w 22"/>
                  <a:gd name="T61" fmla="*/ 15 h 22"/>
                  <a:gd name="T62" fmla="*/ 7 w 22"/>
                  <a:gd name="T63" fmla="*/ 15 h 22"/>
                  <a:gd name="T64" fmla="*/ 14 w 22"/>
                  <a:gd name="T65" fmla="*/ 8 h 22"/>
                  <a:gd name="T66" fmla="*/ 14 w 22"/>
                  <a:gd name="T67" fmla="*/ 8 h 22"/>
                  <a:gd name="T68" fmla="*/ 14 w 22"/>
                  <a:gd name="T69" fmla="*/ 8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2"/>
                  <a:gd name="T106" fmla="*/ 0 h 22"/>
                  <a:gd name="T107" fmla="*/ 22 w 22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2" h="22">
                    <a:moveTo>
                      <a:pt x="14" y="8"/>
                    </a:moveTo>
                    <a:lnTo>
                      <a:pt x="14" y="0"/>
                    </a:lnTo>
                    <a:lnTo>
                      <a:pt x="14" y="8"/>
                    </a:lnTo>
                    <a:lnTo>
                      <a:pt x="22" y="8"/>
                    </a:lnTo>
                    <a:lnTo>
                      <a:pt x="22" y="15"/>
                    </a:lnTo>
                    <a:lnTo>
                      <a:pt x="14" y="15"/>
                    </a:lnTo>
                    <a:lnTo>
                      <a:pt x="14" y="22"/>
                    </a:lnTo>
                    <a:lnTo>
                      <a:pt x="7" y="22"/>
                    </a:lnTo>
                    <a:lnTo>
                      <a:pt x="0" y="22"/>
                    </a:lnTo>
                    <a:lnTo>
                      <a:pt x="0" y="15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14" y="8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1" name="Freeform 344"/>
              <p:cNvSpPr>
                <a:spLocks/>
              </p:cNvSpPr>
              <p:nvPr/>
            </p:nvSpPr>
            <p:spPr bwMode="auto">
              <a:xfrm>
                <a:off x="1884" y="1589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7 w 7"/>
                  <a:gd name="T7" fmla="*/ 0 h 1"/>
                  <a:gd name="T8" fmla="*/ 0 w 7"/>
                  <a:gd name="T9" fmla="*/ 0 h 1"/>
                  <a:gd name="T10" fmla="*/ 0 w 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1"/>
                  <a:gd name="T20" fmla="*/ 7 w 7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" name="Rectangle 345"/>
              <p:cNvSpPr>
                <a:spLocks noChangeArrowheads="1"/>
              </p:cNvSpPr>
              <p:nvPr/>
            </p:nvSpPr>
            <p:spPr bwMode="auto">
              <a:xfrm>
                <a:off x="1876" y="1589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13" name="Rectangle 346"/>
              <p:cNvSpPr>
                <a:spLocks noChangeArrowheads="1"/>
              </p:cNvSpPr>
              <p:nvPr/>
            </p:nvSpPr>
            <p:spPr bwMode="auto">
              <a:xfrm>
                <a:off x="1836" y="1589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14" name="Freeform 347"/>
              <p:cNvSpPr>
                <a:spLocks/>
              </p:cNvSpPr>
              <p:nvPr/>
            </p:nvSpPr>
            <p:spPr bwMode="auto">
              <a:xfrm>
                <a:off x="1804" y="1589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0 h 7"/>
                  <a:gd name="T4" fmla="*/ 0 w 1"/>
                  <a:gd name="T5" fmla="*/ 7 h 7"/>
                  <a:gd name="T6" fmla="*/ 0 w 1"/>
                  <a:gd name="T7" fmla="*/ 7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7"/>
                  <a:gd name="T14" fmla="*/ 1 w 1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5" name="Freeform 348"/>
              <p:cNvSpPr>
                <a:spLocks/>
              </p:cNvSpPr>
              <p:nvPr/>
            </p:nvSpPr>
            <p:spPr bwMode="auto">
              <a:xfrm>
                <a:off x="1804" y="1596"/>
                <a:ext cx="8" cy="7"/>
              </a:xfrm>
              <a:custGeom>
                <a:avLst/>
                <a:gdLst>
                  <a:gd name="T0" fmla="*/ 7 w 7"/>
                  <a:gd name="T1" fmla="*/ 7 h 7"/>
                  <a:gd name="T2" fmla="*/ 7 w 7"/>
                  <a:gd name="T3" fmla="*/ 7 h 7"/>
                  <a:gd name="T4" fmla="*/ 0 w 7"/>
                  <a:gd name="T5" fmla="*/ 7 h 7"/>
                  <a:gd name="T6" fmla="*/ 0 w 7"/>
                  <a:gd name="T7" fmla="*/ 7 h 7"/>
                  <a:gd name="T8" fmla="*/ 0 w 7"/>
                  <a:gd name="T9" fmla="*/ 0 h 7"/>
                  <a:gd name="T10" fmla="*/ 0 w 7"/>
                  <a:gd name="T11" fmla="*/ 0 h 7"/>
                  <a:gd name="T12" fmla="*/ 0 w 7"/>
                  <a:gd name="T13" fmla="*/ 0 h 7"/>
                  <a:gd name="T14" fmla="*/ 7 w 7"/>
                  <a:gd name="T15" fmla="*/ 0 h 7"/>
                  <a:gd name="T16" fmla="*/ 7 w 7"/>
                  <a:gd name="T17" fmla="*/ 0 h 7"/>
                  <a:gd name="T18" fmla="*/ 7 w 7"/>
                  <a:gd name="T19" fmla="*/ 0 h 7"/>
                  <a:gd name="T20" fmla="*/ 7 w 7"/>
                  <a:gd name="T21" fmla="*/ 0 h 7"/>
                  <a:gd name="T22" fmla="*/ 7 w 7"/>
                  <a:gd name="T23" fmla="*/ 7 h 7"/>
                  <a:gd name="T24" fmla="*/ 7 w 7"/>
                  <a:gd name="T25" fmla="*/ 7 h 7"/>
                  <a:gd name="T26" fmla="*/ 7 w 7"/>
                  <a:gd name="T27" fmla="*/ 7 h 7"/>
                  <a:gd name="T28" fmla="*/ 7 w 7"/>
                  <a:gd name="T29" fmla="*/ 7 h 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"/>
                  <a:gd name="T46" fmla="*/ 0 h 7"/>
                  <a:gd name="T47" fmla="*/ 7 w 7"/>
                  <a:gd name="T48" fmla="*/ 7 h 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" h="7">
                    <a:moveTo>
                      <a:pt x="7" y="7"/>
                    </a:moveTo>
                    <a:lnTo>
                      <a:pt x="7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6" name="Rectangle 349"/>
              <p:cNvSpPr>
                <a:spLocks noChangeArrowheads="1"/>
              </p:cNvSpPr>
              <p:nvPr/>
            </p:nvSpPr>
            <p:spPr bwMode="auto">
              <a:xfrm>
                <a:off x="1757" y="1631"/>
                <a:ext cx="8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17" name="Freeform 350"/>
              <p:cNvSpPr>
                <a:spLocks/>
              </p:cNvSpPr>
              <p:nvPr/>
            </p:nvSpPr>
            <p:spPr bwMode="auto">
              <a:xfrm>
                <a:off x="1693" y="1638"/>
                <a:ext cx="64" cy="29"/>
              </a:xfrm>
              <a:custGeom>
                <a:avLst/>
                <a:gdLst>
                  <a:gd name="T0" fmla="*/ 35 w 57"/>
                  <a:gd name="T1" fmla="*/ 7 h 29"/>
                  <a:gd name="T2" fmla="*/ 35 w 57"/>
                  <a:gd name="T3" fmla="*/ 7 h 29"/>
                  <a:gd name="T4" fmla="*/ 35 w 57"/>
                  <a:gd name="T5" fmla="*/ 7 h 29"/>
                  <a:gd name="T6" fmla="*/ 42 w 57"/>
                  <a:gd name="T7" fmla="*/ 0 h 29"/>
                  <a:gd name="T8" fmla="*/ 42 w 57"/>
                  <a:gd name="T9" fmla="*/ 0 h 29"/>
                  <a:gd name="T10" fmla="*/ 50 w 57"/>
                  <a:gd name="T11" fmla="*/ 0 h 29"/>
                  <a:gd name="T12" fmla="*/ 50 w 57"/>
                  <a:gd name="T13" fmla="*/ 0 h 29"/>
                  <a:gd name="T14" fmla="*/ 57 w 57"/>
                  <a:gd name="T15" fmla="*/ 0 h 29"/>
                  <a:gd name="T16" fmla="*/ 50 w 57"/>
                  <a:gd name="T17" fmla="*/ 7 h 29"/>
                  <a:gd name="T18" fmla="*/ 50 w 57"/>
                  <a:gd name="T19" fmla="*/ 7 h 29"/>
                  <a:gd name="T20" fmla="*/ 50 w 57"/>
                  <a:gd name="T21" fmla="*/ 15 h 29"/>
                  <a:gd name="T22" fmla="*/ 50 w 57"/>
                  <a:gd name="T23" fmla="*/ 15 h 29"/>
                  <a:gd name="T24" fmla="*/ 42 w 57"/>
                  <a:gd name="T25" fmla="*/ 15 h 29"/>
                  <a:gd name="T26" fmla="*/ 42 w 57"/>
                  <a:gd name="T27" fmla="*/ 22 h 29"/>
                  <a:gd name="T28" fmla="*/ 42 w 57"/>
                  <a:gd name="T29" fmla="*/ 22 h 29"/>
                  <a:gd name="T30" fmla="*/ 35 w 57"/>
                  <a:gd name="T31" fmla="*/ 22 h 29"/>
                  <a:gd name="T32" fmla="*/ 35 w 57"/>
                  <a:gd name="T33" fmla="*/ 15 h 29"/>
                  <a:gd name="T34" fmla="*/ 35 w 57"/>
                  <a:gd name="T35" fmla="*/ 22 h 29"/>
                  <a:gd name="T36" fmla="*/ 35 w 57"/>
                  <a:gd name="T37" fmla="*/ 22 h 29"/>
                  <a:gd name="T38" fmla="*/ 35 w 57"/>
                  <a:gd name="T39" fmla="*/ 22 h 29"/>
                  <a:gd name="T40" fmla="*/ 35 w 57"/>
                  <a:gd name="T41" fmla="*/ 29 h 29"/>
                  <a:gd name="T42" fmla="*/ 28 w 57"/>
                  <a:gd name="T43" fmla="*/ 22 h 29"/>
                  <a:gd name="T44" fmla="*/ 28 w 57"/>
                  <a:gd name="T45" fmla="*/ 29 h 29"/>
                  <a:gd name="T46" fmla="*/ 21 w 57"/>
                  <a:gd name="T47" fmla="*/ 29 h 29"/>
                  <a:gd name="T48" fmla="*/ 21 w 57"/>
                  <a:gd name="T49" fmla="*/ 29 h 29"/>
                  <a:gd name="T50" fmla="*/ 21 w 57"/>
                  <a:gd name="T51" fmla="*/ 29 h 29"/>
                  <a:gd name="T52" fmla="*/ 21 w 57"/>
                  <a:gd name="T53" fmla="*/ 29 h 29"/>
                  <a:gd name="T54" fmla="*/ 14 w 57"/>
                  <a:gd name="T55" fmla="*/ 22 h 29"/>
                  <a:gd name="T56" fmla="*/ 14 w 57"/>
                  <a:gd name="T57" fmla="*/ 29 h 29"/>
                  <a:gd name="T58" fmla="*/ 14 w 57"/>
                  <a:gd name="T59" fmla="*/ 29 h 29"/>
                  <a:gd name="T60" fmla="*/ 14 w 57"/>
                  <a:gd name="T61" fmla="*/ 22 h 29"/>
                  <a:gd name="T62" fmla="*/ 7 w 57"/>
                  <a:gd name="T63" fmla="*/ 29 h 29"/>
                  <a:gd name="T64" fmla="*/ 7 w 57"/>
                  <a:gd name="T65" fmla="*/ 29 h 29"/>
                  <a:gd name="T66" fmla="*/ 0 w 57"/>
                  <a:gd name="T67" fmla="*/ 29 h 29"/>
                  <a:gd name="T68" fmla="*/ 0 w 57"/>
                  <a:gd name="T69" fmla="*/ 29 h 29"/>
                  <a:gd name="T70" fmla="*/ 7 w 57"/>
                  <a:gd name="T71" fmla="*/ 22 h 29"/>
                  <a:gd name="T72" fmla="*/ 7 w 57"/>
                  <a:gd name="T73" fmla="*/ 22 h 29"/>
                  <a:gd name="T74" fmla="*/ 14 w 57"/>
                  <a:gd name="T75" fmla="*/ 22 h 29"/>
                  <a:gd name="T76" fmla="*/ 14 w 57"/>
                  <a:gd name="T77" fmla="*/ 22 h 29"/>
                  <a:gd name="T78" fmla="*/ 14 w 57"/>
                  <a:gd name="T79" fmla="*/ 22 h 29"/>
                  <a:gd name="T80" fmla="*/ 21 w 57"/>
                  <a:gd name="T81" fmla="*/ 15 h 29"/>
                  <a:gd name="T82" fmla="*/ 21 w 57"/>
                  <a:gd name="T83" fmla="*/ 15 h 29"/>
                  <a:gd name="T84" fmla="*/ 21 w 57"/>
                  <a:gd name="T85" fmla="*/ 15 h 29"/>
                  <a:gd name="T86" fmla="*/ 28 w 57"/>
                  <a:gd name="T87" fmla="*/ 7 h 29"/>
                  <a:gd name="T88" fmla="*/ 28 w 57"/>
                  <a:gd name="T89" fmla="*/ 7 h 29"/>
                  <a:gd name="T90" fmla="*/ 35 w 57"/>
                  <a:gd name="T91" fmla="*/ 7 h 2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57"/>
                  <a:gd name="T139" fmla="*/ 0 h 29"/>
                  <a:gd name="T140" fmla="*/ 57 w 57"/>
                  <a:gd name="T141" fmla="*/ 29 h 2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57" h="29">
                    <a:moveTo>
                      <a:pt x="35" y="7"/>
                    </a:moveTo>
                    <a:lnTo>
                      <a:pt x="35" y="7"/>
                    </a:lnTo>
                    <a:lnTo>
                      <a:pt x="35" y="0"/>
                    </a:lnTo>
                    <a:lnTo>
                      <a:pt x="42" y="0"/>
                    </a:lnTo>
                    <a:lnTo>
                      <a:pt x="50" y="0"/>
                    </a:lnTo>
                    <a:lnTo>
                      <a:pt x="57" y="0"/>
                    </a:lnTo>
                    <a:lnTo>
                      <a:pt x="57" y="7"/>
                    </a:lnTo>
                    <a:lnTo>
                      <a:pt x="50" y="7"/>
                    </a:lnTo>
                    <a:lnTo>
                      <a:pt x="50" y="15"/>
                    </a:lnTo>
                    <a:lnTo>
                      <a:pt x="42" y="15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35" y="15"/>
                    </a:lnTo>
                    <a:lnTo>
                      <a:pt x="35" y="22"/>
                    </a:lnTo>
                    <a:lnTo>
                      <a:pt x="35" y="29"/>
                    </a:lnTo>
                    <a:lnTo>
                      <a:pt x="28" y="29"/>
                    </a:lnTo>
                    <a:lnTo>
                      <a:pt x="28" y="22"/>
                    </a:lnTo>
                    <a:lnTo>
                      <a:pt x="28" y="29"/>
                    </a:lnTo>
                    <a:lnTo>
                      <a:pt x="21" y="29"/>
                    </a:lnTo>
                    <a:lnTo>
                      <a:pt x="14" y="29"/>
                    </a:lnTo>
                    <a:lnTo>
                      <a:pt x="21" y="29"/>
                    </a:lnTo>
                    <a:lnTo>
                      <a:pt x="21" y="22"/>
                    </a:lnTo>
                    <a:lnTo>
                      <a:pt x="14" y="22"/>
                    </a:lnTo>
                    <a:lnTo>
                      <a:pt x="14" y="29"/>
                    </a:lnTo>
                    <a:lnTo>
                      <a:pt x="14" y="22"/>
                    </a:lnTo>
                    <a:lnTo>
                      <a:pt x="7" y="22"/>
                    </a:lnTo>
                    <a:lnTo>
                      <a:pt x="7" y="29"/>
                    </a:lnTo>
                    <a:lnTo>
                      <a:pt x="0" y="29"/>
                    </a:lnTo>
                    <a:lnTo>
                      <a:pt x="0" y="22"/>
                    </a:lnTo>
                    <a:lnTo>
                      <a:pt x="7" y="22"/>
                    </a:lnTo>
                    <a:lnTo>
                      <a:pt x="14" y="22"/>
                    </a:lnTo>
                    <a:lnTo>
                      <a:pt x="14" y="15"/>
                    </a:lnTo>
                    <a:lnTo>
                      <a:pt x="21" y="15"/>
                    </a:lnTo>
                    <a:lnTo>
                      <a:pt x="28" y="15"/>
                    </a:lnTo>
                    <a:lnTo>
                      <a:pt x="28" y="7"/>
                    </a:lnTo>
                    <a:lnTo>
                      <a:pt x="35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8" name="Rectangle 351"/>
              <p:cNvSpPr>
                <a:spLocks noChangeArrowheads="1"/>
              </p:cNvSpPr>
              <p:nvPr/>
            </p:nvSpPr>
            <p:spPr bwMode="auto">
              <a:xfrm>
                <a:off x="1853" y="1660"/>
                <a:ext cx="8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19" name="Freeform 352"/>
              <p:cNvSpPr>
                <a:spLocks/>
              </p:cNvSpPr>
              <p:nvPr/>
            </p:nvSpPr>
            <p:spPr bwMode="auto">
              <a:xfrm>
                <a:off x="1629" y="1667"/>
                <a:ext cx="56" cy="35"/>
              </a:xfrm>
              <a:custGeom>
                <a:avLst/>
                <a:gdLst>
                  <a:gd name="T0" fmla="*/ 43 w 50"/>
                  <a:gd name="T1" fmla="*/ 7 h 35"/>
                  <a:gd name="T2" fmla="*/ 36 w 50"/>
                  <a:gd name="T3" fmla="*/ 7 h 35"/>
                  <a:gd name="T4" fmla="*/ 36 w 50"/>
                  <a:gd name="T5" fmla="*/ 14 h 35"/>
                  <a:gd name="T6" fmla="*/ 36 w 50"/>
                  <a:gd name="T7" fmla="*/ 14 h 35"/>
                  <a:gd name="T8" fmla="*/ 36 w 50"/>
                  <a:gd name="T9" fmla="*/ 14 h 35"/>
                  <a:gd name="T10" fmla="*/ 36 w 50"/>
                  <a:gd name="T11" fmla="*/ 21 h 35"/>
                  <a:gd name="T12" fmla="*/ 29 w 50"/>
                  <a:gd name="T13" fmla="*/ 21 h 35"/>
                  <a:gd name="T14" fmla="*/ 29 w 50"/>
                  <a:gd name="T15" fmla="*/ 21 h 35"/>
                  <a:gd name="T16" fmla="*/ 21 w 50"/>
                  <a:gd name="T17" fmla="*/ 14 h 35"/>
                  <a:gd name="T18" fmla="*/ 21 w 50"/>
                  <a:gd name="T19" fmla="*/ 21 h 35"/>
                  <a:gd name="T20" fmla="*/ 21 w 50"/>
                  <a:gd name="T21" fmla="*/ 21 h 35"/>
                  <a:gd name="T22" fmla="*/ 14 w 50"/>
                  <a:gd name="T23" fmla="*/ 21 h 35"/>
                  <a:gd name="T24" fmla="*/ 14 w 50"/>
                  <a:gd name="T25" fmla="*/ 28 h 35"/>
                  <a:gd name="T26" fmla="*/ 14 w 50"/>
                  <a:gd name="T27" fmla="*/ 28 h 35"/>
                  <a:gd name="T28" fmla="*/ 14 w 50"/>
                  <a:gd name="T29" fmla="*/ 35 h 35"/>
                  <a:gd name="T30" fmla="*/ 14 w 50"/>
                  <a:gd name="T31" fmla="*/ 35 h 35"/>
                  <a:gd name="T32" fmla="*/ 7 w 50"/>
                  <a:gd name="T33" fmla="*/ 28 h 35"/>
                  <a:gd name="T34" fmla="*/ 7 w 50"/>
                  <a:gd name="T35" fmla="*/ 28 h 35"/>
                  <a:gd name="T36" fmla="*/ 7 w 50"/>
                  <a:gd name="T37" fmla="*/ 21 h 35"/>
                  <a:gd name="T38" fmla="*/ 0 w 50"/>
                  <a:gd name="T39" fmla="*/ 21 h 35"/>
                  <a:gd name="T40" fmla="*/ 7 w 50"/>
                  <a:gd name="T41" fmla="*/ 21 h 35"/>
                  <a:gd name="T42" fmla="*/ 0 w 50"/>
                  <a:gd name="T43" fmla="*/ 21 h 35"/>
                  <a:gd name="T44" fmla="*/ 7 w 50"/>
                  <a:gd name="T45" fmla="*/ 14 h 35"/>
                  <a:gd name="T46" fmla="*/ 7 w 50"/>
                  <a:gd name="T47" fmla="*/ 14 h 35"/>
                  <a:gd name="T48" fmla="*/ 7 w 50"/>
                  <a:gd name="T49" fmla="*/ 7 h 35"/>
                  <a:gd name="T50" fmla="*/ 7 w 50"/>
                  <a:gd name="T51" fmla="*/ 7 h 35"/>
                  <a:gd name="T52" fmla="*/ 14 w 50"/>
                  <a:gd name="T53" fmla="*/ 7 h 35"/>
                  <a:gd name="T54" fmla="*/ 14 w 50"/>
                  <a:gd name="T55" fmla="*/ 0 h 35"/>
                  <a:gd name="T56" fmla="*/ 14 w 50"/>
                  <a:gd name="T57" fmla="*/ 0 h 35"/>
                  <a:gd name="T58" fmla="*/ 21 w 50"/>
                  <a:gd name="T59" fmla="*/ 7 h 35"/>
                  <a:gd name="T60" fmla="*/ 21 w 50"/>
                  <a:gd name="T61" fmla="*/ 7 h 35"/>
                  <a:gd name="T62" fmla="*/ 29 w 50"/>
                  <a:gd name="T63" fmla="*/ 7 h 35"/>
                  <a:gd name="T64" fmla="*/ 29 w 50"/>
                  <a:gd name="T65" fmla="*/ 7 h 35"/>
                  <a:gd name="T66" fmla="*/ 36 w 50"/>
                  <a:gd name="T67" fmla="*/ 7 h 35"/>
                  <a:gd name="T68" fmla="*/ 36 w 50"/>
                  <a:gd name="T69" fmla="*/ 7 h 35"/>
                  <a:gd name="T70" fmla="*/ 36 w 50"/>
                  <a:gd name="T71" fmla="*/ 0 h 35"/>
                  <a:gd name="T72" fmla="*/ 36 w 50"/>
                  <a:gd name="T73" fmla="*/ 7 h 35"/>
                  <a:gd name="T74" fmla="*/ 43 w 50"/>
                  <a:gd name="T75" fmla="*/ 7 h 35"/>
                  <a:gd name="T76" fmla="*/ 43 w 50"/>
                  <a:gd name="T77" fmla="*/ 7 h 35"/>
                  <a:gd name="T78" fmla="*/ 50 w 50"/>
                  <a:gd name="T79" fmla="*/ 0 h 35"/>
                  <a:gd name="T80" fmla="*/ 50 w 50"/>
                  <a:gd name="T81" fmla="*/ 7 h 35"/>
                  <a:gd name="T82" fmla="*/ 50 w 50"/>
                  <a:gd name="T83" fmla="*/ 7 h 35"/>
                  <a:gd name="T84" fmla="*/ 50 w 50"/>
                  <a:gd name="T85" fmla="*/ 14 h 35"/>
                  <a:gd name="T86" fmla="*/ 50 w 50"/>
                  <a:gd name="T87" fmla="*/ 14 h 35"/>
                  <a:gd name="T88" fmla="*/ 43 w 50"/>
                  <a:gd name="T89" fmla="*/ 14 h 3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50"/>
                  <a:gd name="T136" fmla="*/ 0 h 35"/>
                  <a:gd name="T137" fmla="*/ 50 w 50"/>
                  <a:gd name="T138" fmla="*/ 35 h 35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50" h="35">
                    <a:moveTo>
                      <a:pt x="43" y="14"/>
                    </a:moveTo>
                    <a:lnTo>
                      <a:pt x="43" y="7"/>
                    </a:lnTo>
                    <a:lnTo>
                      <a:pt x="36" y="7"/>
                    </a:lnTo>
                    <a:lnTo>
                      <a:pt x="36" y="14"/>
                    </a:lnTo>
                    <a:lnTo>
                      <a:pt x="36" y="21"/>
                    </a:lnTo>
                    <a:lnTo>
                      <a:pt x="29" y="21"/>
                    </a:lnTo>
                    <a:lnTo>
                      <a:pt x="29" y="14"/>
                    </a:lnTo>
                    <a:lnTo>
                      <a:pt x="21" y="14"/>
                    </a:lnTo>
                    <a:lnTo>
                      <a:pt x="21" y="21"/>
                    </a:lnTo>
                    <a:lnTo>
                      <a:pt x="14" y="21"/>
                    </a:lnTo>
                    <a:lnTo>
                      <a:pt x="14" y="28"/>
                    </a:lnTo>
                    <a:lnTo>
                      <a:pt x="14" y="35"/>
                    </a:lnTo>
                    <a:lnTo>
                      <a:pt x="14" y="28"/>
                    </a:lnTo>
                    <a:lnTo>
                      <a:pt x="7" y="28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14" y="7"/>
                    </a:lnTo>
                    <a:lnTo>
                      <a:pt x="14" y="0"/>
                    </a:lnTo>
                    <a:lnTo>
                      <a:pt x="21" y="0"/>
                    </a:lnTo>
                    <a:lnTo>
                      <a:pt x="21" y="7"/>
                    </a:lnTo>
                    <a:lnTo>
                      <a:pt x="29" y="7"/>
                    </a:lnTo>
                    <a:lnTo>
                      <a:pt x="36" y="7"/>
                    </a:lnTo>
                    <a:lnTo>
                      <a:pt x="36" y="0"/>
                    </a:lnTo>
                    <a:lnTo>
                      <a:pt x="36" y="7"/>
                    </a:lnTo>
                    <a:lnTo>
                      <a:pt x="36" y="0"/>
                    </a:lnTo>
                    <a:lnTo>
                      <a:pt x="36" y="7"/>
                    </a:lnTo>
                    <a:lnTo>
                      <a:pt x="43" y="7"/>
                    </a:lnTo>
                    <a:lnTo>
                      <a:pt x="50" y="7"/>
                    </a:lnTo>
                    <a:lnTo>
                      <a:pt x="50" y="0"/>
                    </a:lnTo>
                    <a:lnTo>
                      <a:pt x="50" y="7"/>
                    </a:lnTo>
                    <a:lnTo>
                      <a:pt x="50" y="14"/>
                    </a:lnTo>
                    <a:lnTo>
                      <a:pt x="43" y="14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0" name="Rectangle 353"/>
              <p:cNvSpPr>
                <a:spLocks noChangeArrowheads="1"/>
              </p:cNvSpPr>
              <p:nvPr/>
            </p:nvSpPr>
            <p:spPr bwMode="auto">
              <a:xfrm>
                <a:off x="1749" y="1695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21" name="Freeform 354"/>
              <p:cNvSpPr>
                <a:spLocks/>
              </p:cNvSpPr>
              <p:nvPr/>
            </p:nvSpPr>
            <p:spPr bwMode="auto">
              <a:xfrm>
                <a:off x="1740" y="1702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0 h 7"/>
                  <a:gd name="T4" fmla="*/ 0 w 1"/>
                  <a:gd name="T5" fmla="*/ 0 h 7"/>
                  <a:gd name="T6" fmla="*/ 0 w 1"/>
                  <a:gd name="T7" fmla="*/ 0 h 7"/>
                  <a:gd name="T8" fmla="*/ 0 w 1"/>
                  <a:gd name="T9" fmla="*/ 0 h 7"/>
                  <a:gd name="T10" fmla="*/ 0 w 1"/>
                  <a:gd name="T11" fmla="*/ 7 h 7"/>
                  <a:gd name="T12" fmla="*/ 0 w 1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7"/>
                  <a:gd name="T23" fmla="*/ 1 w 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2" name="Freeform 355"/>
              <p:cNvSpPr>
                <a:spLocks/>
              </p:cNvSpPr>
              <p:nvPr/>
            </p:nvSpPr>
            <p:spPr bwMode="auto">
              <a:xfrm>
                <a:off x="1773" y="1709"/>
                <a:ext cx="23" cy="14"/>
              </a:xfrm>
              <a:custGeom>
                <a:avLst/>
                <a:gdLst>
                  <a:gd name="T0" fmla="*/ 7 w 21"/>
                  <a:gd name="T1" fmla="*/ 0 h 14"/>
                  <a:gd name="T2" fmla="*/ 7 w 21"/>
                  <a:gd name="T3" fmla="*/ 0 h 14"/>
                  <a:gd name="T4" fmla="*/ 14 w 21"/>
                  <a:gd name="T5" fmla="*/ 0 h 14"/>
                  <a:gd name="T6" fmla="*/ 14 w 21"/>
                  <a:gd name="T7" fmla="*/ 0 h 14"/>
                  <a:gd name="T8" fmla="*/ 14 w 21"/>
                  <a:gd name="T9" fmla="*/ 0 h 14"/>
                  <a:gd name="T10" fmla="*/ 14 w 21"/>
                  <a:gd name="T11" fmla="*/ 7 h 14"/>
                  <a:gd name="T12" fmla="*/ 14 w 21"/>
                  <a:gd name="T13" fmla="*/ 7 h 14"/>
                  <a:gd name="T14" fmla="*/ 14 w 21"/>
                  <a:gd name="T15" fmla="*/ 7 h 14"/>
                  <a:gd name="T16" fmla="*/ 21 w 21"/>
                  <a:gd name="T17" fmla="*/ 7 h 14"/>
                  <a:gd name="T18" fmla="*/ 21 w 21"/>
                  <a:gd name="T19" fmla="*/ 7 h 14"/>
                  <a:gd name="T20" fmla="*/ 21 w 21"/>
                  <a:gd name="T21" fmla="*/ 7 h 14"/>
                  <a:gd name="T22" fmla="*/ 21 w 21"/>
                  <a:gd name="T23" fmla="*/ 7 h 14"/>
                  <a:gd name="T24" fmla="*/ 21 w 21"/>
                  <a:gd name="T25" fmla="*/ 14 h 14"/>
                  <a:gd name="T26" fmla="*/ 21 w 21"/>
                  <a:gd name="T27" fmla="*/ 14 h 14"/>
                  <a:gd name="T28" fmla="*/ 21 w 21"/>
                  <a:gd name="T29" fmla="*/ 14 h 14"/>
                  <a:gd name="T30" fmla="*/ 21 w 21"/>
                  <a:gd name="T31" fmla="*/ 14 h 14"/>
                  <a:gd name="T32" fmla="*/ 14 w 21"/>
                  <a:gd name="T33" fmla="*/ 14 h 14"/>
                  <a:gd name="T34" fmla="*/ 14 w 21"/>
                  <a:gd name="T35" fmla="*/ 14 h 14"/>
                  <a:gd name="T36" fmla="*/ 14 w 21"/>
                  <a:gd name="T37" fmla="*/ 14 h 14"/>
                  <a:gd name="T38" fmla="*/ 14 w 21"/>
                  <a:gd name="T39" fmla="*/ 14 h 14"/>
                  <a:gd name="T40" fmla="*/ 14 w 21"/>
                  <a:gd name="T41" fmla="*/ 14 h 14"/>
                  <a:gd name="T42" fmla="*/ 14 w 21"/>
                  <a:gd name="T43" fmla="*/ 14 h 14"/>
                  <a:gd name="T44" fmla="*/ 7 w 21"/>
                  <a:gd name="T45" fmla="*/ 7 h 14"/>
                  <a:gd name="T46" fmla="*/ 7 w 21"/>
                  <a:gd name="T47" fmla="*/ 14 h 14"/>
                  <a:gd name="T48" fmla="*/ 7 w 21"/>
                  <a:gd name="T49" fmla="*/ 7 h 14"/>
                  <a:gd name="T50" fmla="*/ 7 w 21"/>
                  <a:gd name="T51" fmla="*/ 14 h 14"/>
                  <a:gd name="T52" fmla="*/ 7 w 21"/>
                  <a:gd name="T53" fmla="*/ 7 h 14"/>
                  <a:gd name="T54" fmla="*/ 0 w 21"/>
                  <a:gd name="T55" fmla="*/ 7 h 14"/>
                  <a:gd name="T56" fmla="*/ 0 w 21"/>
                  <a:gd name="T57" fmla="*/ 7 h 14"/>
                  <a:gd name="T58" fmla="*/ 0 w 21"/>
                  <a:gd name="T59" fmla="*/ 7 h 14"/>
                  <a:gd name="T60" fmla="*/ 0 w 21"/>
                  <a:gd name="T61" fmla="*/ 7 h 14"/>
                  <a:gd name="T62" fmla="*/ 0 w 21"/>
                  <a:gd name="T63" fmla="*/ 0 h 14"/>
                  <a:gd name="T64" fmla="*/ 0 w 21"/>
                  <a:gd name="T65" fmla="*/ 0 h 14"/>
                  <a:gd name="T66" fmla="*/ 0 w 21"/>
                  <a:gd name="T67" fmla="*/ 0 h 14"/>
                  <a:gd name="T68" fmla="*/ 7 w 21"/>
                  <a:gd name="T69" fmla="*/ 0 h 14"/>
                  <a:gd name="T70" fmla="*/ 7 w 21"/>
                  <a:gd name="T71" fmla="*/ 0 h 14"/>
                  <a:gd name="T72" fmla="*/ 7 w 21"/>
                  <a:gd name="T73" fmla="*/ 0 h 14"/>
                  <a:gd name="T74" fmla="*/ 7 w 21"/>
                  <a:gd name="T75" fmla="*/ 0 h 1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1"/>
                  <a:gd name="T115" fmla="*/ 0 h 14"/>
                  <a:gd name="T116" fmla="*/ 21 w 21"/>
                  <a:gd name="T117" fmla="*/ 14 h 1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1" h="14">
                    <a:moveTo>
                      <a:pt x="7" y="0"/>
                    </a:moveTo>
                    <a:lnTo>
                      <a:pt x="7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21" y="7"/>
                    </a:lnTo>
                    <a:lnTo>
                      <a:pt x="21" y="14"/>
                    </a:lnTo>
                    <a:lnTo>
                      <a:pt x="14" y="14"/>
                    </a:lnTo>
                    <a:lnTo>
                      <a:pt x="7" y="7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" name="Freeform 356"/>
              <p:cNvSpPr>
                <a:spLocks/>
              </p:cNvSpPr>
              <p:nvPr/>
            </p:nvSpPr>
            <p:spPr bwMode="auto">
              <a:xfrm>
                <a:off x="1765" y="1709"/>
                <a:ext cx="8" cy="7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0 h 7"/>
                  <a:gd name="T4" fmla="*/ 7 w 7"/>
                  <a:gd name="T5" fmla="*/ 0 h 7"/>
                  <a:gd name="T6" fmla="*/ 7 w 7"/>
                  <a:gd name="T7" fmla="*/ 0 h 7"/>
                  <a:gd name="T8" fmla="*/ 7 w 7"/>
                  <a:gd name="T9" fmla="*/ 0 h 7"/>
                  <a:gd name="T10" fmla="*/ 7 w 7"/>
                  <a:gd name="T11" fmla="*/ 0 h 7"/>
                  <a:gd name="T12" fmla="*/ 7 w 7"/>
                  <a:gd name="T13" fmla="*/ 0 h 7"/>
                  <a:gd name="T14" fmla="*/ 7 w 7"/>
                  <a:gd name="T15" fmla="*/ 7 h 7"/>
                  <a:gd name="T16" fmla="*/ 7 w 7"/>
                  <a:gd name="T17" fmla="*/ 0 h 7"/>
                  <a:gd name="T18" fmla="*/ 0 w 7"/>
                  <a:gd name="T19" fmla="*/ 0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"/>
                  <a:gd name="T31" fmla="*/ 0 h 7"/>
                  <a:gd name="T32" fmla="*/ 7 w 7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" h="7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4" name="Rectangle 357"/>
              <p:cNvSpPr>
                <a:spLocks noChangeArrowheads="1"/>
              </p:cNvSpPr>
              <p:nvPr/>
            </p:nvSpPr>
            <p:spPr bwMode="auto">
              <a:xfrm>
                <a:off x="1732" y="1709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25" name="Freeform 358"/>
              <p:cNvSpPr>
                <a:spLocks/>
              </p:cNvSpPr>
              <p:nvPr/>
            </p:nvSpPr>
            <p:spPr bwMode="auto">
              <a:xfrm>
                <a:off x="1956" y="1709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7 h 7"/>
                  <a:gd name="T6" fmla="*/ 0 w 7"/>
                  <a:gd name="T7" fmla="*/ 0 h 7"/>
                  <a:gd name="T8" fmla="*/ 7 w 7"/>
                  <a:gd name="T9" fmla="*/ 0 h 7"/>
                  <a:gd name="T10" fmla="*/ 7 w 7"/>
                  <a:gd name="T11" fmla="*/ 7 h 7"/>
                  <a:gd name="T12" fmla="*/ 0 w 7"/>
                  <a:gd name="T13" fmla="*/ 7 h 7"/>
                  <a:gd name="T14" fmla="*/ 0 w 7"/>
                  <a:gd name="T15" fmla="*/ 7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7"/>
                  <a:gd name="T26" fmla="*/ 7 w 7"/>
                  <a:gd name="T27" fmla="*/ 7 h 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6" name="Rectangle 359"/>
              <p:cNvSpPr>
                <a:spLocks noChangeArrowheads="1"/>
              </p:cNvSpPr>
              <p:nvPr/>
            </p:nvSpPr>
            <p:spPr bwMode="auto">
              <a:xfrm>
                <a:off x="1773" y="1723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27" name="Freeform 360"/>
              <p:cNvSpPr>
                <a:spLocks/>
              </p:cNvSpPr>
              <p:nvPr/>
            </p:nvSpPr>
            <p:spPr bwMode="auto">
              <a:xfrm>
                <a:off x="1804" y="1723"/>
                <a:ext cx="8" cy="7"/>
              </a:xfrm>
              <a:custGeom>
                <a:avLst/>
                <a:gdLst>
                  <a:gd name="T0" fmla="*/ 7 w 7"/>
                  <a:gd name="T1" fmla="*/ 7 h 7"/>
                  <a:gd name="T2" fmla="*/ 0 w 7"/>
                  <a:gd name="T3" fmla="*/ 0 h 7"/>
                  <a:gd name="T4" fmla="*/ 7 w 7"/>
                  <a:gd name="T5" fmla="*/ 0 h 7"/>
                  <a:gd name="T6" fmla="*/ 7 w 7"/>
                  <a:gd name="T7" fmla="*/ 0 h 7"/>
                  <a:gd name="T8" fmla="*/ 7 w 7"/>
                  <a:gd name="T9" fmla="*/ 7 h 7"/>
                  <a:gd name="T10" fmla="*/ 7 w 7"/>
                  <a:gd name="T11" fmla="*/ 7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7"/>
                  <a:gd name="T20" fmla="*/ 7 w 7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7">
                    <a:moveTo>
                      <a:pt x="7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8" name="Rectangle 361"/>
              <p:cNvSpPr>
                <a:spLocks noChangeArrowheads="1"/>
              </p:cNvSpPr>
              <p:nvPr/>
            </p:nvSpPr>
            <p:spPr bwMode="auto">
              <a:xfrm>
                <a:off x="1757" y="1723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29" name="Rectangle 362"/>
              <p:cNvSpPr>
                <a:spLocks noChangeArrowheads="1"/>
              </p:cNvSpPr>
              <p:nvPr/>
            </p:nvSpPr>
            <p:spPr bwMode="auto">
              <a:xfrm>
                <a:off x="1637" y="1440"/>
                <a:ext cx="8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30" name="Freeform 363"/>
              <p:cNvSpPr>
                <a:spLocks/>
              </p:cNvSpPr>
              <p:nvPr/>
            </p:nvSpPr>
            <p:spPr bwMode="auto">
              <a:xfrm>
                <a:off x="1924" y="1447"/>
                <a:ext cx="9" cy="7"/>
              </a:xfrm>
              <a:custGeom>
                <a:avLst/>
                <a:gdLst>
                  <a:gd name="T0" fmla="*/ 8 w 8"/>
                  <a:gd name="T1" fmla="*/ 7 h 7"/>
                  <a:gd name="T2" fmla="*/ 0 w 8"/>
                  <a:gd name="T3" fmla="*/ 7 h 7"/>
                  <a:gd name="T4" fmla="*/ 8 w 8"/>
                  <a:gd name="T5" fmla="*/ 7 h 7"/>
                  <a:gd name="T6" fmla="*/ 8 w 8"/>
                  <a:gd name="T7" fmla="*/ 0 h 7"/>
                  <a:gd name="T8" fmla="*/ 8 w 8"/>
                  <a:gd name="T9" fmla="*/ 0 h 7"/>
                  <a:gd name="T10" fmla="*/ 8 w 8"/>
                  <a:gd name="T11" fmla="*/ 7 h 7"/>
                  <a:gd name="T12" fmla="*/ 8 w 8"/>
                  <a:gd name="T13" fmla="*/ 7 h 7"/>
                  <a:gd name="T14" fmla="*/ 8 w 8"/>
                  <a:gd name="T15" fmla="*/ 7 h 7"/>
                  <a:gd name="T16" fmla="*/ 8 w 8"/>
                  <a:gd name="T17" fmla="*/ 7 h 7"/>
                  <a:gd name="T18" fmla="*/ 8 w 8"/>
                  <a:gd name="T19" fmla="*/ 7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7"/>
                  <a:gd name="T32" fmla="*/ 8 w 8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7">
                    <a:moveTo>
                      <a:pt x="8" y="7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8" y="0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1" name="Freeform 364"/>
              <p:cNvSpPr>
                <a:spLocks/>
              </p:cNvSpPr>
              <p:nvPr/>
            </p:nvSpPr>
            <p:spPr bwMode="auto">
              <a:xfrm>
                <a:off x="1892" y="1454"/>
                <a:ext cx="16" cy="14"/>
              </a:xfrm>
              <a:custGeom>
                <a:avLst/>
                <a:gdLst>
                  <a:gd name="T0" fmla="*/ 0 w 14"/>
                  <a:gd name="T1" fmla="*/ 0 h 14"/>
                  <a:gd name="T2" fmla="*/ 0 w 14"/>
                  <a:gd name="T3" fmla="*/ 0 h 14"/>
                  <a:gd name="T4" fmla="*/ 7 w 14"/>
                  <a:gd name="T5" fmla="*/ 0 h 14"/>
                  <a:gd name="T6" fmla="*/ 7 w 14"/>
                  <a:gd name="T7" fmla="*/ 0 h 14"/>
                  <a:gd name="T8" fmla="*/ 7 w 14"/>
                  <a:gd name="T9" fmla="*/ 0 h 14"/>
                  <a:gd name="T10" fmla="*/ 7 w 14"/>
                  <a:gd name="T11" fmla="*/ 0 h 14"/>
                  <a:gd name="T12" fmla="*/ 7 w 14"/>
                  <a:gd name="T13" fmla="*/ 0 h 14"/>
                  <a:gd name="T14" fmla="*/ 14 w 14"/>
                  <a:gd name="T15" fmla="*/ 0 h 14"/>
                  <a:gd name="T16" fmla="*/ 14 w 14"/>
                  <a:gd name="T17" fmla="*/ 0 h 14"/>
                  <a:gd name="T18" fmla="*/ 14 w 14"/>
                  <a:gd name="T19" fmla="*/ 7 h 14"/>
                  <a:gd name="T20" fmla="*/ 14 w 14"/>
                  <a:gd name="T21" fmla="*/ 7 h 14"/>
                  <a:gd name="T22" fmla="*/ 14 w 14"/>
                  <a:gd name="T23" fmla="*/ 7 h 14"/>
                  <a:gd name="T24" fmla="*/ 14 w 14"/>
                  <a:gd name="T25" fmla="*/ 7 h 14"/>
                  <a:gd name="T26" fmla="*/ 14 w 14"/>
                  <a:gd name="T27" fmla="*/ 7 h 14"/>
                  <a:gd name="T28" fmla="*/ 14 w 14"/>
                  <a:gd name="T29" fmla="*/ 14 h 14"/>
                  <a:gd name="T30" fmla="*/ 14 w 14"/>
                  <a:gd name="T31" fmla="*/ 14 h 14"/>
                  <a:gd name="T32" fmla="*/ 14 w 14"/>
                  <a:gd name="T33" fmla="*/ 14 h 14"/>
                  <a:gd name="T34" fmla="*/ 14 w 14"/>
                  <a:gd name="T35" fmla="*/ 14 h 14"/>
                  <a:gd name="T36" fmla="*/ 7 w 14"/>
                  <a:gd name="T37" fmla="*/ 14 h 14"/>
                  <a:gd name="T38" fmla="*/ 7 w 14"/>
                  <a:gd name="T39" fmla="*/ 14 h 14"/>
                  <a:gd name="T40" fmla="*/ 7 w 14"/>
                  <a:gd name="T41" fmla="*/ 14 h 14"/>
                  <a:gd name="T42" fmla="*/ 7 w 14"/>
                  <a:gd name="T43" fmla="*/ 14 h 14"/>
                  <a:gd name="T44" fmla="*/ 7 w 14"/>
                  <a:gd name="T45" fmla="*/ 14 h 14"/>
                  <a:gd name="T46" fmla="*/ 7 w 14"/>
                  <a:gd name="T47" fmla="*/ 14 h 14"/>
                  <a:gd name="T48" fmla="*/ 7 w 14"/>
                  <a:gd name="T49" fmla="*/ 7 h 14"/>
                  <a:gd name="T50" fmla="*/ 0 w 14"/>
                  <a:gd name="T51" fmla="*/ 7 h 14"/>
                  <a:gd name="T52" fmla="*/ 0 w 14"/>
                  <a:gd name="T53" fmla="*/ 7 h 14"/>
                  <a:gd name="T54" fmla="*/ 0 w 14"/>
                  <a:gd name="T55" fmla="*/ 7 h 14"/>
                  <a:gd name="T56" fmla="*/ 0 w 14"/>
                  <a:gd name="T57" fmla="*/ 0 h 14"/>
                  <a:gd name="T58" fmla="*/ 0 w 14"/>
                  <a:gd name="T59" fmla="*/ 0 h 1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4"/>
                  <a:gd name="T91" fmla="*/ 0 h 14"/>
                  <a:gd name="T92" fmla="*/ 14 w 14"/>
                  <a:gd name="T93" fmla="*/ 14 h 14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4" h="14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14" y="14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2" name="Freeform 365"/>
              <p:cNvSpPr>
                <a:spLocks/>
              </p:cNvSpPr>
              <p:nvPr/>
            </p:nvSpPr>
            <p:spPr bwMode="auto">
              <a:xfrm>
                <a:off x="1621" y="1454"/>
                <a:ext cx="8" cy="1"/>
              </a:xfrm>
              <a:custGeom>
                <a:avLst/>
                <a:gdLst>
                  <a:gd name="T0" fmla="*/ 7 w 7"/>
                  <a:gd name="T1" fmla="*/ 0 h 1"/>
                  <a:gd name="T2" fmla="*/ 0 w 7"/>
                  <a:gd name="T3" fmla="*/ 0 h 1"/>
                  <a:gd name="T4" fmla="*/ 7 w 7"/>
                  <a:gd name="T5" fmla="*/ 0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7" y="0"/>
                    </a:move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3" name="Rectangle 366"/>
              <p:cNvSpPr>
                <a:spLocks noChangeArrowheads="1"/>
              </p:cNvSpPr>
              <p:nvPr/>
            </p:nvSpPr>
            <p:spPr bwMode="auto">
              <a:xfrm>
                <a:off x="1605" y="1454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34" name="Rectangle 367"/>
              <p:cNvSpPr>
                <a:spLocks noChangeArrowheads="1"/>
              </p:cNvSpPr>
              <p:nvPr/>
            </p:nvSpPr>
            <p:spPr bwMode="auto">
              <a:xfrm>
                <a:off x="1916" y="1461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35" name="Freeform 368"/>
              <p:cNvSpPr>
                <a:spLocks/>
              </p:cNvSpPr>
              <p:nvPr/>
            </p:nvSpPr>
            <p:spPr bwMode="auto">
              <a:xfrm>
                <a:off x="1916" y="1468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0 h 7"/>
                  <a:gd name="T6" fmla="*/ 7 w 7"/>
                  <a:gd name="T7" fmla="*/ 0 h 7"/>
                  <a:gd name="T8" fmla="*/ 7 w 7"/>
                  <a:gd name="T9" fmla="*/ 7 h 7"/>
                  <a:gd name="T10" fmla="*/ 7 w 7"/>
                  <a:gd name="T11" fmla="*/ 7 h 7"/>
                  <a:gd name="T12" fmla="*/ 0 w 7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7"/>
                  <a:gd name="T23" fmla="*/ 7 w 7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6" name="Freeform 369"/>
              <p:cNvSpPr>
                <a:spLocks/>
              </p:cNvSpPr>
              <p:nvPr/>
            </p:nvSpPr>
            <p:spPr bwMode="auto">
              <a:xfrm>
                <a:off x="1621" y="1475"/>
                <a:ext cx="8" cy="15"/>
              </a:xfrm>
              <a:custGeom>
                <a:avLst/>
                <a:gdLst>
                  <a:gd name="T0" fmla="*/ 0 w 7"/>
                  <a:gd name="T1" fmla="*/ 0 h 15"/>
                  <a:gd name="T2" fmla="*/ 0 w 7"/>
                  <a:gd name="T3" fmla="*/ 0 h 15"/>
                  <a:gd name="T4" fmla="*/ 0 w 7"/>
                  <a:gd name="T5" fmla="*/ 0 h 15"/>
                  <a:gd name="T6" fmla="*/ 7 w 7"/>
                  <a:gd name="T7" fmla="*/ 0 h 15"/>
                  <a:gd name="T8" fmla="*/ 7 w 7"/>
                  <a:gd name="T9" fmla="*/ 0 h 15"/>
                  <a:gd name="T10" fmla="*/ 7 w 7"/>
                  <a:gd name="T11" fmla="*/ 0 h 15"/>
                  <a:gd name="T12" fmla="*/ 7 w 7"/>
                  <a:gd name="T13" fmla="*/ 7 h 15"/>
                  <a:gd name="T14" fmla="*/ 0 w 7"/>
                  <a:gd name="T15" fmla="*/ 7 h 15"/>
                  <a:gd name="T16" fmla="*/ 0 w 7"/>
                  <a:gd name="T17" fmla="*/ 7 h 15"/>
                  <a:gd name="T18" fmla="*/ 0 w 7"/>
                  <a:gd name="T19" fmla="*/ 7 h 15"/>
                  <a:gd name="T20" fmla="*/ 0 w 7"/>
                  <a:gd name="T21" fmla="*/ 7 h 15"/>
                  <a:gd name="T22" fmla="*/ 0 w 7"/>
                  <a:gd name="T23" fmla="*/ 15 h 15"/>
                  <a:gd name="T24" fmla="*/ 0 w 7"/>
                  <a:gd name="T25" fmla="*/ 7 h 15"/>
                  <a:gd name="T26" fmla="*/ 0 w 7"/>
                  <a:gd name="T27" fmla="*/ 7 h 15"/>
                  <a:gd name="T28" fmla="*/ 0 w 7"/>
                  <a:gd name="T29" fmla="*/ 7 h 15"/>
                  <a:gd name="T30" fmla="*/ 0 w 7"/>
                  <a:gd name="T31" fmla="*/ 7 h 15"/>
                  <a:gd name="T32" fmla="*/ 0 w 7"/>
                  <a:gd name="T33" fmla="*/ 0 h 15"/>
                  <a:gd name="T34" fmla="*/ 0 w 7"/>
                  <a:gd name="T35" fmla="*/ 0 h 15"/>
                  <a:gd name="T36" fmla="*/ 0 w 7"/>
                  <a:gd name="T37" fmla="*/ 0 h 15"/>
                  <a:gd name="T38" fmla="*/ 0 w 7"/>
                  <a:gd name="T39" fmla="*/ 0 h 15"/>
                  <a:gd name="T40" fmla="*/ 0 w 7"/>
                  <a:gd name="T41" fmla="*/ 0 h 15"/>
                  <a:gd name="T42" fmla="*/ 0 w 7"/>
                  <a:gd name="T43" fmla="*/ 0 h 1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"/>
                  <a:gd name="T67" fmla="*/ 0 h 15"/>
                  <a:gd name="T68" fmla="*/ 7 w 7"/>
                  <a:gd name="T69" fmla="*/ 15 h 1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" h="15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7" name="Rectangle 370"/>
              <p:cNvSpPr>
                <a:spLocks noChangeArrowheads="1"/>
              </p:cNvSpPr>
              <p:nvPr/>
            </p:nvSpPr>
            <p:spPr bwMode="auto">
              <a:xfrm>
                <a:off x="1629" y="1475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38" name="Rectangle 371"/>
              <p:cNvSpPr>
                <a:spLocks noChangeArrowheads="1"/>
              </p:cNvSpPr>
              <p:nvPr/>
            </p:nvSpPr>
            <p:spPr bwMode="auto">
              <a:xfrm>
                <a:off x="1589" y="1475"/>
                <a:ext cx="2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39" name="Freeform 372"/>
              <p:cNvSpPr>
                <a:spLocks/>
              </p:cNvSpPr>
              <p:nvPr/>
            </p:nvSpPr>
            <p:spPr bwMode="auto">
              <a:xfrm>
                <a:off x="1597" y="1482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0 w 7"/>
                  <a:gd name="T7" fmla="*/ 0 h 1"/>
                  <a:gd name="T8" fmla="*/ 7 w 7"/>
                  <a:gd name="T9" fmla="*/ 0 h 1"/>
                  <a:gd name="T10" fmla="*/ 7 w 7"/>
                  <a:gd name="T11" fmla="*/ 0 h 1"/>
                  <a:gd name="T12" fmla="*/ 7 w 7"/>
                  <a:gd name="T13" fmla="*/ 0 h 1"/>
                  <a:gd name="T14" fmla="*/ 7 w 7"/>
                  <a:gd name="T15" fmla="*/ 0 h 1"/>
                  <a:gd name="T16" fmla="*/ 7 w 7"/>
                  <a:gd name="T17" fmla="*/ 0 h 1"/>
                  <a:gd name="T18" fmla="*/ 0 w 7"/>
                  <a:gd name="T19" fmla="*/ 0 h 1"/>
                  <a:gd name="T20" fmla="*/ 0 w 7"/>
                  <a:gd name="T21" fmla="*/ 0 h 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"/>
                  <a:gd name="T34" fmla="*/ 0 h 1"/>
                  <a:gd name="T35" fmla="*/ 7 w 7"/>
                  <a:gd name="T36" fmla="*/ 1 h 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0" name="Freeform 373"/>
              <p:cNvSpPr>
                <a:spLocks/>
              </p:cNvSpPr>
              <p:nvPr/>
            </p:nvSpPr>
            <p:spPr bwMode="auto">
              <a:xfrm>
                <a:off x="1589" y="1490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7 w 7"/>
                  <a:gd name="T5" fmla="*/ 0 h 1"/>
                  <a:gd name="T6" fmla="*/ 0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1" name="Freeform 374"/>
              <p:cNvSpPr>
                <a:spLocks/>
              </p:cNvSpPr>
              <p:nvPr/>
            </p:nvSpPr>
            <p:spPr bwMode="auto">
              <a:xfrm>
                <a:off x="1557" y="1482"/>
                <a:ext cx="40" cy="36"/>
              </a:xfrm>
              <a:custGeom>
                <a:avLst/>
                <a:gdLst>
                  <a:gd name="T0" fmla="*/ 22 w 36"/>
                  <a:gd name="T1" fmla="*/ 8 h 36"/>
                  <a:gd name="T2" fmla="*/ 22 w 36"/>
                  <a:gd name="T3" fmla="*/ 8 h 36"/>
                  <a:gd name="T4" fmla="*/ 29 w 36"/>
                  <a:gd name="T5" fmla="*/ 0 h 36"/>
                  <a:gd name="T6" fmla="*/ 29 w 36"/>
                  <a:gd name="T7" fmla="*/ 0 h 36"/>
                  <a:gd name="T8" fmla="*/ 36 w 36"/>
                  <a:gd name="T9" fmla="*/ 0 h 36"/>
                  <a:gd name="T10" fmla="*/ 29 w 36"/>
                  <a:gd name="T11" fmla="*/ 0 h 36"/>
                  <a:gd name="T12" fmla="*/ 29 w 36"/>
                  <a:gd name="T13" fmla="*/ 8 h 36"/>
                  <a:gd name="T14" fmla="*/ 29 w 36"/>
                  <a:gd name="T15" fmla="*/ 8 h 36"/>
                  <a:gd name="T16" fmla="*/ 29 w 36"/>
                  <a:gd name="T17" fmla="*/ 8 h 36"/>
                  <a:gd name="T18" fmla="*/ 29 w 36"/>
                  <a:gd name="T19" fmla="*/ 15 h 36"/>
                  <a:gd name="T20" fmla="*/ 29 w 36"/>
                  <a:gd name="T21" fmla="*/ 15 h 36"/>
                  <a:gd name="T22" fmla="*/ 29 w 36"/>
                  <a:gd name="T23" fmla="*/ 15 h 36"/>
                  <a:gd name="T24" fmla="*/ 36 w 36"/>
                  <a:gd name="T25" fmla="*/ 15 h 36"/>
                  <a:gd name="T26" fmla="*/ 36 w 36"/>
                  <a:gd name="T27" fmla="*/ 22 h 36"/>
                  <a:gd name="T28" fmla="*/ 36 w 36"/>
                  <a:gd name="T29" fmla="*/ 22 h 36"/>
                  <a:gd name="T30" fmla="*/ 29 w 36"/>
                  <a:gd name="T31" fmla="*/ 22 h 36"/>
                  <a:gd name="T32" fmla="*/ 29 w 36"/>
                  <a:gd name="T33" fmla="*/ 22 h 36"/>
                  <a:gd name="T34" fmla="*/ 29 w 36"/>
                  <a:gd name="T35" fmla="*/ 22 h 36"/>
                  <a:gd name="T36" fmla="*/ 29 w 36"/>
                  <a:gd name="T37" fmla="*/ 22 h 36"/>
                  <a:gd name="T38" fmla="*/ 22 w 36"/>
                  <a:gd name="T39" fmla="*/ 29 h 36"/>
                  <a:gd name="T40" fmla="*/ 22 w 36"/>
                  <a:gd name="T41" fmla="*/ 29 h 36"/>
                  <a:gd name="T42" fmla="*/ 22 w 36"/>
                  <a:gd name="T43" fmla="*/ 29 h 36"/>
                  <a:gd name="T44" fmla="*/ 22 w 36"/>
                  <a:gd name="T45" fmla="*/ 29 h 36"/>
                  <a:gd name="T46" fmla="*/ 15 w 36"/>
                  <a:gd name="T47" fmla="*/ 29 h 36"/>
                  <a:gd name="T48" fmla="*/ 15 w 36"/>
                  <a:gd name="T49" fmla="*/ 29 h 36"/>
                  <a:gd name="T50" fmla="*/ 7 w 36"/>
                  <a:gd name="T51" fmla="*/ 29 h 36"/>
                  <a:gd name="T52" fmla="*/ 7 w 36"/>
                  <a:gd name="T53" fmla="*/ 29 h 36"/>
                  <a:gd name="T54" fmla="*/ 7 w 36"/>
                  <a:gd name="T55" fmla="*/ 29 h 36"/>
                  <a:gd name="T56" fmla="*/ 0 w 36"/>
                  <a:gd name="T57" fmla="*/ 29 h 36"/>
                  <a:gd name="T58" fmla="*/ 7 w 36"/>
                  <a:gd name="T59" fmla="*/ 36 h 36"/>
                  <a:gd name="T60" fmla="*/ 0 w 36"/>
                  <a:gd name="T61" fmla="*/ 36 h 36"/>
                  <a:gd name="T62" fmla="*/ 7 w 36"/>
                  <a:gd name="T63" fmla="*/ 36 h 36"/>
                  <a:gd name="T64" fmla="*/ 7 w 36"/>
                  <a:gd name="T65" fmla="*/ 36 h 36"/>
                  <a:gd name="T66" fmla="*/ 0 w 36"/>
                  <a:gd name="T67" fmla="*/ 36 h 36"/>
                  <a:gd name="T68" fmla="*/ 0 w 36"/>
                  <a:gd name="T69" fmla="*/ 36 h 36"/>
                  <a:gd name="T70" fmla="*/ 0 w 36"/>
                  <a:gd name="T71" fmla="*/ 36 h 36"/>
                  <a:gd name="T72" fmla="*/ 0 w 36"/>
                  <a:gd name="T73" fmla="*/ 29 h 36"/>
                  <a:gd name="T74" fmla="*/ 0 w 36"/>
                  <a:gd name="T75" fmla="*/ 29 h 36"/>
                  <a:gd name="T76" fmla="*/ 0 w 36"/>
                  <a:gd name="T77" fmla="*/ 29 h 36"/>
                  <a:gd name="T78" fmla="*/ 0 w 36"/>
                  <a:gd name="T79" fmla="*/ 29 h 36"/>
                  <a:gd name="T80" fmla="*/ 0 w 36"/>
                  <a:gd name="T81" fmla="*/ 29 h 36"/>
                  <a:gd name="T82" fmla="*/ 0 w 36"/>
                  <a:gd name="T83" fmla="*/ 22 h 36"/>
                  <a:gd name="T84" fmla="*/ 0 w 36"/>
                  <a:gd name="T85" fmla="*/ 22 h 36"/>
                  <a:gd name="T86" fmla="*/ 0 w 36"/>
                  <a:gd name="T87" fmla="*/ 22 h 36"/>
                  <a:gd name="T88" fmla="*/ 7 w 36"/>
                  <a:gd name="T89" fmla="*/ 22 h 36"/>
                  <a:gd name="T90" fmla="*/ 7 w 36"/>
                  <a:gd name="T91" fmla="*/ 22 h 36"/>
                  <a:gd name="T92" fmla="*/ 7 w 36"/>
                  <a:gd name="T93" fmla="*/ 15 h 36"/>
                  <a:gd name="T94" fmla="*/ 15 w 36"/>
                  <a:gd name="T95" fmla="*/ 15 h 36"/>
                  <a:gd name="T96" fmla="*/ 15 w 36"/>
                  <a:gd name="T97" fmla="*/ 15 h 36"/>
                  <a:gd name="T98" fmla="*/ 15 w 36"/>
                  <a:gd name="T99" fmla="*/ 8 h 36"/>
                  <a:gd name="T100" fmla="*/ 15 w 36"/>
                  <a:gd name="T101" fmla="*/ 8 h 36"/>
                  <a:gd name="T102" fmla="*/ 15 w 36"/>
                  <a:gd name="T103" fmla="*/ 8 h 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6"/>
                  <a:gd name="T157" fmla="*/ 0 h 36"/>
                  <a:gd name="T158" fmla="*/ 36 w 36"/>
                  <a:gd name="T159" fmla="*/ 36 h 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6" h="36">
                    <a:moveTo>
                      <a:pt x="22" y="8"/>
                    </a:moveTo>
                    <a:lnTo>
                      <a:pt x="22" y="8"/>
                    </a:lnTo>
                    <a:lnTo>
                      <a:pt x="29" y="8"/>
                    </a:lnTo>
                    <a:lnTo>
                      <a:pt x="29" y="0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9" y="15"/>
                    </a:lnTo>
                    <a:lnTo>
                      <a:pt x="36" y="15"/>
                    </a:lnTo>
                    <a:lnTo>
                      <a:pt x="36" y="22"/>
                    </a:lnTo>
                    <a:lnTo>
                      <a:pt x="29" y="22"/>
                    </a:lnTo>
                    <a:lnTo>
                      <a:pt x="29" y="29"/>
                    </a:lnTo>
                    <a:lnTo>
                      <a:pt x="22" y="29"/>
                    </a:lnTo>
                    <a:lnTo>
                      <a:pt x="15" y="29"/>
                    </a:lnTo>
                    <a:lnTo>
                      <a:pt x="7" y="29"/>
                    </a:lnTo>
                    <a:lnTo>
                      <a:pt x="0" y="29"/>
                    </a:lnTo>
                    <a:lnTo>
                      <a:pt x="7" y="29"/>
                    </a:lnTo>
                    <a:lnTo>
                      <a:pt x="7" y="36"/>
                    </a:lnTo>
                    <a:lnTo>
                      <a:pt x="0" y="36"/>
                    </a:lnTo>
                    <a:lnTo>
                      <a:pt x="7" y="36"/>
                    </a:lnTo>
                    <a:lnTo>
                      <a:pt x="0" y="36"/>
                    </a:lnTo>
                    <a:lnTo>
                      <a:pt x="0" y="29"/>
                    </a:lnTo>
                    <a:lnTo>
                      <a:pt x="0" y="22"/>
                    </a:lnTo>
                    <a:lnTo>
                      <a:pt x="7" y="22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15" y="8"/>
                    </a:lnTo>
                    <a:lnTo>
                      <a:pt x="22" y="8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2" name="Freeform 375"/>
              <p:cNvSpPr>
                <a:spLocks/>
              </p:cNvSpPr>
              <p:nvPr/>
            </p:nvSpPr>
            <p:spPr bwMode="auto">
              <a:xfrm>
                <a:off x="1605" y="1497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0 w 7"/>
                  <a:gd name="T7" fmla="*/ 0 h 1"/>
                  <a:gd name="T8" fmla="*/ 0 w 7"/>
                  <a:gd name="T9" fmla="*/ 0 h 1"/>
                  <a:gd name="T10" fmla="*/ 7 w 7"/>
                  <a:gd name="T11" fmla="*/ 0 h 1"/>
                  <a:gd name="T12" fmla="*/ 7 w 7"/>
                  <a:gd name="T13" fmla="*/ 0 h 1"/>
                  <a:gd name="T14" fmla="*/ 7 w 7"/>
                  <a:gd name="T15" fmla="*/ 0 h 1"/>
                  <a:gd name="T16" fmla="*/ 0 w 7"/>
                  <a:gd name="T17" fmla="*/ 0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1"/>
                  <a:gd name="T29" fmla="*/ 7 w 7"/>
                  <a:gd name="T30" fmla="*/ 1 h 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3" name="Freeform 376"/>
              <p:cNvSpPr>
                <a:spLocks/>
              </p:cNvSpPr>
              <p:nvPr/>
            </p:nvSpPr>
            <p:spPr bwMode="auto">
              <a:xfrm>
                <a:off x="1589" y="1497"/>
                <a:ext cx="8" cy="1"/>
              </a:xfrm>
              <a:custGeom>
                <a:avLst/>
                <a:gdLst>
                  <a:gd name="T0" fmla="*/ 7 w 7"/>
                  <a:gd name="T1" fmla="*/ 0 h 1"/>
                  <a:gd name="T2" fmla="*/ 0 w 7"/>
                  <a:gd name="T3" fmla="*/ 0 h 1"/>
                  <a:gd name="T4" fmla="*/ 7 w 7"/>
                  <a:gd name="T5" fmla="*/ 0 h 1"/>
                  <a:gd name="T6" fmla="*/ 7 w 7"/>
                  <a:gd name="T7" fmla="*/ 0 h 1"/>
                  <a:gd name="T8" fmla="*/ 7 w 7"/>
                  <a:gd name="T9" fmla="*/ 0 h 1"/>
                  <a:gd name="T10" fmla="*/ 7 w 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1"/>
                  <a:gd name="T20" fmla="*/ 7 w 7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1">
                    <a:moveTo>
                      <a:pt x="7" y="0"/>
                    </a:move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4" name="Freeform 377"/>
              <p:cNvSpPr>
                <a:spLocks/>
              </p:cNvSpPr>
              <p:nvPr/>
            </p:nvSpPr>
            <p:spPr bwMode="auto">
              <a:xfrm>
                <a:off x="1828" y="1497"/>
                <a:ext cx="17" cy="14"/>
              </a:xfrm>
              <a:custGeom>
                <a:avLst/>
                <a:gdLst>
                  <a:gd name="T0" fmla="*/ 0 w 15"/>
                  <a:gd name="T1" fmla="*/ 7 h 14"/>
                  <a:gd name="T2" fmla="*/ 0 w 15"/>
                  <a:gd name="T3" fmla="*/ 7 h 14"/>
                  <a:gd name="T4" fmla="*/ 0 w 15"/>
                  <a:gd name="T5" fmla="*/ 0 h 14"/>
                  <a:gd name="T6" fmla="*/ 7 w 15"/>
                  <a:gd name="T7" fmla="*/ 0 h 14"/>
                  <a:gd name="T8" fmla="*/ 7 w 15"/>
                  <a:gd name="T9" fmla="*/ 0 h 14"/>
                  <a:gd name="T10" fmla="*/ 7 w 15"/>
                  <a:gd name="T11" fmla="*/ 0 h 14"/>
                  <a:gd name="T12" fmla="*/ 7 w 15"/>
                  <a:gd name="T13" fmla="*/ 0 h 14"/>
                  <a:gd name="T14" fmla="*/ 7 w 15"/>
                  <a:gd name="T15" fmla="*/ 0 h 14"/>
                  <a:gd name="T16" fmla="*/ 15 w 15"/>
                  <a:gd name="T17" fmla="*/ 0 h 14"/>
                  <a:gd name="T18" fmla="*/ 15 w 15"/>
                  <a:gd name="T19" fmla="*/ 0 h 14"/>
                  <a:gd name="T20" fmla="*/ 15 w 15"/>
                  <a:gd name="T21" fmla="*/ 0 h 14"/>
                  <a:gd name="T22" fmla="*/ 15 w 15"/>
                  <a:gd name="T23" fmla="*/ 0 h 14"/>
                  <a:gd name="T24" fmla="*/ 15 w 15"/>
                  <a:gd name="T25" fmla="*/ 7 h 14"/>
                  <a:gd name="T26" fmla="*/ 15 w 15"/>
                  <a:gd name="T27" fmla="*/ 7 h 14"/>
                  <a:gd name="T28" fmla="*/ 15 w 15"/>
                  <a:gd name="T29" fmla="*/ 7 h 14"/>
                  <a:gd name="T30" fmla="*/ 7 w 15"/>
                  <a:gd name="T31" fmla="*/ 7 h 14"/>
                  <a:gd name="T32" fmla="*/ 7 w 15"/>
                  <a:gd name="T33" fmla="*/ 7 h 14"/>
                  <a:gd name="T34" fmla="*/ 15 w 15"/>
                  <a:gd name="T35" fmla="*/ 7 h 14"/>
                  <a:gd name="T36" fmla="*/ 15 w 15"/>
                  <a:gd name="T37" fmla="*/ 7 h 14"/>
                  <a:gd name="T38" fmla="*/ 7 w 15"/>
                  <a:gd name="T39" fmla="*/ 7 h 14"/>
                  <a:gd name="T40" fmla="*/ 7 w 15"/>
                  <a:gd name="T41" fmla="*/ 7 h 14"/>
                  <a:gd name="T42" fmla="*/ 7 w 15"/>
                  <a:gd name="T43" fmla="*/ 14 h 14"/>
                  <a:gd name="T44" fmla="*/ 7 w 15"/>
                  <a:gd name="T45" fmla="*/ 7 h 14"/>
                  <a:gd name="T46" fmla="*/ 7 w 15"/>
                  <a:gd name="T47" fmla="*/ 7 h 14"/>
                  <a:gd name="T48" fmla="*/ 0 w 15"/>
                  <a:gd name="T49" fmla="*/ 7 h 1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"/>
                  <a:gd name="T76" fmla="*/ 0 h 14"/>
                  <a:gd name="T77" fmla="*/ 15 w 15"/>
                  <a:gd name="T78" fmla="*/ 14 h 1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" h="14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15" y="0"/>
                    </a:lnTo>
                    <a:lnTo>
                      <a:pt x="15" y="7"/>
                    </a:lnTo>
                    <a:lnTo>
                      <a:pt x="7" y="7"/>
                    </a:lnTo>
                    <a:lnTo>
                      <a:pt x="15" y="7"/>
                    </a:lnTo>
                    <a:lnTo>
                      <a:pt x="7" y="7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5" name="Freeform 378"/>
              <p:cNvSpPr>
                <a:spLocks/>
              </p:cNvSpPr>
              <p:nvPr/>
            </p:nvSpPr>
            <p:spPr bwMode="auto">
              <a:xfrm>
                <a:off x="1597" y="1504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7 w 7"/>
                  <a:gd name="T7" fmla="*/ 0 h 1"/>
                  <a:gd name="T8" fmla="*/ 7 w 7"/>
                  <a:gd name="T9" fmla="*/ 0 h 1"/>
                  <a:gd name="T10" fmla="*/ 7 w 7"/>
                  <a:gd name="T11" fmla="*/ 0 h 1"/>
                  <a:gd name="T12" fmla="*/ 7 w 7"/>
                  <a:gd name="T13" fmla="*/ 0 h 1"/>
                  <a:gd name="T14" fmla="*/ 0 w 7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1"/>
                  <a:gd name="T26" fmla="*/ 7 w 7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6" name="Rectangle 379"/>
              <p:cNvSpPr>
                <a:spLocks noChangeArrowheads="1"/>
              </p:cNvSpPr>
              <p:nvPr/>
            </p:nvSpPr>
            <p:spPr bwMode="auto">
              <a:xfrm>
                <a:off x="1828" y="1504"/>
                <a:ext cx="8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47" name="Freeform 380"/>
              <p:cNvSpPr>
                <a:spLocks/>
              </p:cNvSpPr>
              <p:nvPr/>
            </p:nvSpPr>
            <p:spPr bwMode="auto">
              <a:xfrm>
                <a:off x="1757" y="1511"/>
                <a:ext cx="24" cy="7"/>
              </a:xfrm>
              <a:custGeom>
                <a:avLst/>
                <a:gdLst>
                  <a:gd name="T0" fmla="*/ 7 w 21"/>
                  <a:gd name="T1" fmla="*/ 0 h 7"/>
                  <a:gd name="T2" fmla="*/ 7 w 21"/>
                  <a:gd name="T3" fmla="*/ 0 h 7"/>
                  <a:gd name="T4" fmla="*/ 14 w 21"/>
                  <a:gd name="T5" fmla="*/ 0 h 7"/>
                  <a:gd name="T6" fmla="*/ 14 w 21"/>
                  <a:gd name="T7" fmla="*/ 0 h 7"/>
                  <a:gd name="T8" fmla="*/ 14 w 21"/>
                  <a:gd name="T9" fmla="*/ 0 h 7"/>
                  <a:gd name="T10" fmla="*/ 21 w 21"/>
                  <a:gd name="T11" fmla="*/ 0 h 7"/>
                  <a:gd name="T12" fmla="*/ 21 w 21"/>
                  <a:gd name="T13" fmla="*/ 0 h 7"/>
                  <a:gd name="T14" fmla="*/ 21 w 21"/>
                  <a:gd name="T15" fmla="*/ 7 h 7"/>
                  <a:gd name="T16" fmla="*/ 21 w 21"/>
                  <a:gd name="T17" fmla="*/ 7 h 7"/>
                  <a:gd name="T18" fmla="*/ 21 w 21"/>
                  <a:gd name="T19" fmla="*/ 7 h 7"/>
                  <a:gd name="T20" fmla="*/ 14 w 21"/>
                  <a:gd name="T21" fmla="*/ 7 h 7"/>
                  <a:gd name="T22" fmla="*/ 14 w 21"/>
                  <a:gd name="T23" fmla="*/ 7 h 7"/>
                  <a:gd name="T24" fmla="*/ 14 w 21"/>
                  <a:gd name="T25" fmla="*/ 7 h 7"/>
                  <a:gd name="T26" fmla="*/ 14 w 21"/>
                  <a:gd name="T27" fmla="*/ 7 h 7"/>
                  <a:gd name="T28" fmla="*/ 14 w 21"/>
                  <a:gd name="T29" fmla="*/ 7 h 7"/>
                  <a:gd name="T30" fmla="*/ 7 w 21"/>
                  <a:gd name="T31" fmla="*/ 7 h 7"/>
                  <a:gd name="T32" fmla="*/ 7 w 21"/>
                  <a:gd name="T33" fmla="*/ 7 h 7"/>
                  <a:gd name="T34" fmla="*/ 7 w 21"/>
                  <a:gd name="T35" fmla="*/ 7 h 7"/>
                  <a:gd name="T36" fmla="*/ 7 w 21"/>
                  <a:gd name="T37" fmla="*/ 7 h 7"/>
                  <a:gd name="T38" fmla="*/ 0 w 21"/>
                  <a:gd name="T39" fmla="*/ 7 h 7"/>
                  <a:gd name="T40" fmla="*/ 0 w 21"/>
                  <a:gd name="T41" fmla="*/ 7 h 7"/>
                  <a:gd name="T42" fmla="*/ 0 w 21"/>
                  <a:gd name="T43" fmla="*/ 7 h 7"/>
                  <a:gd name="T44" fmla="*/ 0 w 21"/>
                  <a:gd name="T45" fmla="*/ 7 h 7"/>
                  <a:gd name="T46" fmla="*/ 0 w 21"/>
                  <a:gd name="T47" fmla="*/ 0 h 7"/>
                  <a:gd name="T48" fmla="*/ 0 w 21"/>
                  <a:gd name="T49" fmla="*/ 0 h 7"/>
                  <a:gd name="T50" fmla="*/ 0 w 21"/>
                  <a:gd name="T51" fmla="*/ 0 h 7"/>
                  <a:gd name="T52" fmla="*/ 7 w 21"/>
                  <a:gd name="T53" fmla="*/ 0 h 7"/>
                  <a:gd name="T54" fmla="*/ 7 w 21"/>
                  <a:gd name="T55" fmla="*/ 0 h 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1"/>
                  <a:gd name="T85" fmla="*/ 0 h 7"/>
                  <a:gd name="T86" fmla="*/ 21 w 21"/>
                  <a:gd name="T87" fmla="*/ 7 h 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1" h="7">
                    <a:moveTo>
                      <a:pt x="7" y="0"/>
                    </a:moveTo>
                    <a:lnTo>
                      <a:pt x="7" y="0"/>
                    </a:lnTo>
                    <a:lnTo>
                      <a:pt x="14" y="0"/>
                    </a:lnTo>
                    <a:lnTo>
                      <a:pt x="21" y="0"/>
                    </a:lnTo>
                    <a:lnTo>
                      <a:pt x="21" y="7"/>
                    </a:lnTo>
                    <a:lnTo>
                      <a:pt x="14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8" name="Rectangle 381"/>
              <p:cNvSpPr>
                <a:spLocks noChangeArrowheads="1"/>
              </p:cNvSpPr>
              <p:nvPr/>
            </p:nvSpPr>
            <p:spPr bwMode="auto">
              <a:xfrm>
                <a:off x="1565" y="1511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49" name="Rectangle 382"/>
              <p:cNvSpPr>
                <a:spLocks noChangeArrowheads="1"/>
              </p:cNvSpPr>
              <p:nvPr/>
            </p:nvSpPr>
            <p:spPr bwMode="auto">
              <a:xfrm>
                <a:off x="1924" y="1518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50" name="Freeform 383"/>
              <p:cNvSpPr>
                <a:spLocks/>
              </p:cNvSpPr>
              <p:nvPr/>
            </p:nvSpPr>
            <p:spPr bwMode="auto">
              <a:xfrm>
                <a:off x="1781" y="1518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0 h 7"/>
                  <a:gd name="T4" fmla="*/ 0 w 1"/>
                  <a:gd name="T5" fmla="*/ 0 h 7"/>
                  <a:gd name="T6" fmla="*/ 0 w 1"/>
                  <a:gd name="T7" fmla="*/ 0 h 7"/>
                  <a:gd name="T8" fmla="*/ 0 w 1"/>
                  <a:gd name="T9" fmla="*/ 7 h 7"/>
                  <a:gd name="T10" fmla="*/ 0 w 1"/>
                  <a:gd name="T11" fmla="*/ 7 h 7"/>
                  <a:gd name="T12" fmla="*/ 0 w 1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7"/>
                  <a:gd name="T23" fmla="*/ 1 w 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1" name="Rectangle 384"/>
              <p:cNvSpPr>
                <a:spLocks noChangeArrowheads="1"/>
              </p:cNvSpPr>
              <p:nvPr/>
            </p:nvSpPr>
            <p:spPr bwMode="auto">
              <a:xfrm>
                <a:off x="1574" y="1518"/>
                <a:ext cx="8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52" name="Freeform 385"/>
              <p:cNvSpPr>
                <a:spLocks/>
              </p:cNvSpPr>
              <p:nvPr/>
            </p:nvSpPr>
            <p:spPr bwMode="auto">
              <a:xfrm>
                <a:off x="1781" y="1525"/>
                <a:ext cx="39" cy="42"/>
              </a:xfrm>
              <a:custGeom>
                <a:avLst/>
                <a:gdLst>
                  <a:gd name="T0" fmla="*/ 28 w 35"/>
                  <a:gd name="T1" fmla="*/ 0 h 42"/>
                  <a:gd name="T2" fmla="*/ 28 w 35"/>
                  <a:gd name="T3" fmla="*/ 0 h 42"/>
                  <a:gd name="T4" fmla="*/ 28 w 35"/>
                  <a:gd name="T5" fmla="*/ 0 h 42"/>
                  <a:gd name="T6" fmla="*/ 28 w 35"/>
                  <a:gd name="T7" fmla="*/ 7 h 42"/>
                  <a:gd name="T8" fmla="*/ 35 w 35"/>
                  <a:gd name="T9" fmla="*/ 7 h 42"/>
                  <a:gd name="T10" fmla="*/ 35 w 35"/>
                  <a:gd name="T11" fmla="*/ 14 h 42"/>
                  <a:gd name="T12" fmla="*/ 35 w 35"/>
                  <a:gd name="T13" fmla="*/ 14 h 42"/>
                  <a:gd name="T14" fmla="*/ 35 w 35"/>
                  <a:gd name="T15" fmla="*/ 14 h 42"/>
                  <a:gd name="T16" fmla="*/ 35 w 35"/>
                  <a:gd name="T17" fmla="*/ 21 h 42"/>
                  <a:gd name="T18" fmla="*/ 35 w 35"/>
                  <a:gd name="T19" fmla="*/ 21 h 42"/>
                  <a:gd name="T20" fmla="*/ 35 w 35"/>
                  <a:gd name="T21" fmla="*/ 21 h 42"/>
                  <a:gd name="T22" fmla="*/ 35 w 35"/>
                  <a:gd name="T23" fmla="*/ 28 h 42"/>
                  <a:gd name="T24" fmla="*/ 35 w 35"/>
                  <a:gd name="T25" fmla="*/ 35 h 42"/>
                  <a:gd name="T26" fmla="*/ 28 w 35"/>
                  <a:gd name="T27" fmla="*/ 35 h 42"/>
                  <a:gd name="T28" fmla="*/ 28 w 35"/>
                  <a:gd name="T29" fmla="*/ 35 h 42"/>
                  <a:gd name="T30" fmla="*/ 21 w 35"/>
                  <a:gd name="T31" fmla="*/ 42 h 42"/>
                  <a:gd name="T32" fmla="*/ 21 w 35"/>
                  <a:gd name="T33" fmla="*/ 42 h 42"/>
                  <a:gd name="T34" fmla="*/ 14 w 35"/>
                  <a:gd name="T35" fmla="*/ 35 h 42"/>
                  <a:gd name="T36" fmla="*/ 14 w 35"/>
                  <a:gd name="T37" fmla="*/ 35 h 42"/>
                  <a:gd name="T38" fmla="*/ 14 w 35"/>
                  <a:gd name="T39" fmla="*/ 35 h 42"/>
                  <a:gd name="T40" fmla="*/ 14 w 35"/>
                  <a:gd name="T41" fmla="*/ 28 h 42"/>
                  <a:gd name="T42" fmla="*/ 14 w 35"/>
                  <a:gd name="T43" fmla="*/ 21 h 42"/>
                  <a:gd name="T44" fmla="*/ 7 w 35"/>
                  <a:gd name="T45" fmla="*/ 21 h 42"/>
                  <a:gd name="T46" fmla="*/ 7 w 35"/>
                  <a:gd name="T47" fmla="*/ 21 h 42"/>
                  <a:gd name="T48" fmla="*/ 7 w 35"/>
                  <a:gd name="T49" fmla="*/ 21 h 42"/>
                  <a:gd name="T50" fmla="*/ 0 w 35"/>
                  <a:gd name="T51" fmla="*/ 14 h 42"/>
                  <a:gd name="T52" fmla="*/ 0 w 35"/>
                  <a:gd name="T53" fmla="*/ 14 h 42"/>
                  <a:gd name="T54" fmla="*/ 0 w 35"/>
                  <a:gd name="T55" fmla="*/ 7 h 42"/>
                  <a:gd name="T56" fmla="*/ 7 w 35"/>
                  <a:gd name="T57" fmla="*/ 7 h 42"/>
                  <a:gd name="T58" fmla="*/ 7 w 35"/>
                  <a:gd name="T59" fmla="*/ 7 h 42"/>
                  <a:gd name="T60" fmla="*/ 7 w 35"/>
                  <a:gd name="T61" fmla="*/ 7 h 42"/>
                  <a:gd name="T62" fmla="*/ 14 w 35"/>
                  <a:gd name="T63" fmla="*/ 0 h 42"/>
                  <a:gd name="T64" fmla="*/ 14 w 35"/>
                  <a:gd name="T65" fmla="*/ 0 h 42"/>
                  <a:gd name="T66" fmla="*/ 21 w 35"/>
                  <a:gd name="T67" fmla="*/ 0 h 42"/>
                  <a:gd name="T68" fmla="*/ 28 w 35"/>
                  <a:gd name="T69" fmla="*/ 0 h 4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5"/>
                  <a:gd name="T106" fmla="*/ 0 h 42"/>
                  <a:gd name="T107" fmla="*/ 35 w 35"/>
                  <a:gd name="T108" fmla="*/ 42 h 4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5" h="42">
                    <a:moveTo>
                      <a:pt x="28" y="0"/>
                    </a:moveTo>
                    <a:lnTo>
                      <a:pt x="28" y="0"/>
                    </a:lnTo>
                    <a:lnTo>
                      <a:pt x="28" y="7"/>
                    </a:lnTo>
                    <a:lnTo>
                      <a:pt x="35" y="7"/>
                    </a:lnTo>
                    <a:lnTo>
                      <a:pt x="35" y="14"/>
                    </a:lnTo>
                    <a:lnTo>
                      <a:pt x="35" y="21"/>
                    </a:lnTo>
                    <a:lnTo>
                      <a:pt x="35" y="28"/>
                    </a:lnTo>
                    <a:lnTo>
                      <a:pt x="35" y="35"/>
                    </a:lnTo>
                    <a:lnTo>
                      <a:pt x="28" y="35"/>
                    </a:lnTo>
                    <a:lnTo>
                      <a:pt x="21" y="42"/>
                    </a:lnTo>
                    <a:lnTo>
                      <a:pt x="21" y="35"/>
                    </a:lnTo>
                    <a:lnTo>
                      <a:pt x="14" y="35"/>
                    </a:lnTo>
                    <a:lnTo>
                      <a:pt x="14" y="28"/>
                    </a:lnTo>
                    <a:lnTo>
                      <a:pt x="14" y="21"/>
                    </a:lnTo>
                    <a:lnTo>
                      <a:pt x="7" y="21"/>
                    </a:lnTo>
                    <a:lnTo>
                      <a:pt x="7" y="14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7" y="7"/>
                    </a:lnTo>
                    <a:lnTo>
                      <a:pt x="14" y="7"/>
                    </a:lnTo>
                    <a:lnTo>
                      <a:pt x="14" y="0"/>
                    </a:lnTo>
                    <a:lnTo>
                      <a:pt x="21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3" name="Freeform 386"/>
              <p:cNvSpPr>
                <a:spLocks/>
              </p:cNvSpPr>
              <p:nvPr/>
            </p:nvSpPr>
            <p:spPr bwMode="auto">
              <a:xfrm>
                <a:off x="1724" y="1752"/>
                <a:ext cx="16" cy="7"/>
              </a:xfrm>
              <a:custGeom>
                <a:avLst/>
                <a:gdLst>
                  <a:gd name="T0" fmla="*/ 0 w 14"/>
                  <a:gd name="T1" fmla="*/ 7 h 7"/>
                  <a:gd name="T2" fmla="*/ 0 w 14"/>
                  <a:gd name="T3" fmla="*/ 7 h 7"/>
                  <a:gd name="T4" fmla="*/ 7 w 14"/>
                  <a:gd name="T5" fmla="*/ 7 h 7"/>
                  <a:gd name="T6" fmla="*/ 7 w 14"/>
                  <a:gd name="T7" fmla="*/ 7 h 7"/>
                  <a:gd name="T8" fmla="*/ 7 w 14"/>
                  <a:gd name="T9" fmla="*/ 7 h 7"/>
                  <a:gd name="T10" fmla="*/ 7 w 14"/>
                  <a:gd name="T11" fmla="*/ 0 h 7"/>
                  <a:gd name="T12" fmla="*/ 7 w 14"/>
                  <a:gd name="T13" fmla="*/ 0 h 7"/>
                  <a:gd name="T14" fmla="*/ 7 w 14"/>
                  <a:gd name="T15" fmla="*/ 0 h 7"/>
                  <a:gd name="T16" fmla="*/ 7 w 14"/>
                  <a:gd name="T17" fmla="*/ 0 h 7"/>
                  <a:gd name="T18" fmla="*/ 7 w 14"/>
                  <a:gd name="T19" fmla="*/ 0 h 7"/>
                  <a:gd name="T20" fmla="*/ 7 w 14"/>
                  <a:gd name="T21" fmla="*/ 0 h 7"/>
                  <a:gd name="T22" fmla="*/ 14 w 14"/>
                  <a:gd name="T23" fmla="*/ 0 h 7"/>
                  <a:gd name="T24" fmla="*/ 14 w 14"/>
                  <a:gd name="T25" fmla="*/ 0 h 7"/>
                  <a:gd name="T26" fmla="*/ 14 w 14"/>
                  <a:gd name="T27" fmla="*/ 0 h 7"/>
                  <a:gd name="T28" fmla="*/ 7 w 14"/>
                  <a:gd name="T29" fmla="*/ 7 h 7"/>
                  <a:gd name="T30" fmla="*/ 7 w 14"/>
                  <a:gd name="T31" fmla="*/ 7 h 7"/>
                  <a:gd name="T32" fmla="*/ 7 w 14"/>
                  <a:gd name="T33" fmla="*/ 7 h 7"/>
                  <a:gd name="T34" fmla="*/ 7 w 14"/>
                  <a:gd name="T35" fmla="*/ 7 h 7"/>
                  <a:gd name="T36" fmla="*/ 0 w 14"/>
                  <a:gd name="T37" fmla="*/ 7 h 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"/>
                  <a:gd name="T58" fmla="*/ 0 h 7"/>
                  <a:gd name="T59" fmla="*/ 14 w 14"/>
                  <a:gd name="T60" fmla="*/ 7 h 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" h="7">
                    <a:moveTo>
                      <a:pt x="0" y="7"/>
                    </a:moveTo>
                    <a:lnTo>
                      <a:pt x="0" y="7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4" name="Freeform 387"/>
              <p:cNvSpPr>
                <a:spLocks/>
              </p:cNvSpPr>
              <p:nvPr/>
            </p:nvSpPr>
            <p:spPr bwMode="auto">
              <a:xfrm>
                <a:off x="1900" y="1759"/>
                <a:ext cx="24" cy="21"/>
              </a:xfrm>
              <a:custGeom>
                <a:avLst/>
                <a:gdLst>
                  <a:gd name="T0" fmla="*/ 7 w 21"/>
                  <a:gd name="T1" fmla="*/ 7 h 21"/>
                  <a:gd name="T2" fmla="*/ 7 w 21"/>
                  <a:gd name="T3" fmla="*/ 7 h 21"/>
                  <a:gd name="T4" fmla="*/ 7 w 21"/>
                  <a:gd name="T5" fmla="*/ 7 h 21"/>
                  <a:gd name="T6" fmla="*/ 14 w 21"/>
                  <a:gd name="T7" fmla="*/ 7 h 21"/>
                  <a:gd name="T8" fmla="*/ 14 w 21"/>
                  <a:gd name="T9" fmla="*/ 7 h 21"/>
                  <a:gd name="T10" fmla="*/ 14 w 21"/>
                  <a:gd name="T11" fmla="*/ 7 h 21"/>
                  <a:gd name="T12" fmla="*/ 14 w 21"/>
                  <a:gd name="T13" fmla="*/ 7 h 21"/>
                  <a:gd name="T14" fmla="*/ 14 w 21"/>
                  <a:gd name="T15" fmla="*/ 7 h 21"/>
                  <a:gd name="T16" fmla="*/ 21 w 21"/>
                  <a:gd name="T17" fmla="*/ 7 h 21"/>
                  <a:gd name="T18" fmla="*/ 21 w 21"/>
                  <a:gd name="T19" fmla="*/ 0 h 21"/>
                  <a:gd name="T20" fmla="*/ 21 w 21"/>
                  <a:gd name="T21" fmla="*/ 7 h 21"/>
                  <a:gd name="T22" fmla="*/ 21 w 21"/>
                  <a:gd name="T23" fmla="*/ 7 h 21"/>
                  <a:gd name="T24" fmla="*/ 21 w 21"/>
                  <a:gd name="T25" fmla="*/ 7 h 21"/>
                  <a:gd name="T26" fmla="*/ 21 w 21"/>
                  <a:gd name="T27" fmla="*/ 7 h 21"/>
                  <a:gd name="T28" fmla="*/ 14 w 21"/>
                  <a:gd name="T29" fmla="*/ 7 h 21"/>
                  <a:gd name="T30" fmla="*/ 14 w 21"/>
                  <a:gd name="T31" fmla="*/ 7 h 21"/>
                  <a:gd name="T32" fmla="*/ 14 w 21"/>
                  <a:gd name="T33" fmla="*/ 14 h 21"/>
                  <a:gd name="T34" fmla="*/ 14 w 21"/>
                  <a:gd name="T35" fmla="*/ 14 h 21"/>
                  <a:gd name="T36" fmla="*/ 14 w 21"/>
                  <a:gd name="T37" fmla="*/ 14 h 21"/>
                  <a:gd name="T38" fmla="*/ 14 w 21"/>
                  <a:gd name="T39" fmla="*/ 14 h 21"/>
                  <a:gd name="T40" fmla="*/ 7 w 21"/>
                  <a:gd name="T41" fmla="*/ 14 h 21"/>
                  <a:gd name="T42" fmla="*/ 7 w 21"/>
                  <a:gd name="T43" fmla="*/ 14 h 21"/>
                  <a:gd name="T44" fmla="*/ 7 w 21"/>
                  <a:gd name="T45" fmla="*/ 21 h 21"/>
                  <a:gd name="T46" fmla="*/ 7 w 21"/>
                  <a:gd name="T47" fmla="*/ 14 h 21"/>
                  <a:gd name="T48" fmla="*/ 7 w 21"/>
                  <a:gd name="T49" fmla="*/ 14 h 21"/>
                  <a:gd name="T50" fmla="*/ 0 w 21"/>
                  <a:gd name="T51" fmla="*/ 14 h 21"/>
                  <a:gd name="T52" fmla="*/ 0 w 21"/>
                  <a:gd name="T53" fmla="*/ 14 h 21"/>
                  <a:gd name="T54" fmla="*/ 0 w 21"/>
                  <a:gd name="T55" fmla="*/ 7 h 21"/>
                  <a:gd name="T56" fmla="*/ 7 w 21"/>
                  <a:gd name="T57" fmla="*/ 7 h 21"/>
                  <a:gd name="T58" fmla="*/ 7 w 21"/>
                  <a:gd name="T59" fmla="*/ 7 h 21"/>
                  <a:gd name="T60" fmla="*/ 7 w 21"/>
                  <a:gd name="T61" fmla="*/ 7 h 2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1"/>
                  <a:gd name="T94" fmla="*/ 0 h 21"/>
                  <a:gd name="T95" fmla="*/ 21 w 21"/>
                  <a:gd name="T96" fmla="*/ 21 h 2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1" h="21">
                    <a:moveTo>
                      <a:pt x="7" y="7"/>
                    </a:moveTo>
                    <a:lnTo>
                      <a:pt x="7" y="7"/>
                    </a:lnTo>
                    <a:lnTo>
                      <a:pt x="14" y="7"/>
                    </a:lnTo>
                    <a:lnTo>
                      <a:pt x="21" y="7"/>
                    </a:lnTo>
                    <a:lnTo>
                      <a:pt x="21" y="0"/>
                    </a:lnTo>
                    <a:lnTo>
                      <a:pt x="21" y="7"/>
                    </a:lnTo>
                    <a:lnTo>
                      <a:pt x="14" y="7"/>
                    </a:lnTo>
                    <a:lnTo>
                      <a:pt x="14" y="14"/>
                    </a:lnTo>
                    <a:lnTo>
                      <a:pt x="7" y="14"/>
                    </a:lnTo>
                    <a:lnTo>
                      <a:pt x="7" y="21"/>
                    </a:lnTo>
                    <a:lnTo>
                      <a:pt x="7" y="14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5" name="Freeform 388"/>
              <p:cNvSpPr>
                <a:spLocks/>
              </p:cNvSpPr>
              <p:nvPr/>
            </p:nvSpPr>
            <p:spPr bwMode="auto">
              <a:xfrm>
                <a:off x="1740" y="1773"/>
                <a:ext cx="1" cy="7"/>
              </a:xfrm>
              <a:custGeom>
                <a:avLst/>
                <a:gdLst>
                  <a:gd name="T0" fmla="*/ 0 w 1"/>
                  <a:gd name="T1" fmla="*/ 7 h 7"/>
                  <a:gd name="T2" fmla="*/ 0 w 1"/>
                  <a:gd name="T3" fmla="*/ 0 h 7"/>
                  <a:gd name="T4" fmla="*/ 0 w 1"/>
                  <a:gd name="T5" fmla="*/ 0 h 7"/>
                  <a:gd name="T6" fmla="*/ 0 w 1"/>
                  <a:gd name="T7" fmla="*/ 0 h 7"/>
                  <a:gd name="T8" fmla="*/ 0 w 1"/>
                  <a:gd name="T9" fmla="*/ 0 h 7"/>
                  <a:gd name="T10" fmla="*/ 0 w 1"/>
                  <a:gd name="T11" fmla="*/ 7 h 7"/>
                  <a:gd name="T12" fmla="*/ 0 w 1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7"/>
                  <a:gd name="T23" fmla="*/ 1 w 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6" name="Rectangle 389"/>
              <p:cNvSpPr>
                <a:spLocks noChangeArrowheads="1"/>
              </p:cNvSpPr>
              <p:nvPr/>
            </p:nvSpPr>
            <p:spPr bwMode="auto">
              <a:xfrm>
                <a:off x="1861" y="1808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57" name="Freeform 390"/>
              <p:cNvSpPr>
                <a:spLocks/>
              </p:cNvSpPr>
              <p:nvPr/>
            </p:nvSpPr>
            <p:spPr bwMode="auto">
              <a:xfrm>
                <a:off x="1876" y="1808"/>
                <a:ext cx="16" cy="22"/>
              </a:xfrm>
              <a:custGeom>
                <a:avLst/>
                <a:gdLst>
                  <a:gd name="T0" fmla="*/ 7 w 14"/>
                  <a:gd name="T1" fmla="*/ 8 h 22"/>
                  <a:gd name="T2" fmla="*/ 7 w 14"/>
                  <a:gd name="T3" fmla="*/ 0 h 22"/>
                  <a:gd name="T4" fmla="*/ 7 w 14"/>
                  <a:gd name="T5" fmla="*/ 0 h 22"/>
                  <a:gd name="T6" fmla="*/ 7 w 14"/>
                  <a:gd name="T7" fmla="*/ 0 h 22"/>
                  <a:gd name="T8" fmla="*/ 7 w 14"/>
                  <a:gd name="T9" fmla="*/ 0 h 22"/>
                  <a:gd name="T10" fmla="*/ 7 w 14"/>
                  <a:gd name="T11" fmla="*/ 0 h 22"/>
                  <a:gd name="T12" fmla="*/ 7 w 14"/>
                  <a:gd name="T13" fmla="*/ 0 h 22"/>
                  <a:gd name="T14" fmla="*/ 7 w 14"/>
                  <a:gd name="T15" fmla="*/ 8 h 22"/>
                  <a:gd name="T16" fmla="*/ 7 w 14"/>
                  <a:gd name="T17" fmla="*/ 8 h 22"/>
                  <a:gd name="T18" fmla="*/ 7 w 14"/>
                  <a:gd name="T19" fmla="*/ 0 h 22"/>
                  <a:gd name="T20" fmla="*/ 14 w 14"/>
                  <a:gd name="T21" fmla="*/ 0 h 22"/>
                  <a:gd name="T22" fmla="*/ 14 w 14"/>
                  <a:gd name="T23" fmla="*/ 8 h 22"/>
                  <a:gd name="T24" fmla="*/ 14 w 14"/>
                  <a:gd name="T25" fmla="*/ 8 h 22"/>
                  <a:gd name="T26" fmla="*/ 7 w 14"/>
                  <a:gd name="T27" fmla="*/ 8 h 22"/>
                  <a:gd name="T28" fmla="*/ 7 w 14"/>
                  <a:gd name="T29" fmla="*/ 8 h 22"/>
                  <a:gd name="T30" fmla="*/ 7 w 14"/>
                  <a:gd name="T31" fmla="*/ 8 h 22"/>
                  <a:gd name="T32" fmla="*/ 7 w 14"/>
                  <a:gd name="T33" fmla="*/ 8 h 22"/>
                  <a:gd name="T34" fmla="*/ 7 w 14"/>
                  <a:gd name="T35" fmla="*/ 15 h 22"/>
                  <a:gd name="T36" fmla="*/ 7 w 14"/>
                  <a:gd name="T37" fmla="*/ 15 h 22"/>
                  <a:gd name="T38" fmla="*/ 7 w 14"/>
                  <a:gd name="T39" fmla="*/ 15 h 22"/>
                  <a:gd name="T40" fmla="*/ 7 w 14"/>
                  <a:gd name="T41" fmla="*/ 15 h 22"/>
                  <a:gd name="T42" fmla="*/ 7 w 14"/>
                  <a:gd name="T43" fmla="*/ 22 h 22"/>
                  <a:gd name="T44" fmla="*/ 7 w 14"/>
                  <a:gd name="T45" fmla="*/ 22 h 22"/>
                  <a:gd name="T46" fmla="*/ 7 w 14"/>
                  <a:gd name="T47" fmla="*/ 22 h 22"/>
                  <a:gd name="T48" fmla="*/ 0 w 14"/>
                  <a:gd name="T49" fmla="*/ 22 h 22"/>
                  <a:gd name="T50" fmla="*/ 0 w 14"/>
                  <a:gd name="T51" fmla="*/ 22 h 22"/>
                  <a:gd name="T52" fmla="*/ 0 w 14"/>
                  <a:gd name="T53" fmla="*/ 22 h 22"/>
                  <a:gd name="T54" fmla="*/ 0 w 14"/>
                  <a:gd name="T55" fmla="*/ 15 h 22"/>
                  <a:gd name="T56" fmla="*/ 0 w 14"/>
                  <a:gd name="T57" fmla="*/ 15 h 22"/>
                  <a:gd name="T58" fmla="*/ 0 w 14"/>
                  <a:gd name="T59" fmla="*/ 15 h 22"/>
                  <a:gd name="T60" fmla="*/ 0 w 14"/>
                  <a:gd name="T61" fmla="*/ 8 h 22"/>
                  <a:gd name="T62" fmla="*/ 0 w 14"/>
                  <a:gd name="T63" fmla="*/ 8 h 22"/>
                  <a:gd name="T64" fmla="*/ 0 w 14"/>
                  <a:gd name="T65" fmla="*/ 8 h 22"/>
                  <a:gd name="T66" fmla="*/ 0 w 14"/>
                  <a:gd name="T67" fmla="*/ 8 h 22"/>
                  <a:gd name="T68" fmla="*/ 7 w 14"/>
                  <a:gd name="T69" fmla="*/ 8 h 22"/>
                  <a:gd name="T70" fmla="*/ 7 w 14"/>
                  <a:gd name="T71" fmla="*/ 8 h 2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4"/>
                  <a:gd name="T109" fmla="*/ 0 h 22"/>
                  <a:gd name="T110" fmla="*/ 14 w 14"/>
                  <a:gd name="T111" fmla="*/ 22 h 2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4" h="22">
                    <a:moveTo>
                      <a:pt x="7" y="8"/>
                    </a:moveTo>
                    <a:lnTo>
                      <a:pt x="7" y="0"/>
                    </a:lnTo>
                    <a:lnTo>
                      <a:pt x="7" y="8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14" y="8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7" y="22"/>
                    </a:lnTo>
                    <a:lnTo>
                      <a:pt x="0" y="22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8" name="Freeform 391"/>
              <p:cNvSpPr>
                <a:spLocks/>
              </p:cNvSpPr>
              <p:nvPr/>
            </p:nvSpPr>
            <p:spPr bwMode="auto">
              <a:xfrm>
                <a:off x="1853" y="1808"/>
                <a:ext cx="8" cy="8"/>
              </a:xfrm>
              <a:custGeom>
                <a:avLst/>
                <a:gdLst>
                  <a:gd name="T0" fmla="*/ 0 w 7"/>
                  <a:gd name="T1" fmla="*/ 8 h 8"/>
                  <a:gd name="T2" fmla="*/ 0 w 7"/>
                  <a:gd name="T3" fmla="*/ 0 h 8"/>
                  <a:gd name="T4" fmla="*/ 0 w 7"/>
                  <a:gd name="T5" fmla="*/ 0 h 8"/>
                  <a:gd name="T6" fmla="*/ 7 w 7"/>
                  <a:gd name="T7" fmla="*/ 0 h 8"/>
                  <a:gd name="T8" fmla="*/ 7 w 7"/>
                  <a:gd name="T9" fmla="*/ 0 h 8"/>
                  <a:gd name="T10" fmla="*/ 7 w 7"/>
                  <a:gd name="T11" fmla="*/ 0 h 8"/>
                  <a:gd name="T12" fmla="*/ 7 w 7"/>
                  <a:gd name="T13" fmla="*/ 8 h 8"/>
                  <a:gd name="T14" fmla="*/ 0 w 7"/>
                  <a:gd name="T15" fmla="*/ 8 h 8"/>
                  <a:gd name="T16" fmla="*/ 0 w 7"/>
                  <a:gd name="T17" fmla="*/ 8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8"/>
                  <a:gd name="T29" fmla="*/ 7 w 7"/>
                  <a:gd name="T30" fmla="*/ 8 h 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8">
                    <a:moveTo>
                      <a:pt x="0" y="8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9" name="Freeform 392"/>
              <p:cNvSpPr>
                <a:spLocks/>
              </p:cNvSpPr>
              <p:nvPr/>
            </p:nvSpPr>
            <p:spPr bwMode="auto">
              <a:xfrm>
                <a:off x="1861" y="1816"/>
                <a:ext cx="7" cy="1"/>
              </a:xfrm>
              <a:custGeom>
                <a:avLst/>
                <a:gdLst>
                  <a:gd name="T0" fmla="*/ 0 w 7"/>
                  <a:gd name="T1" fmla="*/ 0 h 1"/>
                  <a:gd name="T2" fmla="*/ 7 w 7"/>
                  <a:gd name="T3" fmla="*/ 0 h 1"/>
                  <a:gd name="T4" fmla="*/ 7 w 7"/>
                  <a:gd name="T5" fmla="*/ 0 h 1"/>
                  <a:gd name="T6" fmla="*/ 7 w 7"/>
                  <a:gd name="T7" fmla="*/ 0 h 1"/>
                  <a:gd name="T8" fmla="*/ 7 w 7"/>
                  <a:gd name="T9" fmla="*/ 0 h 1"/>
                  <a:gd name="T10" fmla="*/ 0 w 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1"/>
                  <a:gd name="T20" fmla="*/ 7 w 7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1">
                    <a:moveTo>
                      <a:pt x="0" y="0"/>
                    </a:move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0" name="Rectangle 393"/>
              <p:cNvSpPr>
                <a:spLocks noChangeArrowheads="1"/>
              </p:cNvSpPr>
              <p:nvPr/>
            </p:nvSpPr>
            <p:spPr bwMode="auto">
              <a:xfrm>
                <a:off x="1845" y="1816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61" name="Rectangle 394"/>
              <p:cNvSpPr>
                <a:spLocks noChangeArrowheads="1"/>
              </p:cNvSpPr>
              <p:nvPr/>
            </p:nvSpPr>
            <p:spPr bwMode="auto">
              <a:xfrm>
                <a:off x="1868" y="1816"/>
                <a:ext cx="2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62" name="Rectangle 395"/>
              <p:cNvSpPr>
                <a:spLocks noChangeArrowheads="1"/>
              </p:cNvSpPr>
              <p:nvPr/>
            </p:nvSpPr>
            <p:spPr bwMode="auto">
              <a:xfrm>
                <a:off x="1900" y="1816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63" name="Rectangle 396"/>
              <p:cNvSpPr>
                <a:spLocks noChangeArrowheads="1"/>
              </p:cNvSpPr>
              <p:nvPr/>
            </p:nvSpPr>
            <p:spPr bwMode="auto">
              <a:xfrm>
                <a:off x="1868" y="1823"/>
                <a:ext cx="2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64" name="Freeform 397"/>
              <p:cNvSpPr>
                <a:spLocks/>
              </p:cNvSpPr>
              <p:nvPr/>
            </p:nvSpPr>
            <p:spPr bwMode="auto">
              <a:xfrm>
                <a:off x="1884" y="1823"/>
                <a:ext cx="8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7 h 7"/>
                  <a:gd name="T6" fmla="*/ 0 w 7"/>
                  <a:gd name="T7" fmla="*/ 0 h 7"/>
                  <a:gd name="T8" fmla="*/ 0 w 7"/>
                  <a:gd name="T9" fmla="*/ 0 h 7"/>
                  <a:gd name="T10" fmla="*/ 0 w 7"/>
                  <a:gd name="T11" fmla="*/ 0 h 7"/>
                  <a:gd name="T12" fmla="*/ 7 w 7"/>
                  <a:gd name="T13" fmla="*/ 0 h 7"/>
                  <a:gd name="T14" fmla="*/ 7 w 7"/>
                  <a:gd name="T15" fmla="*/ 0 h 7"/>
                  <a:gd name="T16" fmla="*/ 7 w 7"/>
                  <a:gd name="T17" fmla="*/ 0 h 7"/>
                  <a:gd name="T18" fmla="*/ 7 w 7"/>
                  <a:gd name="T19" fmla="*/ 0 h 7"/>
                  <a:gd name="T20" fmla="*/ 7 w 7"/>
                  <a:gd name="T21" fmla="*/ 7 h 7"/>
                  <a:gd name="T22" fmla="*/ 7 w 7"/>
                  <a:gd name="T23" fmla="*/ 7 h 7"/>
                  <a:gd name="T24" fmla="*/ 0 w 7"/>
                  <a:gd name="T25" fmla="*/ 7 h 7"/>
                  <a:gd name="T26" fmla="*/ 0 w 7"/>
                  <a:gd name="T27" fmla="*/ 7 h 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"/>
                  <a:gd name="T43" fmla="*/ 0 h 7"/>
                  <a:gd name="T44" fmla="*/ 7 w 7"/>
                  <a:gd name="T45" fmla="*/ 7 h 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5" name="Freeform 398"/>
              <p:cNvSpPr>
                <a:spLocks/>
              </p:cNvSpPr>
              <p:nvPr/>
            </p:nvSpPr>
            <p:spPr bwMode="auto">
              <a:xfrm>
                <a:off x="1853" y="1830"/>
                <a:ext cx="15" cy="7"/>
              </a:xfrm>
              <a:custGeom>
                <a:avLst/>
                <a:gdLst>
                  <a:gd name="T0" fmla="*/ 14 w 14"/>
                  <a:gd name="T1" fmla="*/ 7 h 7"/>
                  <a:gd name="T2" fmla="*/ 14 w 14"/>
                  <a:gd name="T3" fmla="*/ 7 h 7"/>
                  <a:gd name="T4" fmla="*/ 14 w 14"/>
                  <a:gd name="T5" fmla="*/ 7 h 7"/>
                  <a:gd name="T6" fmla="*/ 14 w 14"/>
                  <a:gd name="T7" fmla="*/ 7 h 7"/>
                  <a:gd name="T8" fmla="*/ 7 w 14"/>
                  <a:gd name="T9" fmla="*/ 7 h 7"/>
                  <a:gd name="T10" fmla="*/ 7 w 14"/>
                  <a:gd name="T11" fmla="*/ 7 h 7"/>
                  <a:gd name="T12" fmla="*/ 7 w 14"/>
                  <a:gd name="T13" fmla="*/ 7 h 7"/>
                  <a:gd name="T14" fmla="*/ 0 w 14"/>
                  <a:gd name="T15" fmla="*/ 7 h 7"/>
                  <a:gd name="T16" fmla="*/ 0 w 14"/>
                  <a:gd name="T17" fmla="*/ 7 h 7"/>
                  <a:gd name="T18" fmla="*/ 0 w 14"/>
                  <a:gd name="T19" fmla="*/ 7 h 7"/>
                  <a:gd name="T20" fmla="*/ 0 w 14"/>
                  <a:gd name="T21" fmla="*/ 7 h 7"/>
                  <a:gd name="T22" fmla="*/ 0 w 14"/>
                  <a:gd name="T23" fmla="*/ 0 h 7"/>
                  <a:gd name="T24" fmla="*/ 7 w 14"/>
                  <a:gd name="T25" fmla="*/ 0 h 7"/>
                  <a:gd name="T26" fmla="*/ 7 w 14"/>
                  <a:gd name="T27" fmla="*/ 0 h 7"/>
                  <a:gd name="T28" fmla="*/ 7 w 14"/>
                  <a:gd name="T29" fmla="*/ 0 h 7"/>
                  <a:gd name="T30" fmla="*/ 7 w 14"/>
                  <a:gd name="T31" fmla="*/ 0 h 7"/>
                  <a:gd name="T32" fmla="*/ 7 w 14"/>
                  <a:gd name="T33" fmla="*/ 0 h 7"/>
                  <a:gd name="T34" fmla="*/ 14 w 14"/>
                  <a:gd name="T35" fmla="*/ 0 h 7"/>
                  <a:gd name="T36" fmla="*/ 14 w 14"/>
                  <a:gd name="T37" fmla="*/ 0 h 7"/>
                  <a:gd name="T38" fmla="*/ 14 w 14"/>
                  <a:gd name="T39" fmla="*/ 0 h 7"/>
                  <a:gd name="T40" fmla="*/ 14 w 14"/>
                  <a:gd name="T41" fmla="*/ 0 h 7"/>
                  <a:gd name="T42" fmla="*/ 14 w 14"/>
                  <a:gd name="T43" fmla="*/ 0 h 7"/>
                  <a:gd name="T44" fmla="*/ 14 w 14"/>
                  <a:gd name="T45" fmla="*/ 0 h 7"/>
                  <a:gd name="T46" fmla="*/ 14 w 14"/>
                  <a:gd name="T47" fmla="*/ 7 h 7"/>
                  <a:gd name="T48" fmla="*/ 14 w 14"/>
                  <a:gd name="T49" fmla="*/ 7 h 7"/>
                  <a:gd name="T50" fmla="*/ 14 w 14"/>
                  <a:gd name="T51" fmla="*/ 7 h 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4"/>
                  <a:gd name="T79" fmla="*/ 0 h 7"/>
                  <a:gd name="T80" fmla="*/ 14 w 14"/>
                  <a:gd name="T81" fmla="*/ 7 h 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4" h="7">
                    <a:moveTo>
                      <a:pt x="14" y="7"/>
                    </a:moveTo>
                    <a:lnTo>
                      <a:pt x="14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14" y="0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6" name="Freeform 399"/>
              <p:cNvSpPr>
                <a:spLocks/>
              </p:cNvSpPr>
              <p:nvPr/>
            </p:nvSpPr>
            <p:spPr bwMode="auto">
              <a:xfrm>
                <a:off x="1740" y="1830"/>
                <a:ext cx="33" cy="28"/>
              </a:xfrm>
              <a:custGeom>
                <a:avLst/>
                <a:gdLst>
                  <a:gd name="T0" fmla="*/ 8 w 29"/>
                  <a:gd name="T1" fmla="*/ 7 h 28"/>
                  <a:gd name="T2" fmla="*/ 8 w 29"/>
                  <a:gd name="T3" fmla="*/ 7 h 28"/>
                  <a:gd name="T4" fmla="*/ 15 w 29"/>
                  <a:gd name="T5" fmla="*/ 7 h 28"/>
                  <a:gd name="T6" fmla="*/ 15 w 29"/>
                  <a:gd name="T7" fmla="*/ 7 h 28"/>
                  <a:gd name="T8" fmla="*/ 15 w 29"/>
                  <a:gd name="T9" fmla="*/ 7 h 28"/>
                  <a:gd name="T10" fmla="*/ 15 w 29"/>
                  <a:gd name="T11" fmla="*/ 7 h 28"/>
                  <a:gd name="T12" fmla="*/ 22 w 29"/>
                  <a:gd name="T13" fmla="*/ 7 h 28"/>
                  <a:gd name="T14" fmla="*/ 22 w 29"/>
                  <a:gd name="T15" fmla="*/ 7 h 28"/>
                  <a:gd name="T16" fmla="*/ 22 w 29"/>
                  <a:gd name="T17" fmla="*/ 0 h 28"/>
                  <a:gd name="T18" fmla="*/ 22 w 29"/>
                  <a:gd name="T19" fmla="*/ 0 h 28"/>
                  <a:gd name="T20" fmla="*/ 22 w 29"/>
                  <a:gd name="T21" fmla="*/ 0 h 28"/>
                  <a:gd name="T22" fmla="*/ 29 w 29"/>
                  <a:gd name="T23" fmla="*/ 0 h 28"/>
                  <a:gd name="T24" fmla="*/ 29 w 29"/>
                  <a:gd name="T25" fmla="*/ 7 h 28"/>
                  <a:gd name="T26" fmla="*/ 29 w 29"/>
                  <a:gd name="T27" fmla="*/ 7 h 28"/>
                  <a:gd name="T28" fmla="*/ 22 w 29"/>
                  <a:gd name="T29" fmla="*/ 7 h 28"/>
                  <a:gd name="T30" fmla="*/ 22 w 29"/>
                  <a:gd name="T31" fmla="*/ 7 h 28"/>
                  <a:gd name="T32" fmla="*/ 22 w 29"/>
                  <a:gd name="T33" fmla="*/ 14 h 28"/>
                  <a:gd name="T34" fmla="*/ 22 w 29"/>
                  <a:gd name="T35" fmla="*/ 14 h 28"/>
                  <a:gd name="T36" fmla="*/ 22 w 29"/>
                  <a:gd name="T37" fmla="*/ 14 h 28"/>
                  <a:gd name="T38" fmla="*/ 22 w 29"/>
                  <a:gd name="T39" fmla="*/ 14 h 28"/>
                  <a:gd name="T40" fmla="*/ 22 w 29"/>
                  <a:gd name="T41" fmla="*/ 14 h 28"/>
                  <a:gd name="T42" fmla="*/ 15 w 29"/>
                  <a:gd name="T43" fmla="*/ 21 h 28"/>
                  <a:gd name="T44" fmla="*/ 15 w 29"/>
                  <a:gd name="T45" fmla="*/ 21 h 28"/>
                  <a:gd name="T46" fmla="*/ 15 w 29"/>
                  <a:gd name="T47" fmla="*/ 21 h 28"/>
                  <a:gd name="T48" fmla="*/ 15 w 29"/>
                  <a:gd name="T49" fmla="*/ 21 h 28"/>
                  <a:gd name="T50" fmla="*/ 15 w 29"/>
                  <a:gd name="T51" fmla="*/ 21 h 28"/>
                  <a:gd name="T52" fmla="*/ 15 w 29"/>
                  <a:gd name="T53" fmla="*/ 28 h 28"/>
                  <a:gd name="T54" fmla="*/ 15 w 29"/>
                  <a:gd name="T55" fmla="*/ 28 h 28"/>
                  <a:gd name="T56" fmla="*/ 8 w 29"/>
                  <a:gd name="T57" fmla="*/ 28 h 28"/>
                  <a:gd name="T58" fmla="*/ 8 w 29"/>
                  <a:gd name="T59" fmla="*/ 28 h 28"/>
                  <a:gd name="T60" fmla="*/ 8 w 29"/>
                  <a:gd name="T61" fmla="*/ 28 h 28"/>
                  <a:gd name="T62" fmla="*/ 8 w 29"/>
                  <a:gd name="T63" fmla="*/ 28 h 28"/>
                  <a:gd name="T64" fmla="*/ 0 w 29"/>
                  <a:gd name="T65" fmla="*/ 28 h 28"/>
                  <a:gd name="T66" fmla="*/ 0 w 29"/>
                  <a:gd name="T67" fmla="*/ 28 h 28"/>
                  <a:gd name="T68" fmla="*/ 0 w 29"/>
                  <a:gd name="T69" fmla="*/ 28 h 28"/>
                  <a:gd name="T70" fmla="*/ 0 w 29"/>
                  <a:gd name="T71" fmla="*/ 28 h 28"/>
                  <a:gd name="T72" fmla="*/ 0 w 29"/>
                  <a:gd name="T73" fmla="*/ 28 h 28"/>
                  <a:gd name="T74" fmla="*/ 0 w 29"/>
                  <a:gd name="T75" fmla="*/ 28 h 28"/>
                  <a:gd name="T76" fmla="*/ 0 w 29"/>
                  <a:gd name="T77" fmla="*/ 28 h 28"/>
                  <a:gd name="T78" fmla="*/ 0 w 29"/>
                  <a:gd name="T79" fmla="*/ 21 h 28"/>
                  <a:gd name="T80" fmla="*/ 0 w 29"/>
                  <a:gd name="T81" fmla="*/ 21 h 28"/>
                  <a:gd name="T82" fmla="*/ 0 w 29"/>
                  <a:gd name="T83" fmla="*/ 21 h 28"/>
                  <a:gd name="T84" fmla="*/ 0 w 29"/>
                  <a:gd name="T85" fmla="*/ 21 h 28"/>
                  <a:gd name="T86" fmla="*/ 0 w 29"/>
                  <a:gd name="T87" fmla="*/ 21 h 28"/>
                  <a:gd name="T88" fmla="*/ 0 w 29"/>
                  <a:gd name="T89" fmla="*/ 14 h 28"/>
                  <a:gd name="T90" fmla="*/ 0 w 29"/>
                  <a:gd name="T91" fmla="*/ 14 h 28"/>
                  <a:gd name="T92" fmla="*/ 0 w 29"/>
                  <a:gd name="T93" fmla="*/ 14 h 28"/>
                  <a:gd name="T94" fmla="*/ 8 w 29"/>
                  <a:gd name="T95" fmla="*/ 14 h 28"/>
                  <a:gd name="T96" fmla="*/ 8 w 29"/>
                  <a:gd name="T97" fmla="*/ 14 h 28"/>
                  <a:gd name="T98" fmla="*/ 8 w 29"/>
                  <a:gd name="T99" fmla="*/ 7 h 28"/>
                  <a:gd name="T100" fmla="*/ 8 w 29"/>
                  <a:gd name="T101" fmla="*/ 7 h 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9"/>
                  <a:gd name="T154" fmla="*/ 0 h 28"/>
                  <a:gd name="T155" fmla="*/ 29 w 29"/>
                  <a:gd name="T156" fmla="*/ 28 h 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9" h="28">
                    <a:moveTo>
                      <a:pt x="8" y="7"/>
                    </a:moveTo>
                    <a:lnTo>
                      <a:pt x="8" y="7"/>
                    </a:lnTo>
                    <a:lnTo>
                      <a:pt x="15" y="7"/>
                    </a:lnTo>
                    <a:lnTo>
                      <a:pt x="22" y="7"/>
                    </a:lnTo>
                    <a:lnTo>
                      <a:pt x="22" y="0"/>
                    </a:lnTo>
                    <a:lnTo>
                      <a:pt x="29" y="0"/>
                    </a:lnTo>
                    <a:lnTo>
                      <a:pt x="29" y="7"/>
                    </a:lnTo>
                    <a:lnTo>
                      <a:pt x="22" y="7"/>
                    </a:lnTo>
                    <a:lnTo>
                      <a:pt x="22" y="14"/>
                    </a:lnTo>
                    <a:lnTo>
                      <a:pt x="15" y="21"/>
                    </a:lnTo>
                    <a:lnTo>
                      <a:pt x="15" y="28"/>
                    </a:lnTo>
                    <a:lnTo>
                      <a:pt x="8" y="28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8" y="14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7" name="Rectangle 400"/>
              <p:cNvSpPr>
                <a:spLocks noChangeArrowheads="1"/>
              </p:cNvSpPr>
              <p:nvPr/>
            </p:nvSpPr>
            <p:spPr bwMode="auto">
              <a:xfrm>
                <a:off x="1892" y="1844"/>
                <a:ext cx="8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68" name="Rectangle 401"/>
              <p:cNvSpPr>
                <a:spLocks noChangeArrowheads="1"/>
              </p:cNvSpPr>
              <p:nvPr/>
            </p:nvSpPr>
            <p:spPr bwMode="auto">
              <a:xfrm>
                <a:off x="1900" y="1844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69" name="Rectangle 402"/>
              <p:cNvSpPr>
                <a:spLocks noChangeArrowheads="1"/>
              </p:cNvSpPr>
              <p:nvPr/>
            </p:nvSpPr>
            <p:spPr bwMode="auto">
              <a:xfrm>
                <a:off x="1876" y="1844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70" name="Rectangle 403"/>
              <p:cNvSpPr>
                <a:spLocks noChangeArrowheads="1"/>
              </p:cNvSpPr>
              <p:nvPr/>
            </p:nvSpPr>
            <p:spPr bwMode="auto">
              <a:xfrm>
                <a:off x="1876" y="1858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71" name="Freeform 404"/>
              <p:cNvSpPr>
                <a:spLocks/>
              </p:cNvSpPr>
              <p:nvPr/>
            </p:nvSpPr>
            <p:spPr bwMode="auto">
              <a:xfrm>
                <a:off x="1732" y="1858"/>
                <a:ext cx="17" cy="14"/>
              </a:xfrm>
              <a:custGeom>
                <a:avLst/>
                <a:gdLst>
                  <a:gd name="T0" fmla="*/ 0 w 15"/>
                  <a:gd name="T1" fmla="*/ 7 h 14"/>
                  <a:gd name="T2" fmla="*/ 0 w 15"/>
                  <a:gd name="T3" fmla="*/ 7 h 14"/>
                  <a:gd name="T4" fmla="*/ 0 w 15"/>
                  <a:gd name="T5" fmla="*/ 0 h 14"/>
                  <a:gd name="T6" fmla="*/ 7 w 15"/>
                  <a:gd name="T7" fmla="*/ 0 h 14"/>
                  <a:gd name="T8" fmla="*/ 7 w 15"/>
                  <a:gd name="T9" fmla="*/ 0 h 14"/>
                  <a:gd name="T10" fmla="*/ 7 w 15"/>
                  <a:gd name="T11" fmla="*/ 7 h 14"/>
                  <a:gd name="T12" fmla="*/ 7 w 15"/>
                  <a:gd name="T13" fmla="*/ 7 h 14"/>
                  <a:gd name="T14" fmla="*/ 7 w 15"/>
                  <a:gd name="T15" fmla="*/ 0 h 14"/>
                  <a:gd name="T16" fmla="*/ 15 w 15"/>
                  <a:gd name="T17" fmla="*/ 7 h 14"/>
                  <a:gd name="T18" fmla="*/ 15 w 15"/>
                  <a:gd name="T19" fmla="*/ 7 h 14"/>
                  <a:gd name="T20" fmla="*/ 15 w 15"/>
                  <a:gd name="T21" fmla="*/ 7 h 14"/>
                  <a:gd name="T22" fmla="*/ 15 w 15"/>
                  <a:gd name="T23" fmla="*/ 7 h 14"/>
                  <a:gd name="T24" fmla="*/ 7 w 15"/>
                  <a:gd name="T25" fmla="*/ 7 h 14"/>
                  <a:gd name="T26" fmla="*/ 7 w 15"/>
                  <a:gd name="T27" fmla="*/ 7 h 14"/>
                  <a:gd name="T28" fmla="*/ 7 w 15"/>
                  <a:gd name="T29" fmla="*/ 7 h 14"/>
                  <a:gd name="T30" fmla="*/ 7 w 15"/>
                  <a:gd name="T31" fmla="*/ 7 h 14"/>
                  <a:gd name="T32" fmla="*/ 7 w 15"/>
                  <a:gd name="T33" fmla="*/ 14 h 14"/>
                  <a:gd name="T34" fmla="*/ 0 w 15"/>
                  <a:gd name="T35" fmla="*/ 14 h 14"/>
                  <a:gd name="T36" fmla="*/ 0 w 15"/>
                  <a:gd name="T37" fmla="*/ 14 h 14"/>
                  <a:gd name="T38" fmla="*/ 0 w 15"/>
                  <a:gd name="T39" fmla="*/ 7 h 14"/>
                  <a:gd name="T40" fmla="*/ 0 w 15"/>
                  <a:gd name="T41" fmla="*/ 7 h 14"/>
                  <a:gd name="T42" fmla="*/ 7 w 15"/>
                  <a:gd name="T43" fmla="*/ 7 h 14"/>
                  <a:gd name="T44" fmla="*/ 7 w 15"/>
                  <a:gd name="T45" fmla="*/ 7 h 14"/>
                  <a:gd name="T46" fmla="*/ 0 w 15"/>
                  <a:gd name="T47" fmla="*/ 7 h 1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5"/>
                  <a:gd name="T73" fmla="*/ 0 h 14"/>
                  <a:gd name="T74" fmla="*/ 15 w 15"/>
                  <a:gd name="T75" fmla="*/ 14 h 1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5" h="14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15" y="7"/>
                    </a:lnTo>
                    <a:lnTo>
                      <a:pt x="7" y="7"/>
                    </a:lnTo>
                    <a:lnTo>
                      <a:pt x="7" y="14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2" name="Rectangle 405"/>
              <p:cNvSpPr>
                <a:spLocks noChangeArrowheads="1"/>
              </p:cNvSpPr>
              <p:nvPr/>
            </p:nvSpPr>
            <p:spPr bwMode="auto">
              <a:xfrm>
                <a:off x="1740" y="1872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73" name="Freeform 406"/>
              <p:cNvSpPr>
                <a:spLocks/>
              </p:cNvSpPr>
              <p:nvPr/>
            </p:nvSpPr>
            <p:spPr bwMode="auto">
              <a:xfrm>
                <a:off x="1853" y="1886"/>
                <a:ext cx="8" cy="1"/>
              </a:xfrm>
              <a:custGeom>
                <a:avLst/>
                <a:gdLst>
                  <a:gd name="T0" fmla="*/ 0 w 7"/>
                  <a:gd name="T1" fmla="*/ 0 h 1"/>
                  <a:gd name="T2" fmla="*/ 0 w 7"/>
                  <a:gd name="T3" fmla="*/ 0 h 1"/>
                  <a:gd name="T4" fmla="*/ 7 w 7"/>
                  <a:gd name="T5" fmla="*/ 0 h 1"/>
                  <a:gd name="T6" fmla="*/ 0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" name="Rectangle 407"/>
              <p:cNvSpPr>
                <a:spLocks noChangeArrowheads="1"/>
              </p:cNvSpPr>
              <p:nvPr/>
            </p:nvSpPr>
            <p:spPr bwMode="auto">
              <a:xfrm>
                <a:off x="1709" y="1893"/>
                <a:ext cx="8" cy="8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75" name="Rectangle 408"/>
              <p:cNvSpPr>
                <a:spLocks noChangeArrowheads="1"/>
              </p:cNvSpPr>
              <p:nvPr/>
            </p:nvSpPr>
            <p:spPr bwMode="auto">
              <a:xfrm>
                <a:off x="1709" y="1901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76" name="Freeform 409"/>
              <p:cNvSpPr>
                <a:spLocks/>
              </p:cNvSpPr>
              <p:nvPr/>
            </p:nvSpPr>
            <p:spPr bwMode="auto">
              <a:xfrm>
                <a:off x="1908" y="1723"/>
                <a:ext cx="40" cy="22"/>
              </a:xfrm>
              <a:custGeom>
                <a:avLst/>
                <a:gdLst>
                  <a:gd name="T0" fmla="*/ 0 w 36"/>
                  <a:gd name="T1" fmla="*/ 22 h 22"/>
                  <a:gd name="T2" fmla="*/ 0 w 36"/>
                  <a:gd name="T3" fmla="*/ 22 h 22"/>
                  <a:gd name="T4" fmla="*/ 7 w 36"/>
                  <a:gd name="T5" fmla="*/ 15 h 22"/>
                  <a:gd name="T6" fmla="*/ 7 w 36"/>
                  <a:gd name="T7" fmla="*/ 15 h 22"/>
                  <a:gd name="T8" fmla="*/ 7 w 36"/>
                  <a:gd name="T9" fmla="*/ 15 h 22"/>
                  <a:gd name="T10" fmla="*/ 7 w 36"/>
                  <a:gd name="T11" fmla="*/ 15 h 22"/>
                  <a:gd name="T12" fmla="*/ 7 w 36"/>
                  <a:gd name="T13" fmla="*/ 15 h 22"/>
                  <a:gd name="T14" fmla="*/ 7 w 36"/>
                  <a:gd name="T15" fmla="*/ 15 h 22"/>
                  <a:gd name="T16" fmla="*/ 14 w 36"/>
                  <a:gd name="T17" fmla="*/ 15 h 22"/>
                  <a:gd name="T18" fmla="*/ 14 w 36"/>
                  <a:gd name="T19" fmla="*/ 15 h 22"/>
                  <a:gd name="T20" fmla="*/ 14 w 36"/>
                  <a:gd name="T21" fmla="*/ 7 h 22"/>
                  <a:gd name="T22" fmla="*/ 14 w 36"/>
                  <a:gd name="T23" fmla="*/ 7 h 22"/>
                  <a:gd name="T24" fmla="*/ 22 w 36"/>
                  <a:gd name="T25" fmla="*/ 7 h 22"/>
                  <a:gd name="T26" fmla="*/ 22 w 36"/>
                  <a:gd name="T27" fmla="*/ 7 h 22"/>
                  <a:gd name="T28" fmla="*/ 22 w 36"/>
                  <a:gd name="T29" fmla="*/ 7 h 22"/>
                  <a:gd name="T30" fmla="*/ 22 w 36"/>
                  <a:gd name="T31" fmla="*/ 7 h 22"/>
                  <a:gd name="T32" fmla="*/ 22 w 36"/>
                  <a:gd name="T33" fmla="*/ 0 h 22"/>
                  <a:gd name="T34" fmla="*/ 29 w 36"/>
                  <a:gd name="T35" fmla="*/ 0 h 22"/>
                  <a:gd name="T36" fmla="*/ 29 w 36"/>
                  <a:gd name="T37" fmla="*/ 0 h 22"/>
                  <a:gd name="T38" fmla="*/ 29 w 36"/>
                  <a:gd name="T39" fmla="*/ 0 h 22"/>
                  <a:gd name="T40" fmla="*/ 29 w 36"/>
                  <a:gd name="T41" fmla="*/ 0 h 22"/>
                  <a:gd name="T42" fmla="*/ 29 w 36"/>
                  <a:gd name="T43" fmla="*/ 0 h 22"/>
                  <a:gd name="T44" fmla="*/ 29 w 36"/>
                  <a:gd name="T45" fmla="*/ 0 h 22"/>
                  <a:gd name="T46" fmla="*/ 36 w 36"/>
                  <a:gd name="T47" fmla="*/ 0 h 22"/>
                  <a:gd name="T48" fmla="*/ 36 w 36"/>
                  <a:gd name="T49" fmla="*/ 0 h 22"/>
                  <a:gd name="T50" fmla="*/ 36 w 36"/>
                  <a:gd name="T51" fmla="*/ 0 h 22"/>
                  <a:gd name="T52" fmla="*/ 36 w 36"/>
                  <a:gd name="T53" fmla="*/ 0 h 22"/>
                  <a:gd name="T54" fmla="*/ 36 w 36"/>
                  <a:gd name="T55" fmla="*/ 0 h 22"/>
                  <a:gd name="T56" fmla="*/ 36 w 36"/>
                  <a:gd name="T57" fmla="*/ 0 h 22"/>
                  <a:gd name="T58" fmla="*/ 36 w 36"/>
                  <a:gd name="T59" fmla="*/ 0 h 22"/>
                  <a:gd name="T60" fmla="*/ 29 w 36"/>
                  <a:gd name="T61" fmla="*/ 0 h 22"/>
                  <a:gd name="T62" fmla="*/ 29 w 36"/>
                  <a:gd name="T63" fmla="*/ 7 h 22"/>
                  <a:gd name="T64" fmla="*/ 29 w 36"/>
                  <a:gd name="T65" fmla="*/ 7 h 22"/>
                  <a:gd name="T66" fmla="*/ 29 w 36"/>
                  <a:gd name="T67" fmla="*/ 7 h 22"/>
                  <a:gd name="T68" fmla="*/ 29 w 36"/>
                  <a:gd name="T69" fmla="*/ 7 h 22"/>
                  <a:gd name="T70" fmla="*/ 22 w 36"/>
                  <a:gd name="T71" fmla="*/ 7 h 22"/>
                  <a:gd name="T72" fmla="*/ 22 w 36"/>
                  <a:gd name="T73" fmla="*/ 15 h 22"/>
                  <a:gd name="T74" fmla="*/ 22 w 36"/>
                  <a:gd name="T75" fmla="*/ 15 h 22"/>
                  <a:gd name="T76" fmla="*/ 22 w 36"/>
                  <a:gd name="T77" fmla="*/ 15 h 22"/>
                  <a:gd name="T78" fmla="*/ 22 w 36"/>
                  <a:gd name="T79" fmla="*/ 15 h 22"/>
                  <a:gd name="T80" fmla="*/ 22 w 36"/>
                  <a:gd name="T81" fmla="*/ 15 h 22"/>
                  <a:gd name="T82" fmla="*/ 14 w 36"/>
                  <a:gd name="T83" fmla="*/ 15 h 22"/>
                  <a:gd name="T84" fmla="*/ 14 w 36"/>
                  <a:gd name="T85" fmla="*/ 15 h 22"/>
                  <a:gd name="T86" fmla="*/ 14 w 36"/>
                  <a:gd name="T87" fmla="*/ 15 h 22"/>
                  <a:gd name="T88" fmla="*/ 7 w 36"/>
                  <a:gd name="T89" fmla="*/ 15 h 22"/>
                  <a:gd name="T90" fmla="*/ 7 w 36"/>
                  <a:gd name="T91" fmla="*/ 22 h 22"/>
                  <a:gd name="T92" fmla="*/ 7 w 36"/>
                  <a:gd name="T93" fmla="*/ 22 h 22"/>
                  <a:gd name="T94" fmla="*/ 7 w 36"/>
                  <a:gd name="T95" fmla="*/ 22 h 22"/>
                  <a:gd name="T96" fmla="*/ 7 w 36"/>
                  <a:gd name="T97" fmla="*/ 22 h 22"/>
                  <a:gd name="T98" fmla="*/ 0 w 36"/>
                  <a:gd name="T99" fmla="*/ 22 h 22"/>
                  <a:gd name="T100" fmla="*/ 0 w 36"/>
                  <a:gd name="T101" fmla="*/ 22 h 2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6"/>
                  <a:gd name="T154" fmla="*/ 0 h 22"/>
                  <a:gd name="T155" fmla="*/ 36 w 36"/>
                  <a:gd name="T156" fmla="*/ 22 h 2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6" h="22">
                    <a:moveTo>
                      <a:pt x="0" y="22"/>
                    </a:moveTo>
                    <a:lnTo>
                      <a:pt x="0" y="22"/>
                    </a:lnTo>
                    <a:lnTo>
                      <a:pt x="7" y="15"/>
                    </a:lnTo>
                    <a:lnTo>
                      <a:pt x="14" y="15"/>
                    </a:lnTo>
                    <a:lnTo>
                      <a:pt x="14" y="7"/>
                    </a:lnTo>
                    <a:lnTo>
                      <a:pt x="22" y="7"/>
                    </a:lnTo>
                    <a:lnTo>
                      <a:pt x="22" y="0"/>
                    </a:lnTo>
                    <a:lnTo>
                      <a:pt x="29" y="0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9" y="7"/>
                    </a:lnTo>
                    <a:lnTo>
                      <a:pt x="22" y="7"/>
                    </a:lnTo>
                    <a:lnTo>
                      <a:pt x="22" y="15"/>
                    </a:lnTo>
                    <a:lnTo>
                      <a:pt x="14" y="15"/>
                    </a:lnTo>
                    <a:lnTo>
                      <a:pt x="7" y="15"/>
                    </a:lnTo>
                    <a:lnTo>
                      <a:pt x="7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7" name="Rectangle 410"/>
              <p:cNvSpPr>
                <a:spLocks noChangeArrowheads="1"/>
              </p:cNvSpPr>
              <p:nvPr/>
            </p:nvSpPr>
            <p:spPr bwMode="auto">
              <a:xfrm>
                <a:off x="1924" y="1745"/>
                <a:ext cx="1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78" name="Rectangle 411"/>
              <p:cNvSpPr>
                <a:spLocks noChangeArrowheads="1"/>
              </p:cNvSpPr>
              <p:nvPr/>
            </p:nvSpPr>
            <p:spPr bwMode="auto">
              <a:xfrm>
                <a:off x="1940" y="1745"/>
                <a:ext cx="2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79" name="Rectangle 412"/>
              <p:cNvSpPr>
                <a:spLocks noChangeArrowheads="1"/>
              </p:cNvSpPr>
              <p:nvPr/>
            </p:nvSpPr>
            <p:spPr bwMode="auto">
              <a:xfrm>
                <a:off x="1789" y="1730"/>
                <a:ext cx="7" cy="1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580" name="Rectangle 413"/>
              <p:cNvSpPr>
                <a:spLocks noChangeArrowheads="1"/>
              </p:cNvSpPr>
              <p:nvPr/>
            </p:nvSpPr>
            <p:spPr bwMode="auto">
              <a:xfrm>
                <a:off x="1924" y="1738"/>
                <a:ext cx="1" cy="7"/>
              </a:xfrm>
              <a:prstGeom prst="rect">
                <a:avLst/>
              </a:prstGeom>
              <a:solidFill>
                <a:schemeClr val="bg1"/>
              </a:solidFill>
              <a:ln w="11113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endParaRPr lang="fr-FR" sz="1800">
                  <a:latin typeface="Arial" pitchFamily="34" charset="0"/>
                </a:endParaRPr>
              </a:p>
            </p:txBody>
          </p:sp>
        </p:grpSp>
        <p:sp>
          <p:nvSpPr>
            <p:cNvPr id="188" name="Freeform 418"/>
            <p:cNvSpPr>
              <a:spLocks noEditPoints="1"/>
            </p:cNvSpPr>
            <p:nvPr/>
          </p:nvSpPr>
          <p:spPr bwMode="auto">
            <a:xfrm>
              <a:off x="748" y="665"/>
              <a:ext cx="633" cy="942"/>
            </a:xfrm>
            <a:custGeom>
              <a:avLst/>
              <a:gdLst>
                <a:gd name="T0" fmla="*/ 1460 w 1666"/>
                <a:gd name="T1" fmla="*/ 2020 h 2792"/>
                <a:gd name="T2" fmla="*/ 1411 w 1666"/>
                <a:gd name="T3" fmla="*/ 1942 h 2792"/>
                <a:gd name="T4" fmla="*/ 1340 w 1666"/>
                <a:gd name="T5" fmla="*/ 1673 h 2792"/>
                <a:gd name="T6" fmla="*/ 1198 w 1666"/>
                <a:gd name="T7" fmla="*/ 1432 h 2792"/>
                <a:gd name="T8" fmla="*/ 1149 w 1666"/>
                <a:gd name="T9" fmla="*/ 1148 h 2792"/>
                <a:gd name="T10" fmla="*/ 986 w 1666"/>
                <a:gd name="T11" fmla="*/ 914 h 2792"/>
                <a:gd name="T12" fmla="*/ 830 w 1666"/>
                <a:gd name="T13" fmla="*/ 893 h 2792"/>
                <a:gd name="T14" fmla="*/ 971 w 1666"/>
                <a:gd name="T15" fmla="*/ 780 h 2792"/>
                <a:gd name="T16" fmla="*/ 1156 w 1666"/>
                <a:gd name="T17" fmla="*/ 574 h 2792"/>
                <a:gd name="T18" fmla="*/ 1071 w 1666"/>
                <a:gd name="T19" fmla="*/ 383 h 2792"/>
                <a:gd name="T20" fmla="*/ 787 w 1666"/>
                <a:gd name="T21" fmla="*/ 397 h 2792"/>
                <a:gd name="T22" fmla="*/ 851 w 1666"/>
                <a:gd name="T23" fmla="*/ 326 h 2792"/>
                <a:gd name="T24" fmla="*/ 858 w 1666"/>
                <a:gd name="T25" fmla="*/ 263 h 2792"/>
                <a:gd name="T26" fmla="*/ 1078 w 1666"/>
                <a:gd name="T27" fmla="*/ 64 h 2792"/>
                <a:gd name="T28" fmla="*/ 858 w 1666"/>
                <a:gd name="T29" fmla="*/ 64 h 2792"/>
                <a:gd name="T30" fmla="*/ 766 w 1666"/>
                <a:gd name="T31" fmla="*/ 29 h 2792"/>
                <a:gd name="T32" fmla="*/ 652 w 1666"/>
                <a:gd name="T33" fmla="*/ 114 h 2792"/>
                <a:gd name="T34" fmla="*/ 659 w 1666"/>
                <a:gd name="T35" fmla="*/ 241 h 2792"/>
                <a:gd name="T36" fmla="*/ 560 w 1666"/>
                <a:gd name="T37" fmla="*/ 234 h 2792"/>
                <a:gd name="T38" fmla="*/ 518 w 1666"/>
                <a:gd name="T39" fmla="*/ 319 h 2792"/>
                <a:gd name="T40" fmla="*/ 560 w 1666"/>
                <a:gd name="T41" fmla="*/ 440 h 2792"/>
                <a:gd name="T42" fmla="*/ 504 w 1666"/>
                <a:gd name="T43" fmla="*/ 511 h 2792"/>
                <a:gd name="T44" fmla="*/ 461 w 1666"/>
                <a:gd name="T45" fmla="*/ 574 h 2792"/>
                <a:gd name="T46" fmla="*/ 447 w 1666"/>
                <a:gd name="T47" fmla="*/ 617 h 2792"/>
                <a:gd name="T48" fmla="*/ 589 w 1666"/>
                <a:gd name="T49" fmla="*/ 581 h 2792"/>
                <a:gd name="T50" fmla="*/ 489 w 1666"/>
                <a:gd name="T51" fmla="*/ 723 h 2792"/>
                <a:gd name="T52" fmla="*/ 433 w 1666"/>
                <a:gd name="T53" fmla="*/ 837 h 2792"/>
                <a:gd name="T54" fmla="*/ 433 w 1666"/>
                <a:gd name="T55" fmla="*/ 914 h 2792"/>
                <a:gd name="T56" fmla="*/ 447 w 1666"/>
                <a:gd name="T57" fmla="*/ 957 h 2792"/>
                <a:gd name="T58" fmla="*/ 582 w 1666"/>
                <a:gd name="T59" fmla="*/ 780 h 2792"/>
                <a:gd name="T60" fmla="*/ 539 w 1666"/>
                <a:gd name="T61" fmla="*/ 879 h 2792"/>
                <a:gd name="T62" fmla="*/ 596 w 1666"/>
                <a:gd name="T63" fmla="*/ 858 h 2792"/>
                <a:gd name="T64" fmla="*/ 589 w 1666"/>
                <a:gd name="T65" fmla="*/ 992 h 2792"/>
                <a:gd name="T66" fmla="*/ 454 w 1666"/>
                <a:gd name="T67" fmla="*/ 1177 h 2792"/>
                <a:gd name="T68" fmla="*/ 553 w 1666"/>
                <a:gd name="T69" fmla="*/ 1276 h 2792"/>
                <a:gd name="T70" fmla="*/ 667 w 1666"/>
                <a:gd name="T71" fmla="*/ 1290 h 2792"/>
                <a:gd name="T72" fmla="*/ 823 w 1666"/>
                <a:gd name="T73" fmla="*/ 1262 h 2792"/>
                <a:gd name="T74" fmla="*/ 745 w 1666"/>
                <a:gd name="T75" fmla="*/ 1488 h 2792"/>
                <a:gd name="T76" fmla="*/ 844 w 1666"/>
                <a:gd name="T77" fmla="*/ 1531 h 2792"/>
                <a:gd name="T78" fmla="*/ 723 w 1666"/>
                <a:gd name="T79" fmla="*/ 1765 h 2792"/>
                <a:gd name="T80" fmla="*/ 596 w 1666"/>
                <a:gd name="T81" fmla="*/ 1772 h 2792"/>
                <a:gd name="T82" fmla="*/ 454 w 1666"/>
                <a:gd name="T83" fmla="*/ 1751 h 2792"/>
                <a:gd name="T84" fmla="*/ 461 w 1666"/>
                <a:gd name="T85" fmla="*/ 1850 h 2792"/>
                <a:gd name="T86" fmla="*/ 511 w 1666"/>
                <a:gd name="T87" fmla="*/ 1907 h 2792"/>
                <a:gd name="T88" fmla="*/ 355 w 1666"/>
                <a:gd name="T89" fmla="*/ 2119 h 2792"/>
                <a:gd name="T90" fmla="*/ 220 w 1666"/>
                <a:gd name="T91" fmla="*/ 2225 h 2792"/>
                <a:gd name="T92" fmla="*/ 376 w 1666"/>
                <a:gd name="T93" fmla="*/ 2240 h 2792"/>
                <a:gd name="T94" fmla="*/ 482 w 1666"/>
                <a:gd name="T95" fmla="*/ 2318 h 2792"/>
                <a:gd name="T96" fmla="*/ 723 w 1666"/>
                <a:gd name="T97" fmla="*/ 2367 h 2792"/>
                <a:gd name="T98" fmla="*/ 504 w 1666"/>
                <a:gd name="T99" fmla="*/ 2452 h 2792"/>
                <a:gd name="T100" fmla="*/ 291 w 1666"/>
                <a:gd name="T101" fmla="*/ 2551 h 2792"/>
                <a:gd name="T102" fmla="*/ 100 w 1666"/>
                <a:gd name="T103" fmla="*/ 2700 h 2792"/>
                <a:gd name="T104" fmla="*/ 114 w 1666"/>
                <a:gd name="T105" fmla="*/ 2785 h 2792"/>
                <a:gd name="T106" fmla="*/ 248 w 1666"/>
                <a:gd name="T107" fmla="*/ 2707 h 2792"/>
                <a:gd name="T108" fmla="*/ 468 w 1666"/>
                <a:gd name="T109" fmla="*/ 2743 h 2792"/>
                <a:gd name="T110" fmla="*/ 709 w 1666"/>
                <a:gd name="T111" fmla="*/ 2729 h 2792"/>
                <a:gd name="T112" fmla="*/ 957 w 1666"/>
                <a:gd name="T113" fmla="*/ 2665 h 2792"/>
                <a:gd name="T114" fmla="*/ 1191 w 1666"/>
                <a:gd name="T115" fmla="*/ 2700 h 2792"/>
                <a:gd name="T116" fmla="*/ 1510 w 1666"/>
                <a:gd name="T117" fmla="*/ 2651 h 2792"/>
                <a:gd name="T118" fmla="*/ 1411 w 1666"/>
                <a:gd name="T119" fmla="*/ 2537 h 2792"/>
                <a:gd name="T120" fmla="*/ 1475 w 1666"/>
                <a:gd name="T121" fmla="*/ 2410 h 2792"/>
                <a:gd name="T122" fmla="*/ 1659 w 1666"/>
                <a:gd name="T123" fmla="*/ 2211 h 2792"/>
                <a:gd name="T124" fmla="*/ 759 w 1666"/>
                <a:gd name="T125" fmla="*/ 390 h 279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66"/>
                <a:gd name="T190" fmla="*/ 0 h 2792"/>
                <a:gd name="T191" fmla="*/ 1666 w 1666"/>
                <a:gd name="T192" fmla="*/ 2792 h 279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66" h="2792">
                  <a:moveTo>
                    <a:pt x="440" y="837"/>
                  </a:moveTo>
                  <a:lnTo>
                    <a:pt x="440" y="837"/>
                  </a:lnTo>
                  <a:lnTo>
                    <a:pt x="440" y="829"/>
                  </a:lnTo>
                  <a:lnTo>
                    <a:pt x="440" y="837"/>
                  </a:lnTo>
                  <a:close/>
                  <a:moveTo>
                    <a:pt x="426" y="844"/>
                  </a:moveTo>
                  <a:lnTo>
                    <a:pt x="426" y="844"/>
                  </a:lnTo>
                  <a:close/>
                  <a:moveTo>
                    <a:pt x="624" y="2396"/>
                  </a:moveTo>
                  <a:lnTo>
                    <a:pt x="624" y="2396"/>
                  </a:lnTo>
                  <a:lnTo>
                    <a:pt x="617" y="2396"/>
                  </a:lnTo>
                  <a:lnTo>
                    <a:pt x="624" y="2396"/>
                  </a:lnTo>
                  <a:close/>
                  <a:moveTo>
                    <a:pt x="908" y="2700"/>
                  </a:moveTo>
                  <a:lnTo>
                    <a:pt x="900" y="2693"/>
                  </a:lnTo>
                  <a:lnTo>
                    <a:pt x="900" y="2700"/>
                  </a:lnTo>
                  <a:lnTo>
                    <a:pt x="908" y="2700"/>
                  </a:lnTo>
                  <a:close/>
                  <a:moveTo>
                    <a:pt x="461" y="787"/>
                  </a:moveTo>
                  <a:lnTo>
                    <a:pt x="461" y="794"/>
                  </a:lnTo>
                  <a:lnTo>
                    <a:pt x="468" y="794"/>
                  </a:lnTo>
                  <a:lnTo>
                    <a:pt x="468" y="787"/>
                  </a:lnTo>
                  <a:lnTo>
                    <a:pt x="461" y="787"/>
                  </a:lnTo>
                  <a:close/>
                  <a:moveTo>
                    <a:pt x="787" y="1276"/>
                  </a:moveTo>
                  <a:lnTo>
                    <a:pt x="787" y="1276"/>
                  </a:lnTo>
                  <a:close/>
                  <a:moveTo>
                    <a:pt x="837" y="907"/>
                  </a:moveTo>
                  <a:lnTo>
                    <a:pt x="844" y="907"/>
                  </a:lnTo>
                  <a:lnTo>
                    <a:pt x="844" y="900"/>
                  </a:lnTo>
                  <a:lnTo>
                    <a:pt x="837" y="900"/>
                  </a:lnTo>
                  <a:lnTo>
                    <a:pt x="837" y="907"/>
                  </a:lnTo>
                  <a:close/>
                  <a:moveTo>
                    <a:pt x="1659" y="2155"/>
                  </a:moveTo>
                  <a:lnTo>
                    <a:pt x="1659" y="2155"/>
                  </a:lnTo>
                  <a:lnTo>
                    <a:pt x="1659" y="2148"/>
                  </a:lnTo>
                  <a:lnTo>
                    <a:pt x="1659" y="2140"/>
                  </a:lnTo>
                  <a:lnTo>
                    <a:pt x="1659" y="2133"/>
                  </a:lnTo>
                  <a:lnTo>
                    <a:pt x="1659" y="2126"/>
                  </a:lnTo>
                  <a:lnTo>
                    <a:pt x="1652" y="2126"/>
                  </a:lnTo>
                  <a:lnTo>
                    <a:pt x="1652" y="2119"/>
                  </a:lnTo>
                  <a:lnTo>
                    <a:pt x="1645" y="2112"/>
                  </a:lnTo>
                  <a:lnTo>
                    <a:pt x="1645" y="2105"/>
                  </a:lnTo>
                  <a:lnTo>
                    <a:pt x="1638" y="2105"/>
                  </a:lnTo>
                  <a:lnTo>
                    <a:pt x="1638" y="2098"/>
                  </a:lnTo>
                  <a:lnTo>
                    <a:pt x="1631" y="2098"/>
                  </a:lnTo>
                  <a:lnTo>
                    <a:pt x="1631" y="2091"/>
                  </a:lnTo>
                  <a:lnTo>
                    <a:pt x="1623" y="2091"/>
                  </a:lnTo>
                  <a:lnTo>
                    <a:pt x="1623" y="2084"/>
                  </a:lnTo>
                  <a:lnTo>
                    <a:pt x="1616" y="2084"/>
                  </a:lnTo>
                  <a:lnTo>
                    <a:pt x="1616" y="2077"/>
                  </a:lnTo>
                  <a:lnTo>
                    <a:pt x="1609" y="2077"/>
                  </a:lnTo>
                  <a:lnTo>
                    <a:pt x="1609" y="2070"/>
                  </a:lnTo>
                  <a:lnTo>
                    <a:pt x="1609" y="2062"/>
                  </a:lnTo>
                  <a:lnTo>
                    <a:pt x="1602" y="2062"/>
                  </a:lnTo>
                  <a:lnTo>
                    <a:pt x="1595" y="2062"/>
                  </a:lnTo>
                  <a:lnTo>
                    <a:pt x="1595" y="2055"/>
                  </a:lnTo>
                  <a:lnTo>
                    <a:pt x="1588" y="2055"/>
                  </a:lnTo>
                  <a:lnTo>
                    <a:pt x="1588" y="2048"/>
                  </a:lnTo>
                  <a:lnTo>
                    <a:pt x="1581" y="2048"/>
                  </a:lnTo>
                  <a:lnTo>
                    <a:pt x="1574" y="2048"/>
                  </a:lnTo>
                  <a:lnTo>
                    <a:pt x="1574" y="2041"/>
                  </a:lnTo>
                  <a:lnTo>
                    <a:pt x="1567" y="2041"/>
                  </a:lnTo>
                  <a:lnTo>
                    <a:pt x="1560" y="2041"/>
                  </a:lnTo>
                  <a:lnTo>
                    <a:pt x="1553" y="2041"/>
                  </a:lnTo>
                  <a:lnTo>
                    <a:pt x="1545" y="2041"/>
                  </a:lnTo>
                  <a:lnTo>
                    <a:pt x="1545" y="2034"/>
                  </a:lnTo>
                  <a:lnTo>
                    <a:pt x="1538" y="2034"/>
                  </a:lnTo>
                  <a:lnTo>
                    <a:pt x="1531" y="2034"/>
                  </a:lnTo>
                  <a:lnTo>
                    <a:pt x="1524" y="2034"/>
                  </a:lnTo>
                  <a:lnTo>
                    <a:pt x="1531" y="2034"/>
                  </a:lnTo>
                  <a:lnTo>
                    <a:pt x="1524" y="2034"/>
                  </a:lnTo>
                  <a:lnTo>
                    <a:pt x="1517" y="2034"/>
                  </a:lnTo>
                  <a:lnTo>
                    <a:pt x="1524" y="2034"/>
                  </a:lnTo>
                  <a:lnTo>
                    <a:pt x="1517" y="2034"/>
                  </a:lnTo>
                  <a:lnTo>
                    <a:pt x="1510" y="2034"/>
                  </a:lnTo>
                  <a:lnTo>
                    <a:pt x="1510" y="2027"/>
                  </a:lnTo>
                  <a:lnTo>
                    <a:pt x="1510" y="2034"/>
                  </a:lnTo>
                  <a:lnTo>
                    <a:pt x="1503" y="2034"/>
                  </a:lnTo>
                  <a:lnTo>
                    <a:pt x="1510" y="2027"/>
                  </a:lnTo>
                  <a:lnTo>
                    <a:pt x="1503" y="2027"/>
                  </a:lnTo>
                  <a:lnTo>
                    <a:pt x="1503" y="2034"/>
                  </a:lnTo>
                  <a:lnTo>
                    <a:pt x="1496" y="2034"/>
                  </a:lnTo>
                  <a:lnTo>
                    <a:pt x="1496" y="2027"/>
                  </a:lnTo>
                  <a:lnTo>
                    <a:pt x="1489" y="2027"/>
                  </a:lnTo>
                  <a:lnTo>
                    <a:pt x="1482" y="2027"/>
                  </a:lnTo>
                  <a:lnTo>
                    <a:pt x="1475" y="2020"/>
                  </a:lnTo>
                  <a:lnTo>
                    <a:pt x="1468" y="2020"/>
                  </a:lnTo>
                  <a:lnTo>
                    <a:pt x="1460" y="2020"/>
                  </a:lnTo>
                  <a:lnTo>
                    <a:pt x="1468" y="2020"/>
                  </a:lnTo>
                  <a:lnTo>
                    <a:pt x="1468" y="2027"/>
                  </a:lnTo>
                  <a:lnTo>
                    <a:pt x="1460" y="2027"/>
                  </a:lnTo>
                  <a:lnTo>
                    <a:pt x="1460" y="2020"/>
                  </a:lnTo>
                  <a:lnTo>
                    <a:pt x="1453" y="2020"/>
                  </a:lnTo>
                  <a:lnTo>
                    <a:pt x="1453" y="2027"/>
                  </a:lnTo>
                  <a:lnTo>
                    <a:pt x="1453" y="2020"/>
                  </a:lnTo>
                  <a:lnTo>
                    <a:pt x="1446" y="2020"/>
                  </a:lnTo>
                  <a:lnTo>
                    <a:pt x="1446" y="2027"/>
                  </a:lnTo>
                  <a:lnTo>
                    <a:pt x="1446" y="2020"/>
                  </a:lnTo>
                  <a:lnTo>
                    <a:pt x="1439" y="2020"/>
                  </a:lnTo>
                  <a:lnTo>
                    <a:pt x="1432" y="2020"/>
                  </a:lnTo>
                  <a:lnTo>
                    <a:pt x="1432" y="2027"/>
                  </a:lnTo>
                  <a:lnTo>
                    <a:pt x="1425" y="2027"/>
                  </a:lnTo>
                  <a:lnTo>
                    <a:pt x="1425" y="2034"/>
                  </a:lnTo>
                  <a:lnTo>
                    <a:pt x="1418" y="2034"/>
                  </a:lnTo>
                  <a:lnTo>
                    <a:pt x="1418" y="2041"/>
                  </a:lnTo>
                  <a:lnTo>
                    <a:pt x="1418" y="2048"/>
                  </a:lnTo>
                  <a:lnTo>
                    <a:pt x="1411" y="2048"/>
                  </a:lnTo>
                  <a:lnTo>
                    <a:pt x="1411" y="2055"/>
                  </a:lnTo>
                  <a:lnTo>
                    <a:pt x="1411" y="2062"/>
                  </a:lnTo>
                  <a:lnTo>
                    <a:pt x="1404" y="2062"/>
                  </a:lnTo>
                  <a:lnTo>
                    <a:pt x="1397" y="2062"/>
                  </a:lnTo>
                  <a:lnTo>
                    <a:pt x="1397" y="2070"/>
                  </a:lnTo>
                  <a:lnTo>
                    <a:pt x="1397" y="2077"/>
                  </a:lnTo>
                  <a:lnTo>
                    <a:pt x="1397" y="2070"/>
                  </a:lnTo>
                  <a:lnTo>
                    <a:pt x="1390" y="2070"/>
                  </a:lnTo>
                  <a:lnTo>
                    <a:pt x="1390" y="2062"/>
                  </a:lnTo>
                  <a:lnTo>
                    <a:pt x="1382" y="2062"/>
                  </a:lnTo>
                  <a:lnTo>
                    <a:pt x="1375" y="2062"/>
                  </a:lnTo>
                  <a:lnTo>
                    <a:pt x="1368" y="2062"/>
                  </a:lnTo>
                  <a:lnTo>
                    <a:pt x="1368" y="2055"/>
                  </a:lnTo>
                  <a:lnTo>
                    <a:pt x="1361" y="2055"/>
                  </a:lnTo>
                  <a:lnTo>
                    <a:pt x="1361" y="2048"/>
                  </a:lnTo>
                  <a:lnTo>
                    <a:pt x="1361" y="2041"/>
                  </a:lnTo>
                  <a:lnTo>
                    <a:pt x="1354" y="2041"/>
                  </a:lnTo>
                  <a:lnTo>
                    <a:pt x="1354" y="2034"/>
                  </a:lnTo>
                  <a:lnTo>
                    <a:pt x="1347" y="2034"/>
                  </a:lnTo>
                  <a:lnTo>
                    <a:pt x="1340" y="2034"/>
                  </a:lnTo>
                  <a:lnTo>
                    <a:pt x="1340" y="2027"/>
                  </a:lnTo>
                  <a:lnTo>
                    <a:pt x="1333" y="2027"/>
                  </a:lnTo>
                  <a:lnTo>
                    <a:pt x="1340" y="2027"/>
                  </a:lnTo>
                  <a:lnTo>
                    <a:pt x="1340" y="2020"/>
                  </a:lnTo>
                  <a:lnTo>
                    <a:pt x="1347" y="2020"/>
                  </a:lnTo>
                  <a:lnTo>
                    <a:pt x="1347" y="2013"/>
                  </a:lnTo>
                  <a:lnTo>
                    <a:pt x="1354" y="2013"/>
                  </a:lnTo>
                  <a:lnTo>
                    <a:pt x="1354" y="2006"/>
                  </a:lnTo>
                  <a:lnTo>
                    <a:pt x="1361" y="2006"/>
                  </a:lnTo>
                  <a:lnTo>
                    <a:pt x="1361" y="1999"/>
                  </a:lnTo>
                  <a:lnTo>
                    <a:pt x="1368" y="1999"/>
                  </a:lnTo>
                  <a:lnTo>
                    <a:pt x="1368" y="1992"/>
                  </a:lnTo>
                  <a:lnTo>
                    <a:pt x="1375" y="1992"/>
                  </a:lnTo>
                  <a:lnTo>
                    <a:pt x="1375" y="1985"/>
                  </a:lnTo>
                  <a:lnTo>
                    <a:pt x="1382" y="1985"/>
                  </a:lnTo>
                  <a:lnTo>
                    <a:pt x="1390" y="1985"/>
                  </a:lnTo>
                  <a:lnTo>
                    <a:pt x="1390" y="1977"/>
                  </a:lnTo>
                  <a:lnTo>
                    <a:pt x="1397" y="1977"/>
                  </a:lnTo>
                  <a:lnTo>
                    <a:pt x="1404" y="1977"/>
                  </a:lnTo>
                  <a:lnTo>
                    <a:pt x="1404" y="1970"/>
                  </a:lnTo>
                  <a:lnTo>
                    <a:pt x="1404" y="1963"/>
                  </a:lnTo>
                  <a:lnTo>
                    <a:pt x="1404" y="1956"/>
                  </a:lnTo>
                  <a:lnTo>
                    <a:pt x="1411" y="1956"/>
                  </a:lnTo>
                  <a:lnTo>
                    <a:pt x="1411" y="1949"/>
                  </a:lnTo>
                  <a:lnTo>
                    <a:pt x="1411" y="1942"/>
                  </a:lnTo>
                  <a:lnTo>
                    <a:pt x="1411" y="1935"/>
                  </a:lnTo>
                  <a:lnTo>
                    <a:pt x="1411" y="1928"/>
                  </a:lnTo>
                  <a:lnTo>
                    <a:pt x="1411" y="1921"/>
                  </a:lnTo>
                  <a:lnTo>
                    <a:pt x="1404" y="1921"/>
                  </a:lnTo>
                  <a:lnTo>
                    <a:pt x="1404" y="1914"/>
                  </a:lnTo>
                  <a:lnTo>
                    <a:pt x="1404" y="1907"/>
                  </a:lnTo>
                  <a:lnTo>
                    <a:pt x="1404" y="1899"/>
                  </a:lnTo>
                  <a:lnTo>
                    <a:pt x="1404" y="1892"/>
                  </a:lnTo>
                  <a:lnTo>
                    <a:pt x="1397" y="1892"/>
                  </a:lnTo>
                  <a:lnTo>
                    <a:pt x="1397" y="1885"/>
                  </a:lnTo>
                  <a:lnTo>
                    <a:pt x="1397" y="1878"/>
                  </a:lnTo>
                  <a:lnTo>
                    <a:pt x="1397" y="1871"/>
                  </a:lnTo>
                  <a:lnTo>
                    <a:pt x="1390" y="1871"/>
                  </a:lnTo>
                  <a:lnTo>
                    <a:pt x="1390" y="1864"/>
                  </a:lnTo>
                  <a:lnTo>
                    <a:pt x="1390" y="1857"/>
                  </a:lnTo>
                  <a:lnTo>
                    <a:pt x="1390" y="1850"/>
                  </a:lnTo>
                  <a:lnTo>
                    <a:pt x="1382" y="1850"/>
                  </a:lnTo>
                  <a:lnTo>
                    <a:pt x="1382" y="1843"/>
                  </a:lnTo>
                  <a:lnTo>
                    <a:pt x="1382" y="1836"/>
                  </a:lnTo>
                  <a:lnTo>
                    <a:pt x="1375" y="1836"/>
                  </a:lnTo>
                  <a:lnTo>
                    <a:pt x="1368" y="1836"/>
                  </a:lnTo>
                  <a:lnTo>
                    <a:pt x="1368" y="1829"/>
                  </a:lnTo>
                  <a:lnTo>
                    <a:pt x="1361" y="1829"/>
                  </a:lnTo>
                  <a:lnTo>
                    <a:pt x="1361" y="1822"/>
                  </a:lnTo>
                  <a:lnTo>
                    <a:pt x="1354" y="1814"/>
                  </a:lnTo>
                  <a:lnTo>
                    <a:pt x="1354" y="1807"/>
                  </a:lnTo>
                  <a:lnTo>
                    <a:pt x="1347" y="1807"/>
                  </a:lnTo>
                  <a:lnTo>
                    <a:pt x="1347" y="1800"/>
                  </a:lnTo>
                  <a:lnTo>
                    <a:pt x="1347" y="1793"/>
                  </a:lnTo>
                  <a:lnTo>
                    <a:pt x="1347" y="1786"/>
                  </a:lnTo>
                  <a:lnTo>
                    <a:pt x="1354" y="1786"/>
                  </a:lnTo>
                  <a:lnTo>
                    <a:pt x="1361" y="1786"/>
                  </a:lnTo>
                  <a:lnTo>
                    <a:pt x="1368" y="1786"/>
                  </a:lnTo>
                  <a:lnTo>
                    <a:pt x="1375" y="1786"/>
                  </a:lnTo>
                  <a:lnTo>
                    <a:pt x="1375" y="1793"/>
                  </a:lnTo>
                  <a:lnTo>
                    <a:pt x="1382" y="1793"/>
                  </a:lnTo>
                  <a:lnTo>
                    <a:pt x="1382" y="1800"/>
                  </a:lnTo>
                  <a:lnTo>
                    <a:pt x="1390" y="1800"/>
                  </a:lnTo>
                  <a:lnTo>
                    <a:pt x="1390" y="1793"/>
                  </a:lnTo>
                  <a:lnTo>
                    <a:pt x="1382" y="1793"/>
                  </a:lnTo>
                  <a:lnTo>
                    <a:pt x="1382" y="1786"/>
                  </a:lnTo>
                  <a:lnTo>
                    <a:pt x="1382" y="1779"/>
                  </a:lnTo>
                  <a:lnTo>
                    <a:pt x="1382" y="1772"/>
                  </a:lnTo>
                  <a:lnTo>
                    <a:pt x="1382" y="1765"/>
                  </a:lnTo>
                  <a:lnTo>
                    <a:pt x="1375" y="1765"/>
                  </a:lnTo>
                  <a:lnTo>
                    <a:pt x="1375" y="1758"/>
                  </a:lnTo>
                  <a:lnTo>
                    <a:pt x="1368" y="1751"/>
                  </a:lnTo>
                  <a:lnTo>
                    <a:pt x="1368" y="1744"/>
                  </a:lnTo>
                  <a:lnTo>
                    <a:pt x="1361" y="1744"/>
                  </a:lnTo>
                  <a:lnTo>
                    <a:pt x="1361" y="1737"/>
                  </a:lnTo>
                  <a:lnTo>
                    <a:pt x="1361" y="1729"/>
                  </a:lnTo>
                  <a:lnTo>
                    <a:pt x="1354" y="1729"/>
                  </a:lnTo>
                  <a:lnTo>
                    <a:pt x="1354" y="1722"/>
                  </a:lnTo>
                  <a:lnTo>
                    <a:pt x="1354" y="1715"/>
                  </a:lnTo>
                  <a:lnTo>
                    <a:pt x="1347" y="1715"/>
                  </a:lnTo>
                  <a:lnTo>
                    <a:pt x="1347" y="1708"/>
                  </a:lnTo>
                  <a:lnTo>
                    <a:pt x="1347" y="1701"/>
                  </a:lnTo>
                  <a:lnTo>
                    <a:pt x="1340" y="1694"/>
                  </a:lnTo>
                  <a:lnTo>
                    <a:pt x="1340" y="1687"/>
                  </a:lnTo>
                  <a:lnTo>
                    <a:pt x="1340" y="1680"/>
                  </a:lnTo>
                  <a:lnTo>
                    <a:pt x="1340" y="1673"/>
                  </a:lnTo>
                  <a:lnTo>
                    <a:pt x="1340" y="1666"/>
                  </a:lnTo>
                  <a:lnTo>
                    <a:pt x="1340" y="1659"/>
                  </a:lnTo>
                  <a:lnTo>
                    <a:pt x="1340" y="1651"/>
                  </a:lnTo>
                  <a:lnTo>
                    <a:pt x="1340" y="1644"/>
                  </a:lnTo>
                  <a:lnTo>
                    <a:pt x="1340" y="1637"/>
                  </a:lnTo>
                  <a:lnTo>
                    <a:pt x="1347" y="1637"/>
                  </a:lnTo>
                  <a:lnTo>
                    <a:pt x="1347" y="1630"/>
                  </a:lnTo>
                  <a:lnTo>
                    <a:pt x="1354" y="1630"/>
                  </a:lnTo>
                  <a:lnTo>
                    <a:pt x="1361" y="1630"/>
                  </a:lnTo>
                  <a:lnTo>
                    <a:pt x="1368" y="1630"/>
                  </a:lnTo>
                  <a:lnTo>
                    <a:pt x="1368" y="1623"/>
                  </a:lnTo>
                  <a:lnTo>
                    <a:pt x="1361" y="1623"/>
                  </a:lnTo>
                  <a:lnTo>
                    <a:pt x="1354" y="1623"/>
                  </a:lnTo>
                  <a:lnTo>
                    <a:pt x="1354" y="1616"/>
                  </a:lnTo>
                  <a:lnTo>
                    <a:pt x="1347" y="1616"/>
                  </a:lnTo>
                  <a:lnTo>
                    <a:pt x="1347" y="1609"/>
                  </a:lnTo>
                  <a:lnTo>
                    <a:pt x="1340" y="1609"/>
                  </a:lnTo>
                  <a:lnTo>
                    <a:pt x="1333" y="1602"/>
                  </a:lnTo>
                  <a:lnTo>
                    <a:pt x="1333" y="1595"/>
                  </a:lnTo>
                  <a:lnTo>
                    <a:pt x="1333" y="1588"/>
                  </a:lnTo>
                  <a:lnTo>
                    <a:pt x="1326" y="1588"/>
                  </a:lnTo>
                  <a:lnTo>
                    <a:pt x="1326" y="1581"/>
                  </a:lnTo>
                  <a:lnTo>
                    <a:pt x="1319" y="1581"/>
                  </a:lnTo>
                  <a:lnTo>
                    <a:pt x="1319" y="1574"/>
                  </a:lnTo>
                  <a:lnTo>
                    <a:pt x="1312" y="1574"/>
                  </a:lnTo>
                  <a:lnTo>
                    <a:pt x="1312" y="1566"/>
                  </a:lnTo>
                  <a:lnTo>
                    <a:pt x="1319" y="1566"/>
                  </a:lnTo>
                  <a:lnTo>
                    <a:pt x="1312" y="1566"/>
                  </a:lnTo>
                  <a:lnTo>
                    <a:pt x="1312" y="1559"/>
                  </a:lnTo>
                  <a:lnTo>
                    <a:pt x="1312" y="1552"/>
                  </a:lnTo>
                  <a:lnTo>
                    <a:pt x="1312" y="1545"/>
                  </a:lnTo>
                  <a:lnTo>
                    <a:pt x="1312" y="1538"/>
                  </a:lnTo>
                  <a:lnTo>
                    <a:pt x="1304" y="1538"/>
                  </a:lnTo>
                  <a:lnTo>
                    <a:pt x="1304" y="1531"/>
                  </a:lnTo>
                  <a:lnTo>
                    <a:pt x="1304" y="1524"/>
                  </a:lnTo>
                  <a:lnTo>
                    <a:pt x="1297" y="1524"/>
                  </a:lnTo>
                  <a:lnTo>
                    <a:pt x="1297" y="1517"/>
                  </a:lnTo>
                  <a:lnTo>
                    <a:pt x="1297" y="1510"/>
                  </a:lnTo>
                  <a:lnTo>
                    <a:pt x="1297" y="1503"/>
                  </a:lnTo>
                  <a:lnTo>
                    <a:pt x="1290" y="1503"/>
                  </a:lnTo>
                  <a:lnTo>
                    <a:pt x="1290" y="1496"/>
                  </a:lnTo>
                  <a:lnTo>
                    <a:pt x="1283" y="1496"/>
                  </a:lnTo>
                  <a:lnTo>
                    <a:pt x="1283" y="1488"/>
                  </a:lnTo>
                  <a:lnTo>
                    <a:pt x="1283" y="1496"/>
                  </a:lnTo>
                  <a:lnTo>
                    <a:pt x="1283" y="1488"/>
                  </a:lnTo>
                  <a:lnTo>
                    <a:pt x="1276" y="1488"/>
                  </a:lnTo>
                  <a:lnTo>
                    <a:pt x="1276" y="1481"/>
                  </a:lnTo>
                  <a:lnTo>
                    <a:pt x="1269" y="1481"/>
                  </a:lnTo>
                  <a:lnTo>
                    <a:pt x="1269" y="1474"/>
                  </a:lnTo>
                  <a:lnTo>
                    <a:pt x="1262" y="1474"/>
                  </a:lnTo>
                  <a:lnTo>
                    <a:pt x="1255" y="1474"/>
                  </a:lnTo>
                  <a:lnTo>
                    <a:pt x="1255" y="1467"/>
                  </a:lnTo>
                  <a:lnTo>
                    <a:pt x="1248" y="1467"/>
                  </a:lnTo>
                  <a:lnTo>
                    <a:pt x="1248" y="1460"/>
                  </a:lnTo>
                  <a:lnTo>
                    <a:pt x="1241" y="1460"/>
                  </a:lnTo>
                  <a:lnTo>
                    <a:pt x="1234" y="1460"/>
                  </a:lnTo>
                  <a:lnTo>
                    <a:pt x="1234" y="1453"/>
                  </a:lnTo>
                  <a:lnTo>
                    <a:pt x="1227" y="1453"/>
                  </a:lnTo>
                  <a:lnTo>
                    <a:pt x="1219" y="1453"/>
                  </a:lnTo>
                  <a:lnTo>
                    <a:pt x="1219" y="1446"/>
                  </a:lnTo>
                  <a:lnTo>
                    <a:pt x="1212" y="1446"/>
                  </a:lnTo>
                  <a:lnTo>
                    <a:pt x="1212" y="1439"/>
                  </a:lnTo>
                  <a:lnTo>
                    <a:pt x="1205" y="1439"/>
                  </a:lnTo>
                  <a:lnTo>
                    <a:pt x="1205" y="1432"/>
                  </a:lnTo>
                  <a:lnTo>
                    <a:pt x="1198" y="1432"/>
                  </a:lnTo>
                  <a:lnTo>
                    <a:pt x="1191" y="1432"/>
                  </a:lnTo>
                  <a:lnTo>
                    <a:pt x="1191" y="1425"/>
                  </a:lnTo>
                  <a:lnTo>
                    <a:pt x="1191" y="1432"/>
                  </a:lnTo>
                  <a:lnTo>
                    <a:pt x="1184" y="1432"/>
                  </a:lnTo>
                  <a:lnTo>
                    <a:pt x="1184" y="1425"/>
                  </a:lnTo>
                  <a:lnTo>
                    <a:pt x="1184" y="1418"/>
                  </a:lnTo>
                  <a:lnTo>
                    <a:pt x="1184" y="1411"/>
                  </a:lnTo>
                  <a:lnTo>
                    <a:pt x="1184" y="1403"/>
                  </a:lnTo>
                  <a:lnTo>
                    <a:pt x="1177" y="1403"/>
                  </a:lnTo>
                  <a:lnTo>
                    <a:pt x="1177" y="1396"/>
                  </a:lnTo>
                  <a:lnTo>
                    <a:pt x="1170" y="1396"/>
                  </a:lnTo>
                  <a:lnTo>
                    <a:pt x="1170" y="1389"/>
                  </a:lnTo>
                  <a:lnTo>
                    <a:pt x="1170" y="1382"/>
                  </a:lnTo>
                  <a:lnTo>
                    <a:pt x="1163" y="1375"/>
                  </a:lnTo>
                  <a:lnTo>
                    <a:pt x="1170" y="1368"/>
                  </a:lnTo>
                  <a:lnTo>
                    <a:pt x="1163" y="1368"/>
                  </a:lnTo>
                  <a:lnTo>
                    <a:pt x="1170" y="1368"/>
                  </a:lnTo>
                  <a:lnTo>
                    <a:pt x="1163" y="1368"/>
                  </a:lnTo>
                  <a:lnTo>
                    <a:pt x="1163" y="1361"/>
                  </a:lnTo>
                  <a:lnTo>
                    <a:pt x="1163" y="1354"/>
                  </a:lnTo>
                  <a:lnTo>
                    <a:pt x="1163" y="1347"/>
                  </a:lnTo>
                  <a:lnTo>
                    <a:pt x="1163" y="1340"/>
                  </a:lnTo>
                  <a:lnTo>
                    <a:pt x="1163" y="1333"/>
                  </a:lnTo>
                  <a:lnTo>
                    <a:pt x="1163" y="1326"/>
                  </a:lnTo>
                  <a:lnTo>
                    <a:pt x="1163" y="1318"/>
                  </a:lnTo>
                  <a:lnTo>
                    <a:pt x="1163" y="1311"/>
                  </a:lnTo>
                  <a:lnTo>
                    <a:pt x="1163" y="1304"/>
                  </a:lnTo>
                  <a:lnTo>
                    <a:pt x="1156" y="1304"/>
                  </a:lnTo>
                  <a:lnTo>
                    <a:pt x="1156" y="1297"/>
                  </a:lnTo>
                  <a:lnTo>
                    <a:pt x="1156" y="1304"/>
                  </a:lnTo>
                  <a:lnTo>
                    <a:pt x="1156" y="1297"/>
                  </a:lnTo>
                  <a:lnTo>
                    <a:pt x="1156" y="1290"/>
                  </a:lnTo>
                  <a:lnTo>
                    <a:pt x="1156" y="1283"/>
                  </a:lnTo>
                  <a:lnTo>
                    <a:pt x="1156" y="1276"/>
                  </a:lnTo>
                  <a:lnTo>
                    <a:pt x="1149" y="1276"/>
                  </a:lnTo>
                  <a:lnTo>
                    <a:pt x="1149" y="1269"/>
                  </a:lnTo>
                  <a:lnTo>
                    <a:pt x="1149" y="1262"/>
                  </a:lnTo>
                  <a:lnTo>
                    <a:pt x="1149" y="1255"/>
                  </a:lnTo>
                  <a:lnTo>
                    <a:pt x="1149" y="1262"/>
                  </a:lnTo>
                  <a:lnTo>
                    <a:pt x="1149" y="1255"/>
                  </a:lnTo>
                  <a:lnTo>
                    <a:pt x="1149" y="1248"/>
                  </a:lnTo>
                  <a:lnTo>
                    <a:pt x="1149" y="1240"/>
                  </a:lnTo>
                  <a:lnTo>
                    <a:pt x="1156" y="1240"/>
                  </a:lnTo>
                  <a:lnTo>
                    <a:pt x="1156" y="1233"/>
                  </a:lnTo>
                  <a:lnTo>
                    <a:pt x="1149" y="1233"/>
                  </a:lnTo>
                  <a:lnTo>
                    <a:pt x="1149" y="1226"/>
                  </a:lnTo>
                  <a:lnTo>
                    <a:pt x="1149" y="1219"/>
                  </a:lnTo>
                  <a:lnTo>
                    <a:pt x="1149" y="1212"/>
                  </a:lnTo>
                  <a:lnTo>
                    <a:pt x="1141" y="1212"/>
                  </a:lnTo>
                  <a:lnTo>
                    <a:pt x="1141" y="1205"/>
                  </a:lnTo>
                  <a:lnTo>
                    <a:pt x="1149" y="1198"/>
                  </a:lnTo>
                  <a:lnTo>
                    <a:pt x="1149" y="1191"/>
                  </a:lnTo>
                  <a:lnTo>
                    <a:pt x="1141" y="1191"/>
                  </a:lnTo>
                  <a:lnTo>
                    <a:pt x="1141" y="1184"/>
                  </a:lnTo>
                  <a:lnTo>
                    <a:pt x="1141" y="1177"/>
                  </a:lnTo>
                  <a:lnTo>
                    <a:pt x="1141" y="1170"/>
                  </a:lnTo>
                  <a:lnTo>
                    <a:pt x="1149" y="1170"/>
                  </a:lnTo>
                  <a:lnTo>
                    <a:pt x="1149" y="1163"/>
                  </a:lnTo>
                  <a:lnTo>
                    <a:pt x="1149" y="1155"/>
                  </a:lnTo>
                  <a:lnTo>
                    <a:pt x="1149" y="1148"/>
                  </a:lnTo>
                  <a:lnTo>
                    <a:pt x="1149" y="1141"/>
                  </a:lnTo>
                  <a:lnTo>
                    <a:pt x="1149" y="1134"/>
                  </a:lnTo>
                  <a:lnTo>
                    <a:pt x="1149" y="1127"/>
                  </a:lnTo>
                  <a:lnTo>
                    <a:pt x="1149" y="1120"/>
                  </a:lnTo>
                  <a:lnTo>
                    <a:pt x="1149" y="1113"/>
                  </a:lnTo>
                  <a:lnTo>
                    <a:pt x="1149" y="1106"/>
                  </a:lnTo>
                  <a:lnTo>
                    <a:pt x="1141" y="1106"/>
                  </a:lnTo>
                  <a:lnTo>
                    <a:pt x="1141" y="1099"/>
                  </a:lnTo>
                  <a:lnTo>
                    <a:pt x="1134" y="1099"/>
                  </a:lnTo>
                  <a:lnTo>
                    <a:pt x="1134" y="1092"/>
                  </a:lnTo>
                  <a:lnTo>
                    <a:pt x="1127" y="1092"/>
                  </a:lnTo>
                  <a:lnTo>
                    <a:pt x="1120" y="1092"/>
                  </a:lnTo>
                  <a:lnTo>
                    <a:pt x="1127" y="1092"/>
                  </a:lnTo>
                  <a:lnTo>
                    <a:pt x="1127" y="1085"/>
                  </a:lnTo>
                  <a:lnTo>
                    <a:pt x="1120" y="1085"/>
                  </a:lnTo>
                  <a:lnTo>
                    <a:pt x="1120" y="1077"/>
                  </a:lnTo>
                  <a:lnTo>
                    <a:pt x="1120" y="1085"/>
                  </a:lnTo>
                  <a:lnTo>
                    <a:pt x="1113" y="1085"/>
                  </a:lnTo>
                  <a:lnTo>
                    <a:pt x="1113" y="1077"/>
                  </a:lnTo>
                  <a:lnTo>
                    <a:pt x="1113" y="1070"/>
                  </a:lnTo>
                  <a:lnTo>
                    <a:pt x="1106" y="1070"/>
                  </a:lnTo>
                  <a:lnTo>
                    <a:pt x="1106" y="1063"/>
                  </a:lnTo>
                  <a:lnTo>
                    <a:pt x="1106" y="1056"/>
                  </a:lnTo>
                  <a:lnTo>
                    <a:pt x="1099" y="1056"/>
                  </a:lnTo>
                  <a:lnTo>
                    <a:pt x="1099" y="1049"/>
                  </a:lnTo>
                  <a:lnTo>
                    <a:pt x="1092" y="1049"/>
                  </a:lnTo>
                  <a:lnTo>
                    <a:pt x="1092" y="1042"/>
                  </a:lnTo>
                  <a:lnTo>
                    <a:pt x="1092" y="1035"/>
                  </a:lnTo>
                  <a:lnTo>
                    <a:pt x="1092" y="1028"/>
                  </a:lnTo>
                  <a:lnTo>
                    <a:pt x="1085" y="1021"/>
                  </a:lnTo>
                  <a:lnTo>
                    <a:pt x="1085" y="1014"/>
                  </a:lnTo>
                  <a:lnTo>
                    <a:pt x="1085" y="1007"/>
                  </a:lnTo>
                  <a:lnTo>
                    <a:pt x="1078" y="1007"/>
                  </a:lnTo>
                  <a:lnTo>
                    <a:pt x="1085" y="1007"/>
                  </a:lnTo>
                  <a:lnTo>
                    <a:pt x="1078" y="1000"/>
                  </a:lnTo>
                  <a:lnTo>
                    <a:pt x="1085" y="1000"/>
                  </a:lnTo>
                  <a:lnTo>
                    <a:pt x="1078" y="1000"/>
                  </a:lnTo>
                  <a:lnTo>
                    <a:pt x="1078" y="992"/>
                  </a:lnTo>
                  <a:lnTo>
                    <a:pt x="1071" y="992"/>
                  </a:lnTo>
                  <a:lnTo>
                    <a:pt x="1071" y="985"/>
                  </a:lnTo>
                  <a:lnTo>
                    <a:pt x="1078" y="985"/>
                  </a:lnTo>
                  <a:lnTo>
                    <a:pt x="1078" y="978"/>
                  </a:lnTo>
                  <a:lnTo>
                    <a:pt x="1071" y="978"/>
                  </a:lnTo>
                  <a:lnTo>
                    <a:pt x="1063" y="978"/>
                  </a:lnTo>
                  <a:lnTo>
                    <a:pt x="1056" y="978"/>
                  </a:lnTo>
                  <a:lnTo>
                    <a:pt x="1049" y="978"/>
                  </a:lnTo>
                  <a:lnTo>
                    <a:pt x="1049" y="971"/>
                  </a:lnTo>
                  <a:lnTo>
                    <a:pt x="1042" y="971"/>
                  </a:lnTo>
                  <a:lnTo>
                    <a:pt x="1035" y="971"/>
                  </a:lnTo>
                  <a:lnTo>
                    <a:pt x="1035" y="964"/>
                  </a:lnTo>
                  <a:lnTo>
                    <a:pt x="1028" y="964"/>
                  </a:lnTo>
                  <a:lnTo>
                    <a:pt x="1028" y="957"/>
                  </a:lnTo>
                  <a:lnTo>
                    <a:pt x="1021" y="957"/>
                  </a:lnTo>
                  <a:lnTo>
                    <a:pt x="1021" y="950"/>
                  </a:lnTo>
                  <a:lnTo>
                    <a:pt x="1014" y="950"/>
                  </a:lnTo>
                  <a:lnTo>
                    <a:pt x="1014" y="943"/>
                  </a:lnTo>
                  <a:lnTo>
                    <a:pt x="1007" y="943"/>
                  </a:lnTo>
                  <a:lnTo>
                    <a:pt x="1000" y="943"/>
                  </a:lnTo>
                  <a:lnTo>
                    <a:pt x="1000" y="936"/>
                  </a:lnTo>
                  <a:lnTo>
                    <a:pt x="1000" y="943"/>
                  </a:lnTo>
                  <a:lnTo>
                    <a:pt x="993" y="943"/>
                  </a:lnTo>
                  <a:lnTo>
                    <a:pt x="993" y="936"/>
                  </a:lnTo>
                  <a:lnTo>
                    <a:pt x="1000" y="936"/>
                  </a:lnTo>
                  <a:lnTo>
                    <a:pt x="1000" y="929"/>
                  </a:lnTo>
                  <a:lnTo>
                    <a:pt x="993" y="929"/>
                  </a:lnTo>
                  <a:lnTo>
                    <a:pt x="993" y="922"/>
                  </a:lnTo>
                  <a:lnTo>
                    <a:pt x="986" y="922"/>
                  </a:lnTo>
                  <a:lnTo>
                    <a:pt x="986" y="914"/>
                  </a:lnTo>
                  <a:lnTo>
                    <a:pt x="978" y="914"/>
                  </a:lnTo>
                  <a:lnTo>
                    <a:pt x="971" y="914"/>
                  </a:lnTo>
                  <a:lnTo>
                    <a:pt x="964" y="914"/>
                  </a:lnTo>
                  <a:lnTo>
                    <a:pt x="957" y="914"/>
                  </a:lnTo>
                  <a:lnTo>
                    <a:pt x="950" y="914"/>
                  </a:lnTo>
                  <a:lnTo>
                    <a:pt x="950" y="922"/>
                  </a:lnTo>
                  <a:lnTo>
                    <a:pt x="943" y="922"/>
                  </a:lnTo>
                  <a:lnTo>
                    <a:pt x="950" y="922"/>
                  </a:lnTo>
                  <a:lnTo>
                    <a:pt x="950" y="929"/>
                  </a:lnTo>
                  <a:lnTo>
                    <a:pt x="943" y="929"/>
                  </a:lnTo>
                  <a:lnTo>
                    <a:pt x="943" y="936"/>
                  </a:lnTo>
                  <a:lnTo>
                    <a:pt x="936" y="936"/>
                  </a:lnTo>
                  <a:lnTo>
                    <a:pt x="929" y="936"/>
                  </a:lnTo>
                  <a:lnTo>
                    <a:pt x="922" y="936"/>
                  </a:lnTo>
                  <a:lnTo>
                    <a:pt x="922" y="943"/>
                  </a:lnTo>
                  <a:lnTo>
                    <a:pt x="915" y="943"/>
                  </a:lnTo>
                  <a:lnTo>
                    <a:pt x="908" y="943"/>
                  </a:lnTo>
                  <a:lnTo>
                    <a:pt x="900" y="943"/>
                  </a:lnTo>
                  <a:lnTo>
                    <a:pt x="900" y="936"/>
                  </a:lnTo>
                  <a:lnTo>
                    <a:pt x="893" y="936"/>
                  </a:lnTo>
                  <a:lnTo>
                    <a:pt x="893" y="929"/>
                  </a:lnTo>
                  <a:lnTo>
                    <a:pt x="886" y="929"/>
                  </a:lnTo>
                  <a:lnTo>
                    <a:pt x="886" y="922"/>
                  </a:lnTo>
                  <a:lnTo>
                    <a:pt x="886" y="929"/>
                  </a:lnTo>
                  <a:lnTo>
                    <a:pt x="879" y="929"/>
                  </a:lnTo>
                  <a:lnTo>
                    <a:pt x="879" y="922"/>
                  </a:lnTo>
                  <a:lnTo>
                    <a:pt x="872" y="922"/>
                  </a:lnTo>
                  <a:lnTo>
                    <a:pt x="865" y="922"/>
                  </a:lnTo>
                  <a:lnTo>
                    <a:pt x="858" y="922"/>
                  </a:lnTo>
                  <a:lnTo>
                    <a:pt x="858" y="914"/>
                  </a:lnTo>
                  <a:lnTo>
                    <a:pt x="851" y="914"/>
                  </a:lnTo>
                  <a:lnTo>
                    <a:pt x="844" y="914"/>
                  </a:lnTo>
                  <a:lnTo>
                    <a:pt x="837" y="914"/>
                  </a:lnTo>
                  <a:lnTo>
                    <a:pt x="837" y="907"/>
                  </a:lnTo>
                  <a:lnTo>
                    <a:pt x="830" y="907"/>
                  </a:lnTo>
                  <a:lnTo>
                    <a:pt x="823" y="907"/>
                  </a:lnTo>
                  <a:lnTo>
                    <a:pt x="823" y="900"/>
                  </a:lnTo>
                  <a:lnTo>
                    <a:pt x="815" y="900"/>
                  </a:lnTo>
                  <a:lnTo>
                    <a:pt x="808" y="900"/>
                  </a:lnTo>
                  <a:lnTo>
                    <a:pt x="801" y="900"/>
                  </a:lnTo>
                  <a:lnTo>
                    <a:pt x="801" y="893"/>
                  </a:lnTo>
                  <a:lnTo>
                    <a:pt x="794" y="893"/>
                  </a:lnTo>
                  <a:lnTo>
                    <a:pt x="787" y="893"/>
                  </a:lnTo>
                  <a:lnTo>
                    <a:pt x="787" y="886"/>
                  </a:lnTo>
                  <a:lnTo>
                    <a:pt x="794" y="886"/>
                  </a:lnTo>
                  <a:lnTo>
                    <a:pt x="787" y="886"/>
                  </a:lnTo>
                  <a:lnTo>
                    <a:pt x="794" y="886"/>
                  </a:lnTo>
                  <a:lnTo>
                    <a:pt x="794" y="879"/>
                  </a:lnTo>
                  <a:lnTo>
                    <a:pt x="787" y="879"/>
                  </a:lnTo>
                  <a:lnTo>
                    <a:pt x="787" y="872"/>
                  </a:lnTo>
                  <a:lnTo>
                    <a:pt x="780" y="872"/>
                  </a:lnTo>
                  <a:lnTo>
                    <a:pt x="780" y="865"/>
                  </a:lnTo>
                  <a:lnTo>
                    <a:pt x="787" y="872"/>
                  </a:lnTo>
                  <a:lnTo>
                    <a:pt x="787" y="879"/>
                  </a:lnTo>
                  <a:lnTo>
                    <a:pt x="794" y="879"/>
                  </a:lnTo>
                  <a:lnTo>
                    <a:pt x="794" y="886"/>
                  </a:lnTo>
                  <a:lnTo>
                    <a:pt x="801" y="886"/>
                  </a:lnTo>
                  <a:lnTo>
                    <a:pt x="808" y="886"/>
                  </a:lnTo>
                  <a:lnTo>
                    <a:pt x="815" y="886"/>
                  </a:lnTo>
                  <a:lnTo>
                    <a:pt x="815" y="893"/>
                  </a:lnTo>
                  <a:lnTo>
                    <a:pt x="815" y="886"/>
                  </a:lnTo>
                  <a:lnTo>
                    <a:pt x="823" y="886"/>
                  </a:lnTo>
                  <a:lnTo>
                    <a:pt x="823" y="893"/>
                  </a:lnTo>
                  <a:lnTo>
                    <a:pt x="830" y="893"/>
                  </a:lnTo>
                  <a:lnTo>
                    <a:pt x="830" y="900"/>
                  </a:lnTo>
                  <a:lnTo>
                    <a:pt x="837" y="900"/>
                  </a:lnTo>
                  <a:lnTo>
                    <a:pt x="844" y="900"/>
                  </a:lnTo>
                  <a:lnTo>
                    <a:pt x="844" y="907"/>
                  </a:lnTo>
                  <a:lnTo>
                    <a:pt x="851" y="907"/>
                  </a:lnTo>
                  <a:lnTo>
                    <a:pt x="851" y="900"/>
                  </a:lnTo>
                  <a:lnTo>
                    <a:pt x="851" y="907"/>
                  </a:lnTo>
                  <a:lnTo>
                    <a:pt x="858" y="907"/>
                  </a:lnTo>
                  <a:lnTo>
                    <a:pt x="858" y="900"/>
                  </a:lnTo>
                  <a:lnTo>
                    <a:pt x="865" y="900"/>
                  </a:lnTo>
                  <a:lnTo>
                    <a:pt x="872" y="900"/>
                  </a:lnTo>
                  <a:lnTo>
                    <a:pt x="879" y="900"/>
                  </a:lnTo>
                  <a:lnTo>
                    <a:pt x="886" y="900"/>
                  </a:lnTo>
                  <a:lnTo>
                    <a:pt x="893" y="900"/>
                  </a:lnTo>
                  <a:lnTo>
                    <a:pt x="893" y="893"/>
                  </a:lnTo>
                  <a:lnTo>
                    <a:pt x="900" y="893"/>
                  </a:lnTo>
                  <a:lnTo>
                    <a:pt x="900" y="886"/>
                  </a:lnTo>
                  <a:lnTo>
                    <a:pt x="908" y="886"/>
                  </a:lnTo>
                  <a:lnTo>
                    <a:pt x="908" y="879"/>
                  </a:lnTo>
                  <a:lnTo>
                    <a:pt x="915" y="879"/>
                  </a:lnTo>
                  <a:lnTo>
                    <a:pt x="915" y="872"/>
                  </a:lnTo>
                  <a:lnTo>
                    <a:pt x="922" y="872"/>
                  </a:lnTo>
                  <a:lnTo>
                    <a:pt x="929" y="872"/>
                  </a:lnTo>
                  <a:lnTo>
                    <a:pt x="929" y="865"/>
                  </a:lnTo>
                  <a:lnTo>
                    <a:pt x="936" y="865"/>
                  </a:lnTo>
                  <a:lnTo>
                    <a:pt x="936" y="858"/>
                  </a:lnTo>
                  <a:lnTo>
                    <a:pt x="943" y="858"/>
                  </a:lnTo>
                  <a:lnTo>
                    <a:pt x="950" y="858"/>
                  </a:lnTo>
                  <a:lnTo>
                    <a:pt x="950" y="865"/>
                  </a:lnTo>
                  <a:lnTo>
                    <a:pt x="957" y="865"/>
                  </a:lnTo>
                  <a:lnTo>
                    <a:pt x="957" y="872"/>
                  </a:lnTo>
                  <a:lnTo>
                    <a:pt x="964" y="872"/>
                  </a:lnTo>
                  <a:lnTo>
                    <a:pt x="971" y="872"/>
                  </a:lnTo>
                  <a:lnTo>
                    <a:pt x="978" y="872"/>
                  </a:lnTo>
                  <a:lnTo>
                    <a:pt x="978" y="865"/>
                  </a:lnTo>
                  <a:lnTo>
                    <a:pt x="986" y="865"/>
                  </a:lnTo>
                  <a:lnTo>
                    <a:pt x="993" y="865"/>
                  </a:lnTo>
                  <a:lnTo>
                    <a:pt x="993" y="858"/>
                  </a:lnTo>
                  <a:lnTo>
                    <a:pt x="1000" y="858"/>
                  </a:lnTo>
                  <a:lnTo>
                    <a:pt x="1007" y="851"/>
                  </a:lnTo>
                  <a:lnTo>
                    <a:pt x="1014" y="851"/>
                  </a:lnTo>
                  <a:lnTo>
                    <a:pt x="1007" y="851"/>
                  </a:lnTo>
                  <a:lnTo>
                    <a:pt x="1007" y="844"/>
                  </a:lnTo>
                  <a:lnTo>
                    <a:pt x="1000" y="844"/>
                  </a:lnTo>
                  <a:lnTo>
                    <a:pt x="1000" y="837"/>
                  </a:lnTo>
                  <a:lnTo>
                    <a:pt x="1000" y="829"/>
                  </a:lnTo>
                  <a:lnTo>
                    <a:pt x="993" y="829"/>
                  </a:lnTo>
                  <a:lnTo>
                    <a:pt x="986" y="829"/>
                  </a:lnTo>
                  <a:lnTo>
                    <a:pt x="986" y="822"/>
                  </a:lnTo>
                  <a:lnTo>
                    <a:pt x="978" y="822"/>
                  </a:lnTo>
                  <a:lnTo>
                    <a:pt x="978" y="815"/>
                  </a:lnTo>
                  <a:lnTo>
                    <a:pt x="971" y="808"/>
                  </a:lnTo>
                  <a:lnTo>
                    <a:pt x="978" y="808"/>
                  </a:lnTo>
                  <a:lnTo>
                    <a:pt x="978" y="801"/>
                  </a:lnTo>
                  <a:lnTo>
                    <a:pt x="978" y="794"/>
                  </a:lnTo>
                  <a:lnTo>
                    <a:pt x="986" y="794"/>
                  </a:lnTo>
                  <a:lnTo>
                    <a:pt x="986" y="787"/>
                  </a:lnTo>
                  <a:lnTo>
                    <a:pt x="978" y="787"/>
                  </a:lnTo>
                  <a:lnTo>
                    <a:pt x="971" y="787"/>
                  </a:lnTo>
                  <a:lnTo>
                    <a:pt x="971" y="780"/>
                  </a:lnTo>
                  <a:lnTo>
                    <a:pt x="978" y="780"/>
                  </a:lnTo>
                  <a:lnTo>
                    <a:pt x="986" y="780"/>
                  </a:lnTo>
                  <a:lnTo>
                    <a:pt x="993" y="780"/>
                  </a:lnTo>
                  <a:lnTo>
                    <a:pt x="993" y="787"/>
                  </a:lnTo>
                  <a:lnTo>
                    <a:pt x="1000" y="787"/>
                  </a:lnTo>
                  <a:lnTo>
                    <a:pt x="1000" y="780"/>
                  </a:lnTo>
                  <a:lnTo>
                    <a:pt x="1000" y="773"/>
                  </a:lnTo>
                  <a:lnTo>
                    <a:pt x="1007" y="773"/>
                  </a:lnTo>
                  <a:lnTo>
                    <a:pt x="1014" y="766"/>
                  </a:lnTo>
                  <a:lnTo>
                    <a:pt x="1021" y="766"/>
                  </a:lnTo>
                  <a:lnTo>
                    <a:pt x="1021" y="759"/>
                  </a:lnTo>
                  <a:lnTo>
                    <a:pt x="1028" y="759"/>
                  </a:lnTo>
                  <a:lnTo>
                    <a:pt x="1035" y="759"/>
                  </a:lnTo>
                  <a:lnTo>
                    <a:pt x="1035" y="752"/>
                  </a:lnTo>
                  <a:lnTo>
                    <a:pt x="1042" y="752"/>
                  </a:lnTo>
                  <a:lnTo>
                    <a:pt x="1049" y="744"/>
                  </a:lnTo>
                  <a:lnTo>
                    <a:pt x="1049" y="737"/>
                  </a:lnTo>
                  <a:lnTo>
                    <a:pt x="1049" y="730"/>
                  </a:lnTo>
                  <a:lnTo>
                    <a:pt x="1049" y="723"/>
                  </a:lnTo>
                  <a:lnTo>
                    <a:pt x="1056" y="723"/>
                  </a:lnTo>
                  <a:lnTo>
                    <a:pt x="1063" y="723"/>
                  </a:lnTo>
                  <a:lnTo>
                    <a:pt x="1063" y="716"/>
                  </a:lnTo>
                  <a:lnTo>
                    <a:pt x="1063" y="709"/>
                  </a:lnTo>
                  <a:lnTo>
                    <a:pt x="1063" y="702"/>
                  </a:lnTo>
                  <a:lnTo>
                    <a:pt x="1071" y="702"/>
                  </a:lnTo>
                  <a:lnTo>
                    <a:pt x="1071" y="695"/>
                  </a:lnTo>
                  <a:lnTo>
                    <a:pt x="1078" y="695"/>
                  </a:lnTo>
                  <a:lnTo>
                    <a:pt x="1078" y="688"/>
                  </a:lnTo>
                  <a:lnTo>
                    <a:pt x="1085" y="688"/>
                  </a:lnTo>
                  <a:lnTo>
                    <a:pt x="1092" y="688"/>
                  </a:lnTo>
                  <a:lnTo>
                    <a:pt x="1092" y="681"/>
                  </a:lnTo>
                  <a:lnTo>
                    <a:pt x="1099" y="681"/>
                  </a:lnTo>
                  <a:lnTo>
                    <a:pt x="1099" y="674"/>
                  </a:lnTo>
                  <a:lnTo>
                    <a:pt x="1106" y="674"/>
                  </a:lnTo>
                  <a:lnTo>
                    <a:pt x="1113" y="674"/>
                  </a:lnTo>
                  <a:lnTo>
                    <a:pt x="1113" y="666"/>
                  </a:lnTo>
                  <a:lnTo>
                    <a:pt x="1113" y="659"/>
                  </a:lnTo>
                  <a:lnTo>
                    <a:pt x="1120" y="659"/>
                  </a:lnTo>
                  <a:lnTo>
                    <a:pt x="1120" y="652"/>
                  </a:lnTo>
                  <a:lnTo>
                    <a:pt x="1120" y="645"/>
                  </a:lnTo>
                  <a:lnTo>
                    <a:pt x="1120" y="638"/>
                  </a:lnTo>
                  <a:lnTo>
                    <a:pt x="1127" y="631"/>
                  </a:lnTo>
                  <a:lnTo>
                    <a:pt x="1127" y="624"/>
                  </a:lnTo>
                  <a:lnTo>
                    <a:pt x="1134" y="624"/>
                  </a:lnTo>
                  <a:lnTo>
                    <a:pt x="1134" y="617"/>
                  </a:lnTo>
                  <a:lnTo>
                    <a:pt x="1141" y="617"/>
                  </a:lnTo>
                  <a:lnTo>
                    <a:pt x="1141" y="610"/>
                  </a:lnTo>
                  <a:lnTo>
                    <a:pt x="1149" y="610"/>
                  </a:lnTo>
                  <a:lnTo>
                    <a:pt x="1149" y="603"/>
                  </a:lnTo>
                  <a:lnTo>
                    <a:pt x="1149" y="596"/>
                  </a:lnTo>
                  <a:lnTo>
                    <a:pt x="1156" y="596"/>
                  </a:lnTo>
                  <a:lnTo>
                    <a:pt x="1156" y="589"/>
                  </a:lnTo>
                  <a:lnTo>
                    <a:pt x="1156" y="581"/>
                  </a:lnTo>
                  <a:lnTo>
                    <a:pt x="1156" y="589"/>
                  </a:lnTo>
                  <a:lnTo>
                    <a:pt x="1156" y="581"/>
                  </a:lnTo>
                  <a:lnTo>
                    <a:pt x="1156" y="574"/>
                  </a:lnTo>
                  <a:lnTo>
                    <a:pt x="1156" y="567"/>
                  </a:lnTo>
                  <a:lnTo>
                    <a:pt x="1156" y="560"/>
                  </a:lnTo>
                  <a:lnTo>
                    <a:pt x="1163" y="560"/>
                  </a:lnTo>
                  <a:lnTo>
                    <a:pt x="1163" y="553"/>
                  </a:lnTo>
                  <a:lnTo>
                    <a:pt x="1170" y="546"/>
                  </a:lnTo>
                  <a:lnTo>
                    <a:pt x="1170" y="539"/>
                  </a:lnTo>
                  <a:lnTo>
                    <a:pt x="1177" y="539"/>
                  </a:lnTo>
                  <a:lnTo>
                    <a:pt x="1177" y="532"/>
                  </a:lnTo>
                  <a:lnTo>
                    <a:pt x="1177" y="525"/>
                  </a:lnTo>
                  <a:lnTo>
                    <a:pt x="1184" y="525"/>
                  </a:lnTo>
                  <a:lnTo>
                    <a:pt x="1191" y="525"/>
                  </a:lnTo>
                  <a:lnTo>
                    <a:pt x="1191" y="518"/>
                  </a:lnTo>
                  <a:lnTo>
                    <a:pt x="1198" y="518"/>
                  </a:lnTo>
                  <a:lnTo>
                    <a:pt x="1198" y="511"/>
                  </a:lnTo>
                  <a:lnTo>
                    <a:pt x="1205" y="511"/>
                  </a:lnTo>
                  <a:lnTo>
                    <a:pt x="1205" y="503"/>
                  </a:lnTo>
                  <a:lnTo>
                    <a:pt x="1212" y="503"/>
                  </a:lnTo>
                  <a:lnTo>
                    <a:pt x="1212" y="496"/>
                  </a:lnTo>
                  <a:lnTo>
                    <a:pt x="1219" y="496"/>
                  </a:lnTo>
                  <a:lnTo>
                    <a:pt x="1219" y="489"/>
                  </a:lnTo>
                  <a:lnTo>
                    <a:pt x="1227" y="489"/>
                  </a:lnTo>
                  <a:lnTo>
                    <a:pt x="1227" y="482"/>
                  </a:lnTo>
                  <a:lnTo>
                    <a:pt x="1219" y="482"/>
                  </a:lnTo>
                  <a:lnTo>
                    <a:pt x="1227" y="482"/>
                  </a:lnTo>
                  <a:lnTo>
                    <a:pt x="1227" y="475"/>
                  </a:lnTo>
                  <a:lnTo>
                    <a:pt x="1227" y="468"/>
                  </a:lnTo>
                  <a:lnTo>
                    <a:pt x="1219" y="468"/>
                  </a:lnTo>
                  <a:lnTo>
                    <a:pt x="1227" y="468"/>
                  </a:lnTo>
                  <a:lnTo>
                    <a:pt x="1219" y="468"/>
                  </a:lnTo>
                  <a:lnTo>
                    <a:pt x="1219" y="461"/>
                  </a:lnTo>
                  <a:lnTo>
                    <a:pt x="1227" y="461"/>
                  </a:lnTo>
                  <a:lnTo>
                    <a:pt x="1227" y="454"/>
                  </a:lnTo>
                  <a:lnTo>
                    <a:pt x="1219" y="454"/>
                  </a:lnTo>
                  <a:lnTo>
                    <a:pt x="1219" y="447"/>
                  </a:lnTo>
                  <a:lnTo>
                    <a:pt x="1219" y="440"/>
                  </a:lnTo>
                  <a:lnTo>
                    <a:pt x="1227" y="440"/>
                  </a:lnTo>
                  <a:lnTo>
                    <a:pt x="1219" y="440"/>
                  </a:lnTo>
                  <a:lnTo>
                    <a:pt x="1219" y="433"/>
                  </a:lnTo>
                  <a:lnTo>
                    <a:pt x="1212" y="433"/>
                  </a:lnTo>
                  <a:lnTo>
                    <a:pt x="1212" y="426"/>
                  </a:lnTo>
                  <a:lnTo>
                    <a:pt x="1212" y="418"/>
                  </a:lnTo>
                  <a:lnTo>
                    <a:pt x="1212" y="411"/>
                  </a:lnTo>
                  <a:lnTo>
                    <a:pt x="1205" y="411"/>
                  </a:lnTo>
                  <a:lnTo>
                    <a:pt x="1198" y="411"/>
                  </a:lnTo>
                  <a:lnTo>
                    <a:pt x="1198" y="404"/>
                  </a:lnTo>
                  <a:lnTo>
                    <a:pt x="1191" y="404"/>
                  </a:lnTo>
                  <a:lnTo>
                    <a:pt x="1184" y="404"/>
                  </a:lnTo>
                  <a:lnTo>
                    <a:pt x="1177" y="404"/>
                  </a:lnTo>
                  <a:lnTo>
                    <a:pt x="1177" y="397"/>
                  </a:lnTo>
                  <a:lnTo>
                    <a:pt x="1170" y="397"/>
                  </a:lnTo>
                  <a:lnTo>
                    <a:pt x="1170" y="404"/>
                  </a:lnTo>
                  <a:lnTo>
                    <a:pt x="1163" y="404"/>
                  </a:lnTo>
                  <a:lnTo>
                    <a:pt x="1156" y="404"/>
                  </a:lnTo>
                  <a:lnTo>
                    <a:pt x="1149" y="404"/>
                  </a:lnTo>
                  <a:lnTo>
                    <a:pt x="1149" y="397"/>
                  </a:lnTo>
                  <a:lnTo>
                    <a:pt x="1141" y="397"/>
                  </a:lnTo>
                  <a:lnTo>
                    <a:pt x="1141" y="404"/>
                  </a:lnTo>
                  <a:lnTo>
                    <a:pt x="1134" y="404"/>
                  </a:lnTo>
                  <a:lnTo>
                    <a:pt x="1127" y="404"/>
                  </a:lnTo>
                  <a:lnTo>
                    <a:pt x="1120" y="404"/>
                  </a:lnTo>
                  <a:lnTo>
                    <a:pt x="1120" y="397"/>
                  </a:lnTo>
                  <a:lnTo>
                    <a:pt x="1113" y="397"/>
                  </a:lnTo>
                  <a:lnTo>
                    <a:pt x="1106" y="397"/>
                  </a:lnTo>
                  <a:lnTo>
                    <a:pt x="1099" y="397"/>
                  </a:lnTo>
                  <a:lnTo>
                    <a:pt x="1092" y="397"/>
                  </a:lnTo>
                  <a:lnTo>
                    <a:pt x="1099" y="390"/>
                  </a:lnTo>
                  <a:lnTo>
                    <a:pt x="1092" y="390"/>
                  </a:lnTo>
                  <a:lnTo>
                    <a:pt x="1085" y="390"/>
                  </a:lnTo>
                  <a:lnTo>
                    <a:pt x="1078" y="390"/>
                  </a:lnTo>
                  <a:lnTo>
                    <a:pt x="1078" y="383"/>
                  </a:lnTo>
                  <a:lnTo>
                    <a:pt x="1071" y="383"/>
                  </a:lnTo>
                  <a:lnTo>
                    <a:pt x="1063" y="383"/>
                  </a:lnTo>
                  <a:lnTo>
                    <a:pt x="1056" y="383"/>
                  </a:lnTo>
                  <a:lnTo>
                    <a:pt x="1049" y="383"/>
                  </a:lnTo>
                  <a:lnTo>
                    <a:pt x="1049" y="376"/>
                  </a:lnTo>
                  <a:lnTo>
                    <a:pt x="1042" y="376"/>
                  </a:lnTo>
                  <a:lnTo>
                    <a:pt x="1035" y="376"/>
                  </a:lnTo>
                  <a:lnTo>
                    <a:pt x="1028" y="376"/>
                  </a:lnTo>
                  <a:lnTo>
                    <a:pt x="1028" y="383"/>
                  </a:lnTo>
                  <a:lnTo>
                    <a:pt x="1021" y="383"/>
                  </a:lnTo>
                  <a:lnTo>
                    <a:pt x="1014" y="383"/>
                  </a:lnTo>
                  <a:lnTo>
                    <a:pt x="1007" y="383"/>
                  </a:lnTo>
                  <a:lnTo>
                    <a:pt x="1007" y="376"/>
                  </a:lnTo>
                  <a:lnTo>
                    <a:pt x="1000" y="376"/>
                  </a:lnTo>
                  <a:lnTo>
                    <a:pt x="993" y="369"/>
                  </a:lnTo>
                  <a:lnTo>
                    <a:pt x="986" y="369"/>
                  </a:lnTo>
                  <a:lnTo>
                    <a:pt x="978" y="362"/>
                  </a:lnTo>
                  <a:lnTo>
                    <a:pt x="978" y="355"/>
                  </a:lnTo>
                  <a:lnTo>
                    <a:pt x="971" y="355"/>
                  </a:lnTo>
                  <a:lnTo>
                    <a:pt x="964" y="355"/>
                  </a:lnTo>
                  <a:lnTo>
                    <a:pt x="957" y="355"/>
                  </a:lnTo>
                  <a:lnTo>
                    <a:pt x="950" y="355"/>
                  </a:lnTo>
                  <a:lnTo>
                    <a:pt x="943" y="355"/>
                  </a:lnTo>
                  <a:lnTo>
                    <a:pt x="936" y="355"/>
                  </a:lnTo>
                  <a:lnTo>
                    <a:pt x="936" y="362"/>
                  </a:lnTo>
                  <a:lnTo>
                    <a:pt x="936" y="369"/>
                  </a:lnTo>
                  <a:lnTo>
                    <a:pt x="929" y="369"/>
                  </a:lnTo>
                  <a:lnTo>
                    <a:pt x="922" y="369"/>
                  </a:lnTo>
                  <a:lnTo>
                    <a:pt x="915" y="369"/>
                  </a:lnTo>
                  <a:lnTo>
                    <a:pt x="915" y="376"/>
                  </a:lnTo>
                  <a:lnTo>
                    <a:pt x="908" y="376"/>
                  </a:lnTo>
                  <a:lnTo>
                    <a:pt x="908" y="369"/>
                  </a:lnTo>
                  <a:lnTo>
                    <a:pt x="915" y="369"/>
                  </a:lnTo>
                  <a:lnTo>
                    <a:pt x="908" y="369"/>
                  </a:lnTo>
                  <a:lnTo>
                    <a:pt x="900" y="369"/>
                  </a:lnTo>
                  <a:lnTo>
                    <a:pt x="900" y="362"/>
                  </a:lnTo>
                  <a:lnTo>
                    <a:pt x="893" y="362"/>
                  </a:lnTo>
                  <a:lnTo>
                    <a:pt x="893" y="369"/>
                  </a:lnTo>
                  <a:lnTo>
                    <a:pt x="886" y="369"/>
                  </a:lnTo>
                  <a:lnTo>
                    <a:pt x="879" y="369"/>
                  </a:lnTo>
                  <a:lnTo>
                    <a:pt x="879" y="376"/>
                  </a:lnTo>
                  <a:lnTo>
                    <a:pt x="872" y="376"/>
                  </a:lnTo>
                  <a:lnTo>
                    <a:pt x="865" y="376"/>
                  </a:lnTo>
                  <a:lnTo>
                    <a:pt x="858" y="376"/>
                  </a:lnTo>
                  <a:lnTo>
                    <a:pt x="851" y="376"/>
                  </a:lnTo>
                  <a:lnTo>
                    <a:pt x="844" y="376"/>
                  </a:lnTo>
                  <a:lnTo>
                    <a:pt x="844" y="369"/>
                  </a:lnTo>
                  <a:lnTo>
                    <a:pt x="837" y="369"/>
                  </a:lnTo>
                  <a:lnTo>
                    <a:pt x="837" y="376"/>
                  </a:lnTo>
                  <a:lnTo>
                    <a:pt x="830" y="376"/>
                  </a:lnTo>
                  <a:lnTo>
                    <a:pt x="830" y="369"/>
                  </a:lnTo>
                  <a:lnTo>
                    <a:pt x="830" y="376"/>
                  </a:lnTo>
                  <a:lnTo>
                    <a:pt x="830" y="383"/>
                  </a:lnTo>
                  <a:lnTo>
                    <a:pt x="823" y="390"/>
                  </a:lnTo>
                  <a:lnTo>
                    <a:pt x="815" y="390"/>
                  </a:lnTo>
                  <a:lnTo>
                    <a:pt x="815" y="397"/>
                  </a:lnTo>
                  <a:lnTo>
                    <a:pt x="808" y="390"/>
                  </a:lnTo>
                  <a:lnTo>
                    <a:pt x="808" y="397"/>
                  </a:lnTo>
                  <a:lnTo>
                    <a:pt x="808" y="404"/>
                  </a:lnTo>
                  <a:lnTo>
                    <a:pt x="801" y="404"/>
                  </a:lnTo>
                  <a:lnTo>
                    <a:pt x="801" y="397"/>
                  </a:lnTo>
                  <a:lnTo>
                    <a:pt x="794" y="397"/>
                  </a:lnTo>
                  <a:lnTo>
                    <a:pt x="787" y="397"/>
                  </a:lnTo>
                  <a:lnTo>
                    <a:pt x="780" y="397"/>
                  </a:lnTo>
                  <a:lnTo>
                    <a:pt x="773" y="397"/>
                  </a:lnTo>
                  <a:lnTo>
                    <a:pt x="766" y="397"/>
                  </a:lnTo>
                  <a:lnTo>
                    <a:pt x="766" y="390"/>
                  </a:lnTo>
                  <a:lnTo>
                    <a:pt x="759" y="390"/>
                  </a:lnTo>
                  <a:lnTo>
                    <a:pt x="766" y="390"/>
                  </a:lnTo>
                  <a:lnTo>
                    <a:pt x="773" y="390"/>
                  </a:lnTo>
                  <a:lnTo>
                    <a:pt x="780" y="390"/>
                  </a:lnTo>
                  <a:lnTo>
                    <a:pt x="787" y="390"/>
                  </a:lnTo>
                  <a:lnTo>
                    <a:pt x="787" y="397"/>
                  </a:lnTo>
                  <a:lnTo>
                    <a:pt x="794" y="397"/>
                  </a:lnTo>
                  <a:lnTo>
                    <a:pt x="794" y="390"/>
                  </a:lnTo>
                  <a:lnTo>
                    <a:pt x="801" y="390"/>
                  </a:lnTo>
                  <a:lnTo>
                    <a:pt x="801" y="383"/>
                  </a:lnTo>
                  <a:lnTo>
                    <a:pt x="794" y="383"/>
                  </a:lnTo>
                  <a:lnTo>
                    <a:pt x="794" y="376"/>
                  </a:lnTo>
                  <a:lnTo>
                    <a:pt x="801" y="383"/>
                  </a:lnTo>
                  <a:lnTo>
                    <a:pt x="808" y="383"/>
                  </a:lnTo>
                  <a:lnTo>
                    <a:pt x="808" y="376"/>
                  </a:lnTo>
                  <a:lnTo>
                    <a:pt x="815" y="376"/>
                  </a:lnTo>
                  <a:lnTo>
                    <a:pt x="823" y="376"/>
                  </a:lnTo>
                  <a:lnTo>
                    <a:pt x="823" y="369"/>
                  </a:lnTo>
                  <a:lnTo>
                    <a:pt x="830" y="362"/>
                  </a:lnTo>
                  <a:lnTo>
                    <a:pt x="837" y="362"/>
                  </a:lnTo>
                  <a:lnTo>
                    <a:pt x="837" y="355"/>
                  </a:lnTo>
                  <a:lnTo>
                    <a:pt x="844" y="355"/>
                  </a:lnTo>
                  <a:lnTo>
                    <a:pt x="844" y="348"/>
                  </a:lnTo>
                  <a:lnTo>
                    <a:pt x="851" y="348"/>
                  </a:lnTo>
                  <a:lnTo>
                    <a:pt x="844" y="348"/>
                  </a:lnTo>
                  <a:lnTo>
                    <a:pt x="837" y="348"/>
                  </a:lnTo>
                  <a:lnTo>
                    <a:pt x="830" y="348"/>
                  </a:lnTo>
                  <a:lnTo>
                    <a:pt x="823" y="348"/>
                  </a:lnTo>
                  <a:lnTo>
                    <a:pt x="815" y="348"/>
                  </a:lnTo>
                  <a:lnTo>
                    <a:pt x="815" y="341"/>
                  </a:lnTo>
                  <a:lnTo>
                    <a:pt x="808" y="341"/>
                  </a:lnTo>
                  <a:lnTo>
                    <a:pt x="801" y="341"/>
                  </a:lnTo>
                  <a:lnTo>
                    <a:pt x="801" y="348"/>
                  </a:lnTo>
                  <a:lnTo>
                    <a:pt x="794" y="348"/>
                  </a:lnTo>
                  <a:lnTo>
                    <a:pt x="787" y="348"/>
                  </a:lnTo>
                  <a:lnTo>
                    <a:pt x="787" y="355"/>
                  </a:lnTo>
                  <a:lnTo>
                    <a:pt x="780" y="355"/>
                  </a:lnTo>
                  <a:lnTo>
                    <a:pt x="780" y="362"/>
                  </a:lnTo>
                  <a:lnTo>
                    <a:pt x="773" y="362"/>
                  </a:lnTo>
                  <a:lnTo>
                    <a:pt x="773" y="369"/>
                  </a:lnTo>
                  <a:lnTo>
                    <a:pt x="766" y="369"/>
                  </a:lnTo>
                  <a:lnTo>
                    <a:pt x="766" y="362"/>
                  </a:lnTo>
                  <a:lnTo>
                    <a:pt x="773" y="362"/>
                  </a:lnTo>
                  <a:lnTo>
                    <a:pt x="773" y="355"/>
                  </a:lnTo>
                  <a:lnTo>
                    <a:pt x="780" y="355"/>
                  </a:lnTo>
                  <a:lnTo>
                    <a:pt x="780" y="348"/>
                  </a:lnTo>
                  <a:lnTo>
                    <a:pt x="787" y="348"/>
                  </a:lnTo>
                  <a:lnTo>
                    <a:pt x="787" y="341"/>
                  </a:lnTo>
                  <a:lnTo>
                    <a:pt x="787" y="348"/>
                  </a:lnTo>
                  <a:lnTo>
                    <a:pt x="794" y="341"/>
                  </a:lnTo>
                  <a:lnTo>
                    <a:pt x="794" y="333"/>
                  </a:lnTo>
                  <a:lnTo>
                    <a:pt x="801" y="333"/>
                  </a:lnTo>
                  <a:lnTo>
                    <a:pt x="801" y="341"/>
                  </a:lnTo>
                  <a:lnTo>
                    <a:pt x="801" y="333"/>
                  </a:lnTo>
                  <a:lnTo>
                    <a:pt x="808" y="333"/>
                  </a:lnTo>
                  <a:lnTo>
                    <a:pt x="815" y="333"/>
                  </a:lnTo>
                  <a:lnTo>
                    <a:pt x="815" y="341"/>
                  </a:lnTo>
                  <a:lnTo>
                    <a:pt x="823" y="341"/>
                  </a:lnTo>
                  <a:lnTo>
                    <a:pt x="823" y="333"/>
                  </a:lnTo>
                  <a:lnTo>
                    <a:pt x="830" y="333"/>
                  </a:lnTo>
                  <a:lnTo>
                    <a:pt x="830" y="326"/>
                  </a:lnTo>
                  <a:lnTo>
                    <a:pt x="830" y="333"/>
                  </a:lnTo>
                  <a:lnTo>
                    <a:pt x="837" y="326"/>
                  </a:lnTo>
                  <a:lnTo>
                    <a:pt x="844" y="326"/>
                  </a:lnTo>
                  <a:lnTo>
                    <a:pt x="851" y="326"/>
                  </a:lnTo>
                  <a:lnTo>
                    <a:pt x="851" y="333"/>
                  </a:lnTo>
                  <a:lnTo>
                    <a:pt x="844" y="333"/>
                  </a:lnTo>
                  <a:lnTo>
                    <a:pt x="844" y="341"/>
                  </a:lnTo>
                  <a:lnTo>
                    <a:pt x="851" y="341"/>
                  </a:lnTo>
                  <a:lnTo>
                    <a:pt x="858" y="341"/>
                  </a:lnTo>
                  <a:lnTo>
                    <a:pt x="858" y="333"/>
                  </a:lnTo>
                  <a:lnTo>
                    <a:pt x="865" y="333"/>
                  </a:lnTo>
                  <a:lnTo>
                    <a:pt x="865" y="326"/>
                  </a:lnTo>
                  <a:lnTo>
                    <a:pt x="872" y="326"/>
                  </a:lnTo>
                  <a:lnTo>
                    <a:pt x="872" y="319"/>
                  </a:lnTo>
                  <a:lnTo>
                    <a:pt x="879" y="319"/>
                  </a:lnTo>
                  <a:lnTo>
                    <a:pt x="879" y="312"/>
                  </a:lnTo>
                  <a:lnTo>
                    <a:pt x="886" y="312"/>
                  </a:lnTo>
                  <a:lnTo>
                    <a:pt x="886" y="305"/>
                  </a:lnTo>
                  <a:lnTo>
                    <a:pt x="893" y="305"/>
                  </a:lnTo>
                  <a:lnTo>
                    <a:pt x="893" y="298"/>
                  </a:lnTo>
                  <a:lnTo>
                    <a:pt x="886" y="298"/>
                  </a:lnTo>
                  <a:lnTo>
                    <a:pt x="893" y="298"/>
                  </a:lnTo>
                  <a:lnTo>
                    <a:pt x="886" y="298"/>
                  </a:lnTo>
                  <a:lnTo>
                    <a:pt x="879" y="305"/>
                  </a:lnTo>
                  <a:lnTo>
                    <a:pt x="872" y="305"/>
                  </a:lnTo>
                  <a:lnTo>
                    <a:pt x="865" y="305"/>
                  </a:lnTo>
                  <a:lnTo>
                    <a:pt x="865" y="298"/>
                  </a:lnTo>
                  <a:lnTo>
                    <a:pt x="872" y="298"/>
                  </a:lnTo>
                  <a:lnTo>
                    <a:pt x="865" y="298"/>
                  </a:lnTo>
                  <a:lnTo>
                    <a:pt x="858" y="298"/>
                  </a:lnTo>
                  <a:lnTo>
                    <a:pt x="851" y="298"/>
                  </a:lnTo>
                  <a:lnTo>
                    <a:pt x="844" y="298"/>
                  </a:lnTo>
                  <a:lnTo>
                    <a:pt x="837" y="298"/>
                  </a:lnTo>
                  <a:lnTo>
                    <a:pt x="837" y="291"/>
                  </a:lnTo>
                  <a:lnTo>
                    <a:pt x="837" y="298"/>
                  </a:lnTo>
                  <a:lnTo>
                    <a:pt x="830" y="298"/>
                  </a:lnTo>
                  <a:lnTo>
                    <a:pt x="830" y="291"/>
                  </a:lnTo>
                  <a:lnTo>
                    <a:pt x="830" y="284"/>
                  </a:lnTo>
                  <a:lnTo>
                    <a:pt x="823" y="284"/>
                  </a:lnTo>
                  <a:lnTo>
                    <a:pt x="815" y="284"/>
                  </a:lnTo>
                  <a:lnTo>
                    <a:pt x="808" y="284"/>
                  </a:lnTo>
                  <a:lnTo>
                    <a:pt x="808" y="277"/>
                  </a:lnTo>
                  <a:lnTo>
                    <a:pt x="801" y="277"/>
                  </a:lnTo>
                  <a:lnTo>
                    <a:pt x="801" y="270"/>
                  </a:lnTo>
                  <a:lnTo>
                    <a:pt x="794" y="270"/>
                  </a:lnTo>
                  <a:lnTo>
                    <a:pt x="801" y="270"/>
                  </a:lnTo>
                  <a:lnTo>
                    <a:pt x="808" y="277"/>
                  </a:lnTo>
                  <a:lnTo>
                    <a:pt x="815" y="277"/>
                  </a:lnTo>
                  <a:lnTo>
                    <a:pt x="823" y="277"/>
                  </a:lnTo>
                  <a:lnTo>
                    <a:pt x="830" y="277"/>
                  </a:lnTo>
                  <a:lnTo>
                    <a:pt x="830" y="284"/>
                  </a:lnTo>
                  <a:lnTo>
                    <a:pt x="837" y="284"/>
                  </a:lnTo>
                  <a:lnTo>
                    <a:pt x="837" y="291"/>
                  </a:lnTo>
                  <a:lnTo>
                    <a:pt x="844" y="284"/>
                  </a:lnTo>
                  <a:lnTo>
                    <a:pt x="851" y="284"/>
                  </a:lnTo>
                  <a:lnTo>
                    <a:pt x="851" y="291"/>
                  </a:lnTo>
                  <a:lnTo>
                    <a:pt x="858" y="291"/>
                  </a:lnTo>
                  <a:lnTo>
                    <a:pt x="858" y="284"/>
                  </a:lnTo>
                  <a:lnTo>
                    <a:pt x="858" y="277"/>
                  </a:lnTo>
                  <a:lnTo>
                    <a:pt x="858" y="270"/>
                  </a:lnTo>
                  <a:lnTo>
                    <a:pt x="858" y="263"/>
                  </a:lnTo>
                  <a:lnTo>
                    <a:pt x="851" y="263"/>
                  </a:lnTo>
                  <a:lnTo>
                    <a:pt x="851" y="255"/>
                  </a:lnTo>
                  <a:lnTo>
                    <a:pt x="858" y="255"/>
                  </a:lnTo>
                  <a:lnTo>
                    <a:pt x="858" y="263"/>
                  </a:lnTo>
                  <a:lnTo>
                    <a:pt x="865" y="263"/>
                  </a:lnTo>
                  <a:lnTo>
                    <a:pt x="865" y="255"/>
                  </a:lnTo>
                  <a:lnTo>
                    <a:pt x="872" y="248"/>
                  </a:lnTo>
                  <a:lnTo>
                    <a:pt x="879" y="248"/>
                  </a:lnTo>
                  <a:lnTo>
                    <a:pt x="886" y="248"/>
                  </a:lnTo>
                  <a:lnTo>
                    <a:pt x="893" y="248"/>
                  </a:lnTo>
                  <a:lnTo>
                    <a:pt x="893" y="241"/>
                  </a:lnTo>
                  <a:lnTo>
                    <a:pt x="900" y="234"/>
                  </a:lnTo>
                  <a:lnTo>
                    <a:pt x="900" y="227"/>
                  </a:lnTo>
                  <a:lnTo>
                    <a:pt x="908" y="227"/>
                  </a:lnTo>
                  <a:lnTo>
                    <a:pt x="915" y="227"/>
                  </a:lnTo>
                  <a:lnTo>
                    <a:pt x="922" y="227"/>
                  </a:lnTo>
                  <a:lnTo>
                    <a:pt x="922" y="220"/>
                  </a:lnTo>
                  <a:lnTo>
                    <a:pt x="929" y="220"/>
                  </a:lnTo>
                  <a:lnTo>
                    <a:pt x="936" y="220"/>
                  </a:lnTo>
                  <a:lnTo>
                    <a:pt x="936" y="213"/>
                  </a:lnTo>
                  <a:lnTo>
                    <a:pt x="943" y="213"/>
                  </a:lnTo>
                  <a:lnTo>
                    <a:pt x="950" y="213"/>
                  </a:lnTo>
                  <a:lnTo>
                    <a:pt x="950" y="206"/>
                  </a:lnTo>
                  <a:lnTo>
                    <a:pt x="957" y="206"/>
                  </a:lnTo>
                  <a:lnTo>
                    <a:pt x="964" y="206"/>
                  </a:lnTo>
                  <a:lnTo>
                    <a:pt x="964" y="199"/>
                  </a:lnTo>
                  <a:lnTo>
                    <a:pt x="971" y="199"/>
                  </a:lnTo>
                  <a:lnTo>
                    <a:pt x="971" y="192"/>
                  </a:lnTo>
                  <a:lnTo>
                    <a:pt x="978" y="192"/>
                  </a:lnTo>
                  <a:lnTo>
                    <a:pt x="978" y="185"/>
                  </a:lnTo>
                  <a:lnTo>
                    <a:pt x="986" y="185"/>
                  </a:lnTo>
                  <a:lnTo>
                    <a:pt x="986" y="178"/>
                  </a:lnTo>
                  <a:lnTo>
                    <a:pt x="993" y="178"/>
                  </a:lnTo>
                  <a:lnTo>
                    <a:pt x="993" y="170"/>
                  </a:lnTo>
                  <a:lnTo>
                    <a:pt x="1000" y="170"/>
                  </a:lnTo>
                  <a:lnTo>
                    <a:pt x="1007" y="170"/>
                  </a:lnTo>
                  <a:lnTo>
                    <a:pt x="1014" y="170"/>
                  </a:lnTo>
                  <a:lnTo>
                    <a:pt x="1021" y="170"/>
                  </a:lnTo>
                  <a:lnTo>
                    <a:pt x="1021" y="163"/>
                  </a:lnTo>
                  <a:lnTo>
                    <a:pt x="1028" y="163"/>
                  </a:lnTo>
                  <a:lnTo>
                    <a:pt x="1028" y="156"/>
                  </a:lnTo>
                  <a:lnTo>
                    <a:pt x="1035" y="156"/>
                  </a:lnTo>
                  <a:lnTo>
                    <a:pt x="1042" y="156"/>
                  </a:lnTo>
                  <a:lnTo>
                    <a:pt x="1042" y="149"/>
                  </a:lnTo>
                  <a:lnTo>
                    <a:pt x="1049" y="149"/>
                  </a:lnTo>
                  <a:lnTo>
                    <a:pt x="1049" y="142"/>
                  </a:lnTo>
                  <a:lnTo>
                    <a:pt x="1049" y="135"/>
                  </a:lnTo>
                  <a:lnTo>
                    <a:pt x="1056" y="135"/>
                  </a:lnTo>
                  <a:lnTo>
                    <a:pt x="1056" y="128"/>
                  </a:lnTo>
                  <a:lnTo>
                    <a:pt x="1056" y="121"/>
                  </a:lnTo>
                  <a:lnTo>
                    <a:pt x="1063" y="121"/>
                  </a:lnTo>
                  <a:lnTo>
                    <a:pt x="1056" y="121"/>
                  </a:lnTo>
                  <a:lnTo>
                    <a:pt x="1049" y="121"/>
                  </a:lnTo>
                  <a:lnTo>
                    <a:pt x="1049" y="114"/>
                  </a:lnTo>
                  <a:lnTo>
                    <a:pt x="1049" y="107"/>
                  </a:lnTo>
                  <a:lnTo>
                    <a:pt x="1049" y="100"/>
                  </a:lnTo>
                  <a:lnTo>
                    <a:pt x="1056" y="100"/>
                  </a:lnTo>
                  <a:lnTo>
                    <a:pt x="1056" y="92"/>
                  </a:lnTo>
                  <a:lnTo>
                    <a:pt x="1063" y="92"/>
                  </a:lnTo>
                  <a:lnTo>
                    <a:pt x="1063" y="85"/>
                  </a:lnTo>
                  <a:lnTo>
                    <a:pt x="1063" y="78"/>
                  </a:lnTo>
                  <a:lnTo>
                    <a:pt x="1071" y="78"/>
                  </a:lnTo>
                  <a:lnTo>
                    <a:pt x="1071" y="71"/>
                  </a:lnTo>
                  <a:lnTo>
                    <a:pt x="1071" y="64"/>
                  </a:lnTo>
                  <a:lnTo>
                    <a:pt x="1078" y="64"/>
                  </a:lnTo>
                  <a:lnTo>
                    <a:pt x="1071" y="64"/>
                  </a:lnTo>
                  <a:lnTo>
                    <a:pt x="1063" y="64"/>
                  </a:lnTo>
                  <a:lnTo>
                    <a:pt x="1056" y="64"/>
                  </a:lnTo>
                  <a:lnTo>
                    <a:pt x="1049" y="64"/>
                  </a:lnTo>
                  <a:lnTo>
                    <a:pt x="1049" y="57"/>
                  </a:lnTo>
                  <a:lnTo>
                    <a:pt x="1042" y="57"/>
                  </a:lnTo>
                  <a:lnTo>
                    <a:pt x="1035" y="57"/>
                  </a:lnTo>
                  <a:lnTo>
                    <a:pt x="1028" y="57"/>
                  </a:lnTo>
                  <a:lnTo>
                    <a:pt x="1021" y="57"/>
                  </a:lnTo>
                  <a:lnTo>
                    <a:pt x="1021" y="50"/>
                  </a:lnTo>
                  <a:lnTo>
                    <a:pt x="1021" y="57"/>
                  </a:lnTo>
                  <a:lnTo>
                    <a:pt x="1021" y="50"/>
                  </a:lnTo>
                  <a:lnTo>
                    <a:pt x="1021" y="43"/>
                  </a:lnTo>
                  <a:lnTo>
                    <a:pt x="1014" y="43"/>
                  </a:lnTo>
                  <a:lnTo>
                    <a:pt x="1007" y="43"/>
                  </a:lnTo>
                  <a:lnTo>
                    <a:pt x="1007" y="50"/>
                  </a:lnTo>
                  <a:lnTo>
                    <a:pt x="1007" y="57"/>
                  </a:lnTo>
                  <a:lnTo>
                    <a:pt x="1014" y="57"/>
                  </a:lnTo>
                  <a:lnTo>
                    <a:pt x="1014" y="64"/>
                  </a:lnTo>
                  <a:lnTo>
                    <a:pt x="1014" y="71"/>
                  </a:lnTo>
                  <a:lnTo>
                    <a:pt x="1007" y="71"/>
                  </a:lnTo>
                  <a:lnTo>
                    <a:pt x="1007" y="64"/>
                  </a:lnTo>
                  <a:lnTo>
                    <a:pt x="1000" y="64"/>
                  </a:lnTo>
                  <a:lnTo>
                    <a:pt x="993" y="64"/>
                  </a:lnTo>
                  <a:lnTo>
                    <a:pt x="986" y="64"/>
                  </a:lnTo>
                  <a:lnTo>
                    <a:pt x="986" y="57"/>
                  </a:lnTo>
                  <a:lnTo>
                    <a:pt x="978" y="57"/>
                  </a:lnTo>
                  <a:lnTo>
                    <a:pt x="971" y="57"/>
                  </a:lnTo>
                  <a:lnTo>
                    <a:pt x="964" y="57"/>
                  </a:lnTo>
                  <a:lnTo>
                    <a:pt x="964" y="50"/>
                  </a:lnTo>
                  <a:lnTo>
                    <a:pt x="964" y="57"/>
                  </a:lnTo>
                  <a:lnTo>
                    <a:pt x="957" y="57"/>
                  </a:lnTo>
                  <a:lnTo>
                    <a:pt x="950" y="57"/>
                  </a:lnTo>
                  <a:lnTo>
                    <a:pt x="950" y="64"/>
                  </a:lnTo>
                  <a:lnTo>
                    <a:pt x="943" y="64"/>
                  </a:lnTo>
                  <a:lnTo>
                    <a:pt x="936" y="64"/>
                  </a:lnTo>
                  <a:lnTo>
                    <a:pt x="929" y="64"/>
                  </a:lnTo>
                  <a:lnTo>
                    <a:pt x="922" y="64"/>
                  </a:lnTo>
                  <a:lnTo>
                    <a:pt x="915" y="64"/>
                  </a:lnTo>
                  <a:lnTo>
                    <a:pt x="915" y="57"/>
                  </a:lnTo>
                  <a:lnTo>
                    <a:pt x="915" y="64"/>
                  </a:lnTo>
                  <a:lnTo>
                    <a:pt x="915" y="57"/>
                  </a:lnTo>
                  <a:lnTo>
                    <a:pt x="908" y="57"/>
                  </a:lnTo>
                  <a:lnTo>
                    <a:pt x="900" y="57"/>
                  </a:lnTo>
                  <a:lnTo>
                    <a:pt x="900" y="50"/>
                  </a:lnTo>
                  <a:lnTo>
                    <a:pt x="893" y="50"/>
                  </a:lnTo>
                  <a:lnTo>
                    <a:pt x="893" y="57"/>
                  </a:lnTo>
                  <a:lnTo>
                    <a:pt x="893" y="64"/>
                  </a:lnTo>
                  <a:lnTo>
                    <a:pt x="886" y="64"/>
                  </a:lnTo>
                  <a:lnTo>
                    <a:pt x="886" y="57"/>
                  </a:lnTo>
                  <a:lnTo>
                    <a:pt x="879" y="57"/>
                  </a:lnTo>
                  <a:lnTo>
                    <a:pt x="872" y="57"/>
                  </a:lnTo>
                  <a:lnTo>
                    <a:pt x="872" y="64"/>
                  </a:lnTo>
                  <a:lnTo>
                    <a:pt x="872" y="57"/>
                  </a:lnTo>
                  <a:lnTo>
                    <a:pt x="865" y="57"/>
                  </a:lnTo>
                  <a:lnTo>
                    <a:pt x="865" y="64"/>
                  </a:lnTo>
                  <a:lnTo>
                    <a:pt x="858" y="64"/>
                  </a:lnTo>
                  <a:lnTo>
                    <a:pt x="858" y="57"/>
                  </a:lnTo>
                  <a:lnTo>
                    <a:pt x="858" y="64"/>
                  </a:lnTo>
                  <a:lnTo>
                    <a:pt x="851" y="64"/>
                  </a:lnTo>
                  <a:lnTo>
                    <a:pt x="858" y="64"/>
                  </a:lnTo>
                  <a:lnTo>
                    <a:pt x="858" y="57"/>
                  </a:lnTo>
                  <a:lnTo>
                    <a:pt x="851" y="57"/>
                  </a:lnTo>
                  <a:lnTo>
                    <a:pt x="844" y="57"/>
                  </a:lnTo>
                  <a:lnTo>
                    <a:pt x="837" y="57"/>
                  </a:lnTo>
                  <a:lnTo>
                    <a:pt x="837" y="64"/>
                  </a:lnTo>
                  <a:lnTo>
                    <a:pt x="830" y="64"/>
                  </a:lnTo>
                  <a:lnTo>
                    <a:pt x="830" y="71"/>
                  </a:lnTo>
                  <a:lnTo>
                    <a:pt x="823" y="71"/>
                  </a:lnTo>
                  <a:lnTo>
                    <a:pt x="823" y="78"/>
                  </a:lnTo>
                  <a:lnTo>
                    <a:pt x="815" y="78"/>
                  </a:lnTo>
                  <a:lnTo>
                    <a:pt x="815" y="71"/>
                  </a:lnTo>
                  <a:lnTo>
                    <a:pt x="823" y="71"/>
                  </a:lnTo>
                  <a:lnTo>
                    <a:pt x="823" y="64"/>
                  </a:lnTo>
                  <a:lnTo>
                    <a:pt x="830" y="64"/>
                  </a:lnTo>
                  <a:lnTo>
                    <a:pt x="830" y="57"/>
                  </a:lnTo>
                  <a:lnTo>
                    <a:pt x="830" y="50"/>
                  </a:lnTo>
                  <a:lnTo>
                    <a:pt x="823" y="50"/>
                  </a:lnTo>
                  <a:lnTo>
                    <a:pt x="823" y="43"/>
                  </a:lnTo>
                  <a:lnTo>
                    <a:pt x="823" y="36"/>
                  </a:lnTo>
                  <a:lnTo>
                    <a:pt x="815" y="36"/>
                  </a:lnTo>
                  <a:lnTo>
                    <a:pt x="808" y="36"/>
                  </a:lnTo>
                  <a:lnTo>
                    <a:pt x="801" y="36"/>
                  </a:lnTo>
                  <a:lnTo>
                    <a:pt x="801" y="43"/>
                  </a:lnTo>
                  <a:lnTo>
                    <a:pt x="801" y="50"/>
                  </a:lnTo>
                  <a:lnTo>
                    <a:pt x="794" y="50"/>
                  </a:lnTo>
                  <a:lnTo>
                    <a:pt x="787" y="50"/>
                  </a:lnTo>
                  <a:lnTo>
                    <a:pt x="787" y="57"/>
                  </a:lnTo>
                  <a:lnTo>
                    <a:pt x="787" y="64"/>
                  </a:lnTo>
                  <a:lnTo>
                    <a:pt x="780" y="64"/>
                  </a:lnTo>
                  <a:lnTo>
                    <a:pt x="773" y="64"/>
                  </a:lnTo>
                  <a:lnTo>
                    <a:pt x="773" y="71"/>
                  </a:lnTo>
                  <a:lnTo>
                    <a:pt x="766" y="71"/>
                  </a:lnTo>
                  <a:lnTo>
                    <a:pt x="773" y="71"/>
                  </a:lnTo>
                  <a:lnTo>
                    <a:pt x="773" y="64"/>
                  </a:lnTo>
                  <a:lnTo>
                    <a:pt x="773" y="57"/>
                  </a:lnTo>
                  <a:lnTo>
                    <a:pt x="780" y="57"/>
                  </a:lnTo>
                  <a:lnTo>
                    <a:pt x="780" y="50"/>
                  </a:lnTo>
                  <a:lnTo>
                    <a:pt x="787" y="50"/>
                  </a:lnTo>
                  <a:lnTo>
                    <a:pt x="787" y="43"/>
                  </a:lnTo>
                  <a:lnTo>
                    <a:pt x="787" y="36"/>
                  </a:lnTo>
                  <a:lnTo>
                    <a:pt x="780" y="36"/>
                  </a:lnTo>
                  <a:lnTo>
                    <a:pt x="780" y="29"/>
                  </a:lnTo>
                  <a:lnTo>
                    <a:pt x="780" y="36"/>
                  </a:lnTo>
                  <a:lnTo>
                    <a:pt x="773" y="36"/>
                  </a:lnTo>
                  <a:lnTo>
                    <a:pt x="773" y="29"/>
                  </a:lnTo>
                  <a:lnTo>
                    <a:pt x="773" y="22"/>
                  </a:lnTo>
                  <a:lnTo>
                    <a:pt x="773" y="29"/>
                  </a:lnTo>
                  <a:lnTo>
                    <a:pt x="766" y="29"/>
                  </a:lnTo>
                  <a:lnTo>
                    <a:pt x="766" y="36"/>
                  </a:lnTo>
                  <a:lnTo>
                    <a:pt x="773" y="36"/>
                  </a:lnTo>
                  <a:lnTo>
                    <a:pt x="766" y="36"/>
                  </a:lnTo>
                  <a:lnTo>
                    <a:pt x="766" y="43"/>
                  </a:lnTo>
                  <a:lnTo>
                    <a:pt x="766" y="50"/>
                  </a:lnTo>
                  <a:lnTo>
                    <a:pt x="759" y="50"/>
                  </a:lnTo>
                  <a:lnTo>
                    <a:pt x="759" y="43"/>
                  </a:lnTo>
                  <a:lnTo>
                    <a:pt x="766" y="43"/>
                  </a:lnTo>
                  <a:lnTo>
                    <a:pt x="766" y="36"/>
                  </a:lnTo>
                  <a:lnTo>
                    <a:pt x="766" y="29"/>
                  </a:lnTo>
                  <a:lnTo>
                    <a:pt x="766" y="22"/>
                  </a:lnTo>
                  <a:lnTo>
                    <a:pt x="766" y="15"/>
                  </a:lnTo>
                  <a:lnTo>
                    <a:pt x="759" y="15"/>
                  </a:lnTo>
                  <a:lnTo>
                    <a:pt x="752" y="15"/>
                  </a:lnTo>
                  <a:lnTo>
                    <a:pt x="752" y="7"/>
                  </a:lnTo>
                  <a:lnTo>
                    <a:pt x="745" y="7"/>
                  </a:lnTo>
                  <a:lnTo>
                    <a:pt x="745" y="15"/>
                  </a:lnTo>
                  <a:lnTo>
                    <a:pt x="745" y="7"/>
                  </a:lnTo>
                  <a:lnTo>
                    <a:pt x="737" y="7"/>
                  </a:lnTo>
                  <a:lnTo>
                    <a:pt x="737" y="0"/>
                  </a:lnTo>
                  <a:lnTo>
                    <a:pt x="737" y="7"/>
                  </a:lnTo>
                  <a:lnTo>
                    <a:pt x="730" y="7"/>
                  </a:lnTo>
                  <a:lnTo>
                    <a:pt x="730" y="15"/>
                  </a:lnTo>
                  <a:lnTo>
                    <a:pt x="730" y="22"/>
                  </a:lnTo>
                  <a:lnTo>
                    <a:pt x="723" y="22"/>
                  </a:lnTo>
                  <a:lnTo>
                    <a:pt x="723" y="29"/>
                  </a:lnTo>
                  <a:lnTo>
                    <a:pt x="716" y="29"/>
                  </a:lnTo>
                  <a:lnTo>
                    <a:pt x="716" y="36"/>
                  </a:lnTo>
                  <a:lnTo>
                    <a:pt x="709" y="36"/>
                  </a:lnTo>
                  <a:lnTo>
                    <a:pt x="709" y="43"/>
                  </a:lnTo>
                  <a:lnTo>
                    <a:pt x="709" y="50"/>
                  </a:lnTo>
                  <a:lnTo>
                    <a:pt x="716" y="57"/>
                  </a:lnTo>
                  <a:lnTo>
                    <a:pt x="716" y="64"/>
                  </a:lnTo>
                  <a:lnTo>
                    <a:pt x="709" y="64"/>
                  </a:lnTo>
                  <a:lnTo>
                    <a:pt x="709" y="57"/>
                  </a:lnTo>
                  <a:lnTo>
                    <a:pt x="709" y="64"/>
                  </a:lnTo>
                  <a:lnTo>
                    <a:pt x="702" y="64"/>
                  </a:lnTo>
                  <a:lnTo>
                    <a:pt x="709" y="64"/>
                  </a:lnTo>
                  <a:lnTo>
                    <a:pt x="709" y="71"/>
                  </a:lnTo>
                  <a:lnTo>
                    <a:pt x="702" y="71"/>
                  </a:lnTo>
                  <a:lnTo>
                    <a:pt x="709" y="71"/>
                  </a:lnTo>
                  <a:lnTo>
                    <a:pt x="709" y="78"/>
                  </a:lnTo>
                  <a:lnTo>
                    <a:pt x="716" y="78"/>
                  </a:lnTo>
                  <a:lnTo>
                    <a:pt x="716" y="85"/>
                  </a:lnTo>
                  <a:lnTo>
                    <a:pt x="709" y="85"/>
                  </a:lnTo>
                  <a:lnTo>
                    <a:pt x="709" y="78"/>
                  </a:lnTo>
                  <a:lnTo>
                    <a:pt x="702" y="78"/>
                  </a:lnTo>
                  <a:lnTo>
                    <a:pt x="702" y="71"/>
                  </a:lnTo>
                  <a:lnTo>
                    <a:pt x="695" y="71"/>
                  </a:lnTo>
                  <a:lnTo>
                    <a:pt x="695" y="78"/>
                  </a:lnTo>
                  <a:lnTo>
                    <a:pt x="695" y="85"/>
                  </a:lnTo>
                  <a:lnTo>
                    <a:pt x="688" y="85"/>
                  </a:lnTo>
                  <a:lnTo>
                    <a:pt x="688" y="92"/>
                  </a:lnTo>
                  <a:lnTo>
                    <a:pt x="688" y="100"/>
                  </a:lnTo>
                  <a:lnTo>
                    <a:pt x="688" y="92"/>
                  </a:lnTo>
                  <a:lnTo>
                    <a:pt x="695" y="100"/>
                  </a:lnTo>
                  <a:lnTo>
                    <a:pt x="695" y="92"/>
                  </a:lnTo>
                  <a:lnTo>
                    <a:pt x="695" y="100"/>
                  </a:lnTo>
                  <a:lnTo>
                    <a:pt x="695" y="107"/>
                  </a:lnTo>
                  <a:lnTo>
                    <a:pt x="695" y="114"/>
                  </a:lnTo>
                  <a:lnTo>
                    <a:pt x="688" y="114"/>
                  </a:lnTo>
                  <a:lnTo>
                    <a:pt x="688" y="121"/>
                  </a:lnTo>
                  <a:lnTo>
                    <a:pt x="695" y="121"/>
                  </a:lnTo>
                  <a:lnTo>
                    <a:pt x="688" y="121"/>
                  </a:lnTo>
                  <a:lnTo>
                    <a:pt x="681" y="121"/>
                  </a:lnTo>
                  <a:lnTo>
                    <a:pt x="681" y="128"/>
                  </a:lnTo>
                  <a:lnTo>
                    <a:pt x="681" y="121"/>
                  </a:lnTo>
                  <a:lnTo>
                    <a:pt x="674" y="121"/>
                  </a:lnTo>
                  <a:lnTo>
                    <a:pt x="674" y="114"/>
                  </a:lnTo>
                  <a:lnTo>
                    <a:pt x="667" y="114"/>
                  </a:lnTo>
                  <a:lnTo>
                    <a:pt x="674" y="121"/>
                  </a:lnTo>
                  <a:lnTo>
                    <a:pt x="667" y="121"/>
                  </a:lnTo>
                  <a:lnTo>
                    <a:pt x="659" y="121"/>
                  </a:lnTo>
                  <a:lnTo>
                    <a:pt x="652" y="114"/>
                  </a:lnTo>
                  <a:lnTo>
                    <a:pt x="645" y="114"/>
                  </a:lnTo>
                  <a:lnTo>
                    <a:pt x="645" y="107"/>
                  </a:lnTo>
                  <a:lnTo>
                    <a:pt x="645" y="114"/>
                  </a:lnTo>
                  <a:lnTo>
                    <a:pt x="638" y="114"/>
                  </a:lnTo>
                  <a:lnTo>
                    <a:pt x="645" y="114"/>
                  </a:lnTo>
                  <a:lnTo>
                    <a:pt x="645" y="121"/>
                  </a:lnTo>
                  <a:lnTo>
                    <a:pt x="645" y="128"/>
                  </a:lnTo>
                  <a:lnTo>
                    <a:pt x="652" y="128"/>
                  </a:lnTo>
                  <a:lnTo>
                    <a:pt x="652" y="135"/>
                  </a:lnTo>
                  <a:lnTo>
                    <a:pt x="645" y="135"/>
                  </a:lnTo>
                  <a:lnTo>
                    <a:pt x="652" y="135"/>
                  </a:lnTo>
                  <a:lnTo>
                    <a:pt x="652" y="142"/>
                  </a:lnTo>
                  <a:lnTo>
                    <a:pt x="652" y="149"/>
                  </a:lnTo>
                  <a:lnTo>
                    <a:pt x="659" y="149"/>
                  </a:lnTo>
                  <a:lnTo>
                    <a:pt x="667" y="149"/>
                  </a:lnTo>
                  <a:lnTo>
                    <a:pt x="659" y="149"/>
                  </a:lnTo>
                  <a:lnTo>
                    <a:pt x="652" y="149"/>
                  </a:lnTo>
                  <a:lnTo>
                    <a:pt x="652" y="156"/>
                  </a:lnTo>
                  <a:lnTo>
                    <a:pt x="652" y="163"/>
                  </a:lnTo>
                  <a:lnTo>
                    <a:pt x="652" y="170"/>
                  </a:lnTo>
                  <a:lnTo>
                    <a:pt x="645" y="170"/>
                  </a:lnTo>
                  <a:lnTo>
                    <a:pt x="638" y="170"/>
                  </a:lnTo>
                  <a:lnTo>
                    <a:pt x="631" y="170"/>
                  </a:lnTo>
                  <a:lnTo>
                    <a:pt x="631" y="163"/>
                  </a:lnTo>
                  <a:lnTo>
                    <a:pt x="631" y="156"/>
                  </a:lnTo>
                  <a:lnTo>
                    <a:pt x="624" y="156"/>
                  </a:lnTo>
                  <a:lnTo>
                    <a:pt x="624" y="163"/>
                  </a:lnTo>
                  <a:lnTo>
                    <a:pt x="624" y="170"/>
                  </a:lnTo>
                  <a:lnTo>
                    <a:pt x="624" y="178"/>
                  </a:lnTo>
                  <a:lnTo>
                    <a:pt x="624" y="185"/>
                  </a:lnTo>
                  <a:lnTo>
                    <a:pt x="631" y="185"/>
                  </a:lnTo>
                  <a:lnTo>
                    <a:pt x="631" y="192"/>
                  </a:lnTo>
                  <a:lnTo>
                    <a:pt x="638" y="192"/>
                  </a:lnTo>
                  <a:lnTo>
                    <a:pt x="638" y="199"/>
                  </a:lnTo>
                  <a:lnTo>
                    <a:pt x="638" y="206"/>
                  </a:lnTo>
                  <a:lnTo>
                    <a:pt x="645" y="206"/>
                  </a:lnTo>
                  <a:lnTo>
                    <a:pt x="645" y="213"/>
                  </a:lnTo>
                  <a:lnTo>
                    <a:pt x="652" y="213"/>
                  </a:lnTo>
                  <a:lnTo>
                    <a:pt x="659" y="213"/>
                  </a:lnTo>
                  <a:lnTo>
                    <a:pt x="659" y="220"/>
                  </a:lnTo>
                  <a:lnTo>
                    <a:pt x="652" y="220"/>
                  </a:lnTo>
                  <a:lnTo>
                    <a:pt x="652" y="227"/>
                  </a:lnTo>
                  <a:lnTo>
                    <a:pt x="659" y="227"/>
                  </a:lnTo>
                  <a:lnTo>
                    <a:pt x="659" y="234"/>
                  </a:lnTo>
                  <a:lnTo>
                    <a:pt x="659" y="241"/>
                  </a:lnTo>
                  <a:lnTo>
                    <a:pt x="667" y="241"/>
                  </a:lnTo>
                  <a:lnTo>
                    <a:pt x="667" y="248"/>
                  </a:lnTo>
                  <a:lnTo>
                    <a:pt x="674" y="255"/>
                  </a:lnTo>
                  <a:lnTo>
                    <a:pt x="674" y="263"/>
                  </a:lnTo>
                  <a:lnTo>
                    <a:pt x="667" y="263"/>
                  </a:lnTo>
                  <a:lnTo>
                    <a:pt x="667" y="255"/>
                  </a:lnTo>
                  <a:lnTo>
                    <a:pt x="667" y="248"/>
                  </a:lnTo>
                  <a:lnTo>
                    <a:pt x="667" y="241"/>
                  </a:lnTo>
                  <a:lnTo>
                    <a:pt x="659" y="241"/>
                  </a:lnTo>
                  <a:lnTo>
                    <a:pt x="659" y="234"/>
                  </a:lnTo>
                  <a:lnTo>
                    <a:pt x="652" y="234"/>
                  </a:lnTo>
                  <a:lnTo>
                    <a:pt x="652" y="227"/>
                  </a:lnTo>
                  <a:lnTo>
                    <a:pt x="645" y="227"/>
                  </a:lnTo>
                  <a:lnTo>
                    <a:pt x="645" y="220"/>
                  </a:lnTo>
                  <a:lnTo>
                    <a:pt x="638" y="220"/>
                  </a:lnTo>
                  <a:lnTo>
                    <a:pt x="638" y="227"/>
                  </a:lnTo>
                  <a:lnTo>
                    <a:pt x="631" y="220"/>
                  </a:lnTo>
                  <a:lnTo>
                    <a:pt x="624" y="220"/>
                  </a:lnTo>
                  <a:lnTo>
                    <a:pt x="631" y="220"/>
                  </a:lnTo>
                  <a:lnTo>
                    <a:pt x="631" y="213"/>
                  </a:lnTo>
                  <a:lnTo>
                    <a:pt x="624" y="213"/>
                  </a:lnTo>
                  <a:lnTo>
                    <a:pt x="617" y="213"/>
                  </a:lnTo>
                  <a:lnTo>
                    <a:pt x="617" y="220"/>
                  </a:lnTo>
                  <a:lnTo>
                    <a:pt x="624" y="220"/>
                  </a:lnTo>
                  <a:lnTo>
                    <a:pt x="624" y="227"/>
                  </a:lnTo>
                  <a:lnTo>
                    <a:pt x="631" y="227"/>
                  </a:lnTo>
                  <a:lnTo>
                    <a:pt x="631" y="234"/>
                  </a:lnTo>
                  <a:lnTo>
                    <a:pt x="638" y="234"/>
                  </a:lnTo>
                  <a:lnTo>
                    <a:pt x="638" y="241"/>
                  </a:lnTo>
                  <a:lnTo>
                    <a:pt x="645" y="241"/>
                  </a:lnTo>
                  <a:lnTo>
                    <a:pt x="645" y="248"/>
                  </a:lnTo>
                  <a:lnTo>
                    <a:pt x="638" y="248"/>
                  </a:lnTo>
                  <a:lnTo>
                    <a:pt x="638" y="241"/>
                  </a:lnTo>
                  <a:lnTo>
                    <a:pt x="631" y="241"/>
                  </a:lnTo>
                  <a:lnTo>
                    <a:pt x="624" y="234"/>
                  </a:lnTo>
                  <a:lnTo>
                    <a:pt x="624" y="227"/>
                  </a:lnTo>
                  <a:lnTo>
                    <a:pt x="617" y="227"/>
                  </a:lnTo>
                  <a:lnTo>
                    <a:pt x="617" y="220"/>
                  </a:lnTo>
                  <a:lnTo>
                    <a:pt x="610" y="220"/>
                  </a:lnTo>
                  <a:lnTo>
                    <a:pt x="610" y="227"/>
                  </a:lnTo>
                  <a:lnTo>
                    <a:pt x="610" y="234"/>
                  </a:lnTo>
                  <a:lnTo>
                    <a:pt x="603" y="234"/>
                  </a:lnTo>
                  <a:lnTo>
                    <a:pt x="596" y="234"/>
                  </a:lnTo>
                  <a:lnTo>
                    <a:pt x="596" y="227"/>
                  </a:lnTo>
                  <a:lnTo>
                    <a:pt x="589" y="227"/>
                  </a:lnTo>
                  <a:lnTo>
                    <a:pt x="589" y="220"/>
                  </a:lnTo>
                  <a:lnTo>
                    <a:pt x="596" y="220"/>
                  </a:lnTo>
                  <a:lnTo>
                    <a:pt x="589" y="220"/>
                  </a:lnTo>
                  <a:lnTo>
                    <a:pt x="596" y="220"/>
                  </a:lnTo>
                  <a:lnTo>
                    <a:pt x="596" y="213"/>
                  </a:lnTo>
                  <a:lnTo>
                    <a:pt x="589" y="213"/>
                  </a:lnTo>
                  <a:lnTo>
                    <a:pt x="582" y="213"/>
                  </a:lnTo>
                  <a:lnTo>
                    <a:pt x="582" y="206"/>
                  </a:lnTo>
                  <a:lnTo>
                    <a:pt x="582" y="213"/>
                  </a:lnTo>
                  <a:lnTo>
                    <a:pt x="574" y="213"/>
                  </a:lnTo>
                  <a:lnTo>
                    <a:pt x="574" y="220"/>
                  </a:lnTo>
                  <a:lnTo>
                    <a:pt x="574" y="227"/>
                  </a:lnTo>
                  <a:lnTo>
                    <a:pt x="574" y="234"/>
                  </a:lnTo>
                  <a:lnTo>
                    <a:pt x="582" y="234"/>
                  </a:lnTo>
                  <a:lnTo>
                    <a:pt x="582" y="241"/>
                  </a:lnTo>
                  <a:lnTo>
                    <a:pt x="582" y="248"/>
                  </a:lnTo>
                  <a:lnTo>
                    <a:pt x="574" y="248"/>
                  </a:lnTo>
                  <a:lnTo>
                    <a:pt x="582" y="248"/>
                  </a:lnTo>
                  <a:lnTo>
                    <a:pt x="582" y="255"/>
                  </a:lnTo>
                  <a:lnTo>
                    <a:pt x="574" y="255"/>
                  </a:lnTo>
                  <a:lnTo>
                    <a:pt x="574" y="248"/>
                  </a:lnTo>
                  <a:lnTo>
                    <a:pt x="574" y="255"/>
                  </a:lnTo>
                  <a:lnTo>
                    <a:pt x="574" y="263"/>
                  </a:lnTo>
                  <a:lnTo>
                    <a:pt x="567" y="263"/>
                  </a:lnTo>
                  <a:lnTo>
                    <a:pt x="567" y="255"/>
                  </a:lnTo>
                  <a:lnTo>
                    <a:pt x="567" y="248"/>
                  </a:lnTo>
                  <a:lnTo>
                    <a:pt x="567" y="241"/>
                  </a:lnTo>
                  <a:lnTo>
                    <a:pt x="567" y="234"/>
                  </a:lnTo>
                  <a:lnTo>
                    <a:pt x="560" y="234"/>
                  </a:lnTo>
                  <a:lnTo>
                    <a:pt x="567" y="234"/>
                  </a:lnTo>
                  <a:lnTo>
                    <a:pt x="560" y="234"/>
                  </a:lnTo>
                  <a:lnTo>
                    <a:pt x="560" y="227"/>
                  </a:lnTo>
                  <a:lnTo>
                    <a:pt x="567" y="227"/>
                  </a:lnTo>
                  <a:lnTo>
                    <a:pt x="567" y="220"/>
                  </a:lnTo>
                  <a:lnTo>
                    <a:pt x="560" y="220"/>
                  </a:lnTo>
                  <a:lnTo>
                    <a:pt x="553" y="220"/>
                  </a:lnTo>
                  <a:lnTo>
                    <a:pt x="546" y="220"/>
                  </a:lnTo>
                  <a:lnTo>
                    <a:pt x="546" y="227"/>
                  </a:lnTo>
                  <a:lnTo>
                    <a:pt x="539" y="227"/>
                  </a:lnTo>
                  <a:lnTo>
                    <a:pt x="539" y="234"/>
                  </a:lnTo>
                  <a:lnTo>
                    <a:pt x="539" y="241"/>
                  </a:lnTo>
                  <a:lnTo>
                    <a:pt x="539" y="248"/>
                  </a:lnTo>
                  <a:lnTo>
                    <a:pt x="539" y="255"/>
                  </a:lnTo>
                  <a:lnTo>
                    <a:pt x="539" y="263"/>
                  </a:lnTo>
                  <a:lnTo>
                    <a:pt x="546" y="263"/>
                  </a:lnTo>
                  <a:lnTo>
                    <a:pt x="546" y="270"/>
                  </a:lnTo>
                  <a:lnTo>
                    <a:pt x="553" y="270"/>
                  </a:lnTo>
                  <a:lnTo>
                    <a:pt x="553" y="277"/>
                  </a:lnTo>
                  <a:lnTo>
                    <a:pt x="553" y="284"/>
                  </a:lnTo>
                  <a:lnTo>
                    <a:pt x="553" y="277"/>
                  </a:lnTo>
                  <a:lnTo>
                    <a:pt x="546" y="277"/>
                  </a:lnTo>
                  <a:lnTo>
                    <a:pt x="553" y="277"/>
                  </a:lnTo>
                  <a:lnTo>
                    <a:pt x="546" y="277"/>
                  </a:lnTo>
                  <a:lnTo>
                    <a:pt x="539" y="277"/>
                  </a:lnTo>
                  <a:lnTo>
                    <a:pt x="539" y="284"/>
                  </a:lnTo>
                  <a:lnTo>
                    <a:pt x="532" y="284"/>
                  </a:lnTo>
                  <a:lnTo>
                    <a:pt x="532" y="291"/>
                  </a:lnTo>
                  <a:lnTo>
                    <a:pt x="525" y="291"/>
                  </a:lnTo>
                  <a:lnTo>
                    <a:pt x="525" y="298"/>
                  </a:lnTo>
                  <a:lnTo>
                    <a:pt x="532" y="298"/>
                  </a:lnTo>
                  <a:lnTo>
                    <a:pt x="539" y="298"/>
                  </a:lnTo>
                  <a:lnTo>
                    <a:pt x="539" y="305"/>
                  </a:lnTo>
                  <a:lnTo>
                    <a:pt x="539" y="312"/>
                  </a:lnTo>
                  <a:lnTo>
                    <a:pt x="539" y="319"/>
                  </a:lnTo>
                  <a:lnTo>
                    <a:pt x="546" y="319"/>
                  </a:lnTo>
                  <a:lnTo>
                    <a:pt x="546" y="326"/>
                  </a:lnTo>
                  <a:lnTo>
                    <a:pt x="553" y="326"/>
                  </a:lnTo>
                  <a:lnTo>
                    <a:pt x="560" y="326"/>
                  </a:lnTo>
                  <a:lnTo>
                    <a:pt x="560" y="333"/>
                  </a:lnTo>
                  <a:lnTo>
                    <a:pt x="567" y="333"/>
                  </a:lnTo>
                  <a:lnTo>
                    <a:pt x="574" y="333"/>
                  </a:lnTo>
                  <a:lnTo>
                    <a:pt x="574" y="341"/>
                  </a:lnTo>
                  <a:lnTo>
                    <a:pt x="567" y="341"/>
                  </a:lnTo>
                  <a:lnTo>
                    <a:pt x="567" y="333"/>
                  </a:lnTo>
                  <a:lnTo>
                    <a:pt x="560" y="333"/>
                  </a:lnTo>
                  <a:lnTo>
                    <a:pt x="553" y="333"/>
                  </a:lnTo>
                  <a:lnTo>
                    <a:pt x="553" y="341"/>
                  </a:lnTo>
                  <a:lnTo>
                    <a:pt x="553" y="333"/>
                  </a:lnTo>
                  <a:lnTo>
                    <a:pt x="546" y="333"/>
                  </a:lnTo>
                  <a:lnTo>
                    <a:pt x="546" y="341"/>
                  </a:lnTo>
                  <a:lnTo>
                    <a:pt x="546" y="333"/>
                  </a:lnTo>
                  <a:lnTo>
                    <a:pt x="539" y="333"/>
                  </a:lnTo>
                  <a:lnTo>
                    <a:pt x="539" y="326"/>
                  </a:lnTo>
                  <a:lnTo>
                    <a:pt x="532" y="326"/>
                  </a:lnTo>
                  <a:lnTo>
                    <a:pt x="532" y="319"/>
                  </a:lnTo>
                  <a:lnTo>
                    <a:pt x="532" y="312"/>
                  </a:lnTo>
                  <a:lnTo>
                    <a:pt x="525" y="312"/>
                  </a:lnTo>
                  <a:lnTo>
                    <a:pt x="518" y="312"/>
                  </a:lnTo>
                  <a:lnTo>
                    <a:pt x="518" y="319"/>
                  </a:lnTo>
                  <a:lnTo>
                    <a:pt x="518" y="326"/>
                  </a:lnTo>
                  <a:lnTo>
                    <a:pt x="511" y="326"/>
                  </a:lnTo>
                  <a:lnTo>
                    <a:pt x="511" y="333"/>
                  </a:lnTo>
                  <a:lnTo>
                    <a:pt x="511" y="341"/>
                  </a:lnTo>
                  <a:lnTo>
                    <a:pt x="504" y="341"/>
                  </a:lnTo>
                  <a:lnTo>
                    <a:pt x="504" y="348"/>
                  </a:lnTo>
                  <a:lnTo>
                    <a:pt x="511" y="348"/>
                  </a:lnTo>
                  <a:lnTo>
                    <a:pt x="504" y="348"/>
                  </a:lnTo>
                  <a:lnTo>
                    <a:pt x="504" y="355"/>
                  </a:lnTo>
                  <a:lnTo>
                    <a:pt x="511" y="355"/>
                  </a:lnTo>
                  <a:lnTo>
                    <a:pt x="518" y="355"/>
                  </a:lnTo>
                  <a:lnTo>
                    <a:pt x="518" y="362"/>
                  </a:lnTo>
                  <a:lnTo>
                    <a:pt x="511" y="362"/>
                  </a:lnTo>
                  <a:lnTo>
                    <a:pt x="511" y="369"/>
                  </a:lnTo>
                  <a:lnTo>
                    <a:pt x="504" y="369"/>
                  </a:lnTo>
                  <a:lnTo>
                    <a:pt x="504" y="376"/>
                  </a:lnTo>
                  <a:lnTo>
                    <a:pt x="504" y="383"/>
                  </a:lnTo>
                  <a:lnTo>
                    <a:pt x="511" y="383"/>
                  </a:lnTo>
                  <a:lnTo>
                    <a:pt x="511" y="390"/>
                  </a:lnTo>
                  <a:lnTo>
                    <a:pt x="518" y="390"/>
                  </a:lnTo>
                  <a:lnTo>
                    <a:pt x="525" y="390"/>
                  </a:lnTo>
                  <a:lnTo>
                    <a:pt x="525" y="383"/>
                  </a:lnTo>
                  <a:lnTo>
                    <a:pt x="532" y="383"/>
                  </a:lnTo>
                  <a:lnTo>
                    <a:pt x="539" y="383"/>
                  </a:lnTo>
                  <a:lnTo>
                    <a:pt x="539" y="376"/>
                  </a:lnTo>
                  <a:lnTo>
                    <a:pt x="546" y="376"/>
                  </a:lnTo>
                  <a:lnTo>
                    <a:pt x="546" y="383"/>
                  </a:lnTo>
                  <a:lnTo>
                    <a:pt x="539" y="383"/>
                  </a:lnTo>
                  <a:lnTo>
                    <a:pt x="539" y="390"/>
                  </a:lnTo>
                  <a:lnTo>
                    <a:pt x="546" y="390"/>
                  </a:lnTo>
                  <a:lnTo>
                    <a:pt x="553" y="390"/>
                  </a:lnTo>
                  <a:lnTo>
                    <a:pt x="553" y="397"/>
                  </a:lnTo>
                  <a:lnTo>
                    <a:pt x="553" y="390"/>
                  </a:lnTo>
                  <a:lnTo>
                    <a:pt x="560" y="390"/>
                  </a:lnTo>
                  <a:lnTo>
                    <a:pt x="560" y="383"/>
                  </a:lnTo>
                  <a:lnTo>
                    <a:pt x="567" y="390"/>
                  </a:lnTo>
                  <a:lnTo>
                    <a:pt x="567" y="383"/>
                  </a:lnTo>
                  <a:lnTo>
                    <a:pt x="574" y="376"/>
                  </a:lnTo>
                  <a:lnTo>
                    <a:pt x="574" y="383"/>
                  </a:lnTo>
                  <a:lnTo>
                    <a:pt x="574" y="390"/>
                  </a:lnTo>
                  <a:lnTo>
                    <a:pt x="567" y="390"/>
                  </a:lnTo>
                  <a:lnTo>
                    <a:pt x="560" y="390"/>
                  </a:lnTo>
                  <a:lnTo>
                    <a:pt x="560" y="397"/>
                  </a:lnTo>
                  <a:lnTo>
                    <a:pt x="553" y="397"/>
                  </a:lnTo>
                  <a:lnTo>
                    <a:pt x="546" y="397"/>
                  </a:lnTo>
                  <a:lnTo>
                    <a:pt x="539" y="397"/>
                  </a:lnTo>
                  <a:lnTo>
                    <a:pt x="532" y="397"/>
                  </a:lnTo>
                  <a:lnTo>
                    <a:pt x="532" y="390"/>
                  </a:lnTo>
                  <a:lnTo>
                    <a:pt x="532" y="397"/>
                  </a:lnTo>
                  <a:lnTo>
                    <a:pt x="525" y="397"/>
                  </a:lnTo>
                  <a:lnTo>
                    <a:pt x="525" y="404"/>
                  </a:lnTo>
                  <a:lnTo>
                    <a:pt x="518" y="404"/>
                  </a:lnTo>
                  <a:lnTo>
                    <a:pt x="518" y="411"/>
                  </a:lnTo>
                  <a:lnTo>
                    <a:pt x="525" y="411"/>
                  </a:lnTo>
                  <a:lnTo>
                    <a:pt x="525" y="418"/>
                  </a:lnTo>
                  <a:lnTo>
                    <a:pt x="532" y="418"/>
                  </a:lnTo>
                  <a:lnTo>
                    <a:pt x="532" y="411"/>
                  </a:lnTo>
                  <a:lnTo>
                    <a:pt x="532" y="418"/>
                  </a:lnTo>
                  <a:lnTo>
                    <a:pt x="539" y="418"/>
                  </a:lnTo>
                  <a:lnTo>
                    <a:pt x="546" y="418"/>
                  </a:lnTo>
                  <a:lnTo>
                    <a:pt x="553" y="418"/>
                  </a:lnTo>
                  <a:lnTo>
                    <a:pt x="553" y="426"/>
                  </a:lnTo>
                  <a:lnTo>
                    <a:pt x="553" y="433"/>
                  </a:lnTo>
                  <a:lnTo>
                    <a:pt x="560" y="433"/>
                  </a:lnTo>
                  <a:lnTo>
                    <a:pt x="560" y="440"/>
                  </a:lnTo>
                  <a:lnTo>
                    <a:pt x="567" y="440"/>
                  </a:lnTo>
                  <a:lnTo>
                    <a:pt x="567" y="447"/>
                  </a:lnTo>
                  <a:lnTo>
                    <a:pt x="560" y="447"/>
                  </a:lnTo>
                  <a:lnTo>
                    <a:pt x="560" y="440"/>
                  </a:lnTo>
                  <a:lnTo>
                    <a:pt x="553" y="440"/>
                  </a:lnTo>
                  <a:lnTo>
                    <a:pt x="553" y="433"/>
                  </a:lnTo>
                  <a:lnTo>
                    <a:pt x="553" y="426"/>
                  </a:lnTo>
                  <a:lnTo>
                    <a:pt x="546" y="426"/>
                  </a:lnTo>
                  <a:lnTo>
                    <a:pt x="539" y="426"/>
                  </a:lnTo>
                  <a:lnTo>
                    <a:pt x="532" y="426"/>
                  </a:lnTo>
                  <a:lnTo>
                    <a:pt x="532" y="433"/>
                  </a:lnTo>
                  <a:lnTo>
                    <a:pt x="525" y="433"/>
                  </a:lnTo>
                  <a:lnTo>
                    <a:pt x="532" y="433"/>
                  </a:lnTo>
                  <a:lnTo>
                    <a:pt x="532" y="440"/>
                  </a:lnTo>
                  <a:lnTo>
                    <a:pt x="525" y="440"/>
                  </a:lnTo>
                  <a:lnTo>
                    <a:pt x="525" y="447"/>
                  </a:lnTo>
                  <a:lnTo>
                    <a:pt x="518" y="447"/>
                  </a:lnTo>
                  <a:lnTo>
                    <a:pt x="518" y="454"/>
                  </a:lnTo>
                  <a:lnTo>
                    <a:pt x="518" y="461"/>
                  </a:lnTo>
                  <a:lnTo>
                    <a:pt x="525" y="461"/>
                  </a:lnTo>
                  <a:lnTo>
                    <a:pt x="532" y="461"/>
                  </a:lnTo>
                  <a:lnTo>
                    <a:pt x="532" y="468"/>
                  </a:lnTo>
                  <a:lnTo>
                    <a:pt x="539" y="468"/>
                  </a:lnTo>
                  <a:lnTo>
                    <a:pt x="539" y="475"/>
                  </a:lnTo>
                  <a:lnTo>
                    <a:pt x="539" y="482"/>
                  </a:lnTo>
                  <a:lnTo>
                    <a:pt x="546" y="482"/>
                  </a:lnTo>
                  <a:lnTo>
                    <a:pt x="546" y="475"/>
                  </a:lnTo>
                  <a:lnTo>
                    <a:pt x="546" y="482"/>
                  </a:lnTo>
                  <a:lnTo>
                    <a:pt x="539" y="482"/>
                  </a:lnTo>
                  <a:lnTo>
                    <a:pt x="532" y="482"/>
                  </a:lnTo>
                  <a:lnTo>
                    <a:pt x="532" y="475"/>
                  </a:lnTo>
                  <a:lnTo>
                    <a:pt x="532" y="468"/>
                  </a:lnTo>
                  <a:lnTo>
                    <a:pt x="525" y="468"/>
                  </a:lnTo>
                  <a:lnTo>
                    <a:pt x="518" y="468"/>
                  </a:lnTo>
                  <a:lnTo>
                    <a:pt x="511" y="468"/>
                  </a:lnTo>
                  <a:lnTo>
                    <a:pt x="504" y="468"/>
                  </a:lnTo>
                  <a:lnTo>
                    <a:pt x="504" y="475"/>
                  </a:lnTo>
                  <a:lnTo>
                    <a:pt x="496" y="475"/>
                  </a:lnTo>
                  <a:lnTo>
                    <a:pt x="489" y="475"/>
                  </a:lnTo>
                  <a:lnTo>
                    <a:pt x="489" y="482"/>
                  </a:lnTo>
                  <a:lnTo>
                    <a:pt x="489" y="489"/>
                  </a:lnTo>
                  <a:lnTo>
                    <a:pt x="496" y="482"/>
                  </a:lnTo>
                  <a:lnTo>
                    <a:pt x="496" y="489"/>
                  </a:lnTo>
                  <a:lnTo>
                    <a:pt x="496" y="496"/>
                  </a:lnTo>
                  <a:lnTo>
                    <a:pt x="496" y="489"/>
                  </a:lnTo>
                  <a:lnTo>
                    <a:pt x="504" y="489"/>
                  </a:lnTo>
                  <a:lnTo>
                    <a:pt x="504" y="496"/>
                  </a:lnTo>
                  <a:lnTo>
                    <a:pt x="511" y="496"/>
                  </a:lnTo>
                  <a:lnTo>
                    <a:pt x="504" y="496"/>
                  </a:lnTo>
                  <a:lnTo>
                    <a:pt x="504" y="503"/>
                  </a:lnTo>
                  <a:lnTo>
                    <a:pt x="511" y="503"/>
                  </a:lnTo>
                  <a:lnTo>
                    <a:pt x="511" y="511"/>
                  </a:lnTo>
                  <a:lnTo>
                    <a:pt x="518" y="511"/>
                  </a:lnTo>
                  <a:lnTo>
                    <a:pt x="525" y="511"/>
                  </a:lnTo>
                  <a:lnTo>
                    <a:pt x="532" y="511"/>
                  </a:lnTo>
                  <a:lnTo>
                    <a:pt x="539" y="511"/>
                  </a:lnTo>
                  <a:lnTo>
                    <a:pt x="539" y="518"/>
                  </a:lnTo>
                  <a:lnTo>
                    <a:pt x="532" y="518"/>
                  </a:lnTo>
                  <a:lnTo>
                    <a:pt x="525" y="518"/>
                  </a:lnTo>
                  <a:lnTo>
                    <a:pt x="518" y="518"/>
                  </a:lnTo>
                  <a:lnTo>
                    <a:pt x="511" y="518"/>
                  </a:lnTo>
                  <a:lnTo>
                    <a:pt x="504" y="518"/>
                  </a:lnTo>
                  <a:lnTo>
                    <a:pt x="504" y="511"/>
                  </a:lnTo>
                  <a:lnTo>
                    <a:pt x="496" y="511"/>
                  </a:lnTo>
                  <a:lnTo>
                    <a:pt x="496" y="503"/>
                  </a:lnTo>
                  <a:lnTo>
                    <a:pt x="496" y="496"/>
                  </a:lnTo>
                  <a:lnTo>
                    <a:pt x="489" y="496"/>
                  </a:lnTo>
                  <a:lnTo>
                    <a:pt x="482" y="496"/>
                  </a:lnTo>
                  <a:lnTo>
                    <a:pt x="475" y="496"/>
                  </a:lnTo>
                  <a:lnTo>
                    <a:pt x="475" y="503"/>
                  </a:lnTo>
                  <a:lnTo>
                    <a:pt x="475" y="511"/>
                  </a:lnTo>
                  <a:lnTo>
                    <a:pt x="475" y="518"/>
                  </a:lnTo>
                  <a:lnTo>
                    <a:pt x="468" y="518"/>
                  </a:lnTo>
                  <a:lnTo>
                    <a:pt x="468" y="525"/>
                  </a:lnTo>
                  <a:lnTo>
                    <a:pt x="468" y="532"/>
                  </a:lnTo>
                  <a:lnTo>
                    <a:pt x="461" y="532"/>
                  </a:lnTo>
                  <a:lnTo>
                    <a:pt x="461" y="525"/>
                  </a:lnTo>
                  <a:lnTo>
                    <a:pt x="461" y="532"/>
                  </a:lnTo>
                  <a:lnTo>
                    <a:pt x="454" y="532"/>
                  </a:lnTo>
                  <a:lnTo>
                    <a:pt x="461" y="532"/>
                  </a:lnTo>
                  <a:lnTo>
                    <a:pt x="461" y="539"/>
                  </a:lnTo>
                  <a:lnTo>
                    <a:pt x="468" y="539"/>
                  </a:lnTo>
                  <a:lnTo>
                    <a:pt x="468" y="532"/>
                  </a:lnTo>
                  <a:lnTo>
                    <a:pt x="475" y="532"/>
                  </a:lnTo>
                  <a:lnTo>
                    <a:pt x="475" y="539"/>
                  </a:lnTo>
                  <a:lnTo>
                    <a:pt x="475" y="532"/>
                  </a:lnTo>
                  <a:lnTo>
                    <a:pt x="475" y="539"/>
                  </a:lnTo>
                  <a:lnTo>
                    <a:pt x="482" y="539"/>
                  </a:lnTo>
                  <a:lnTo>
                    <a:pt x="489" y="539"/>
                  </a:lnTo>
                  <a:lnTo>
                    <a:pt x="482" y="539"/>
                  </a:lnTo>
                  <a:lnTo>
                    <a:pt x="482" y="546"/>
                  </a:lnTo>
                  <a:lnTo>
                    <a:pt x="475" y="546"/>
                  </a:lnTo>
                  <a:lnTo>
                    <a:pt x="482" y="546"/>
                  </a:lnTo>
                  <a:lnTo>
                    <a:pt x="482" y="553"/>
                  </a:lnTo>
                  <a:lnTo>
                    <a:pt x="482" y="546"/>
                  </a:lnTo>
                  <a:lnTo>
                    <a:pt x="482" y="553"/>
                  </a:lnTo>
                  <a:lnTo>
                    <a:pt x="489" y="553"/>
                  </a:lnTo>
                  <a:lnTo>
                    <a:pt x="489" y="546"/>
                  </a:lnTo>
                  <a:lnTo>
                    <a:pt x="496" y="546"/>
                  </a:lnTo>
                  <a:lnTo>
                    <a:pt x="489" y="546"/>
                  </a:lnTo>
                  <a:lnTo>
                    <a:pt x="489" y="553"/>
                  </a:lnTo>
                  <a:lnTo>
                    <a:pt x="482" y="553"/>
                  </a:lnTo>
                  <a:lnTo>
                    <a:pt x="475" y="553"/>
                  </a:lnTo>
                  <a:lnTo>
                    <a:pt x="468" y="553"/>
                  </a:lnTo>
                  <a:lnTo>
                    <a:pt x="468" y="560"/>
                  </a:lnTo>
                  <a:lnTo>
                    <a:pt x="468" y="553"/>
                  </a:lnTo>
                  <a:lnTo>
                    <a:pt x="461" y="553"/>
                  </a:lnTo>
                  <a:lnTo>
                    <a:pt x="461" y="560"/>
                  </a:lnTo>
                  <a:lnTo>
                    <a:pt x="468" y="560"/>
                  </a:lnTo>
                  <a:lnTo>
                    <a:pt x="468" y="567"/>
                  </a:lnTo>
                  <a:lnTo>
                    <a:pt x="461" y="567"/>
                  </a:lnTo>
                  <a:lnTo>
                    <a:pt x="461" y="560"/>
                  </a:lnTo>
                  <a:lnTo>
                    <a:pt x="454" y="560"/>
                  </a:lnTo>
                  <a:lnTo>
                    <a:pt x="454" y="567"/>
                  </a:lnTo>
                  <a:lnTo>
                    <a:pt x="461" y="567"/>
                  </a:lnTo>
                  <a:lnTo>
                    <a:pt x="468" y="567"/>
                  </a:lnTo>
                  <a:lnTo>
                    <a:pt x="475" y="567"/>
                  </a:lnTo>
                  <a:lnTo>
                    <a:pt x="475" y="574"/>
                  </a:lnTo>
                  <a:lnTo>
                    <a:pt x="475" y="567"/>
                  </a:lnTo>
                  <a:lnTo>
                    <a:pt x="468" y="567"/>
                  </a:lnTo>
                  <a:lnTo>
                    <a:pt x="468" y="574"/>
                  </a:lnTo>
                  <a:lnTo>
                    <a:pt x="461" y="574"/>
                  </a:lnTo>
                  <a:lnTo>
                    <a:pt x="461" y="567"/>
                  </a:lnTo>
                  <a:lnTo>
                    <a:pt x="454" y="567"/>
                  </a:lnTo>
                  <a:lnTo>
                    <a:pt x="454" y="574"/>
                  </a:lnTo>
                  <a:lnTo>
                    <a:pt x="447" y="574"/>
                  </a:lnTo>
                  <a:lnTo>
                    <a:pt x="447" y="567"/>
                  </a:lnTo>
                  <a:lnTo>
                    <a:pt x="440" y="567"/>
                  </a:lnTo>
                  <a:lnTo>
                    <a:pt x="433" y="567"/>
                  </a:lnTo>
                  <a:lnTo>
                    <a:pt x="426" y="567"/>
                  </a:lnTo>
                  <a:lnTo>
                    <a:pt x="418" y="567"/>
                  </a:lnTo>
                  <a:lnTo>
                    <a:pt x="411" y="567"/>
                  </a:lnTo>
                  <a:lnTo>
                    <a:pt x="411" y="560"/>
                  </a:lnTo>
                  <a:lnTo>
                    <a:pt x="411" y="567"/>
                  </a:lnTo>
                  <a:lnTo>
                    <a:pt x="404" y="567"/>
                  </a:lnTo>
                  <a:lnTo>
                    <a:pt x="397" y="567"/>
                  </a:lnTo>
                  <a:lnTo>
                    <a:pt x="397" y="574"/>
                  </a:lnTo>
                  <a:lnTo>
                    <a:pt x="397" y="567"/>
                  </a:lnTo>
                  <a:lnTo>
                    <a:pt x="390" y="567"/>
                  </a:lnTo>
                  <a:lnTo>
                    <a:pt x="397" y="574"/>
                  </a:lnTo>
                  <a:lnTo>
                    <a:pt x="390" y="574"/>
                  </a:lnTo>
                  <a:lnTo>
                    <a:pt x="390" y="581"/>
                  </a:lnTo>
                  <a:lnTo>
                    <a:pt x="390" y="589"/>
                  </a:lnTo>
                  <a:lnTo>
                    <a:pt x="397" y="589"/>
                  </a:lnTo>
                  <a:lnTo>
                    <a:pt x="404" y="589"/>
                  </a:lnTo>
                  <a:lnTo>
                    <a:pt x="411" y="589"/>
                  </a:lnTo>
                  <a:lnTo>
                    <a:pt x="418" y="589"/>
                  </a:lnTo>
                  <a:lnTo>
                    <a:pt x="418" y="596"/>
                  </a:lnTo>
                  <a:lnTo>
                    <a:pt x="426" y="596"/>
                  </a:lnTo>
                  <a:lnTo>
                    <a:pt x="433" y="596"/>
                  </a:lnTo>
                  <a:lnTo>
                    <a:pt x="440" y="596"/>
                  </a:lnTo>
                  <a:lnTo>
                    <a:pt x="440" y="603"/>
                  </a:lnTo>
                  <a:lnTo>
                    <a:pt x="447" y="603"/>
                  </a:lnTo>
                  <a:lnTo>
                    <a:pt x="454" y="603"/>
                  </a:lnTo>
                  <a:lnTo>
                    <a:pt x="461" y="603"/>
                  </a:lnTo>
                  <a:lnTo>
                    <a:pt x="461" y="596"/>
                  </a:lnTo>
                  <a:lnTo>
                    <a:pt x="468" y="596"/>
                  </a:lnTo>
                  <a:lnTo>
                    <a:pt x="475" y="596"/>
                  </a:lnTo>
                  <a:lnTo>
                    <a:pt x="482" y="603"/>
                  </a:lnTo>
                  <a:lnTo>
                    <a:pt x="482" y="610"/>
                  </a:lnTo>
                  <a:lnTo>
                    <a:pt x="489" y="610"/>
                  </a:lnTo>
                  <a:lnTo>
                    <a:pt x="496" y="610"/>
                  </a:lnTo>
                  <a:lnTo>
                    <a:pt x="504" y="610"/>
                  </a:lnTo>
                  <a:lnTo>
                    <a:pt x="496" y="610"/>
                  </a:lnTo>
                  <a:lnTo>
                    <a:pt x="489" y="610"/>
                  </a:lnTo>
                  <a:lnTo>
                    <a:pt x="482" y="610"/>
                  </a:lnTo>
                  <a:lnTo>
                    <a:pt x="475" y="603"/>
                  </a:lnTo>
                  <a:lnTo>
                    <a:pt x="475" y="596"/>
                  </a:lnTo>
                  <a:lnTo>
                    <a:pt x="475" y="603"/>
                  </a:lnTo>
                  <a:lnTo>
                    <a:pt x="468" y="603"/>
                  </a:lnTo>
                  <a:lnTo>
                    <a:pt x="461" y="603"/>
                  </a:lnTo>
                  <a:lnTo>
                    <a:pt x="454" y="610"/>
                  </a:lnTo>
                  <a:lnTo>
                    <a:pt x="447" y="610"/>
                  </a:lnTo>
                  <a:lnTo>
                    <a:pt x="447" y="617"/>
                  </a:lnTo>
                  <a:lnTo>
                    <a:pt x="454" y="617"/>
                  </a:lnTo>
                  <a:lnTo>
                    <a:pt x="447" y="617"/>
                  </a:lnTo>
                  <a:lnTo>
                    <a:pt x="447" y="610"/>
                  </a:lnTo>
                  <a:lnTo>
                    <a:pt x="440" y="610"/>
                  </a:lnTo>
                  <a:lnTo>
                    <a:pt x="447" y="610"/>
                  </a:lnTo>
                  <a:lnTo>
                    <a:pt x="447" y="603"/>
                  </a:lnTo>
                  <a:lnTo>
                    <a:pt x="440" y="610"/>
                  </a:lnTo>
                  <a:lnTo>
                    <a:pt x="433" y="610"/>
                  </a:lnTo>
                  <a:lnTo>
                    <a:pt x="433" y="603"/>
                  </a:lnTo>
                  <a:lnTo>
                    <a:pt x="440" y="603"/>
                  </a:lnTo>
                  <a:lnTo>
                    <a:pt x="433" y="603"/>
                  </a:lnTo>
                  <a:lnTo>
                    <a:pt x="433" y="610"/>
                  </a:lnTo>
                  <a:lnTo>
                    <a:pt x="426" y="610"/>
                  </a:lnTo>
                  <a:lnTo>
                    <a:pt x="426" y="603"/>
                  </a:lnTo>
                  <a:lnTo>
                    <a:pt x="418" y="603"/>
                  </a:lnTo>
                  <a:lnTo>
                    <a:pt x="418" y="610"/>
                  </a:lnTo>
                  <a:lnTo>
                    <a:pt x="418" y="617"/>
                  </a:lnTo>
                  <a:lnTo>
                    <a:pt x="426" y="617"/>
                  </a:lnTo>
                  <a:lnTo>
                    <a:pt x="426" y="624"/>
                  </a:lnTo>
                  <a:lnTo>
                    <a:pt x="426" y="631"/>
                  </a:lnTo>
                  <a:lnTo>
                    <a:pt x="433" y="638"/>
                  </a:lnTo>
                  <a:lnTo>
                    <a:pt x="433" y="645"/>
                  </a:lnTo>
                  <a:lnTo>
                    <a:pt x="440" y="645"/>
                  </a:lnTo>
                  <a:lnTo>
                    <a:pt x="447" y="645"/>
                  </a:lnTo>
                  <a:lnTo>
                    <a:pt x="447" y="652"/>
                  </a:lnTo>
                  <a:lnTo>
                    <a:pt x="454" y="652"/>
                  </a:lnTo>
                  <a:lnTo>
                    <a:pt x="461" y="645"/>
                  </a:lnTo>
                  <a:lnTo>
                    <a:pt x="461" y="652"/>
                  </a:lnTo>
                  <a:lnTo>
                    <a:pt x="454" y="652"/>
                  </a:lnTo>
                  <a:lnTo>
                    <a:pt x="454" y="659"/>
                  </a:lnTo>
                  <a:lnTo>
                    <a:pt x="461" y="659"/>
                  </a:lnTo>
                  <a:lnTo>
                    <a:pt x="468" y="659"/>
                  </a:lnTo>
                  <a:lnTo>
                    <a:pt x="468" y="666"/>
                  </a:lnTo>
                  <a:lnTo>
                    <a:pt x="475" y="666"/>
                  </a:lnTo>
                  <a:lnTo>
                    <a:pt x="482" y="666"/>
                  </a:lnTo>
                  <a:lnTo>
                    <a:pt x="482" y="659"/>
                  </a:lnTo>
                  <a:lnTo>
                    <a:pt x="489" y="659"/>
                  </a:lnTo>
                  <a:lnTo>
                    <a:pt x="496" y="659"/>
                  </a:lnTo>
                  <a:lnTo>
                    <a:pt x="496" y="652"/>
                  </a:lnTo>
                  <a:lnTo>
                    <a:pt x="504" y="652"/>
                  </a:lnTo>
                  <a:lnTo>
                    <a:pt x="504" y="645"/>
                  </a:lnTo>
                  <a:lnTo>
                    <a:pt x="511" y="645"/>
                  </a:lnTo>
                  <a:lnTo>
                    <a:pt x="511" y="638"/>
                  </a:lnTo>
                  <a:lnTo>
                    <a:pt x="504" y="638"/>
                  </a:lnTo>
                  <a:lnTo>
                    <a:pt x="511" y="638"/>
                  </a:lnTo>
                  <a:lnTo>
                    <a:pt x="518" y="638"/>
                  </a:lnTo>
                  <a:lnTo>
                    <a:pt x="518" y="631"/>
                  </a:lnTo>
                  <a:lnTo>
                    <a:pt x="525" y="631"/>
                  </a:lnTo>
                  <a:lnTo>
                    <a:pt x="532" y="631"/>
                  </a:lnTo>
                  <a:lnTo>
                    <a:pt x="532" y="624"/>
                  </a:lnTo>
                  <a:lnTo>
                    <a:pt x="539" y="624"/>
                  </a:lnTo>
                  <a:lnTo>
                    <a:pt x="539" y="617"/>
                  </a:lnTo>
                  <a:lnTo>
                    <a:pt x="546" y="617"/>
                  </a:lnTo>
                  <a:lnTo>
                    <a:pt x="553" y="617"/>
                  </a:lnTo>
                  <a:lnTo>
                    <a:pt x="553" y="610"/>
                  </a:lnTo>
                  <a:lnTo>
                    <a:pt x="553" y="617"/>
                  </a:lnTo>
                  <a:lnTo>
                    <a:pt x="553" y="610"/>
                  </a:lnTo>
                  <a:lnTo>
                    <a:pt x="560" y="610"/>
                  </a:lnTo>
                  <a:lnTo>
                    <a:pt x="560" y="603"/>
                  </a:lnTo>
                  <a:lnTo>
                    <a:pt x="567" y="603"/>
                  </a:lnTo>
                  <a:lnTo>
                    <a:pt x="567" y="596"/>
                  </a:lnTo>
                  <a:lnTo>
                    <a:pt x="574" y="596"/>
                  </a:lnTo>
                  <a:lnTo>
                    <a:pt x="582" y="596"/>
                  </a:lnTo>
                  <a:lnTo>
                    <a:pt x="582" y="589"/>
                  </a:lnTo>
                  <a:lnTo>
                    <a:pt x="589" y="589"/>
                  </a:lnTo>
                  <a:lnTo>
                    <a:pt x="589" y="581"/>
                  </a:lnTo>
                  <a:lnTo>
                    <a:pt x="596" y="581"/>
                  </a:lnTo>
                  <a:lnTo>
                    <a:pt x="596" y="589"/>
                  </a:lnTo>
                  <a:lnTo>
                    <a:pt x="589" y="589"/>
                  </a:lnTo>
                  <a:lnTo>
                    <a:pt x="589" y="596"/>
                  </a:lnTo>
                  <a:lnTo>
                    <a:pt x="582" y="596"/>
                  </a:lnTo>
                  <a:lnTo>
                    <a:pt x="582" y="603"/>
                  </a:lnTo>
                  <a:lnTo>
                    <a:pt x="574" y="603"/>
                  </a:lnTo>
                  <a:lnTo>
                    <a:pt x="567" y="610"/>
                  </a:lnTo>
                  <a:lnTo>
                    <a:pt x="560" y="610"/>
                  </a:lnTo>
                  <a:lnTo>
                    <a:pt x="560" y="617"/>
                  </a:lnTo>
                  <a:lnTo>
                    <a:pt x="567" y="617"/>
                  </a:lnTo>
                  <a:lnTo>
                    <a:pt x="567" y="624"/>
                  </a:lnTo>
                  <a:lnTo>
                    <a:pt x="574" y="624"/>
                  </a:lnTo>
                  <a:lnTo>
                    <a:pt x="567" y="624"/>
                  </a:lnTo>
                  <a:lnTo>
                    <a:pt x="560" y="624"/>
                  </a:lnTo>
                  <a:lnTo>
                    <a:pt x="560" y="631"/>
                  </a:lnTo>
                  <a:lnTo>
                    <a:pt x="553" y="631"/>
                  </a:lnTo>
                  <a:lnTo>
                    <a:pt x="553" y="624"/>
                  </a:lnTo>
                  <a:lnTo>
                    <a:pt x="553" y="631"/>
                  </a:lnTo>
                  <a:lnTo>
                    <a:pt x="546" y="631"/>
                  </a:lnTo>
                  <a:lnTo>
                    <a:pt x="546" y="638"/>
                  </a:lnTo>
                  <a:lnTo>
                    <a:pt x="539" y="645"/>
                  </a:lnTo>
                  <a:lnTo>
                    <a:pt x="532" y="645"/>
                  </a:lnTo>
                  <a:lnTo>
                    <a:pt x="532" y="652"/>
                  </a:lnTo>
                  <a:lnTo>
                    <a:pt x="525" y="652"/>
                  </a:lnTo>
                  <a:lnTo>
                    <a:pt x="532" y="652"/>
                  </a:lnTo>
                  <a:lnTo>
                    <a:pt x="525" y="659"/>
                  </a:lnTo>
                  <a:lnTo>
                    <a:pt x="532" y="659"/>
                  </a:lnTo>
                  <a:lnTo>
                    <a:pt x="525" y="659"/>
                  </a:lnTo>
                  <a:lnTo>
                    <a:pt x="518" y="659"/>
                  </a:lnTo>
                  <a:lnTo>
                    <a:pt x="525" y="659"/>
                  </a:lnTo>
                  <a:lnTo>
                    <a:pt x="518" y="666"/>
                  </a:lnTo>
                  <a:lnTo>
                    <a:pt x="525" y="666"/>
                  </a:lnTo>
                  <a:lnTo>
                    <a:pt x="525" y="674"/>
                  </a:lnTo>
                  <a:lnTo>
                    <a:pt x="532" y="674"/>
                  </a:lnTo>
                  <a:lnTo>
                    <a:pt x="532" y="666"/>
                  </a:lnTo>
                  <a:lnTo>
                    <a:pt x="539" y="666"/>
                  </a:lnTo>
                  <a:lnTo>
                    <a:pt x="546" y="666"/>
                  </a:lnTo>
                  <a:lnTo>
                    <a:pt x="553" y="666"/>
                  </a:lnTo>
                  <a:lnTo>
                    <a:pt x="546" y="666"/>
                  </a:lnTo>
                  <a:lnTo>
                    <a:pt x="546" y="674"/>
                  </a:lnTo>
                  <a:lnTo>
                    <a:pt x="546" y="666"/>
                  </a:lnTo>
                  <a:lnTo>
                    <a:pt x="539" y="666"/>
                  </a:lnTo>
                  <a:lnTo>
                    <a:pt x="539" y="674"/>
                  </a:lnTo>
                  <a:lnTo>
                    <a:pt x="532" y="674"/>
                  </a:lnTo>
                  <a:lnTo>
                    <a:pt x="525" y="674"/>
                  </a:lnTo>
                  <a:lnTo>
                    <a:pt x="518" y="674"/>
                  </a:lnTo>
                  <a:lnTo>
                    <a:pt x="518" y="666"/>
                  </a:lnTo>
                  <a:lnTo>
                    <a:pt x="525" y="666"/>
                  </a:lnTo>
                  <a:lnTo>
                    <a:pt x="518" y="666"/>
                  </a:lnTo>
                  <a:lnTo>
                    <a:pt x="518" y="674"/>
                  </a:lnTo>
                  <a:lnTo>
                    <a:pt x="511" y="674"/>
                  </a:lnTo>
                  <a:lnTo>
                    <a:pt x="511" y="681"/>
                  </a:lnTo>
                  <a:lnTo>
                    <a:pt x="518" y="674"/>
                  </a:lnTo>
                  <a:lnTo>
                    <a:pt x="518" y="681"/>
                  </a:lnTo>
                  <a:lnTo>
                    <a:pt x="518" y="688"/>
                  </a:lnTo>
                  <a:lnTo>
                    <a:pt x="518" y="695"/>
                  </a:lnTo>
                  <a:lnTo>
                    <a:pt x="511" y="695"/>
                  </a:lnTo>
                  <a:lnTo>
                    <a:pt x="511" y="688"/>
                  </a:lnTo>
                  <a:lnTo>
                    <a:pt x="504" y="688"/>
                  </a:lnTo>
                  <a:lnTo>
                    <a:pt x="504" y="695"/>
                  </a:lnTo>
                  <a:lnTo>
                    <a:pt x="496" y="695"/>
                  </a:lnTo>
                  <a:lnTo>
                    <a:pt x="496" y="702"/>
                  </a:lnTo>
                  <a:lnTo>
                    <a:pt x="489" y="709"/>
                  </a:lnTo>
                  <a:lnTo>
                    <a:pt x="489" y="716"/>
                  </a:lnTo>
                  <a:lnTo>
                    <a:pt x="482" y="716"/>
                  </a:lnTo>
                  <a:lnTo>
                    <a:pt x="482" y="723"/>
                  </a:lnTo>
                  <a:lnTo>
                    <a:pt x="489" y="723"/>
                  </a:lnTo>
                  <a:lnTo>
                    <a:pt x="496" y="723"/>
                  </a:lnTo>
                  <a:lnTo>
                    <a:pt x="496" y="716"/>
                  </a:lnTo>
                  <a:lnTo>
                    <a:pt x="504" y="716"/>
                  </a:lnTo>
                  <a:lnTo>
                    <a:pt x="496" y="723"/>
                  </a:lnTo>
                  <a:lnTo>
                    <a:pt x="489" y="723"/>
                  </a:lnTo>
                  <a:lnTo>
                    <a:pt x="482" y="723"/>
                  </a:lnTo>
                  <a:lnTo>
                    <a:pt x="475" y="723"/>
                  </a:lnTo>
                  <a:lnTo>
                    <a:pt x="475" y="730"/>
                  </a:lnTo>
                  <a:lnTo>
                    <a:pt x="468" y="730"/>
                  </a:lnTo>
                  <a:lnTo>
                    <a:pt x="461" y="730"/>
                  </a:lnTo>
                  <a:lnTo>
                    <a:pt x="461" y="737"/>
                  </a:lnTo>
                  <a:lnTo>
                    <a:pt x="461" y="744"/>
                  </a:lnTo>
                  <a:lnTo>
                    <a:pt x="468" y="744"/>
                  </a:lnTo>
                  <a:lnTo>
                    <a:pt x="468" y="737"/>
                  </a:lnTo>
                  <a:lnTo>
                    <a:pt x="475" y="737"/>
                  </a:lnTo>
                  <a:lnTo>
                    <a:pt x="475" y="730"/>
                  </a:lnTo>
                  <a:lnTo>
                    <a:pt x="475" y="737"/>
                  </a:lnTo>
                  <a:lnTo>
                    <a:pt x="475" y="744"/>
                  </a:lnTo>
                  <a:lnTo>
                    <a:pt x="468" y="744"/>
                  </a:lnTo>
                  <a:lnTo>
                    <a:pt x="468" y="752"/>
                  </a:lnTo>
                  <a:lnTo>
                    <a:pt x="475" y="752"/>
                  </a:lnTo>
                  <a:lnTo>
                    <a:pt x="482" y="752"/>
                  </a:lnTo>
                  <a:lnTo>
                    <a:pt x="475" y="752"/>
                  </a:lnTo>
                  <a:lnTo>
                    <a:pt x="475" y="759"/>
                  </a:lnTo>
                  <a:lnTo>
                    <a:pt x="475" y="766"/>
                  </a:lnTo>
                  <a:lnTo>
                    <a:pt x="468" y="766"/>
                  </a:lnTo>
                  <a:lnTo>
                    <a:pt x="468" y="773"/>
                  </a:lnTo>
                  <a:lnTo>
                    <a:pt x="461" y="773"/>
                  </a:lnTo>
                  <a:lnTo>
                    <a:pt x="461" y="780"/>
                  </a:lnTo>
                  <a:lnTo>
                    <a:pt x="461" y="787"/>
                  </a:lnTo>
                  <a:lnTo>
                    <a:pt x="454" y="787"/>
                  </a:lnTo>
                  <a:lnTo>
                    <a:pt x="461" y="787"/>
                  </a:lnTo>
                  <a:lnTo>
                    <a:pt x="468" y="780"/>
                  </a:lnTo>
                  <a:lnTo>
                    <a:pt x="475" y="780"/>
                  </a:lnTo>
                  <a:lnTo>
                    <a:pt x="475" y="773"/>
                  </a:lnTo>
                  <a:lnTo>
                    <a:pt x="475" y="780"/>
                  </a:lnTo>
                  <a:lnTo>
                    <a:pt x="475" y="787"/>
                  </a:lnTo>
                  <a:lnTo>
                    <a:pt x="468" y="787"/>
                  </a:lnTo>
                  <a:lnTo>
                    <a:pt x="468" y="794"/>
                  </a:lnTo>
                  <a:lnTo>
                    <a:pt x="461" y="794"/>
                  </a:lnTo>
                  <a:lnTo>
                    <a:pt x="461" y="801"/>
                  </a:lnTo>
                  <a:lnTo>
                    <a:pt x="468" y="801"/>
                  </a:lnTo>
                  <a:lnTo>
                    <a:pt x="468" y="808"/>
                  </a:lnTo>
                  <a:lnTo>
                    <a:pt x="461" y="808"/>
                  </a:lnTo>
                  <a:lnTo>
                    <a:pt x="461" y="801"/>
                  </a:lnTo>
                  <a:lnTo>
                    <a:pt x="461" y="808"/>
                  </a:lnTo>
                  <a:lnTo>
                    <a:pt x="461" y="801"/>
                  </a:lnTo>
                  <a:lnTo>
                    <a:pt x="461" y="808"/>
                  </a:lnTo>
                  <a:lnTo>
                    <a:pt x="454" y="808"/>
                  </a:lnTo>
                  <a:lnTo>
                    <a:pt x="447" y="815"/>
                  </a:lnTo>
                  <a:lnTo>
                    <a:pt x="440" y="815"/>
                  </a:lnTo>
                  <a:lnTo>
                    <a:pt x="440" y="822"/>
                  </a:lnTo>
                  <a:lnTo>
                    <a:pt x="447" y="822"/>
                  </a:lnTo>
                  <a:lnTo>
                    <a:pt x="440" y="822"/>
                  </a:lnTo>
                  <a:lnTo>
                    <a:pt x="433" y="822"/>
                  </a:lnTo>
                  <a:lnTo>
                    <a:pt x="433" y="829"/>
                  </a:lnTo>
                  <a:lnTo>
                    <a:pt x="433" y="837"/>
                  </a:lnTo>
                  <a:lnTo>
                    <a:pt x="426" y="837"/>
                  </a:lnTo>
                  <a:lnTo>
                    <a:pt x="426" y="844"/>
                  </a:lnTo>
                  <a:lnTo>
                    <a:pt x="426" y="837"/>
                  </a:lnTo>
                  <a:lnTo>
                    <a:pt x="433" y="837"/>
                  </a:lnTo>
                  <a:lnTo>
                    <a:pt x="433" y="844"/>
                  </a:lnTo>
                  <a:lnTo>
                    <a:pt x="433" y="837"/>
                  </a:lnTo>
                  <a:lnTo>
                    <a:pt x="433" y="829"/>
                  </a:lnTo>
                  <a:lnTo>
                    <a:pt x="440" y="829"/>
                  </a:lnTo>
                  <a:lnTo>
                    <a:pt x="447" y="829"/>
                  </a:lnTo>
                  <a:lnTo>
                    <a:pt x="447" y="822"/>
                  </a:lnTo>
                  <a:lnTo>
                    <a:pt x="454" y="822"/>
                  </a:lnTo>
                  <a:lnTo>
                    <a:pt x="461" y="822"/>
                  </a:lnTo>
                  <a:lnTo>
                    <a:pt x="454" y="822"/>
                  </a:lnTo>
                  <a:lnTo>
                    <a:pt x="454" y="829"/>
                  </a:lnTo>
                  <a:lnTo>
                    <a:pt x="447" y="829"/>
                  </a:lnTo>
                  <a:lnTo>
                    <a:pt x="447" y="837"/>
                  </a:lnTo>
                  <a:lnTo>
                    <a:pt x="440" y="837"/>
                  </a:lnTo>
                  <a:lnTo>
                    <a:pt x="440" y="844"/>
                  </a:lnTo>
                  <a:lnTo>
                    <a:pt x="433" y="844"/>
                  </a:lnTo>
                  <a:lnTo>
                    <a:pt x="433" y="851"/>
                  </a:lnTo>
                  <a:lnTo>
                    <a:pt x="426" y="851"/>
                  </a:lnTo>
                  <a:lnTo>
                    <a:pt x="426" y="858"/>
                  </a:lnTo>
                  <a:lnTo>
                    <a:pt x="426" y="865"/>
                  </a:lnTo>
                  <a:lnTo>
                    <a:pt x="433" y="865"/>
                  </a:lnTo>
                  <a:lnTo>
                    <a:pt x="433" y="858"/>
                  </a:lnTo>
                  <a:lnTo>
                    <a:pt x="440" y="858"/>
                  </a:lnTo>
                  <a:lnTo>
                    <a:pt x="440" y="851"/>
                  </a:lnTo>
                  <a:lnTo>
                    <a:pt x="447" y="851"/>
                  </a:lnTo>
                  <a:lnTo>
                    <a:pt x="447" y="858"/>
                  </a:lnTo>
                  <a:lnTo>
                    <a:pt x="440" y="858"/>
                  </a:lnTo>
                  <a:lnTo>
                    <a:pt x="440" y="865"/>
                  </a:lnTo>
                  <a:lnTo>
                    <a:pt x="433" y="865"/>
                  </a:lnTo>
                  <a:lnTo>
                    <a:pt x="433" y="872"/>
                  </a:lnTo>
                  <a:lnTo>
                    <a:pt x="426" y="872"/>
                  </a:lnTo>
                  <a:lnTo>
                    <a:pt x="426" y="879"/>
                  </a:lnTo>
                  <a:lnTo>
                    <a:pt x="426" y="886"/>
                  </a:lnTo>
                  <a:lnTo>
                    <a:pt x="426" y="893"/>
                  </a:lnTo>
                  <a:lnTo>
                    <a:pt x="418" y="893"/>
                  </a:lnTo>
                  <a:lnTo>
                    <a:pt x="426" y="893"/>
                  </a:lnTo>
                  <a:lnTo>
                    <a:pt x="426" y="900"/>
                  </a:lnTo>
                  <a:lnTo>
                    <a:pt x="433" y="900"/>
                  </a:lnTo>
                  <a:lnTo>
                    <a:pt x="426" y="907"/>
                  </a:lnTo>
                  <a:lnTo>
                    <a:pt x="433" y="907"/>
                  </a:lnTo>
                  <a:lnTo>
                    <a:pt x="426" y="907"/>
                  </a:lnTo>
                  <a:lnTo>
                    <a:pt x="433" y="907"/>
                  </a:lnTo>
                  <a:lnTo>
                    <a:pt x="440" y="900"/>
                  </a:lnTo>
                  <a:lnTo>
                    <a:pt x="440" y="907"/>
                  </a:lnTo>
                  <a:lnTo>
                    <a:pt x="440" y="900"/>
                  </a:lnTo>
                  <a:lnTo>
                    <a:pt x="447" y="900"/>
                  </a:lnTo>
                  <a:lnTo>
                    <a:pt x="454" y="900"/>
                  </a:lnTo>
                  <a:lnTo>
                    <a:pt x="454" y="893"/>
                  </a:lnTo>
                  <a:lnTo>
                    <a:pt x="461" y="893"/>
                  </a:lnTo>
                  <a:lnTo>
                    <a:pt x="461" y="886"/>
                  </a:lnTo>
                  <a:lnTo>
                    <a:pt x="468" y="886"/>
                  </a:lnTo>
                  <a:lnTo>
                    <a:pt x="468" y="893"/>
                  </a:lnTo>
                  <a:lnTo>
                    <a:pt x="461" y="893"/>
                  </a:lnTo>
                  <a:lnTo>
                    <a:pt x="461" y="900"/>
                  </a:lnTo>
                  <a:lnTo>
                    <a:pt x="454" y="900"/>
                  </a:lnTo>
                  <a:lnTo>
                    <a:pt x="447" y="900"/>
                  </a:lnTo>
                  <a:lnTo>
                    <a:pt x="447" y="907"/>
                  </a:lnTo>
                  <a:lnTo>
                    <a:pt x="440" y="907"/>
                  </a:lnTo>
                  <a:lnTo>
                    <a:pt x="433" y="907"/>
                  </a:lnTo>
                  <a:lnTo>
                    <a:pt x="433" y="914"/>
                  </a:lnTo>
                  <a:lnTo>
                    <a:pt x="426" y="914"/>
                  </a:lnTo>
                  <a:lnTo>
                    <a:pt x="426" y="922"/>
                  </a:lnTo>
                  <a:lnTo>
                    <a:pt x="418" y="922"/>
                  </a:lnTo>
                  <a:lnTo>
                    <a:pt x="418" y="929"/>
                  </a:lnTo>
                  <a:lnTo>
                    <a:pt x="411" y="929"/>
                  </a:lnTo>
                  <a:lnTo>
                    <a:pt x="411" y="936"/>
                  </a:lnTo>
                  <a:lnTo>
                    <a:pt x="411" y="943"/>
                  </a:lnTo>
                  <a:lnTo>
                    <a:pt x="411" y="950"/>
                  </a:lnTo>
                  <a:lnTo>
                    <a:pt x="404" y="950"/>
                  </a:lnTo>
                  <a:lnTo>
                    <a:pt x="404" y="957"/>
                  </a:lnTo>
                  <a:lnTo>
                    <a:pt x="397" y="964"/>
                  </a:lnTo>
                  <a:lnTo>
                    <a:pt x="397" y="971"/>
                  </a:lnTo>
                  <a:lnTo>
                    <a:pt x="397" y="978"/>
                  </a:lnTo>
                  <a:lnTo>
                    <a:pt x="397" y="985"/>
                  </a:lnTo>
                  <a:lnTo>
                    <a:pt x="390" y="985"/>
                  </a:lnTo>
                  <a:lnTo>
                    <a:pt x="390" y="992"/>
                  </a:lnTo>
                  <a:lnTo>
                    <a:pt x="390" y="1000"/>
                  </a:lnTo>
                  <a:lnTo>
                    <a:pt x="390" y="1007"/>
                  </a:lnTo>
                  <a:lnTo>
                    <a:pt x="383" y="1014"/>
                  </a:lnTo>
                  <a:lnTo>
                    <a:pt x="376" y="1014"/>
                  </a:lnTo>
                  <a:lnTo>
                    <a:pt x="376" y="1021"/>
                  </a:lnTo>
                  <a:lnTo>
                    <a:pt x="369" y="1021"/>
                  </a:lnTo>
                  <a:lnTo>
                    <a:pt x="369" y="1028"/>
                  </a:lnTo>
                  <a:lnTo>
                    <a:pt x="369" y="1035"/>
                  </a:lnTo>
                  <a:lnTo>
                    <a:pt x="362" y="1035"/>
                  </a:lnTo>
                  <a:lnTo>
                    <a:pt x="369" y="1035"/>
                  </a:lnTo>
                  <a:lnTo>
                    <a:pt x="362" y="1035"/>
                  </a:lnTo>
                  <a:lnTo>
                    <a:pt x="362" y="1042"/>
                  </a:lnTo>
                  <a:lnTo>
                    <a:pt x="362" y="1049"/>
                  </a:lnTo>
                  <a:lnTo>
                    <a:pt x="369" y="1049"/>
                  </a:lnTo>
                  <a:lnTo>
                    <a:pt x="369" y="1056"/>
                  </a:lnTo>
                  <a:lnTo>
                    <a:pt x="376" y="1056"/>
                  </a:lnTo>
                  <a:lnTo>
                    <a:pt x="376" y="1049"/>
                  </a:lnTo>
                  <a:lnTo>
                    <a:pt x="383" y="1049"/>
                  </a:lnTo>
                  <a:lnTo>
                    <a:pt x="390" y="1049"/>
                  </a:lnTo>
                  <a:lnTo>
                    <a:pt x="397" y="1049"/>
                  </a:lnTo>
                  <a:lnTo>
                    <a:pt x="397" y="1056"/>
                  </a:lnTo>
                  <a:lnTo>
                    <a:pt x="404" y="1049"/>
                  </a:lnTo>
                  <a:lnTo>
                    <a:pt x="411" y="1049"/>
                  </a:lnTo>
                  <a:lnTo>
                    <a:pt x="411" y="1042"/>
                  </a:lnTo>
                  <a:lnTo>
                    <a:pt x="418" y="1042"/>
                  </a:lnTo>
                  <a:lnTo>
                    <a:pt x="418" y="1035"/>
                  </a:lnTo>
                  <a:lnTo>
                    <a:pt x="418" y="1028"/>
                  </a:lnTo>
                  <a:lnTo>
                    <a:pt x="418" y="1021"/>
                  </a:lnTo>
                  <a:lnTo>
                    <a:pt x="411" y="1021"/>
                  </a:lnTo>
                  <a:lnTo>
                    <a:pt x="404" y="1021"/>
                  </a:lnTo>
                  <a:lnTo>
                    <a:pt x="404" y="1014"/>
                  </a:lnTo>
                  <a:lnTo>
                    <a:pt x="411" y="1014"/>
                  </a:lnTo>
                  <a:lnTo>
                    <a:pt x="411" y="1021"/>
                  </a:lnTo>
                  <a:lnTo>
                    <a:pt x="411" y="1014"/>
                  </a:lnTo>
                  <a:lnTo>
                    <a:pt x="418" y="1014"/>
                  </a:lnTo>
                  <a:lnTo>
                    <a:pt x="418" y="1007"/>
                  </a:lnTo>
                  <a:lnTo>
                    <a:pt x="426" y="1007"/>
                  </a:lnTo>
                  <a:lnTo>
                    <a:pt x="426" y="1000"/>
                  </a:lnTo>
                  <a:lnTo>
                    <a:pt x="433" y="1000"/>
                  </a:lnTo>
                  <a:lnTo>
                    <a:pt x="433" y="992"/>
                  </a:lnTo>
                  <a:lnTo>
                    <a:pt x="433" y="985"/>
                  </a:lnTo>
                  <a:lnTo>
                    <a:pt x="433" y="978"/>
                  </a:lnTo>
                  <a:lnTo>
                    <a:pt x="440" y="978"/>
                  </a:lnTo>
                  <a:lnTo>
                    <a:pt x="440" y="971"/>
                  </a:lnTo>
                  <a:lnTo>
                    <a:pt x="440" y="978"/>
                  </a:lnTo>
                  <a:lnTo>
                    <a:pt x="447" y="978"/>
                  </a:lnTo>
                  <a:lnTo>
                    <a:pt x="447" y="971"/>
                  </a:lnTo>
                  <a:lnTo>
                    <a:pt x="447" y="964"/>
                  </a:lnTo>
                  <a:lnTo>
                    <a:pt x="440" y="964"/>
                  </a:lnTo>
                  <a:lnTo>
                    <a:pt x="447" y="964"/>
                  </a:lnTo>
                  <a:lnTo>
                    <a:pt x="447" y="957"/>
                  </a:lnTo>
                  <a:lnTo>
                    <a:pt x="447" y="950"/>
                  </a:lnTo>
                  <a:lnTo>
                    <a:pt x="447" y="943"/>
                  </a:lnTo>
                  <a:lnTo>
                    <a:pt x="454" y="943"/>
                  </a:lnTo>
                  <a:lnTo>
                    <a:pt x="454" y="936"/>
                  </a:lnTo>
                  <a:lnTo>
                    <a:pt x="454" y="929"/>
                  </a:lnTo>
                  <a:lnTo>
                    <a:pt x="461" y="929"/>
                  </a:lnTo>
                  <a:lnTo>
                    <a:pt x="461" y="922"/>
                  </a:lnTo>
                  <a:lnTo>
                    <a:pt x="468" y="922"/>
                  </a:lnTo>
                  <a:lnTo>
                    <a:pt x="475" y="922"/>
                  </a:lnTo>
                  <a:lnTo>
                    <a:pt x="475" y="914"/>
                  </a:lnTo>
                  <a:lnTo>
                    <a:pt x="482" y="914"/>
                  </a:lnTo>
                  <a:lnTo>
                    <a:pt x="482" y="907"/>
                  </a:lnTo>
                  <a:lnTo>
                    <a:pt x="482" y="900"/>
                  </a:lnTo>
                  <a:lnTo>
                    <a:pt x="482" y="893"/>
                  </a:lnTo>
                  <a:lnTo>
                    <a:pt x="475" y="893"/>
                  </a:lnTo>
                  <a:lnTo>
                    <a:pt x="475" y="886"/>
                  </a:lnTo>
                  <a:lnTo>
                    <a:pt x="475" y="879"/>
                  </a:lnTo>
                  <a:lnTo>
                    <a:pt x="475" y="872"/>
                  </a:lnTo>
                  <a:lnTo>
                    <a:pt x="475" y="865"/>
                  </a:lnTo>
                  <a:lnTo>
                    <a:pt x="475" y="858"/>
                  </a:lnTo>
                  <a:lnTo>
                    <a:pt x="475" y="851"/>
                  </a:lnTo>
                  <a:lnTo>
                    <a:pt x="475" y="844"/>
                  </a:lnTo>
                  <a:lnTo>
                    <a:pt x="475" y="837"/>
                  </a:lnTo>
                  <a:lnTo>
                    <a:pt x="475" y="829"/>
                  </a:lnTo>
                  <a:lnTo>
                    <a:pt x="475" y="822"/>
                  </a:lnTo>
                  <a:lnTo>
                    <a:pt x="482" y="822"/>
                  </a:lnTo>
                  <a:lnTo>
                    <a:pt x="482" y="829"/>
                  </a:lnTo>
                  <a:lnTo>
                    <a:pt x="482" y="837"/>
                  </a:lnTo>
                  <a:lnTo>
                    <a:pt x="489" y="837"/>
                  </a:lnTo>
                  <a:lnTo>
                    <a:pt x="489" y="829"/>
                  </a:lnTo>
                  <a:lnTo>
                    <a:pt x="496" y="829"/>
                  </a:lnTo>
                  <a:lnTo>
                    <a:pt x="496" y="837"/>
                  </a:lnTo>
                  <a:lnTo>
                    <a:pt x="496" y="829"/>
                  </a:lnTo>
                  <a:lnTo>
                    <a:pt x="496" y="822"/>
                  </a:lnTo>
                  <a:lnTo>
                    <a:pt x="504" y="822"/>
                  </a:lnTo>
                  <a:lnTo>
                    <a:pt x="511" y="822"/>
                  </a:lnTo>
                  <a:lnTo>
                    <a:pt x="511" y="815"/>
                  </a:lnTo>
                  <a:lnTo>
                    <a:pt x="518" y="815"/>
                  </a:lnTo>
                  <a:lnTo>
                    <a:pt x="518" y="808"/>
                  </a:lnTo>
                  <a:lnTo>
                    <a:pt x="525" y="808"/>
                  </a:lnTo>
                  <a:lnTo>
                    <a:pt x="525" y="801"/>
                  </a:lnTo>
                  <a:lnTo>
                    <a:pt x="532" y="801"/>
                  </a:lnTo>
                  <a:lnTo>
                    <a:pt x="539" y="801"/>
                  </a:lnTo>
                  <a:lnTo>
                    <a:pt x="546" y="801"/>
                  </a:lnTo>
                  <a:lnTo>
                    <a:pt x="546" y="794"/>
                  </a:lnTo>
                  <a:lnTo>
                    <a:pt x="553" y="794"/>
                  </a:lnTo>
                  <a:lnTo>
                    <a:pt x="553" y="787"/>
                  </a:lnTo>
                  <a:lnTo>
                    <a:pt x="553" y="780"/>
                  </a:lnTo>
                  <a:lnTo>
                    <a:pt x="560" y="780"/>
                  </a:lnTo>
                  <a:lnTo>
                    <a:pt x="560" y="773"/>
                  </a:lnTo>
                  <a:lnTo>
                    <a:pt x="567" y="773"/>
                  </a:lnTo>
                  <a:lnTo>
                    <a:pt x="567" y="780"/>
                  </a:lnTo>
                  <a:lnTo>
                    <a:pt x="574" y="773"/>
                  </a:lnTo>
                  <a:lnTo>
                    <a:pt x="582" y="773"/>
                  </a:lnTo>
                  <a:lnTo>
                    <a:pt x="589" y="773"/>
                  </a:lnTo>
                  <a:lnTo>
                    <a:pt x="582" y="773"/>
                  </a:lnTo>
                  <a:lnTo>
                    <a:pt x="582" y="780"/>
                  </a:lnTo>
                  <a:lnTo>
                    <a:pt x="574" y="780"/>
                  </a:lnTo>
                  <a:lnTo>
                    <a:pt x="567" y="780"/>
                  </a:lnTo>
                  <a:lnTo>
                    <a:pt x="560" y="787"/>
                  </a:lnTo>
                  <a:lnTo>
                    <a:pt x="553" y="787"/>
                  </a:lnTo>
                  <a:lnTo>
                    <a:pt x="553" y="794"/>
                  </a:lnTo>
                  <a:lnTo>
                    <a:pt x="553" y="801"/>
                  </a:lnTo>
                  <a:lnTo>
                    <a:pt x="546" y="801"/>
                  </a:lnTo>
                  <a:lnTo>
                    <a:pt x="539" y="801"/>
                  </a:lnTo>
                  <a:lnTo>
                    <a:pt x="539" y="808"/>
                  </a:lnTo>
                  <a:lnTo>
                    <a:pt x="532" y="808"/>
                  </a:lnTo>
                  <a:lnTo>
                    <a:pt x="525" y="808"/>
                  </a:lnTo>
                  <a:lnTo>
                    <a:pt x="525" y="815"/>
                  </a:lnTo>
                  <a:lnTo>
                    <a:pt x="518" y="815"/>
                  </a:lnTo>
                  <a:lnTo>
                    <a:pt x="518" y="822"/>
                  </a:lnTo>
                  <a:lnTo>
                    <a:pt x="511" y="822"/>
                  </a:lnTo>
                  <a:lnTo>
                    <a:pt x="511" y="829"/>
                  </a:lnTo>
                  <a:lnTo>
                    <a:pt x="504" y="829"/>
                  </a:lnTo>
                  <a:lnTo>
                    <a:pt x="504" y="837"/>
                  </a:lnTo>
                  <a:lnTo>
                    <a:pt x="496" y="837"/>
                  </a:lnTo>
                  <a:lnTo>
                    <a:pt x="496" y="844"/>
                  </a:lnTo>
                  <a:lnTo>
                    <a:pt x="496" y="851"/>
                  </a:lnTo>
                  <a:lnTo>
                    <a:pt x="489" y="851"/>
                  </a:lnTo>
                  <a:lnTo>
                    <a:pt x="496" y="851"/>
                  </a:lnTo>
                  <a:lnTo>
                    <a:pt x="496" y="858"/>
                  </a:lnTo>
                  <a:lnTo>
                    <a:pt x="489" y="858"/>
                  </a:lnTo>
                  <a:lnTo>
                    <a:pt x="489" y="865"/>
                  </a:lnTo>
                  <a:lnTo>
                    <a:pt x="489" y="872"/>
                  </a:lnTo>
                  <a:lnTo>
                    <a:pt x="489" y="879"/>
                  </a:lnTo>
                  <a:lnTo>
                    <a:pt x="489" y="886"/>
                  </a:lnTo>
                  <a:lnTo>
                    <a:pt x="489" y="893"/>
                  </a:lnTo>
                  <a:lnTo>
                    <a:pt x="496" y="893"/>
                  </a:lnTo>
                  <a:lnTo>
                    <a:pt x="504" y="893"/>
                  </a:lnTo>
                  <a:lnTo>
                    <a:pt x="504" y="900"/>
                  </a:lnTo>
                  <a:lnTo>
                    <a:pt x="511" y="900"/>
                  </a:lnTo>
                  <a:lnTo>
                    <a:pt x="511" y="893"/>
                  </a:lnTo>
                  <a:lnTo>
                    <a:pt x="511" y="886"/>
                  </a:lnTo>
                  <a:lnTo>
                    <a:pt x="504" y="886"/>
                  </a:lnTo>
                  <a:lnTo>
                    <a:pt x="504" y="879"/>
                  </a:lnTo>
                  <a:lnTo>
                    <a:pt x="511" y="879"/>
                  </a:lnTo>
                  <a:lnTo>
                    <a:pt x="511" y="872"/>
                  </a:lnTo>
                  <a:lnTo>
                    <a:pt x="518" y="872"/>
                  </a:lnTo>
                  <a:lnTo>
                    <a:pt x="518" y="865"/>
                  </a:lnTo>
                  <a:lnTo>
                    <a:pt x="518" y="858"/>
                  </a:lnTo>
                  <a:lnTo>
                    <a:pt x="518" y="865"/>
                  </a:lnTo>
                  <a:lnTo>
                    <a:pt x="518" y="872"/>
                  </a:lnTo>
                  <a:lnTo>
                    <a:pt x="525" y="872"/>
                  </a:lnTo>
                  <a:lnTo>
                    <a:pt x="525" y="879"/>
                  </a:lnTo>
                  <a:lnTo>
                    <a:pt x="532" y="879"/>
                  </a:lnTo>
                  <a:lnTo>
                    <a:pt x="532" y="886"/>
                  </a:lnTo>
                  <a:lnTo>
                    <a:pt x="539" y="886"/>
                  </a:lnTo>
                  <a:lnTo>
                    <a:pt x="539" y="879"/>
                  </a:lnTo>
                  <a:lnTo>
                    <a:pt x="539" y="872"/>
                  </a:lnTo>
                  <a:lnTo>
                    <a:pt x="539" y="865"/>
                  </a:lnTo>
                  <a:lnTo>
                    <a:pt x="532" y="865"/>
                  </a:lnTo>
                  <a:lnTo>
                    <a:pt x="532" y="858"/>
                  </a:lnTo>
                  <a:lnTo>
                    <a:pt x="532" y="851"/>
                  </a:lnTo>
                  <a:lnTo>
                    <a:pt x="532" y="844"/>
                  </a:lnTo>
                  <a:lnTo>
                    <a:pt x="539" y="844"/>
                  </a:lnTo>
                  <a:lnTo>
                    <a:pt x="539" y="851"/>
                  </a:lnTo>
                  <a:lnTo>
                    <a:pt x="539" y="858"/>
                  </a:lnTo>
                  <a:lnTo>
                    <a:pt x="539" y="865"/>
                  </a:lnTo>
                  <a:lnTo>
                    <a:pt x="539" y="872"/>
                  </a:lnTo>
                  <a:lnTo>
                    <a:pt x="546" y="872"/>
                  </a:lnTo>
                  <a:lnTo>
                    <a:pt x="546" y="879"/>
                  </a:lnTo>
                  <a:lnTo>
                    <a:pt x="539" y="879"/>
                  </a:lnTo>
                  <a:lnTo>
                    <a:pt x="546" y="879"/>
                  </a:lnTo>
                  <a:lnTo>
                    <a:pt x="546" y="886"/>
                  </a:lnTo>
                  <a:lnTo>
                    <a:pt x="539" y="886"/>
                  </a:lnTo>
                  <a:lnTo>
                    <a:pt x="546" y="886"/>
                  </a:lnTo>
                  <a:lnTo>
                    <a:pt x="539" y="886"/>
                  </a:lnTo>
                  <a:lnTo>
                    <a:pt x="546" y="893"/>
                  </a:lnTo>
                  <a:lnTo>
                    <a:pt x="539" y="893"/>
                  </a:lnTo>
                  <a:lnTo>
                    <a:pt x="546" y="893"/>
                  </a:lnTo>
                  <a:lnTo>
                    <a:pt x="539" y="893"/>
                  </a:lnTo>
                  <a:lnTo>
                    <a:pt x="546" y="893"/>
                  </a:lnTo>
                  <a:lnTo>
                    <a:pt x="546" y="900"/>
                  </a:lnTo>
                  <a:lnTo>
                    <a:pt x="553" y="900"/>
                  </a:lnTo>
                  <a:lnTo>
                    <a:pt x="553" y="893"/>
                  </a:lnTo>
                  <a:lnTo>
                    <a:pt x="560" y="893"/>
                  </a:lnTo>
                  <a:lnTo>
                    <a:pt x="560" y="886"/>
                  </a:lnTo>
                  <a:lnTo>
                    <a:pt x="560" y="879"/>
                  </a:lnTo>
                  <a:lnTo>
                    <a:pt x="567" y="879"/>
                  </a:lnTo>
                  <a:lnTo>
                    <a:pt x="567" y="872"/>
                  </a:lnTo>
                  <a:lnTo>
                    <a:pt x="574" y="872"/>
                  </a:lnTo>
                  <a:lnTo>
                    <a:pt x="574" y="865"/>
                  </a:lnTo>
                  <a:lnTo>
                    <a:pt x="567" y="865"/>
                  </a:lnTo>
                  <a:lnTo>
                    <a:pt x="560" y="858"/>
                  </a:lnTo>
                  <a:lnTo>
                    <a:pt x="567" y="858"/>
                  </a:lnTo>
                  <a:lnTo>
                    <a:pt x="567" y="865"/>
                  </a:lnTo>
                  <a:lnTo>
                    <a:pt x="574" y="865"/>
                  </a:lnTo>
                  <a:lnTo>
                    <a:pt x="574" y="858"/>
                  </a:lnTo>
                  <a:lnTo>
                    <a:pt x="574" y="851"/>
                  </a:lnTo>
                  <a:lnTo>
                    <a:pt x="574" y="844"/>
                  </a:lnTo>
                  <a:lnTo>
                    <a:pt x="574" y="837"/>
                  </a:lnTo>
                  <a:lnTo>
                    <a:pt x="582" y="837"/>
                  </a:lnTo>
                  <a:lnTo>
                    <a:pt x="582" y="829"/>
                  </a:lnTo>
                  <a:lnTo>
                    <a:pt x="589" y="829"/>
                  </a:lnTo>
                  <a:lnTo>
                    <a:pt x="582" y="829"/>
                  </a:lnTo>
                  <a:lnTo>
                    <a:pt x="582" y="822"/>
                  </a:lnTo>
                  <a:lnTo>
                    <a:pt x="582" y="815"/>
                  </a:lnTo>
                  <a:lnTo>
                    <a:pt x="589" y="815"/>
                  </a:lnTo>
                  <a:lnTo>
                    <a:pt x="589" y="808"/>
                  </a:lnTo>
                  <a:lnTo>
                    <a:pt x="582" y="808"/>
                  </a:lnTo>
                  <a:lnTo>
                    <a:pt x="582" y="801"/>
                  </a:lnTo>
                  <a:lnTo>
                    <a:pt x="589" y="801"/>
                  </a:lnTo>
                  <a:lnTo>
                    <a:pt x="589" y="808"/>
                  </a:lnTo>
                  <a:lnTo>
                    <a:pt x="589" y="815"/>
                  </a:lnTo>
                  <a:lnTo>
                    <a:pt x="589" y="822"/>
                  </a:lnTo>
                  <a:lnTo>
                    <a:pt x="582" y="822"/>
                  </a:lnTo>
                  <a:lnTo>
                    <a:pt x="589" y="822"/>
                  </a:lnTo>
                  <a:lnTo>
                    <a:pt x="589" y="829"/>
                  </a:lnTo>
                  <a:lnTo>
                    <a:pt x="589" y="822"/>
                  </a:lnTo>
                  <a:lnTo>
                    <a:pt x="596" y="822"/>
                  </a:lnTo>
                  <a:lnTo>
                    <a:pt x="596" y="815"/>
                  </a:lnTo>
                  <a:lnTo>
                    <a:pt x="603" y="815"/>
                  </a:lnTo>
                  <a:lnTo>
                    <a:pt x="603" y="808"/>
                  </a:lnTo>
                  <a:lnTo>
                    <a:pt x="610" y="808"/>
                  </a:lnTo>
                  <a:lnTo>
                    <a:pt x="610" y="801"/>
                  </a:lnTo>
                  <a:lnTo>
                    <a:pt x="617" y="801"/>
                  </a:lnTo>
                  <a:lnTo>
                    <a:pt x="610" y="801"/>
                  </a:lnTo>
                  <a:lnTo>
                    <a:pt x="610" y="808"/>
                  </a:lnTo>
                  <a:lnTo>
                    <a:pt x="603" y="815"/>
                  </a:lnTo>
                  <a:lnTo>
                    <a:pt x="596" y="822"/>
                  </a:lnTo>
                  <a:lnTo>
                    <a:pt x="596" y="829"/>
                  </a:lnTo>
                  <a:lnTo>
                    <a:pt x="589" y="829"/>
                  </a:lnTo>
                  <a:lnTo>
                    <a:pt x="589" y="837"/>
                  </a:lnTo>
                  <a:lnTo>
                    <a:pt x="582" y="837"/>
                  </a:lnTo>
                  <a:lnTo>
                    <a:pt x="582" y="844"/>
                  </a:lnTo>
                  <a:lnTo>
                    <a:pt x="582" y="851"/>
                  </a:lnTo>
                  <a:lnTo>
                    <a:pt x="582" y="858"/>
                  </a:lnTo>
                  <a:lnTo>
                    <a:pt x="582" y="865"/>
                  </a:lnTo>
                  <a:lnTo>
                    <a:pt x="589" y="865"/>
                  </a:lnTo>
                  <a:lnTo>
                    <a:pt x="589" y="872"/>
                  </a:lnTo>
                  <a:lnTo>
                    <a:pt x="596" y="872"/>
                  </a:lnTo>
                  <a:lnTo>
                    <a:pt x="596" y="865"/>
                  </a:lnTo>
                  <a:lnTo>
                    <a:pt x="603" y="865"/>
                  </a:lnTo>
                  <a:lnTo>
                    <a:pt x="596" y="865"/>
                  </a:lnTo>
                  <a:lnTo>
                    <a:pt x="596" y="858"/>
                  </a:lnTo>
                  <a:lnTo>
                    <a:pt x="589" y="851"/>
                  </a:lnTo>
                  <a:lnTo>
                    <a:pt x="589" y="844"/>
                  </a:lnTo>
                  <a:lnTo>
                    <a:pt x="589" y="837"/>
                  </a:lnTo>
                  <a:lnTo>
                    <a:pt x="596" y="837"/>
                  </a:lnTo>
                  <a:lnTo>
                    <a:pt x="596" y="844"/>
                  </a:lnTo>
                  <a:lnTo>
                    <a:pt x="596" y="851"/>
                  </a:lnTo>
                  <a:lnTo>
                    <a:pt x="596" y="858"/>
                  </a:lnTo>
                  <a:lnTo>
                    <a:pt x="603" y="858"/>
                  </a:lnTo>
                  <a:lnTo>
                    <a:pt x="603" y="865"/>
                  </a:lnTo>
                  <a:lnTo>
                    <a:pt x="610" y="865"/>
                  </a:lnTo>
                  <a:lnTo>
                    <a:pt x="610" y="872"/>
                  </a:lnTo>
                  <a:lnTo>
                    <a:pt x="610" y="879"/>
                  </a:lnTo>
                  <a:lnTo>
                    <a:pt x="617" y="879"/>
                  </a:lnTo>
                  <a:lnTo>
                    <a:pt x="617" y="886"/>
                  </a:lnTo>
                  <a:lnTo>
                    <a:pt x="624" y="886"/>
                  </a:lnTo>
                  <a:lnTo>
                    <a:pt x="624" y="893"/>
                  </a:lnTo>
                  <a:lnTo>
                    <a:pt x="631" y="893"/>
                  </a:lnTo>
                  <a:lnTo>
                    <a:pt x="638" y="893"/>
                  </a:lnTo>
                  <a:lnTo>
                    <a:pt x="638" y="900"/>
                  </a:lnTo>
                  <a:lnTo>
                    <a:pt x="645" y="900"/>
                  </a:lnTo>
                  <a:lnTo>
                    <a:pt x="638" y="900"/>
                  </a:lnTo>
                  <a:lnTo>
                    <a:pt x="631" y="900"/>
                  </a:lnTo>
                  <a:lnTo>
                    <a:pt x="631" y="893"/>
                  </a:lnTo>
                  <a:lnTo>
                    <a:pt x="624" y="893"/>
                  </a:lnTo>
                  <a:lnTo>
                    <a:pt x="617" y="893"/>
                  </a:lnTo>
                  <a:lnTo>
                    <a:pt x="617" y="886"/>
                  </a:lnTo>
                  <a:lnTo>
                    <a:pt x="610" y="886"/>
                  </a:lnTo>
                  <a:lnTo>
                    <a:pt x="603" y="886"/>
                  </a:lnTo>
                  <a:lnTo>
                    <a:pt x="603" y="879"/>
                  </a:lnTo>
                  <a:lnTo>
                    <a:pt x="596" y="879"/>
                  </a:lnTo>
                  <a:lnTo>
                    <a:pt x="596" y="872"/>
                  </a:lnTo>
                  <a:lnTo>
                    <a:pt x="589" y="872"/>
                  </a:lnTo>
                  <a:lnTo>
                    <a:pt x="589" y="879"/>
                  </a:lnTo>
                  <a:lnTo>
                    <a:pt x="589" y="872"/>
                  </a:lnTo>
                  <a:lnTo>
                    <a:pt x="582" y="879"/>
                  </a:lnTo>
                  <a:lnTo>
                    <a:pt x="574" y="879"/>
                  </a:lnTo>
                  <a:lnTo>
                    <a:pt x="574" y="886"/>
                  </a:lnTo>
                  <a:lnTo>
                    <a:pt x="574" y="893"/>
                  </a:lnTo>
                  <a:lnTo>
                    <a:pt x="567" y="893"/>
                  </a:lnTo>
                  <a:lnTo>
                    <a:pt x="567" y="900"/>
                  </a:lnTo>
                  <a:lnTo>
                    <a:pt x="567" y="907"/>
                  </a:lnTo>
                  <a:lnTo>
                    <a:pt x="567" y="914"/>
                  </a:lnTo>
                  <a:lnTo>
                    <a:pt x="567" y="922"/>
                  </a:lnTo>
                  <a:lnTo>
                    <a:pt x="567" y="929"/>
                  </a:lnTo>
                  <a:lnTo>
                    <a:pt x="567" y="936"/>
                  </a:lnTo>
                  <a:lnTo>
                    <a:pt x="567" y="943"/>
                  </a:lnTo>
                  <a:lnTo>
                    <a:pt x="560" y="943"/>
                  </a:lnTo>
                  <a:lnTo>
                    <a:pt x="560" y="950"/>
                  </a:lnTo>
                  <a:lnTo>
                    <a:pt x="553" y="950"/>
                  </a:lnTo>
                  <a:lnTo>
                    <a:pt x="553" y="957"/>
                  </a:lnTo>
                  <a:lnTo>
                    <a:pt x="560" y="957"/>
                  </a:lnTo>
                  <a:lnTo>
                    <a:pt x="560" y="964"/>
                  </a:lnTo>
                  <a:lnTo>
                    <a:pt x="560" y="971"/>
                  </a:lnTo>
                  <a:lnTo>
                    <a:pt x="567" y="971"/>
                  </a:lnTo>
                  <a:lnTo>
                    <a:pt x="567" y="978"/>
                  </a:lnTo>
                  <a:lnTo>
                    <a:pt x="560" y="978"/>
                  </a:lnTo>
                  <a:lnTo>
                    <a:pt x="567" y="978"/>
                  </a:lnTo>
                  <a:lnTo>
                    <a:pt x="567" y="985"/>
                  </a:lnTo>
                  <a:lnTo>
                    <a:pt x="574" y="978"/>
                  </a:lnTo>
                  <a:lnTo>
                    <a:pt x="574" y="985"/>
                  </a:lnTo>
                  <a:lnTo>
                    <a:pt x="582" y="985"/>
                  </a:lnTo>
                  <a:lnTo>
                    <a:pt x="582" y="992"/>
                  </a:lnTo>
                  <a:lnTo>
                    <a:pt x="589" y="992"/>
                  </a:lnTo>
                  <a:lnTo>
                    <a:pt x="589" y="1000"/>
                  </a:lnTo>
                  <a:lnTo>
                    <a:pt x="589" y="1007"/>
                  </a:lnTo>
                  <a:lnTo>
                    <a:pt x="589" y="1014"/>
                  </a:lnTo>
                  <a:lnTo>
                    <a:pt x="582" y="1014"/>
                  </a:lnTo>
                  <a:lnTo>
                    <a:pt x="589" y="1014"/>
                  </a:lnTo>
                  <a:lnTo>
                    <a:pt x="589" y="1021"/>
                  </a:lnTo>
                  <a:lnTo>
                    <a:pt x="589" y="1028"/>
                  </a:lnTo>
                  <a:lnTo>
                    <a:pt x="596" y="1028"/>
                  </a:lnTo>
                  <a:lnTo>
                    <a:pt x="596" y="1035"/>
                  </a:lnTo>
                  <a:lnTo>
                    <a:pt x="589" y="1035"/>
                  </a:lnTo>
                  <a:lnTo>
                    <a:pt x="589" y="1042"/>
                  </a:lnTo>
                  <a:lnTo>
                    <a:pt x="589" y="1049"/>
                  </a:lnTo>
                  <a:lnTo>
                    <a:pt x="582" y="1049"/>
                  </a:lnTo>
                  <a:lnTo>
                    <a:pt x="574" y="1049"/>
                  </a:lnTo>
                  <a:lnTo>
                    <a:pt x="567" y="1049"/>
                  </a:lnTo>
                  <a:lnTo>
                    <a:pt x="560" y="1049"/>
                  </a:lnTo>
                  <a:lnTo>
                    <a:pt x="560" y="1056"/>
                  </a:lnTo>
                  <a:lnTo>
                    <a:pt x="553" y="1063"/>
                  </a:lnTo>
                  <a:lnTo>
                    <a:pt x="553" y="1070"/>
                  </a:lnTo>
                  <a:lnTo>
                    <a:pt x="546" y="1070"/>
                  </a:lnTo>
                  <a:lnTo>
                    <a:pt x="546" y="1077"/>
                  </a:lnTo>
                  <a:lnTo>
                    <a:pt x="539" y="1077"/>
                  </a:lnTo>
                  <a:lnTo>
                    <a:pt x="539" y="1085"/>
                  </a:lnTo>
                  <a:lnTo>
                    <a:pt x="539" y="1092"/>
                  </a:lnTo>
                  <a:lnTo>
                    <a:pt x="539" y="1099"/>
                  </a:lnTo>
                  <a:lnTo>
                    <a:pt x="532" y="1099"/>
                  </a:lnTo>
                  <a:lnTo>
                    <a:pt x="532" y="1106"/>
                  </a:lnTo>
                  <a:lnTo>
                    <a:pt x="532" y="1113"/>
                  </a:lnTo>
                  <a:lnTo>
                    <a:pt x="525" y="1113"/>
                  </a:lnTo>
                  <a:lnTo>
                    <a:pt x="525" y="1120"/>
                  </a:lnTo>
                  <a:lnTo>
                    <a:pt x="518" y="1120"/>
                  </a:lnTo>
                  <a:lnTo>
                    <a:pt x="511" y="1120"/>
                  </a:lnTo>
                  <a:lnTo>
                    <a:pt x="511" y="1127"/>
                  </a:lnTo>
                  <a:lnTo>
                    <a:pt x="504" y="1127"/>
                  </a:lnTo>
                  <a:lnTo>
                    <a:pt x="496" y="1127"/>
                  </a:lnTo>
                  <a:lnTo>
                    <a:pt x="496" y="1134"/>
                  </a:lnTo>
                  <a:lnTo>
                    <a:pt x="496" y="1141"/>
                  </a:lnTo>
                  <a:lnTo>
                    <a:pt x="489" y="1148"/>
                  </a:lnTo>
                  <a:lnTo>
                    <a:pt x="489" y="1155"/>
                  </a:lnTo>
                  <a:lnTo>
                    <a:pt x="482" y="1155"/>
                  </a:lnTo>
                  <a:lnTo>
                    <a:pt x="482" y="1163"/>
                  </a:lnTo>
                  <a:lnTo>
                    <a:pt x="475" y="1163"/>
                  </a:lnTo>
                  <a:lnTo>
                    <a:pt x="475" y="1170"/>
                  </a:lnTo>
                  <a:lnTo>
                    <a:pt x="482" y="1170"/>
                  </a:lnTo>
                  <a:lnTo>
                    <a:pt x="482" y="1177"/>
                  </a:lnTo>
                  <a:lnTo>
                    <a:pt x="482" y="1184"/>
                  </a:lnTo>
                  <a:lnTo>
                    <a:pt x="482" y="1191"/>
                  </a:lnTo>
                  <a:lnTo>
                    <a:pt x="482" y="1198"/>
                  </a:lnTo>
                  <a:lnTo>
                    <a:pt x="482" y="1205"/>
                  </a:lnTo>
                  <a:lnTo>
                    <a:pt x="475" y="1205"/>
                  </a:lnTo>
                  <a:lnTo>
                    <a:pt x="475" y="1198"/>
                  </a:lnTo>
                  <a:lnTo>
                    <a:pt x="475" y="1191"/>
                  </a:lnTo>
                  <a:lnTo>
                    <a:pt x="475" y="1184"/>
                  </a:lnTo>
                  <a:lnTo>
                    <a:pt x="475" y="1177"/>
                  </a:lnTo>
                  <a:lnTo>
                    <a:pt x="475" y="1170"/>
                  </a:lnTo>
                  <a:lnTo>
                    <a:pt x="468" y="1170"/>
                  </a:lnTo>
                  <a:lnTo>
                    <a:pt x="461" y="1170"/>
                  </a:lnTo>
                  <a:lnTo>
                    <a:pt x="454" y="1170"/>
                  </a:lnTo>
                  <a:lnTo>
                    <a:pt x="454" y="1177"/>
                  </a:lnTo>
                  <a:lnTo>
                    <a:pt x="454" y="1184"/>
                  </a:lnTo>
                  <a:lnTo>
                    <a:pt x="454" y="1191"/>
                  </a:lnTo>
                  <a:lnTo>
                    <a:pt x="447" y="1191"/>
                  </a:lnTo>
                  <a:lnTo>
                    <a:pt x="447" y="1198"/>
                  </a:lnTo>
                  <a:lnTo>
                    <a:pt x="447" y="1205"/>
                  </a:lnTo>
                  <a:lnTo>
                    <a:pt x="454" y="1205"/>
                  </a:lnTo>
                  <a:lnTo>
                    <a:pt x="454" y="1212"/>
                  </a:lnTo>
                  <a:lnTo>
                    <a:pt x="454" y="1219"/>
                  </a:lnTo>
                  <a:lnTo>
                    <a:pt x="454" y="1226"/>
                  </a:lnTo>
                  <a:lnTo>
                    <a:pt x="461" y="1226"/>
                  </a:lnTo>
                  <a:lnTo>
                    <a:pt x="461" y="1233"/>
                  </a:lnTo>
                  <a:lnTo>
                    <a:pt x="468" y="1233"/>
                  </a:lnTo>
                  <a:lnTo>
                    <a:pt x="468" y="1240"/>
                  </a:lnTo>
                  <a:lnTo>
                    <a:pt x="468" y="1248"/>
                  </a:lnTo>
                  <a:lnTo>
                    <a:pt x="475" y="1248"/>
                  </a:lnTo>
                  <a:lnTo>
                    <a:pt x="475" y="1255"/>
                  </a:lnTo>
                  <a:lnTo>
                    <a:pt x="475" y="1262"/>
                  </a:lnTo>
                  <a:lnTo>
                    <a:pt x="475" y="1269"/>
                  </a:lnTo>
                  <a:lnTo>
                    <a:pt x="475" y="1276"/>
                  </a:lnTo>
                  <a:lnTo>
                    <a:pt x="475" y="1283"/>
                  </a:lnTo>
                  <a:lnTo>
                    <a:pt x="475" y="1290"/>
                  </a:lnTo>
                  <a:lnTo>
                    <a:pt x="475" y="1297"/>
                  </a:lnTo>
                  <a:lnTo>
                    <a:pt x="482" y="1297"/>
                  </a:lnTo>
                  <a:lnTo>
                    <a:pt x="482" y="1304"/>
                  </a:lnTo>
                  <a:lnTo>
                    <a:pt x="489" y="1304"/>
                  </a:lnTo>
                  <a:lnTo>
                    <a:pt x="489" y="1297"/>
                  </a:lnTo>
                  <a:lnTo>
                    <a:pt x="482" y="1297"/>
                  </a:lnTo>
                  <a:lnTo>
                    <a:pt x="489" y="1290"/>
                  </a:lnTo>
                  <a:lnTo>
                    <a:pt x="489" y="1283"/>
                  </a:lnTo>
                  <a:lnTo>
                    <a:pt x="489" y="1276"/>
                  </a:lnTo>
                  <a:lnTo>
                    <a:pt x="482" y="1276"/>
                  </a:lnTo>
                  <a:lnTo>
                    <a:pt x="489" y="1276"/>
                  </a:lnTo>
                  <a:lnTo>
                    <a:pt x="489" y="1269"/>
                  </a:lnTo>
                  <a:lnTo>
                    <a:pt x="482" y="1269"/>
                  </a:lnTo>
                  <a:lnTo>
                    <a:pt x="482" y="1262"/>
                  </a:lnTo>
                  <a:lnTo>
                    <a:pt x="482" y="1255"/>
                  </a:lnTo>
                  <a:lnTo>
                    <a:pt x="482" y="1248"/>
                  </a:lnTo>
                  <a:lnTo>
                    <a:pt x="482" y="1240"/>
                  </a:lnTo>
                  <a:lnTo>
                    <a:pt x="489" y="1240"/>
                  </a:lnTo>
                  <a:lnTo>
                    <a:pt x="489" y="1233"/>
                  </a:lnTo>
                  <a:lnTo>
                    <a:pt x="496" y="1233"/>
                  </a:lnTo>
                  <a:lnTo>
                    <a:pt x="504" y="1233"/>
                  </a:lnTo>
                  <a:lnTo>
                    <a:pt x="504" y="1226"/>
                  </a:lnTo>
                  <a:lnTo>
                    <a:pt x="511" y="1226"/>
                  </a:lnTo>
                  <a:lnTo>
                    <a:pt x="518" y="1233"/>
                  </a:lnTo>
                  <a:lnTo>
                    <a:pt x="518" y="1240"/>
                  </a:lnTo>
                  <a:lnTo>
                    <a:pt x="525" y="1248"/>
                  </a:lnTo>
                  <a:lnTo>
                    <a:pt x="525" y="1240"/>
                  </a:lnTo>
                  <a:lnTo>
                    <a:pt x="525" y="1248"/>
                  </a:lnTo>
                  <a:lnTo>
                    <a:pt x="532" y="1248"/>
                  </a:lnTo>
                  <a:lnTo>
                    <a:pt x="532" y="1255"/>
                  </a:lnTo>
                  <a:lnTo>
                    <a:pt x="539" y="1255"/>
                  </a:lnTo>
                  <a:lnTo>
                    <a:pt x="539" y="1262"/>
                  </a:lnTo>
                  <a:lnTo>
                    <a:pt x="546" y="1262"/>
                  </a:lnTo>
                  <a:lnTo>
                    <a:pt x="546" y="1269"/>
                  </a:lnTo>
                  <a:lnTo>
                    <a:pt x="553" y="1269"/>
                  </a:lnTo>
                  <a:lnTo>
                    <a:pt x="553" y="1276"/>
                  </a:lnTo>
                  <a:lnTo>
                    <a:pt x="553" y="1283"/>
                  </a:lnTo>
                  <a:lnTo>
                    <a:pt x="560" y="1283"/>
                  </a:lnTo>
                  <a:lnTo>
                    <a:pt x="560" y="1290"/>
                  </a:lnTo>
                  <a:lnTo>
                    <a:pt x="560" y="1297"/>
                  </a:lnTo>
                  <a:lnTo>
                    <a:pt x="567" y="1297"/>
                  </a:lnTo>
                  <a:lnTo>
                    <a:pt x="574" y="1297"/>
                  </a:lnTo>
                  <a:lnTo>
                    <a:pt x="574" y="1304"/>
                  </a:lnTo>
                  <a:lnTo>
                    <a:pt x="582" y="1304"/>
                  </a:lnTo>
                  <a:lnTo>
                    <a:pt x="589" y="1304"/>
                  </a:lnTo>
                  <a:lnTo>
                    <a:pt x="589" y="1297"/>
                  </a:lnTo>
                  <a:lnTo>
                    <a:pt x="589" y="1290"/>
                  </a:lnTo>
                  <a:lnTo>
                    <a:pt x="589" y="1283"/>
                  </a:lnTo>
                  <a:lnTo>
                    <a:pt x="596" y="1283"/>
                  </a:lnTo>
                  <a:lnTo>
                    <a:pt x="596" y="1276"/>
                  </a:lnTo>
                  <a:lnTo>
                    <a:pt x="589" y="1276"/>
                  </a:lnTo>
                  <a:lnTo>
                    <a:pt x="596" y="1276"/>
                  </a:lnTo>
                  <a:lnTo>
                    <a:pt x="589" y="1269"/>
                  </a:lnTo>
                  <a:lnTo>
                    <a:pt x="596" y="1269"/>
                  </a:lnTo>
                  <a:lnTo>
                    <a:pt x="596" y="1262"/>
                  </a:lnTo>
                  <a:lnTo>
                    <a:pt x="589" y="1262"/>
                  </a:lnTo>
                  <a:lnTo>
                    <a:pt x="589" y="1255"/>
                  </a:lnTo>
                  <a:lnTo>
                    <a:pt x="589" y="1248"/>
                  </a:lnTo>
                  <a:lnTo>
                    <a:pt x="589" y="1240"/>
                  </a:lnTo>
                  <a:lnTo>
                    <a:pt x="582" y="1240"/>
                  </a:lnTo>
                  <a:lnTo>
                    <a:pt x="589" y="1240"/>
                  </a:lnTo>
                  <a:lnTo>
                    <a:pt x="589" y="1233"/>
                  </a:lnTo>
                  <a:lnTo>
                    <a:pt x="596" y="1233"/>
                  </a:lnTo>
                  <a:lnTo>
                    <a:pt x="596" y="1240"/>
                  </a:lnTo>
                  <a:lnTo>
                    <a:pt x="596" y="1248"/>
                  </a:lnTo>
                  <a:lnTo>
                    <a:pt x="603" y="1248"/>
                  </a:lnTo>
                  <a:lnTo>
                    <a:pt x="603" y="1255"/>
                  </a:lnTo>
                  <a:lnTo>
                    <a:pt x="610" y="1255"/>
                  </a:lnTo>
                  <a:lnTo>
                    <a:pt x="610" y="1262"/>
                  </a:lnTo>
                  <a:lnTo>
                    <a:pt x="617" y="1262"/>
                  </a:lnTo>
                  <a:lnTo>
                    <a:pt x="617" y="1255"/>
                  </a:lnTo>
                  <a:lnTo>
                    <a:pt x="624" y="1255"/>
                  </a:lnTo>
                  <a:lnTo>
                    <a:pt x="624" y="1262"/>
                  </a:lnTo>
                  <a:lnTo>
                    <a:pt x="624" y="1269"/>
                  </a:lnTo>
                  <a:lnTo>
                    <a:pt x="624" y="1276"/>
                  </a:lnTo>
                  <a:lnTo>
                    <a:pt x="631" y="1276"/>
                  </a:lnTo>
                  <a:lnTo>
                    <a:pt x="631" y="1283"/>
                  </a:lnTo>
                  <a:lnTo>
                    <a:pt x="638" y="1283"/>
                  </a:lnTo>
                  <a:lnTo>
                    <a:pt x="638" y="1290"/>
                  </a:lnTo>
                  <a:lnTo>
                    <a:pt x="645" y="1290"/>
                  </a:lnTo>
                  <a:lnTo>
                    <a:pt x="645" y="1283"/>
                  </a:lnTo>
                  <a:lnTo>
                    <a:pt x="645" y="1276"/>
                  </a:lnTo>
                  <a:lnTo>
                    <a:pt x="645" y="1269"/>
                  </a:lnTo>
                  <a:lnTo>
                    <a:pt x="652" y="1269"/>
                  </a:lnTo>
                  <a:lnTo>
                    <a:pt x="652" y="1262"/>
                  </a:lnTo>
                  <a:lnTo>
                    <a:pt x="659" y="1262"/>
                  </a:lnTo>
                  <a:lnTo>
                    <a:pt x="659" y="1269"/>
                  </a:lnTo>
                  <a:lnTo>
                    <a:pt x="652" y="1269"/>
                  </a:lnTo>
                  <a:lnTo>
                    <a:pt x="652" y="1276"/>
                  </a:lnTo>
                  <a:lnTo>
                    <a:pt x="652" y="1283"/>
                  </a:lnTo>
                  <a:lnTo>
                    <a:pt x="645" y="1283"/>
                  </a:lnTo>
                  <a:lnTo>
                    <a:pt x="652" y="1283"/>
                  </a:lnTo>
                  <a:lnTo>
                    <a:pt x="652" y="1290"/>
                  </a:lnTo>
                  <a:lnTo>
                    <a:pt x="659" y="1290"/>
                  </a:lnTo>
                  <a:lnTo>
                    <a:pt x="667" y="1290"/>
                  </a:lnTo>
                  <a:lnTo>
                    <a:pt x="674" y="1290"/>
                  </a:lnTo>
                  <a:lnTo>
                    <a:pt x="674" y="1283"/>
                  </a:lnTo>
                  <a:lnTo>
                    <a:pt x="681" y="1283"/>
                  </a:lnTo>
                  <a:lnTo>
                    <a:pt x="688" y="1283"/>
                  </a:lnTo>
                  <a:lnTo>
                    <a:pt x="695" y="1283"/>
                  </a:lnTo>
                  <a:lnTo>
                    <a:pt x="695" y="1276"/>
                  </a:lnTo>
                  <a:lnTo>
                    <a:pt x="695" y="1269"/>
                  </a:lnTo>
                  <a:lnTo>
                    <a:pt x="695" y="1276"/>
                  </a:lnTo>
                  <a:lnTo>
                    <a:pt x="695" y="1269"/>
                  </a:lnTo>
                  <a:lnTo>
                    <a:pt x="702" y="1269"/>
                  </a:lnTo>
                  <a:lnTo>
                    <a:pt x="702" y="1276"/>
                  </a:lnTo>
                  <a:lnTo>
                    <a:pt x="702" y="1269"/>
                  </a:lnTo>
                  <a:lnTo>
                    <a:pt x="702" y="1262"/>
                  </a:lnTo>
                  <a:lnTo>
                    <a:pt x="702" y="1269"/>
                  </a:lnTo>
                  <a:lnTo>
                    <a:pt x="709" y="1269"/>
                  </a:lnTo>
                  <a:lnTo>
                    <a:pt x="716" y="1269"/>
                  </a:lnTo>
                  <a:lnTo>
                    <a:pt x="723" y="1269"/>
                  </a:lnTo>
                  <a:lnTo>
                    <a:pt x="723" y="1262"/>
                  </a:lnTo>
                  <a:lnTo>
                    <a:pt x="723" y="1269"/>
                  </a:lnTo>
                  <a:lnTo>
                    <a:pt x="730" y="1269"/>
                  </a:lnTo>
                  <a:lnTo>
                    <a:pt x="737" y="1269"/>
                  </a:lnTo>
                  <a:lnTo>
                    <a:pt x="737" y="1276"/>
                  </a:lnTo>
                  <a:lnTo>
                    <a:pt x="745" y="1276"/>
                  </a:lnTo>
                  <a:lnTo>
                    <a:pt x="745" y="1269"/>
                  </a:lnTo>
                  <a:lnTo>
                    <a:pt x="752" y="1269"/>
                  </a:lnTo>
                  <a:lnTo>
                    <a:pt x="752" y="1262"/>
                  </a:lnTo>
                  <a:lnTo>
                    <a:pt x="752" y="1255"/>
                  </a:lnTo>
                  <a:lnTo>
                    <a:pt x="745" y="1255"/>
                  </a:lnTo>
                  <a:lnTo>
                    <a:pt x="752" y="1248"/>
                  </a:lnTo>
                  <a:lnTo>
                    <a:pt x="752" y="1240"/>
                  </a:lnTo>
                  <a:lnTo>
                    <a:pt x="752" y="1233"/>
                  </a:lnTo>
                  <a:lnTo>
                    <a:pt x="752" y="1226"/>
                  </a:lnTo>
                  <a:lnTo>
                    <a:pt x="752" y="1233"/>
                  </a:lnTo>
                  <a:lnTo>
                    <a:pt x="759" y="1233"/>
                  </a:lnTo>
                  <a:lnTo>
                    <a:pt x="759" y="1240"/>
                  </a:lnTo>
                  <a:lnTo>
                    <a:pt x="759" y="1248"/>
                  </a:lnTo>
                  <a:lnTo>
                    <a:pt x="766" y="1248"/>
                  </a:lnTo>
                  <a:lnTo>
                    <a:pt x="773" y="1248"/>
                  </a:lnTo>
                  <a:lnTo>
                    <a:pt x="773" y="1240"/>
                  </a:lnTo>
                  <a:lnTo>
                    <a:pt x="780" y="1240"/>
                  </a:lnTo>
                  <a:lnTo>
                    <a:pt x="773" y="1240"/>
                  </a:lnTo>
                  <a:lnTo>
                    <a:pt x="780" y="1240"/>
                  </a:lnTo>
                  <a:lnTo>
                    <a:pt x="780" y="1248"/>
                  </a:lnTo>
                  <a:lnTo>
                    <a:pt x="787" y="1248"/>
                  </a:lnTo>
                  <a:lnTo>
                    <a:pt x="794" y="1248"/>
                  </a:lnTo>
                  <a:lnTo>
                    <a:pt x="801" y="1248"/>
                  </a:lnTo>
                  <a:lnTo>
                    <a:pt x="801" y="1255"/>
                  </a:lnTo>
                  <a:lnTo>
                    <a:pt x="808" y="1255"/>
                  </a:lnTo>
                  <a:lnTo>
                    <a:pt x="815" y="1255"/>
                  </a:lnTo>
                  <a:lnTo>
                    <a:pt x="823" y="1255"/>
                  </a:lnTo>
                  <a:lnTo>
                    <a:pt x="830" y="1255"/>
                  </a:lnTo>
                  <a:lnTo>
                    <a:pt x="830" y="1262"/>
                  </a:lnTo>
                  <a:lnTo>
                    <a:pt x="837" y="1255"/>
                  </a:lnTo>
                  <a:lnTo>
                    <a:pt x="844" y="1255"/>
                  </a:lnTo>
                  <a:lnTo>
                    <a:pt x="851" y="1255"/>
                  </a:lnTo>
                  <a:lnTo>
                    <a:pt x="851" y="1262"/>
                  </a:lnTo>
                  <a:lnTo>
                    <a:pt x="844" y="1262"/>
                  </a:lnTo>
                  <a:lnTo>
                    <a:pt x="844" y="1269"/>
                  </a:lnTo>
                  <a:lnTo>
                    <a:pt x="837" y="1269"/>
                  </a:lnTo>
                  <a:lnTo>
                    <a:pt x="830" y="1269"/>
                  </a:lnTo>
                  <a:lnTo>
                    <a:pt x="823" y="1262"/>
                  </a:lnTo>
                  <a:lnTo>
                    <a:pt x="815" y="1262"/>
                  </a:lnTo>
                  <a:lnTo>
                    <a:pt x="808" y="1262"/>
                  </a:lnTo>
                  <a:lnTo>
                    <a:pt x="801" y="1262"/>
                  </a:lnTo>
                  <a:lnTo>
                    <a:pt x="801" y="1269"/>
                  </a:lnTo>
                  <a:lnTo>
                    <a:pt x="794" y="1269"/>
                  </a:lnTo>
                  <a:lnTo>
                    <a:pt x="801" y="1269"/>
                  </a:lnTo>
                  <a:lnTo>
                    <a:pt x="801" y="1276"/>
                  </a:lnTo>
                  <a:lnTo>
                    <a:pt x="808" y="1276"/>
                  </a:lnTo>
                  <a:lnTo>
                    <a:pt x="801" y="1276"/>
                  </a:lnTo>
                  <a:lnTo>
                    <a:pt x="801" y="1283"/>
                  </a:lnTo>
                  <a:lnTo>
                    <a:pt x="801" y="1276"/>
                  </a:lnTo>
                  <a:lnTo>
                    <a:pt x="794" y="1276"/>
                  </a:lnTo>
                  <a:lnTo>
                    <a:pt x="787" y="1276"/>
                  </a:lnTo>
                  <a:lnTo>
                    <a:pt x="780" y="1276"/>
                  </a:lnTo>
                  <a:lnTo>
                    <a:pt x="780" y="1283"/>
                  </a:lnTo>
                  <a:lnTo>
                    <a:pt x="773" y="1283"/>
                  </a:lnTo>
                  <a:lnTo>
                    <a:pt x="773" y="1290"/>
                  </a:lnTo>
                  <a:lnTo>
                    <a:pt x="773" y="1297"/>
                  </a:lnTo>
                  <a:lnTo>
                    <a:pt x="766" y="1297"/>
                  </a:lnTo>
                  <a:lnTo>
                    <a:pt x="766" y="1304"/>
                  </a:lnTo>
                  <a:lnTo>
                    <a:pt x="766" y="1311"/>
                  </a:lnTo>
                  <a:lnTo>
                    <a:pt x="766" y="1318"/>
                  </a:lnTo>
                  <a:lnTo>
                    <a:pt x="759" y="1318"/>
                  </a:lnTo>
                  <a:lnTo>
                    <a:pt x="752" y="1326"/>
                  </a:lnTo>
                  <a:lnTo>
                    <a:pt x="745" y="1326"/>
                  </a:lnTo>
                  <a:lnTo>
                    <a:pt x="745" y="1333"/>
                  </a:lnTo>
                  <a:lnTo>
                    <a:pt x="745" y="1340"/>
                  </a:lnTo>
                  <a:lnTo>
                    <a:pt x="737" y="1340"/>
                  </a:lnTo>
                  <a:lnTo>
                    <a:pt x="737" y="1347"/>
                  </a:lnTo>
                  <a:lnTo>
                    <a:pt x="730" y="1347"/>
                  </a:lnTo>
                  <a:lnTo>
                    <a:pt x="730" y="1354"/>
                  </a:lnTo>
                  <a:lnTo>
                    <a:pt x="730" y="1361"/>
                  </a:lnTo>
                  <a:lnTo>
                    <a:pt x="723" y="1368"/>
                  </a:lnTo>
                  <a:lnTo>
                    <a:pt x="723" y="1375"/>
                  </a:lnTo>
                  <a:lnTo>
                    <a:pt x="716" y="1375"/>
                  </a:lnTo>
                  <a:lnTo>
                    <a:pt x="716" y="1382"/>
                  </a:lnTo>
                  <a:lnTo>
                    <a:pt x="709" y="1382"/>
                  </a:lnTo>
                  <a:lnTo>
                    <a:pt x="709" y="1389"/>
                  </a:lnTo>
                  <a:lnTo>
                    <a:pt x="716" y="1396"/>
                  </a:lnTo>
                  <a:lnTo>
                    <a:pt x="716" y="1403"/>
                  </a:lnTo>
                  <a:lnTo>
                    <a:pt x="723" y="1411"/>
                  </a:lnTo>
                  <a:lnTo>
                    <a:pt x="723" y="1418"/>
                  </a:lnTo>
                  <a:lnTo>
                    <a:pt x="730" y="1418"/>
                  </a:lnTo>
                  <a:lnTo>
                    <a:pt x="730" y="1425"/>
                  </a:lnTo>
                  <a:lnTo>
                    <a:pt x="730" y="1432"/>
                  </a:lnTo>
                  <a:lnTo>
                    <a:pt x="737" y="1432"/>
                  </a:lnTo>
                  <a:lnTo>
                    <a:pt x="737" y="1439"/>
                  </a:lnTo>
                  <a:lnTo>
                    <a:pt x="737" y="1446"/>
                  </a:lnTo>
                  <a:lnTo>
                    <a:pt x="745" y="1446"/>
                  </a:lnTo>
                  <a:lnTo>
                    <a:pt x="737" y="1446"/>
                  </a:lnTo>
                  <a:lnTo>
                    <a:pt x="745" y="1446"/>
                  </a:lnTo>
                  <a:lnTo>
                    <a:pt x="745" y="1453"/>
                  </a:lnTo>
                  <a:lnTo>
                    <a:pt x="752" y="1453"/>
                  </a:lnTo>
                  <a:lnTo>
                    <a:pt x="745" y="1453"/>
                  </a:lnTo>
                  <a:lnTo>
                    <a:pt x="745" y="1446"/>
                  </a:lnTo>
                  <a:lnTo>
                    <a:pt x="745" y="1453"/>
                  </a:lnTo>
                  <a:lnTo>
                    <a:pt x="737" y="1453"/>
                  </a:lnTo>
                  <a:lnTo>
                    <a:pt x="745" y="1460"/>
                  </a:lnTo>
                  <a:lnTo>
                    <a:pt x="737" y="1467"/>
                  </a:lnTo>
                  <a:lnTo>
                    <a:pt x="737" y="1474"/>
                  </a:lnTo>
                  <a:lnTo>
                    <a:pt x="745" y="1474"/>
                  </a:lnTo>
                  <a:lnTo>
                    <a:pt x="745" y="1481"/>
                  </a:lnTo>
                  <a:lnTo>
                    <a:pt x="745" y="1488"/>
                  </a:lnTo>
                  <a:lnTo>
                    <a:pt x="745" y="1496"/>
                  </a:lnTo>
                  <a:lnTo>
                    <a:pt x="752" y="1496"/>
                  </a:lnTo>
                  <a:lnTo>
                    <a:pt x="752" y="1503"/>
                  </a:lnTo>
                  <a:lnTo>
                    <a:pt x="759" y="1503"/>
                  </a:lnTo>
                  <a:lnTo>
                    <a:pt x="766" y="1503"/>
                  </a:lnTo>
                  <a:lnTo>
                    <a:pt x="766" y="1496"/>
                  </a:lnTo>
                  <a:lnTo>
                    <a:pt x="773" y="1496"/>
                  </a:lnTo>
                  <a:lnTo>
                    <a:pt x="773" y="1488"/>
                  </a:lnTo>
                  <a:lnTo>
                    <a:pt x="780" y="1496"/>
                  </a:lnTo>
                  <a:lnTo>
                    <a:pt x="773" y="1496"/>
                  </a:lnTo>
                  <a:lnTo>
                    <a:pt x="780" y="1496"/>
                  </a:lnTo>
                  <a:lnTo>
                    <a:pt x="773" y="1496"/>
                  </a:lnTo>
                  <a:lnTo>
                    <a:pt x="773" y="1503"/>
                  </a:lnTo>
                  <a:lnTo>
                    <a:pt x="773" y="1510"/>
                  </a:lnTo>
                  <a:lnTo>
                    <a:pt x="766" y="1510"/>
                  </a:lnTo>
                  <a:lnTo>
                    <a:pt x="766" y="1517"/>
                  </a:lnTo>
                  <a:lnTo>
                    <a:pt x="766" y="1524"/>
                  </a:lnTo>
                  <a:lnTo>
                    <a:pt x="766" y="1531"/>
                  </a:lnTo>
                  <a:lnTo>
                    <a:pt x="766" y="1538"/>
                  </a:lnTo>
                  <a:lnTo>
                    <a:pt x="773" y="1538"/>
                  </a:lnTo>
                  <a:lnTo>
                    <a:pt x="773" y="1545"/>
                  </a:lnTo>
                  <a:lnTo>
                    <a:pt x="780" y="1538"/>
                  </a:lnTo>
                  <a:lnTo>
                    <a:pt x="787" y="1538"/>
                  </a:lnTo>
                  <a:lnTo>
                    <a:pt x="787" y="1531"/>
                  </a:lnTo>
                  <a:lnTo>
                    <a:pt x="794" y="1531"/>
                  </a:lnTo>
                  <a:lnTo>
                    <a:pt x="794" y="1524"/>
                  </a:lnTo>
                  <a:lnTo>
                    <a:pt x="801" y="1524"/>
                  </a:lnTo>
                  <a:lnTo>
                    <a:pt x="801" y="1517"/>
                  </a:lnTo>
                  <a:lnTo>
                    <a:pt x="801" y="1510"/>
                  </a:lnTo>
                  <a:lnTo>
                    <a:pt x="808" y="1510"/>
                  </a:lnTo>
                  <a:lnTo>
                    <a:pt x="808" y="1503"/>
                  </a:lnTo>
                  <a:lnTo>
                    <a:pt x="801" y="1503"/>
                  </a:lnTo>
                  <a:lnTo>
                    <a:pt x="808" y="1503"/>
                  </a:lnTo>
                  <a:lnTo>
                    <a:pt x="808" y="1510"/>
                  </a:lnTo>
                  <a:lnTo>
                    <a:pt x="808" y="1517"/>
                  </a:lnTo>
                  <a:lnTo>
                    <a:pt x="815" y="1517"/>
                  </a:lnTo>
                  <a:lnTo>
                    <a:pt x="815" y="1524"/>
                  </a:lnTo>
                  <a:lnTo>
                    <a:pt x="808" y="1524"/>
                  </a:lnTo>
                  <a:lnTo>
                    <a:pt x="808" y="1531"/>
                  </a:lnTo>
                  <a:lnTo>
                    <a:pt x="815" y="1531"/>
                  </a:lnTo>
                  <a:lnTo>
                    <a:pt x="815" y="1524"/>
                  </a:lnTo>
                  <a:lnTo>
                    <a:pt x="815" y="1531"/>
                  </a:lnTo>
                  <a:lnTo>
                    <a:pt x="823" y="1531"/>
                  </a:lnTo>
                  <a:lnTo>
                    <a:pt x="823" y="1524"/>
                  </a:lnTo>
                  <a:lnTo>
                    <a:pt x="830" y="1524"/>
                  </a:lnTo>
                  <a:lnTo>
                    <a:pt x="830" y="1517"/>
                  </a:lnTo>
                  <a:lnTo>
                    <a:pt x="837" y="1517"/>
                  </a:lnTo>
                  <a:lnTo>
                    <a:pt x="844" y="1517"/>
                  </a:lnTo>
                  <a:lnTo>
                    <a:pt x="844" y="1510"/>
                  </a:lnTo>
                  <a:lnTo>
                    <a:pt x="851" y="1510"/>
                  </a:lnTo>
                  <a:lnTo>
                    <a:pt x="851" y="1503"/>
                  </a:lnTo>
                  <a:lnTo>
                    <a:pt x="851" y="1510"/>
                  </a:lnTo>
                  <a:lnTo>
                    <a:pt x="858" y="1510"/>
                  </a:lnTo>
                  <a:lnTo>
                    <a:pt x="851" y="1510"/>
                  </a:lnTo>
                  <a:lnTo>
                    <a:pt x="851" y="1517"/>
                  </a:lnTo>
                  <a:lnTo>
                    <a:pt x="844" y="1517"/>
                  </a:lnTo>
                  <a:lnTo>
                    <a:pt x="837" y="1517"/>
                  </a:lnTo>
                  <a:lnTo>
                    <a:pt x="837" y="1524"/>
                  </a:lnTo>
                  <a:lnTo>
                    <a:pt x="844" y="1524"/>
                  </a:lnTo>
                  <a:lnTo>
                    <a:pt x="837" y="1524"/>
                  </a:lnTo>
                  <a:lnTo>
                    <a:pt x="837" y="1531"/>
                  </a:lnTo>
                  <a:lnTo>
                    <a:pt x="844" y="1531"/>
                  </a:lnTo>
                  <a:lnTo>
                    <a:pt x="844" y="1538"/>
                  </a:lnTo>
                  <a:lnTo>
                    <a:pt x="851" y="1538"/>
                  </a:lnTo>
                  <a:lnTo>
                    <a:pt x="851" y="1545"/>
                  </a:lnTo>
                  <a:lnTo>
                    <a:pt x="844" y="1545"/>
                  </a:lnTo>
                  <a:lnTo>
                    <a:pt x="844" y="1552"/>
                  </a:lnTo>
                  <a:lnTo>
                    <a:pt x="837" y="1552"/>
                  </a:lnTo>
                  <a:lnTo>
                    <a:pt x="837" y="1559"/>
                  </a:lnTo>
                  <a:lnTo>
                    <a:pt x="830" y="1559"/>
                  </a:lnTo>
                  <a:lnTo>
                    <a:pt x="823" y="1559"/>
                  </a:lnTo>
                  <a:lnTo>
                    <a:pt x="823" y="1566"/>
                  </a:lnTo>
                  <a:lnTo>
                    <a:pt x="815" y="1566"/>
                  </a:lnTo>
                  <a:lnTo>
                    <a:pt x="823" y="1574"/>
                  </a:lnTo>
                  <a:lnTo>
                    <a:pt x="823" y="1581"/>
                  </a:lnTo>
                  <a:lnTo>
                    <a:pt x="830" y="1581"/>
                  </a:lnTo>
                  <a:lnTo>
                    <a:pt x="830" y="1588"/>
                  </a:lnTo>
                  <a:lnTo>
                    <a:pt x="823" y="1588"/>
                  </a:lnTo>
                  <a:lnTo>
                    <a:pt x="830" y="1588"/>
                  </a:lnTo>
                  <a:lnTo>
                    <a:pt x="830" y="1595"/>
                  </a:lnTo>
                  <a:lnTo>
                    <a:pt x="823" y="1595"/>
                  </a:lnTo>
                  <a:lnTo>
                    <a:pt x="823" y="1602"/>
                  </a:lnTo>
                  <a:lnTo>
                    <a:pt x="815" y="1602"/>
                  </a:lnTo>
                  <a:lnTo>
                    <a:pt x="815" y="1595"/>
                  </a:lnTo>
                  <a:lnTo>
                    <a:pt x="808" y="1595"/>
                  </a:lnTo>
                  <a:lnTo>
                    <a:pt x="801" y="1595"/>
                  </a:lnTo>
                  <a:lnTo>
                    <a:pt x="794" y="1602"/>
                  </a:lnTo>
                  <a:lnTo>
                    <a:pt x="787" y="1602"/>
                  </a:lnTo>
                  <a:lnTo>
                    <a:pt x="787" y="1609"/>
                  </a:lnTo>
                  <a:lnTo>
                    <a:pt x="787" y="1616"/>
                  </a:lnTo>
                  <a:lnTo>
                    <a:pt x="780" y="1623"/>
                  </a:lnTo>
                  <a:lnTo>
                    <a:pt x="780" y="1630"/>
                  </a:lnTo>
                  <a:lnTo>
                    <a:pt x="780" y="1637"/>
                  </a:lnTo>
                  <a:lnTo>
                    <a:pt x="780" y="1644"/>
                  </a:lnTo>
                  <a:lnTo>
                    <a:pt x="773" y="1644"/>
                  </a:lnTo>
                  <a:lnTo>
                    <a:pt x="773" y="1651"/>
                  </a:lnTo>
                  <a:lnTo>
                    <a:pt x="780" y="1651"/>
                  </a:lnTo>
                  <a:lnTo>
                    <a:pt x="780" y="1659"/>
                  </a:lnTo>
                  <a:lnTo>
                    <a:pt x="787" y="1659"/>
                  </a:lnTo>
                  <a:lnTo>
                    <a:pt x="787" y="1666"/>
                  </a:lnTo>
                  <a:lnTo>
                    <a:pt x="794" y="1666"/>
                  </a:lnTo>
                  <a:lnTo>
                    <a:pt x="794" y="1659"/>
                  </a:lnTo>
                  <a:lnTo>
                    <a:pt x="801" y="1659"/>
                  </a:lnTo>
                  <a:lnTo>
                    <a:pt x="801" y="1666"/>
                  </a:lnTo>
                  <a:lnTo>
                    <a:pt x="794" y="1666"/>
                  </a:lnTo>
                  <a:lnTo>
                    <a:pt x="801" y="1666"/>
                  </a:lnTo>
                  <a:lnTo>
                    <a:pt x="794" y="1666"/>
                  </a:lnTo>
                  <a:lnTo>
                    <a:pt x="794" y="1673"/>
                  </a:lnTo>
                  <a:lnTo>
                    <a:pt x="787" y="1680"/>
                  </a:lnTo>
                  <a:lnTo>
                    <a:pt x="787" y="1673"/>
                  </a:lnTo>
                  <a:lnTo>
                    <a:pt x="787" y="1680"/>
                  </a:lnTo>
                  <a:lnTo>
                    <a:pt x="780" y="1680"/>
                  </a:lnTo>
                  <a:lnTo>
                    <a:pt x="780" y="1687"/>
                  </a:lnTo>
                  <a:lnTo>
                    <a:pt x="773" y="1687"/>
                  </a:lnTo>
                  <a:lnTo>
                    <a:pt x="773" y="1694"/>
                  </a:lnTo>
                  <a:lnTo>
                    <a:pt x="773" y="1701"/>
                  </a:lnTo>
                  <a:lnTo>
                    <a:pt x="766" y="1701"/>
                  </a:lnTo>
                  <a:lnTo>
                    <a:pt x="759" y="1708"/>
                  </a:lnTo>
                  <a:lnTo>
                    <a:pt x="759" y="1715"/>
                  </a:lnTo>
                  <a:lnTo>
                    <a:pt x="752" y="1715"/>
                  </a:lnTo>
                  <a:lnTo>
                    <a:pt x="752" y="1722"/>
                  </a:lnTo>
                  <a:lnTo>
                    <a:pt x="759" y="1722"/>
                  </a:lnTo>
                  <a:lnTo>
                    <a:pt x="759" y="1729"/>
                  </a:lnTo>
                  <a:lnTo>
                    <a:pt x="759" y="1737"/>
                  </a:lnTo>
                  <a:lnTo>
                    <a:pt x="766" y="1744"/>
                  </a:lnTo>
                  <a:lnTo>
                    <a:pt x="766" y="1751"/>
                  </a:lnTo>
                  <a:lnTo>
                    <a:pt x="759" y="1758"/>
                  </a:lnTo>
                  <a:lnTo>
                    <a:pt x="752" y="1758"/>
                  </a:lnTo>
                  <a:lnTo>
                    <a:pt x="745" y="1758"/>
                  </a:lnTo>
                  <a:lnTo>
                    <a:pt x="745" y="1765"/>
                  </a:lnTo>
                  <a:lnTo>
                    <a:pt x="737" y="1765"/>
                  </a:lnTo>
                  <a:lnTo>
                    <a:pt x="730" y="1765"/>
                  </a:lnTo>
                  <a:lnTo>
                    <a:pt x="723" y="1765"/>
                  </a:lnTo>
                  <a:lnTo>
                    <a:pt x="723" y="1772"/>
                  </a:lnTo>
                  <a:lnTo>
                    <a:pt x="730" y="1772"/>
                  </a:lnTo>
                  <a:lnTo>
                    <a:pt x="730" y="1779"/>
                  </a:lnTo>
                  <a:lnTo>
                    <a:pt x="730" y="1786"/>
                  </a:lnTo>
                  <a:lnTo>
                    <a:pt x="737" y="1786"/>
                  </a:lnTo>
                  <a:lnTo>
                    <a:pt x="737" y="1793"/>
                  </a:lnTo>
                  <a:lnTo>
                    <a:pt x="737" y="1800"/>
                  </a:lnTo>
                  <a:lnTo>
                    <a:pt x="737" y="1807"/>
                  </a:lnTo>
                  <a:lnTo>
                    <a:pt x="745" y="1807"/>
                  </a:lnTo>
                  <a:lnTo>
                    <a:pt x="737" y="1807"/>
                  </a:lnTo>
                  <a:lnTo>
                    <a:pt x="737" y="1814"/>
                  </a:lnTo>
                  <a:lnTo>
                    <a:pt x="745" y="1814"/>
                  </a:lnTo>
                  <a:lnTo>
                    <a:pt x="737" y="1814"/>
                  </a:lnTo>
                  <a:lnTo>
                    <a:pt x="745" y="1814"/>
                  </a:lnTo>
                  <a:lnTo>
                    <a:pt x="745" y="1822"/>
                  </a:lnTo>
                  <a:lnTo>
                    <a:pt x="737" y="1822"/>
                  </a:lnTo>
                  <a:lnTo>
                    <a:pt x="737" y="1814"/>
                  </a:lnTo>
                  <a:lnTo>
                    <a:pt x="730" y="1814"/>
                  </a:lnTo>
                  <a:lnTo>
                    <a:pt x="730" y="1807"/>
                  </a:lnTo>
                  <a:lnTo>
                    <a:pt x="723" y="1807"/>
                  </a:lnTo>
                  <a:lnTo>
                    <a:pt x="723" y="1800"/>
                  </a:lnTo>
                  <a:lnTo>
                    <a:pt x="716" y="1800"/>
                  </a:lnTo>
                  <a:lnTo>
                    <a:pt x="716" y="1793"/>
                  </a:lnTo>
                  <a:lnTo>
                    <a:pt x="709" y="1793"/>
                  </a:lnTo>
                  <a:lnTo>
                    <a:pt x="709" y="1786"/>
                  </a:lnTo>
                  <a:lnTo>
                    <a:pt x="702" y="1786"/>
                  </a:lnTo>
                  <a:lnTo>
                    <a:pt x="702" y="1779"/>
                  </a:lnTo>
                  <a:lnTo>
                    <a:pt x="702" y="1772"/>
                  </a:lnTo>
                  <a:lnTo>
                    <a:pt x="695" y="1772"/>
                  </a:lnTo>
                  <a:lnTo>
                    <a:pt x="688" y="1772"/>
                  </a:lnTo>
                  <a:lnTo>
                    <a:pt x="681" y="1772"/>
                  </a:lnTo>
                  <a:lnTo>
                    <a:pt x="681" y="1779"/>
                  </a:lnTo>
                  <a:lnTo>
                    <a:pt x="674" y="1779"/>
                  </a:lnTo>
                  <a:lnTo>
                    <a:pt x="667" y="1779"/>
                  </a:lnTo>
                  <a:lnTo>
                    <a:pt x="659" y="1779"/>
                  </a:lnTo>
                  <a:lnTo>
                    <a:pt x="667" y="1786"/>
                  </a:lnTo>
                  <a:lnTo>
                    <a:pt x="659" y="1786"/>
                  </a:lnTo>
                  <a:lnTo>
                    <a:pt x="659" y="1779"/>
                  </a:lnTo>
                  <a:lnTo>
                    <a:pt x="652" y="1779"/>
                  </a:lnTo>
                  <a:lnTo>
                    <a:pt x="652" y="1786"/>
                  </a:lnTo>
                  <a:lnTo>
                    <a:pt x="645" y="1786"/>
                  </a:lnTo>
                  <a:lnTo>
                    <a:pt x="638" y="1786"/>
                  </a:lnTo>
                  <a:lnTo>
                    <a:pt x="638" y="1779"/>
                  </a:lnTo>
                  <a:lnTo>
                    <a:pt x="631" y="1779"/>
                  </a:lnTo>
                  <a:lnTo>
                    <a:pt x="624" y="1779"/>
                  </a:lnTo>
                  <a:lnTo>
                    <a:pt x="617" y="1779"/>
                  </a:lnTo>
                  <a:lnTo>
                    <a:pt x="617" y="1772"/>
                  </a:lnTo>
                  <a:lnTo>
                    <a:pt x="610" y="1772"/>
                  </a:lnTo>
                  <a:lnTo>
                    <a:pt x="610" y="1765"/>
                  </a:lnTo>
                  <a:lnTo>
                    <a:pt x="603" y="1765"/>
                  </a:lnTo>
                  <a:lnTo>
                    <a:pt x="603" y="1758"/>
                  </a:lnTo>
                  <a:lnTo>
                    <a:pt x="596" y="1758"/>
                  </a:lnTo>
                  <a:lnTo>
                    <a:pt x="589" y="1758"/>
                  </a:lnTo>
                  <a:lnTo>
                    <a:pt x="596" y="1758"/>
                  </a:lnTo>
                  <a:lnTo>
                    <a:pt x="596" y="1765"/>
                  </a:lnTo>
                  <a:lnTo>
                    <a:pt x="596" y="1772"/>
                  </a:lnTo>
                  <a:lnTo>
                    <a:pt x="596" y="1779"/>
                  </a:lnTo>
                  <a:lnTo>
                    <a:pt x="603" y="1779"/>
                  </a:lnTo>
                  <a:lnTo>
                    <a:pt x="603" y="1786"/>
                  </a:lnTo>
                  <a:lnTo>
                    <a:pt x="596" y="1786"/>
                  </a:lnTo>
                  <a:lnTo>
                    <a:pt x="596" y="1793"/>
                  </a:lnTo>
                  <a:lnTo>
                    <a:pt x="603" y="1793"/>
                  </a:lnTo>
                  <a:lnTo>
                    <a:pt x="596" y="1793"/>
                  </a:lnTo>
                  <a:lnTo>
                    <a:pt x="603" y="1793"/>
                  </a:lnTo>
                  <a:lnTo>
                    <a:pt x="596" y="1793"/>
                  </a:lnTo>
                  <a:lnTo>
                    <a:pt x="596" y="1786"/>
                  </a:lnTo>
                  <a:lnTo>
                    <a:pt x="603" y="1786"/>
                  </a:lnTo>
                  <a:lnTo>
                    <a:pt x="603" y="1779"/>
                  </a:lnTo>
                  <a:lnTo>
                    <a:pt x="596" y="1779"/>
                  </a:lnTo>
                  <a:lnTo>
                    <a:pt x="596" y="1772"/>
                  </a:lnTo>
                  <a:lnTo>
                    <a:pt x="596" y="1779"/>
                  </a:lnTo>
                  <a:lnTo>
                    <a:pt x="589" y="1779"/>
                  </a:lnTo>
                  <a:lnTo>
                    <a:pt x="589" y="1772"/>
                  </a:lnTo>
                  <a:lnTo>
                    <a:pt x="589" y="1779"/>
                  </a:lnTo>
                  <a:lnTo>
                    <a:pt x="582" y="1779"/>
                  </a:lnTo>
                  <a:lnTo>
                    <a:pt x="574" y="1779"/>
                  </a:lnTo>
                  <a:lnTo>
                    <a:pt x="567" y="1779"/>
                  </a:lnTo>
                  <a:lnTo>
                    <a:pt x="560" y="1779"/>
                  </a:lnTo>
                  <a:lnTo>
                    <a:pt x="560" y="1786"/>
                  </a:lnTo>
                  <a:lnTo>
                    <a:pt x="553" y="1786"/>
                  </a:lnTo>
                  <a:lnTo>
                    <a:pt x="546" y="1786"/>
                  </a:lnTo>
                  <a:lnTo>
                    <a:pt x="539" y="1786"/>
                  </a:lnTo>
                  <a:lnTo>
                    <a:pt x="532" y="1786"/>
                  </a:lnTo>
                  <a:lnTo>
                    <a:pt x="532" y="1779"/>
                  </a:lnTo>
                  <a:lnTo>
                    <a:pt x="539" y="1779"/>
                  </a:lnTo>
                  <a:lnTo>
                    <a:pt x="546" y="1779"/>
                  </a:lnTo>
                  <a:lnTo>
                    <a:pt x="546" y="1772"/>
                  </a:lnTo>
                  <a:lnTo>
                    <a:pt x="553" y="1772"/>
                  </a:lnTo>
                  <a:lnTo>
                    <a:pt x="553" y="1765"/>
                  </a:lnTo>
                  <a:lnTo>
                    <a:pt x="560" y="1765"/>
                  </a:lnTo>
                  <a:lnTo>
                    <a:pt x="560" y="1758"/>
                  </a:lnTo>
                  <a:lnTo>
                    <a:pt x="553" y="1758"/>
                  </a:lnTo>
                  <a:lnTo>
                    <a:pt x="546" y="1758"/>
                  </a:lnTo>
                  <a:lnTo>
                    <a:pt x="539" y="1758"/>
                  </a:lnTo>
                  <a:lnTo>
                    <a:pt x="532" y="1758"/>
                  </a:lnTo>
                  <a:lnTo>
                    <a:pt x="525" y="1758"/>
                  </a:lnTo>
                  <a:lnTo>
                    <a:pt x="525" y="1751"/>
                  </a:lnTo>
                  <a:lnTo>
                    <a:pt x="525" y="1744"/>
                  </a:lnTo>
                  <a:lnTo>
                    <a:pt x="525" y="1737"/>
                  </a:lnTo>
                  <a:lnTo>
                    <a:pt x="518" y="1737"/>
                  </a:lnTo>
                  <a:lnTo>
                    <a:pt x="518" y="1729"/>
                  </a:lnTo>
                  <a:lnTo>
                    <a:pt x="518" y="1722"/>
                  </a:lnTo>
                  <a:lnTo>
                    <a:pt x="518" y="1715"/>
                  </a:lnTo>
                  <a:lnTo>
                    <a:pt x="511" y="1715"/>
                  </a:lnTo>
                  <a:lnTo>
                    <a:pt x="504" y="1715"/>
                  </a:lnTo>
                  <a:lnTo>
                    <a:pt x="496" y="1708"/>
                  </a:lnTo>
                  <a:lnTo>
                    <a:pt x="496" y="1715"/>
                  </a:lnTo>
                  <a:lnTo>
                    <a:pt x="496" y="1708"/>
                  </a:lnTo>
                  <a:lnTo>
                    <a:pt x="489" y="1708"/>
                  </a:lnTo>
                  <a:lnTo>
                    <a:pt x="482" y="1708"/>
                  </a:lnTo>
                  <a:lnTo>
                    <a:pt x="482" y="1715"/>
                  </a:lnTo>
                  <a:lnTo>
                    <a:pt x="482" y="1708"/>
                  </a:lnTo>
                  <a:lnTo>
                    <a:pt x="482" y="1715"/>
                  </a:lnTo>
                  <a:lnTo>
                    <a:pt x="482" y="1708"/>
                  </a:lnTo>
                  <a:lnTo>
                    <a:pt x="475" y="1708"/>
                  </a:lnTo>
                  <a:lnTo>
                    <a:pt x="475" y="1715"/>
                  </a:lnTo>
                  <a:lnTo>
                    <a:pt x="475" y="1708"/>
                  </a:lnTo>
                  <a:lnTo>
                    <a:pt x="475" y="1715"/>
                  </a:lnTo>
                  <a:lnTo>
                    <a:pt x="475" y="1708"/>
                  </a:lnTo>
                  <a:lnTo>
                    <a:pt x="475" y="1715"/>
                  </a:lnTo>
                  <a:lnTo>
                    <a:pt x="468" y="1715"/>
                  </a:lnTo>
                  <a:lnTo>
                    <a:pt x="468" y="1708"/>
                  </a:lnTo>
                  <a:lnTo>
                    <a:pt x="468" y="1715"/>
                  </a:lnTo>
                  <a:lnTo>
                    <a:pt x="468" y="1708"/>
                  </a:lnTo>
                  <a:lnTo>
                    <a:pt x="461" y="1708"/>
                  </a:lnTo>
                  <a:lnTo>
                    <a:pt x="461" y="1715"/>
                  </a:lnTo>
                  <a:lnTo>
                    <a:pt x="461" y="1722"/>
                  </a:lnTo>
                  <a:lnTo>
                    <a:pt x="461" y="1729"/>
                  </a:lnTo>
                  <a:lnTo>
                    <a:pt x="454" y="1729"/>
                  </a:lnTo>
                  <a:lnTo>
                    <a:pt x="454" y="1737"/>
                  </a:lnTo>
                  <a:lnTo>
                    <a:pt x="461" y="1737"/>
                  </a:lnTo>
                  <a:lnTo>
                    <a:pt x="461" y="1744"/>
                  </a:lnTo>
                  <a:lnTo>
                    <a:pt x="454" y="1744"/>
                  </a:lnTo>
                  <a:lnTo>
                    <a:pt x="461" y="1744"/>
                  </a:lnTo>
                  <a:lnTo>
                    <a:pt x="454" y="1744"/>
                  </a:lnTo>
                  <a:lnTo>
                    <a:pt x="454" y="1751"/>
                  </a:lnTo>
                  <a:lnTo>
                    <a:pt x="454" y="1758"/>
                  </a:lnTo>
                  <a:lnTo>
                    <a:pt x="454" y="1751"/>
                  </a:lnTo>
                  <a:lnTo>
                    <a:pt x="447" y="1751"/>
                  </a:lnTo>
                  <a:lnTo>
                    <a:pt x="454" y="1751"/>
                  </a:lnTo>
                  <a:lnTo>
                    <a:pt x="447" y="1751"/>
                  </a:lnTo>
                  <a:lnTo>
                    <a:pt x="447" y="1744"/>
                  </a:lnTo>
                  <a:lnTo>
                    <a:pt x="454" y="1744"/>
                  </a:lnTo>
                  <a:lnTo>
                    <a:pt x="447" y="1744"/>
                  </a:lnTo>
                  <a:lnTo>
                    <a:pt x="447" y="1737"/>
                  </a:lnTo>
                  <a:lnTo>
                    <a:pt x="440" y="1737"/>
                  </a:lnTo>
                  <a:lnTo>
                    <a:pt x="447" y="1729"/>
                  </a:lnTo>
                  <a:lnTo>
                    <a:pt x="440" y="1729"/>
                  </a:lnTo>
                  <a:lnTo>
                    <a:pt x="440" y="1737"/>
                  </a:lnTo>
                  <a:lnTo>
                    <a:pt x="440" y="1729"/>
                  </a:lnTo>
                  <a:lnTo>
                    <a:pt x="433" y="1729"/>
                  </a:lnTo>
                  <a:lnTo>
                    <a:pt x="433" y="1737"/>
                  </a:lnTo>
                  <a:lnTo>
                    <a:pt x="433" y="1744"/>
                  </a:lnTo>
                  <a:lnTo>
                    <a:pt x="440" y="1744"/>
                  </a:lnTo>
                  <a:lnTo>
                    <a:pt x="440" y="1751"/>
                  </a:lnTo>
                  <a:lnTo>
                    <a:pt x="447" y="1751"/>
                  </a:lnTo>
                  <a:lnTo>
                    <a:pt x="440" y="1751"/>
                  </a:lnTo>
                  <a:lnTo>
                    <a:pt x="447" y="1751"/>
                  </a:lnTo>
                  <a:lnTo>
                    <a:pt x="447" y="1758"/>
                  </a:lnTo>
                  <a:lnTo>
                    <a:pt x="447" y="1765"/>
                  </a:lnTo>
                  <a:lnTo>
                    <a:pt x="454" y="1765"/>
                  </a:lnTo>
                  <a:lnTo>
                    <a:pt x="461" y="1765"/>
                  </a:lnTo>
                  <a:lnTo>
                    <a:pt x="461" y="1772"/>
                  </a:lnTo>
                  <a:lnTo>
                    <a:pt x="461" y="1779"/>
                  </a:lnTo>
                  <a:lnTo>
                    <a:pt x="461" y="1786"/>
                  </a:lnTo>
                  <a:lnTo>
                    <a:pt x="468" y="1786"/>
                  </a:lnTo>
                  <a:lnTo>
                    <a:pt x="461" y="1786"/>
                  </a:lnTo>
                  <a:lnTo>
                    <a:pt x="468" y="1786"/>
                  </a:lnTo>
                  <a:lnTo>
                    <a:pt x="468" y="1793"/>
                  </a:lnTo>
                  <a:lnTo>
                    <a:pt x="475" y="1793"/>
                  </a:lnTo>
                  <a:lnTo>
                    <a:pt x="482" y="1793"/>
                  </a:lnTo>
                  <a:lnTo>
                    <a:pt x="482" y="1786"/>
                  </a:lnTo>
                  <a:lnTo>
                    <a:pt x="482" y="1793"/>
                  </a:lnTo>
                  <a:lnTo>
                    <a:pt x="475" y="1793"/>
                  </a:lnTo>
                  <a:lnTo>
                    <a:pt x="475" y="1800"/>
                  </a:lnTo>
                  <a:lnTo>
                    <a:pt x="482" y="1800"/>
                  </a:lnTo>
                  <a:lnTo>
                    <a:pt x="482" y="1807"/>
                  </a:lnTo>
                  <a:lnTo>
                    <a:pt x="489" y="1807"/>
                  </a:lnTo>
                  <a:lnTo>
                    <a:pt x="489" y="1800"/>
                  </a:lnTo>
                  <a:lnTo>
                    <a:pt x="489" y="1807"/>
                  </a:lnTo>
                  <a:lnTo>
                    <a:pt x="496" y="1807"/>
                  </a:lnTo>
                  <a:lnTo>
                    <a:pt x="504" y="1807"/>
                  </a:lnTo>
                  <a:lnTo>
                    <a:pt x="504" y="1800"/>
                  </a:lnTo>
                  <a:lnTo>
                    <a:pt x="511" y="1800"/>
                  </a:lnTo>
                  <a:lnTo>
                    <a:pt x="518" y="1793"/>
                  </a:lnTo>
                  <a:lnTo>
                    <a:pt x="518" y="1786"/>
                  </a:lnTo>
                  <a:lnTo>
                    <a:pt x="525" y="1786"/>
                  </a:lnTo>
                  <a:lnTo>
                    <a:pt x="518" y="1793"/>
                  </a:lnTo>
                  <a:lnTo>
                    <a:pt x="518" y="1800"/>
                  </a:lnTo>
                  <a:lnTo>
                    <a:pt x="511" y="1800"/>
                  </a:lnTo>
                  <a:lnTo>
                    <a:pt x="504" y="1800"/>
                  </a:lnTo>
                  <a:lnTo>
                    <a:pt x="504" y="1807"/>
                  </a:lnTo>
                  <a:lnTo>
                    <a:pt x="496" y="1807"/>
                  </a:lnTo>
                  <a:lnTo>
                    <a:pt x="496" y="1814"/>
                  </a:lnTo>
                  <a:lnTo>
                    <a:pt x="489" y="1814"/>
                  </a:lnTo>
                  <a:lnTo>
                    <a:pt x="489" y="1822"/>
                  </a:lnTo>
                  <a:lnTo>
                    <a:pt x="489" y="1814"/>
                  </a:lnTo>
                  <a:lnTo>
                    <a:pt x="489" y="1807"/>
                  </a:lnTo>
                  <a:lnTo>
                    <a:pt x="489" y="1814"/>
                  </a:lnTo>
                  <a:lnTo>
                    <a:pt x="482" y="1814"/>
                  </a:lnTo>
                  <a:lnTo>
                    <a:pt x="482" y="1822"/>
                  </a:lnTo>
                  <a:lnTo>
                    <a:pt x="482" y="1829"/>
                  </a:lnTo>
                  <a:lnTo>
                    <a:pt x="482" y="1836"/>
                  </a:lnTo>
                  <a:lnTo>
                    <a:pt x="482" y="1843"/>
                  </a:lnTo>
                  <a:lnTo>
                    <a:pt x="475" y="1843"/>
                  </a:lnTo>
                  <a:lnTo>
                    <a:pt x="468" y="1843"/>
                  </a:lnTo>
                  <a:lnTo>
                    <a:pt x="468" y="1850"/>
                  </a:lnTo>
                  <a:lnTo>
                    <a:pt x="461" y="1850"/>
                  </a:lnTo>
                  <a:lnTo>
                    <a:pt x="454" y="1850"/>
                  </a:lnTo>
                  <a:lnTo>
                    <a:pt x="454" y="1857"/>
                  </a:lnTo>
                  <a:lnTo>
                    <a:pt x="447" y="1857"/>
                  </a:lnTo>
                  <a:lnTo>
                    <a:pt x="447" y="1864"/>
                  </a:lnTo>
                  <a:lnTo>
                    <a:pt x="440" y="1864"/>
                  </a:lnTo>
                  <a:lnTo>
                    <a:pt x="433" y="1864"/>
                  </a:lnTo>
                  <a:lnTo>
                    <a:pt x="426" y="1864"/>
                  </a:lnTo>
                  <a:lnTo>
                    <a:pt x="418" y="1864"/>
                  </a:lnTo>
                  <a:lnTo>
                    <a:pt x="418" y="1871"/>
                  </a:lnTo>
                  <a:lnTo>
                    <a:pt x="411" y="1871"/>
                  </a:lnTo>
                  <a:lnTo>
                    <a:pt x="411" y="1878"/>
                  </a:lnTo>
                  <a:lnTo>
                    <a:pt x="404" y="1878"/>
                  </a:lnTo>
                  <a:lnTo>
                    <a:pt x="397" y="1878"/>
                  </a:lnTo>
                  <a:lnTo>
                    <a:pt x="397" y="1885"/>
                  </a:lnTo>
                  <a:lnTo>
                    <a:pt x="390" y="1885"/>
                  </a:lnTo>
                  <a:lnTo>
                    <a:pt x="390" y="1892"/>
                  </a:lnTo>
                  <a:lnTo>
                    <a:pt x="390" y="1899"/>
                  </a:lnTo>
                  <a:lnTo>
                    <a:pt x="383" y="1899"/>
                  </a:lnTo>
                  <a:lnTo>
                    <a:pt x="390" y="1899"/>
                  </a:lnTo>
                  <a:lnTo>
                    <a:pt x="390" y="1907"/>
                  </a:lnTo>
                  <a:lnTo>
                    <a:pt x="390" y="1899"/>
                  </a:lnTo>
                  <a:lnTo>
                    <a:pt x="397" y="1899"/>
                  </a:lnTo>
                  <a:lnTo>
                    <a:pt x="404" y="1899"/>
                  </a:lnTo>
                  <a:lnTo>
                    <a:pt x="411" y="1899"/>
                  </a:lnTo>
                  <a:lnTo>
                    <a:pt x="418" y="1899"/>
                  </a:lnTo>
                  <a:lnTo>
                    <a:pt x="418" y="1892"/>
                  </a:lnTo>
                  <a:lnTo>
                    <a:pt x="418" y="1899"/>
                  </a:lnTo>
                  <a:lnTo>
                    <a:pt x="426" y="1899"/>
                  </a:lnTo>
                  <a:lnTo>
                    <a:pt x="426" y="1907"/>
                  </a:lnTo>
                  <a:lnTo>
                    <a:pt x="426" y="1914"/>
                  </a:lnTo>
                  <a:lnTo>
                    <a:pt x="433" y="1914"/>
                  </a:lnTo>
                  <a:lnTo>
                    <a:pt x="440" y="1914"/>
                  </a:lnTo>
                  <a:lnTo>
                    <a:pt x="440" y="1907"/>
                  </a:lnTo>
                  <a:lnTo>
                    <a:pt x="440" y="1899"/>
                  </a:lnTo>
                  <a:lnTo>
                    <a:pt x="440" y="1892"/>
                  </a:lnTo>
                  <a:lnTo>
                    <a:pt x="447" y="1892"/>
                  </a:lnTo>
                  <a:lnTo>
                    <a:pt x="447" y="1885"/>
                  </a:lnTo>
                  <a:lnTo>
                    <a:pt x="454" y="1885"/>
                  </a:lnTo>
                  <a:lnTo>
                    <a:pt x="461" y="1885"/>
                  </a:lnTo>
                  <a:lnTo>
                    <a:pt x="461" y="1878"/>
                  </a:lnTo>
                  <a:lnTo>
                    <a:pt x="468" y="1878"/>
                  </a:lnTo>
                  <a:lnTo>
                    <a:pt x="468" y="1885"/>
                  </a:lnTo>
                  <a:lnTo>
                    <a:pt x="475" y="1885"/>
                  </a:lnTo>
                  <a:lnTo>
                    <a:pt x="475" y="1878"/>
                  </a:lnTo>
                  <a:lnTo>
                    <a:pt x="482" y="1878"/>
                  </a:lnTo>
                  <a:lnTo>
                    <a:pt x="489" y="1878"/>
                  </a:lnTo>
                  <a:lnTo>
                    <a:pt x="496" y="1878"/>
                  </a:lnTo>
                  <a:lnTo>
                    <a:pt x="504" y="1885"/>
                  </a:lnTo>
                  <a:lnTo>
                    <a:pt x="511" y="1885"/>
                  </a:lnTo>
                  <a:lnTo>
                    <a:pt x="518" y="1885"/>
                  </a:lnTo>
                  <a:lnTo>
                    <a:pt x="525" y="1885"/>
                  </a:lnTo>
                  <a:lnTo>
                    <a:pt x="532" y="1885"/>
                  </a:lnTo>
                  <a:lnTo>
                    <a:pt x="525" y="1885"/>
                  </a:lnTo>
                  <a:lnTo>
                    <a:pt x="525" y="1892"/>
                  </a:lnTo>
                  <a:lnTo>
                    <a:pt x="518" y="1892"/>
                  </a:lnTo>
                  <a:lnTo>
                    <a:pt x="511" y="1892"/>
                  </a:lnTo>
                  <a:lnTo>
                    <a:pt x="511" y="1899"/>
                  </a:lnTo>
                  <a:lnTo>
                    <a:pt x="511" y="1907"/>
                  </a:lnTo>
                  <a:lnTo>
                    <a:pt x="511" y="1914"/>
                  </a:lnTo>
                  <a:lnTo>
                    <a:pt x="504" y="1914"/>
                  </a:lnTo>
                  <a:lnTo>
                    <a:pt x="504" y="1921"/>
                  </a:lnTo>
                  <a:lnTo>
                    <a:pt x="504" y="1928"/>
                  </a:lnTo>
                  <a:lnTo>
                    <a:pt x="511" y="1928"/>
                  </a:lnTo>
                  <a:lnTo>
                    <a:pt x="511" y="1935"/>
                  </a:lnTo>
                  <a:lnTo>
                    <a:pt x="511" y="1942"/>
                  </a:lnTo>
                  <a:lnTo>
                    <a:pt x="518" y="1942"/>
                  </a:lnTo>
                  <a:lnTo>
                    <a:pt x="518" y="1949"/>
                  </a:lnTo>
                  <a:lnTo>
                    <a:pt x="518" y="1956"/>
                  </a:lnTo>
                  <a:lnTo>
                    <a:pt x="518" y="1963"/>
                  </a:lnTo>
                  <a:lnTo>
                    <a:pt x="511" y="1963"/>
                  </a:lnTo>
                  <a:lnTo>
                    <a:pt x="504" y="1963"/>
                  </a:lnTo>
                  <a:lnTo>
                    <a:pt x="504" y="1970"/>
                  </a:lnTo>
                  <a:lnTo>
                    <a:pt x="504" y="1977"/>
                  </a:lnTo>
                  <a:lnTo>
                    <a:pt x="496" y="1977"/>
                  </a:lnTo>
                  <a:lnTo>
                    <a:pt x="496" y="1985"/>
                  </a:lnTo>
                  <a:lnTo>
                    <a:pt x="504" y="1985"/>
                  </a:lnTo>
                  <a:lnTo>
                    <a:pt x="504" y="1992"/>
                  </a:lnTo>
                  <a:lnTo>
                    <a:pt x="496" y="1992"/>
                  </a:lnTo>
                  <a:lnTo>
                    <a:pt x="504" y="1999"/>
                  </a:lnTo>
                  <a:lnTo>
                    <a:pt x="504" y="2006"/>
                  </a:lnTo>
                  <a:lnTo>
                    <a:pt x="504" y="2013"/>
                  </a:lnTo>
                  <a:lnTo>
                    <a:pt x="504" y="2020"/>
                  </a:lnTo>
                  <a:lnTo>
                    <a:pt x="504" y="2027"/>
                  </a:lnTo>
                  <a:lnTo>
                    <a:pt x="504" y="2034"/>
                  </a:lnTo>
                  <a:lnTo>
                    <a:pt x="496" y="2034"/>
                  </a:lnTo>
                  <a:lnTo>
                    <a:pt x="496" y="2041"/>
                  </a:lnTo>
                  <a:lnTo>
                    <a:pt x="489" y="2041"/>
                  </a:lnTo>
                  <a:lnTo>
                    <a:pt x="489" y="2048"/>
                  </a:lnTo>
                  <a:lnTo>
                    <a:pt x="489" y="2055"/>
                  </a:lnTo>
                  <a:lnTo>
                    <a:pt x="489" y="2062"/>
                  </a:lnTo>
                  <a:lnTo>
                    <a:pt x="482" y="2062"/>
                  </a:lnTo>
                  <a:lnTo>
                    <a:pt x="482" y="2070"/>
                  </a:lnTo>
                  <a:lnTo>
                    <a:pt x="475" y="2070"/>
                  </a:lnTo>
                  <a:lnTo>
                    <a:pt x="475" y="2077"/>
                  </a:lnTo>
                  <a:lnTo>
                    <a:pt x="475" y="2084"/>
                  </a:lnTo>
                  <a:lnTo>
                    <a:pt x="468" y="2084"/>
                  </a:lnTo>
                  <a:lnTo>
                    <a:pt x="468" y="2091"/>
                  </a:lnTo>
                  <a:lnTo>
                    <a:pt x="461" y="2091"/>
                  </a:lnTo>
                  <a:lnTo>
                    <a:pt x="461" y="2098"/>
                  </a:lnTo>
                  <a:lnTo>
                    <a:pt x="454" y="2098"/>
                  </a:lnTo>
                  <a:lnTo>
                    <a:pt x="447" y="2098"/>
                  </a:lnTo>
                  <a:lnTo>
                    <a:pt x="440" y="2098"/>
                  </a:lnTo>
                  <a:lnTo>
                    <a:pt x="440" y="2105"/>
                  </a:lnTo>
                  <a:lnTo>
                    <a:pt x="433" y="2105"/>
                  </a:lnTo>
                  <a:lnTo>
                    <a:pt x="426" y="2105"/>
                  </a:lnTo>
                  <a:lnTo>
                    <a:pt x="418" y="2105"/>
                  </a:lnTo>
                  <a:lnTo>
                    <a:pt x="411" y="2105"/>
                  </a:lnTo>
                  <a:lnTo>
                    <a:pt x="411" y="2112"/>
                  </a:lnTo>
                  <a:lnTo>
                    <a:pt x="404" y="2112"/>
                  </a:lnTo>
                  <a:lnTo>
                    <a:pt x="397" y="2112"/>
                  </a:lnTo>
                  <a:lnTo>
                    <a:pt x="397" y="2119"/>
                  </a:lnTo>
                  <a:lnTo>
                    <a:pt x="390" y="2119"/>
                  </a:lnTo>
                  <a:lnTo>
                    <a:pt x="383" y="2119"/>
                  </a:lnTo>
                  <a:lnTo>
                    <a:pt x="376" y="2119"/>
                  </a:lnTo>
                  <a:lnTo>
                    <a:pt x="369" y="2119"/>
                  </a:lnTo>
                  <a:lnTo>
                    <a:pt x="362" y="2119"/>
                  </a:lnTo>
                  <a:lnTo>
                    <a:pt x="355" y="2119"/>
                  </a:lnTo>
                  <a:lnTo>
                    <a:pt x="355" y="2126"/>
                  </a:lnTo>
                  <a:lnTo>
                    <a:pt x="348" y="2126"/>
                  </a:lnTo>
                  <a:lnTo>
                    <a:pt x="348" y="2119"/>
                  </a:lnTo>
                  <a:lnTo>
                    <a:pt x="341" y="2119"/>
                  </a:lnTo>
                  <a:lnTo>
                    <a:pt x="341" y="2126"/>
                  </a:lnTo>
                  <a:lnTo>
                    <a:pt x="333" y="2126"/>
                  </a:lnTo>
                  <a:lnTo>
                    <a:pt x="333" y="2133"/>
                  </a:lnTo>
                  <a:lnTo>
                    <a:pt x="326" y="2133"/>
                  </a:lnTo>
                  <a:lnTo>
                    <a:pt x="319" y="2133"/>
                  </a:lnTo>
                  <a:lnTo>
                    <a:pt x="319" y="2140"/>
                  </a:lnTo>
                  <a:lnTo>
                    <a:pt x="319" y="2148"/>
                  </a:lnTo>
                  <a:lnTo>
                    <a:pt x="312" y="2148"/>
                  </a:lnTo>
                  <a:lnTo>
                    <a:pt x="305" y="2148"/>
                  </a:lnTo>
                  <a:lnTo>
                    <a:pt x="305" y="2140"/>
                  </a:lnTo>
                  <a:lnTo>
                    <a:pt x="305" y="2148"/>
                  </a:lnTo>
                  <a:lnTo>
                    <a:pt x="298" y="2148"/>
                  </a:lnTo>
                  <a:lnTo>
                    <a:pt x="291" y="2148"/>
                  </a:lnTo>
                  <a:lnTo>
                    <a:pt x="284" y="2148"/>
                  </a:lnTo>
                  <a:lnTo>
                    <a:pt x="291" y="2140"/>
                  </a:lnTo>
                  <a:lnTo>
                    <a:pt x="284" y="2140"/>
                  </a:lnTo>
                  <a:lnTo>
                    <a:pt x="291" y="2140"/>
                  </a:lnTo>
                  <a:lnTo>
                    <a:pt x="284" y="2140"/>
                  </a:lnTo>
                  <a:lnTo>
                    <a:pt x="277" y="2140"/>
                  </a:lnTo>
                  <a:lnTo>
                    <a:pt x="277" y="2133"/>
                  </a:lnTo>
                  <a:lnTo>
                    <a:pt x="270" y="2133"/>
                  </a:lnTo>
                  <a:lnTo>
                    <a:pt x="270" y="2140"/>
                  </a:lnTo>
                  <a:lnTo>
                    <a:pt x="263" y="2148"/>
                  </a:lnTo>
                  <a:lnTo>
                    <a:pt x="263" y="2155"/>
                  </a:lnTo>
                  <a:lnTo>
                    <a:pt x="255" y="2155"/>
                  </a:lnTo>
                  <a:lnTo>
                    <a:pt x="248" y="2155"/>
                  </a:lnTo>
                  <a:lnTo>
                    <a:pt x="241" y="2155"/>
                  </a:lnTo>
                  <a:lnTo>
                    <a:pt x="234" y="2162"/>
                  </a:lnTo>
                  <a:lnTo>
                    <a:pt x="227" y="2162"/>
                  </a:lnTo>
                  <a:lnTo>
                    <a:pt x="220" y="2162"/>
                  </a:lnTo>
                  <a:lnTo>
                    <a:pt x="213" y="2162"/>
                  </a:lnTo>
                  <a:lnTo>
                    <a:pt x="213" y="2169"/>
                  </a:lnTo>
                  <a:lnTo>
                    <a:pt x="220" y="2169"/>
                  </a:lnTo>
                  <a:lnTo>
                    <a:pt x="213" y="2169"/>
                  </a:lnTo>
                  <a:lnTo>
                    <a:pt x="213" y="2176"/>
                  </a:lnTo>
                  <a:lnTo>
                    <a:pt x="213" y="2183"/>
                  </a:lnTo>
                  <a:lnTo>
                    <a:pt x="213" y="2176"/>
                  </a:lnTo>
                  <a:lnTo>
                    <a:pt x="213" y="2183"/>
                  </a:lnTo>
                  <a:lnTo>
                    <a:pt x="220" y="2183"/>
                  </a:lnTo>
                  <a:lnTo>
                    <a:pt x="220" y="2176"/>
                  </a:lnTo>
                  <a:lnTo>
                    <a:pt x="227" y="2176"/>
                  </a:lnTo>
                  <a:lnTo>
                    <a:pt x="234" y="2183"/>
                  </a:lnTo>
                  <a:lnTo>
                    <a:pt x="241" y="2183"/>
                  </a:lnTo>
                  <a:lnTo>
                    <a:pt x="248" y="2183"/>
                  </a:lnTo>
                  <a:lnTo>
                    <a:pt x="248" y="2190"/>
                  </a:lnTo>
                  <a:lnTo>
                    <a:pt x="248" y="2197"/>
                  </a:lnTo>
                  <a:lnTo>
                    <a:pt x="248" y="2204"/>
                  </a:lnTo>
                  <a:lnTo>
                    <a:pt x="248" y="2211"/>
                  </a:lnTo>
                  <a:lnTo>
                    <a:pt x="248" y="2218"/>
                  </a:lnTo>
                  <a:lnTo>
                    <a:pt x="241" y="2218"/>
                  </a:lnTo>
                  <a:lnTo>
                    <a:pt x="241" y="2211"/>
                  </a:lnTo>
                  <a:lnTo>
                    <a:pt x="234" y="2211"/>
                  </a:lnTo>
                  <a:lnTo>
                    <a:pt x="234" y="2218"/>
                  </a:lnTo>
                  <a:lnTo>
                    <a:pt x="227" y="2218"/>
                  </a:lnTo>
                  <a:lnTo>
                    <a:pt x="227" y="2225"/>
                  </a:lnTo>
                  <a:lnTo>
                    <a:pt x="220" y="2225"/>
                  </a:lnTo>
                  <a:lnTo>
                    <a:pt x="220" y="2218"/>
                  </a:lnTo>
                  <a:lnTo>
                    <a:pt x="213" y="2218"/>
                  </a:lnTo>
                  <a:lnTo>
                    <a:pt x="213" y="2225"/>
                  </a:lnTo>
                  <a:lnTo>
                    <a:pt x="220" y="2225"/>
                  </a:lnTo>
                  <a:lnTo>
                    <a:pt x="227" y="2225"/>
                  </a:lnTo>
                  <a:lnTo>
                    <a:pt x="227" y="2233"/>
                  </a:lnTo>
                  <a:lnTo>
                    <a:pt x="220" y="2233"/>
                  </a:lnTo>
                  <a:lnTo>
                    <a:pt x="227" y="2233"/>
                  </a:lnTo>
                  <a:lnTo>
                    <a:pt x="227" y="2240"/>
                  </a:lnTo>
                  <a:lnTo>
                    <a:pt x="234" y="2240"/>
                  </a:lnTo>
                  <a:lnTo>
                    <a:pt x="234" y="2233"/>
                  </a:lnTo>
                  <a:lnTo>
                    <a:pt x="241" y="2233"/>
                  </a:lnTo>
                  <a:lnTo>
                    <a:pt x="248" y="2233"/>
                  </a:lnTo>
                  <a:lnTo>
                    <a:pt x="248" y="2240"/>
                  </a:lnTo>
                  <a:lnTo>
                    <a:pt x="255" y="2240"/>
                  </a:lnTo>
                  <a:lnTo>
                    <a:pt x="263" y="2240"/>
                  </a:lnTo>
                  <a:lnTo>
                    <a:pt x="263" y="2247"/>
                  </a:lnTo>
                  <a:lnTo>
                    <a:pt x="255" y="2247"/>
                  </a:lnTo>
                  <a:lnTo>
                    <a:pt x="248" y="2247"/>
                  </a:lnTo>
                  <a:lnTo>
                    <a:pt x="255" y="2247"/>
                  </a:lnTo>
                  <a:lnTo>
                    <a:pt x="248" y="2247"/>
                  </a:lnTo>
                  <a:lnTo>
                    <a:pt x="241" y="2240"/>
                  </a:lnTo>
                  <a:lnTo>
                    <a:pt x="241" y="2247"/>
                  </a:lnTo>
                  <a:lnTo>
                    <a:pt x="234" y="2247"/>
                  </a:lnTo>
                  <a:lnTo>
                    <a:pt x="241" y="2247"/>
                  </a:lnTo>
                  <a:lnTo>
                    <a:pt x="234" y="2247"/>
                  </a:lnTo>
                  <a:lnTo>
                    <a:pt x="241" y="2247"/>
                  </a:lnTo>
                  <a:lnTo>
                    <a:pt x="241" y="2254"/>
                  </a:lnTo>
                  <a:lnTo>
                    <a:pt x="248" y="2254"/>
                  </a:lnTo>
                  <a:lnTo>
                    <a:pt x="248" y="2261"/>
                  </a:lnTo>
                  <a:lnTo>
                    <a:pt x="248" y="2268"/>
                  </a:lnTo>
                  <a:lnTo>
                    <a:pt x="255" y="2268"/>
                  </a:lnTo>
                  <a:lnTo>
                    <a:pt x="255" y="2275"/>
                  </a:lnTo>
                  <a:lnTo>
                    <a:pt x="263" y="2275"/>
                  </a:lnTo>
                  <a:lnTo>
                    <a:pt x="270" y="2275"/>
                  </a:lnTo>
                  <a:lnTo>
                    <a:pt x="270" y="2282"/>
                  </a:lnTo>
                  <a:lnTo>
                    <a:pt x="270" y="2275"/>
                  </a:lnTo>
                  <a:lnTo>
                    <a:pt x="277" y="2275"/>
                  </a:lnTo>
                  <a:lnTo>
                    <a:pt x="277" y="2268"/>
                  </a:lnTo>
                  <a:lnTo>
                    <a:pt x="284" y="2268"/>
                  </a:lnTo>
                  <a:lnTo>
                    <a:pt x="291" y="2268"/>
                  </a:lnTo>
                  <a:lnTo>
                    <a:pt x="298" y="2268"/>
                  </a:lnTo>
                  <a:lnTo>
                    <a:pt x="298" y="2275"/>
                  </a:lnTo>
                  <a:lnTo>
                    <a:pt x="305" y="2275"/>
                  </a:lnTo>
                  <a:lnTo>
                    <a:pt x="305" y="2268"/>
                  </a:lnTo>
                  <a:lnTo>
                    <a:pt x="312" y="2268"/>
                  </a:lnTo>
                  <a:lnTo>
                    <a:pt x="319" y="2268"/>
                  </a:lnTo>
                  <a:lnTo>
                    <a:pt x="326" y="2268"/>
                  </a:lnTo>
                  <a:lnTo>
                    <a:pt x="326" y="2261"/>
                  </a:lnTo>
                  <a:lnTo>
                    <a:pt x="319" y="2261"/>
                  </a:lnTo>
                  <a:lnTo>
                    <a:pt x="326" y="2261"/>
                  </a:lnTo>
                  <a:lnTo>
                    <a:pt x="326" y="2254"/>
                  </a:lnTo>
                  <a:lnTo>
                    <a:pt x="326" y="2247"/>
                  </a:lnTo>
                  <a:lnTo>
                    <a:pt x="333" y="2247"/>
                  </a:lnTo>
                  <a:lnTo>
                    <a:pt x="341" y="2247"/>
                  </a:lnTo>
                  <a:lnTo>
                    <a:pt x="348" y="2247"/>
                  </a:lnTo>
                  <a:lnTo>
                    <a:pt x="348" y="2254"/>
                  </a:lnTo>
                  <a:lnTo>
                    <a:pt x="348" y="2247"/>
                  </a:lnTo>
                  <a:lnTo>
                    <a:pt x="355" y="2247"/>
                  </a:lnTo>
                  <a:lnTo>
                    <a:pt x="362" y="2254"/>
                  </a:lnTo>
                  <a:lnTo>
                    <a:pt x="369" y="2254"/>
                  </a:lnTo>
                  <a:lnTo>
                    <a:pt x="376" y="2254"/>
                  </a:lnTo>
                  <a:lnTo>
                    <a:pt x="383" y="2254"/>
                  </a:lnTo>
                  <a:lnTo>
                    <a:pt x="376" y="2247"/>
                  </a:lnTo>
                  <a:lnTo>
                    <a:pt x="376" y="2240"/>
                  </a:lnTo>
                  <a:lnTo>
                    <a:pt x="383" y="2240"/>
                  </a:lnTo>
                  <a:lnTo>
                    <a:pt x="376" y="2240"/>
                  </a:lnTo>
                  <a:lnTo>
                    <a:pt x="383" y="2240"/>
                  </a:lnTo>
                  <a:lnTo>
                    <a:pt x="383" y="2247"/>
                  </a:lnTo>
                  <a:lnTo>
                    <a:pt x="376" y="2247"/>
                  </a:lnTo>
                  <a:lnTo>
                    <a:pt x="383" y="2247"/>
                  </a:lnTo>
                  <a:lnTo>
                    <a:pt x="383" y="2254"/>
                  </a:lnTo>
                  <a:lnTo>
                    <a:pt x="390" y="2254"/>
                  </a:lnTo>
                  <a:lnTo>
                    <a:pt x="390" y="2247"/>
                  </a:lnTo>
                  <a:lnTo>
                    <a:pt x="397" y="2247"/>
                  </a:lnTo>
                  <a:lnTo>
                    <a:pt x="390" y="2254"/>
                  </a:lnTo>
                  <a:lnTo>
                    <a:pt x="397" y="2254"/>
                  </a:lnTo>
                  <a:lnTo>
                    <a:pt x="397" y="2261"/>
                  </a:lnTo>
                  <a:lnTo>
                    <a:pt x="404" y="2261"/>
                  </a:lnTo>
                  <a:lnTo>
                    <a:pt x="397" y="2261"/>
                  </a:lnTo>
                  <a:lnTo>
                    <a:pt x="390" y="2261"/>
                  </a:lnTo>
                  <a:lnTo>
                    <a:pt x="390" y="2268"/>
                  </a:lnTo>
                  <a:lnTo>
                    <a:pt x="397" y="2275"/>
                  </a:lnTo>
                  <a:lnTo>
                    <a:pt x="397" y="2282"/>
                  </a:lnTo>
                  <a:lnTo>
                    <a:pt x="404" y="2282"/>
                  </a:lnTo>
                  <a:lnTo>
                    <a:pt x="411" y="2282"/>
                  </a:lnTo>
                  <a:lnTo>
                    <a:pt x="418" y="2282"/>
                  </a:lnTo>
                  <a:lnTo>
                    <a:pt x="426" y="2282"/>
                  </a:lnTo>
                  <a:lnTo>
                    <a:pt x="426" y="2289"/>
                  </a:lnTo>
                  <a:lnTo>
                    <a:pt x="433" y="2289"/>
                  </a:lnTo>
                  <a:lnTo>
                    <a:pt x="433" y="2296"/>
                  </a:lnTo>
                  <a:lnTo>
                    <a:pt x="440" y="2296"/>
                  </a:lnTo>
                  <a:lnTo>
                    <a:pt x="433" y="2296"/>
                  </a:lnTo>
                  <a:lnTo>
                    <a:pt x="433" y="2303"/>
                  </a:lnTo>
                  <a:lnTo>
                    <a:pt x="433" y="2296"/>
                  </a:lnTo>
                  <a:lnTo>
                    <a:pt x="426" y="2296"/>
                  </a:lnTo>
                  <a:lnTo>
                    <a:pt x="433" y="2303"/>
                  </a:lnTo>
                  <a:lnTo>
                    <a:pt x="426" y="2303"/>
                  </a:lnTo>
                  <a:lnTo>
                    <a:pt x="426" y="2296"/>
                  </a:lnTo>
                  <a:lnTo>
                    <a:pt x="426" y="2303"/>
                  </a:lnTo>
                  <a:lnTo>
                    <a:pt x="418" y="2303"/>
                  </a:lnTo>
                  <a:lnTo>
                    <a:pt x="418" y="2296"/>
                  </a:lnTo>
                  <a:lnTo>
                    <a:pt x="411" y="2296"/>
                  </a:lnTo>
                  <a:lnTo>
                    <a:pt x="411" y="2289"/>
                  </a:lnTo>
                  <a:lnTo>
                    <a:pt x="411" y="2296"/>
                  </a:lnTo>
                  <a:lnTo>
                    <a:pt x="404" y="2296"/>
                  </a:lnTo>
                  <a:lnTo>
                    <a:pt x="404" y="2303"/>
                  </a:lnTo>
                  <a:lnTo>
                    <a:pt x="397" y="2303"/>
                  </a:lnTo>
                  <a:lnTo>
                    <a:pt x="397" y="2310"/>
                  </a:lnTo>
                  <a:lnTo>
                    <a:pt x="397" y="2318"/>
                  </a:lnTo>
                  <a:lnTo>
                    <a:pt x="397" y="2325"/>
                  </a:lnTo>
                  <a:lnTo>
                    <a:pt x="404" y="2325"/>
                  </a:lnTo>
                  <a:lnTo>
                    <a:pt x="411" y="2332"/>
                  </a:lnTo>
                  <a:lnTo>
                    <a:pt x="411" y="2325"/>
                  </a:lnTo>
                  <a:lnTo>
                    <a:pt x="418" y="2325"/>
                  </a:lnTo>
                  <a:lnTo>
                    <a:pt x="418" y="2332"/>
                  </a:lnTo>
                  <a:lnTo>
                    <a:pt x="426" y="2332"/>
                  </a:lnTo>
                  <a:lnTo>
                    <a:pt x="426" y="2325"/>
                  </a:lnTo>
                  <a:lnTo>
                    <a:pt x="433" y="2325"/>
                  </a:lnTo>
                  <a:lnTo>
                    <a:pt x="440" y="2325"/>
                  </a:lnTo>
                  <a:lnTo>
                    <a:pt x="440" y="2332"/>
                  </a:lnTo>
                  <a:lnTo>
                    <a:pt x="447" y="2325"/>
                  </a:lnTo>
                  <a:lnTo>
                    <a:pt x="447" y="2332"/>
                  </a:lnTo>
                  <a:lnTo>
                    <a:pt x="454" y="2332"/>
                  </a:lnTo>
                  <a:lnTo>
                    <a:pt x="454" y="2325"/>
                  </a:lnTo>
                  <a:lnTo>
                    <a:pt x="454" y="2332"/>
                  </a:lnTo>
                  <a:lnTo>
                    <a:pt x="461" y="2332"/>
                  </a:lnTo>
                  <a:lnTo>
                    <a:pt x="461" y="2325"/>
                  </a:lnTo>
                  <a:lnTo>
                    <a:pt x="454" y="2325"/>
                  </a:lnTo>
                  <a:lnTo>
                    <a:pt x="461" y="2325"/>
                  </a:lnTo>
                  <a:lnTo>
                    <a:pt x="461" y="2318"/>
                  </a:lnTo>
                  <a:lnTo>
                    <a:pt x="468" y="2318"/>
                  </a:lnTo>
                  <a:lnTo>
                    <a:pt x="475" y="2318"/>
                  </a:lnTo>
                  <a:lnTo>
                    <a:pt x="482" y="2318"/>
                  </a:lnTo>
                  <a:lnTo>
                    <a:pt x="489" y="2318"/>
                  </a:lnTo>
                  <a:lnTo>
                    <a:pt x="489" y="2325"/>
                  </a:lnTo>
                  <a:lnTo>
                    <a:pt x="496" y="2325"/>
                  </a:lnTo>
                  <a:lnTo>
                    <a:pt x="496" y="2332"/>
                  </a:lnTo>
                  <a:lnTo>
                    <a:pt x="496" y="2339"/>
                  </a:lnTo>
                  <a:lnTo>
                    <a:pt x="504" y="2339"/>
                  </a:lnTo>
                  <a:lnTo>
                    <a:pt x="504" y="2346"/>
                  </a:lnTo>
                  <a:lnTo>
                    <a:pt x="504" y="2353"/>
                  </a:lnTo>
                  <a:lnTo>
                    <a:pt x="504" y="2360"/>
                  </a:lnTo>
                  <a:lnTo>
                    <a:pt x="504" y="2367"/>
                  </a:lnTo>
                  <a:lnTo>
                    <a:pt x="511" y="2367"/>
                  </a:lnTo>
                  <a:lnTo>
                    <a:pt x="518" y="2367"/>
                  </a:lnTo>
                  <a:lnTo>
                    <a:pt x="525" y="2374"/>
                  </a:lnTo>
                  <a:lnTo>
                    <a:pt x="525" y="2381"/>
                  </a:lnTo>
                  <a:lnTo>
                    <a:pt x="532" y="2381"/>
                  </a:lnTo>
                  <a:lnTo>
                    <a:pt x="532" y="2388"/>
                  </a:lnTo>
                  <a:lnTo>
                    <a:pt x="532" y="2396"/>
                  </a:lnTo>
                  <a:lnTo>
                    <a:pt x="532" y="2403"/>
                  </a:lnTo>
                  <a:lnTo>
                    <a:pt x="539" y="2403"/>
                  </a:lnTo>
                  <a:lnTo>
                    <a:pt x="546" y="2403"/>
                  </a:lnTo>
                  <a:lnTo>
                    <a:pt x="553" y="2403"/>
                  </a:lnTo>
                  <a:lnTo>
                    <a:pt x="553" y="2410"/>
                  </a:lnTo>
                  <a:lnTo>
                    <a:pt x="560" y="2410"/>
                  </a:lnTo>
                  <a:lnTo>
                    <a:pt x="567" y="2410"/>
                  </a:lnTo>
                  <a:lnTo>
                    <a:pt x="574" y="2410"/>
                  </a:lnTo>
                  <a:lnTo>
                    <a:pt x="582" y="2410"/>
                  </a:lnTo>
                  <a:lnTo>
                    <a:pt x="589" y="2410"/>
                  </a:lnTo>
                  <a:lnTo>
                    <a:pt x="589" y="2417"/>
                  </a:lnTo>
                  <a:lnTo>
                    <a:pt x="596" y="2417"/>
                  </a:lnTo>
                  <a:lnTo>
                    <a:pt x="596" y="2410"/>
                  </a:lnTo>
                  <a:lnTo>
                    <a:pt x="589" y="2410"/>
                  </a:lnTo>
                  <a:lnTo>
                    <a:pt x="596" y="2410"/>
                  </a:lnTo>
                  <a:lnTo>
                    <a:pt x="603" y="2410"/>
                  </a:lnTo>
                  <a:lnTo>
                    <a:pt x="610" y="2410"/>
                  </a:lnTo>
                  <a:lnTo>
                    <a:pt x="617" y="2410"/>
                  </a:lnTo>
                  <a:lnTo>
                    <a:pt x="617" y="2403"/>
                  </a:lnTo>
                  <a:lnTo>
                    <a:pt x="617" y="2396"/>
                  </a:lnTo>
                  <a:lnTo>
                    <a:pt x="624" y="2396"/>
                  </a:lnTo>
                  <a:lnTo>
                    <a:pt x="624" y="2388"/>
                  </a:lnTo>
                  <a:lnTo>
                    <a:pt x="631" y="2388"/>
                  </a:lnTo>
                  <a:lnTo>
                    <a:pt x="638" y="2388"/>
                  </a:lnTo>
                  <a:lnTo>
                    <a:pt x="638" y="2381"/>
                  </a:lnTo>
                  <a:lnTo>
                    <a:pt x="645" y="2381"/>
                  </a:lnTo>
                  <a:lnTo>
                    <a:pt x="652" y="2381"/>
                  </a:lnTo>
                  <a:lnTo>
                    <a:pt x="652" y="2374"/>
                  </a:lnTo>
                  <a:lnTo>
                    <a:pt x="659" y="2374"/>
                  </a:lnTo>
                  <a:lnTo>
                    <a:pt x="667" y="2374"/>
                  </a:lnTo>
                  <a:lnTo>
                    <a:pt x="667" y="2381"/>
                  </a:lnTo>
                  <a:lnTo>
                    <a:pt x="674" y="2381"/>
                  </a:lnTo>
                  <a:lnTo>
                    <a:pt x="681" y="2381"/>
                  </a:lnTo>
                  <a:lnTo>
                    <a:pt x="688" y="2381"/>
                  </a:lnTo>
                  <a:lnTo>
                    <a:pt x="688" y="2374"/>
                  </a:lnTo>
                  <a:lnTo>
                    <a:pt x="695" y="2374"/>
                  </a:lnTo>
                  <a:lnTo>
                    <a:pt x="702" y="2374"/>
                  </a:lnTo>
                  <a:lnTo>
                    <a:pt x="709" y="2374"/>
                  </a:lnTo>
                  <a:lnTo>
                    <a:pt x="716" y="2374"/>
                  </a:lnTo>
                  <a:lnTo>
                    <a:pt x="716" y="2367"/>
                  </a:lnTo>
                  <a:lnTo>
                    <a:pt x="723" y="2367"/>
                  </a:lnTo>
                  <a:lnTo>
                    <a:pt x="730" y="2360"/>
                  </a:lnTo>
                  <a:lnTo>
                    <a:pt x="730" y="2367"/>
                  </a:lnTo>
                  <a:lnTo>
                    <a:pt x="730" y="2374"/>
                  </a:lnTo>
                  <a:lnTo>
                    <a:pt x="723" y="2374"/>
                  </a:lnTo>
                  <a:lnTo>
                    <a:pt x="723" y="2381"/>
                  </a:lnTo>
                  <a:lnTo>
                    <a:pt x="723" y="2388"/>
                  </a:lnTo>
                  <a:lnTo>
                    <a:pt x="716" y="2388"/>
                  </a:lnTo>
                  <a:lnTo>
                    <a:pt x="716" y="2396"/>
                  </a:lnTo>
                  <a:lnTo>
                    <a:pt x="709" y="2396"/>
                  </a:lnTo>
                  <a:lnTo>
                    <a:pt x="709" y="2403"/>
                  </a:lnTo>
                  <a:lnTo>
                    <a:pt x="702" y="2403"/>
                  </a:lnTo>
                  <a:lnTo>
                    <a:pt x="702" y="2396"/>
                  </a:lnTo>
                  <a:lnTo>
                    <a:pt x="702" y="2403"/>
                  </a:lnTo>
                  <a:lnTo>
                    <a:pt x="695" y="2403"/>
                  </a:lnTo>
                  <a:lnTo>
                    <a:pt x="688" y="2403"/>
                  </a:lnTo>
                  <a:lnTo>
                    <a:pt x="681" y="2410"/>
                  </a:lnTo>
                  <a:lnTo>
                    <a:pt x="674" y="2410"/>
                  </a:lnTo>
                  <a:lnTo>
                    <a:pt x="674" y="2417"/>
                  </a:lnTo>
                  <a:lnTo>
                    <a:pt x="667" y="2424"/>
                  </a:lnTo>
                  <a:lnTo>
                    <a:pt x="667" y="2431"/>
                  </a:lnTo>
                  <a:lnTo>
                    <a:pt x="667" y="2424"/>
                  </a:lnTo>
                  <a:lnTo>
                    <a:pt x="659" y="2424"/>
                  </a:lnTo>
                  <a:lnTo>
                    <a:pt x="652" y="2424"/>
                  </a:lnTo>
                  <a:lnTo>
                    <a:pt x="652" y="2431"/>
                  </a:lnTo>
                  <a:lnTo>
                    <a:pt x="645" y="2431"/>
                  </a:lnTo>
                  <a:lnTo>
                    <a:pt x="645" y="2438"/>
                  </a:lnTo>
                  <a:lnTo>
                    <a:pt x="645" y="2445"/>
                  </a:lnTo>
                  <a:lnTo>
                    <a:pt x="638" y="2445"/>
                  </a:lnTo>
                  <a:lnTo>
                    <a:pt x="638" y="2452"/>
                  </a:lnTo>
                  <a:lnTo>
                    <a:pt x="638" y="2459"/>
                  </a:lnTo>
                  <a:lnTo>
                    <a:pt x="631" y="2459"/>
                  </a:lnTo>
                  <a:lnTo>
                    <a:pt x="631" y="2466"/>
                  </a:lnTo>
                  <a:lnTo>
                    <a:pt x="638" y="2466"/>
                  </a:lnTo>
                  <a:lnTo>
                    <a:pt x="638" y="2473"/>
                  </a:lnTo>
                  <a:lnTo>
                    <a:pt x="638" y="2481"/>
                  </a:lnTo>
                  <a:lnTo>
                    <a:pt x="631" y="2481"/>
                  </a:lnTo>
                  <a:lnTo>
                    <a:pt x="624" y="2481"/>
                  </a:lnTo>
                  <a:lnTo>
                    <a:pt x="617" y="2481"/>
                  </a:lnTo>
                  <a:lnTo>
                    <a:pt x="610" y="2481"/>
                  </a:lnTo>
                  <a:lnTo>
                    <a:pt x="603" y="2481"/>
                  </a:lnTo>
                  <a:lnTo>
                    <a:pt x="596" y="2481"/>
                  </a:lnTo>
                  <a:lnTo>
                    <a:pt x="589" y="2481"/>
                  </a:lnTo>
                  <a:lnTo>
                    <a:pt x="582" y="2481"/>
                  </a:lnTo>
                  <a:lnTo>
                    <a:pt x="574" y="2481"/>
                  </a:lnTo>
                  <a:lnTo>
                    <a:pt x="567" y="2481"/>
                  </a:lnTo>
                  <a:lnTo>
                    <a:pt x="560" y="2481"/>
                  </a:lnTo>
                  <a:lnTo>
                    <a:pt x="560" y="2473"/>
                  </a:lnTo>
                  <a:lnTo>
                    <a:pt x="553" y="2473"/>
                  </a:lnTo>
                  <a:lnTo>
                    <a:pt x="546" y="2473"/>
                  </a:lnTo>
                  <a:lnTo>
                    <a:pt x="546" y="2466"/>
                  </a:lnTo>
                  <a:lnTo>
                    <a:pt x="539" y="2466"/>
                  </a:lnTo>
                  <a:lnTo>
                    <a:pt x="539" y="2459"/>
                  </a:lnTo>
                  <a:lnTo>
                    <a:pt x="532" y="2459"/>
                  </a:lnTo>
                  <a:lnTo>
                    <a:pt x="532" y="2452"/>
                  </a:lnTo>
                  <a:lnTo>
                    <a:pt x="525" y="2452"/>
                  </a:lnTo>
                  <a:lnTo>
                    <a:pt x="518" y="2452"/>
                  </a:lnTo>
                  <a:lnTo>
                    <a:pt x="518" y="2459"/>
                  </a:lnTo>
                  <a:lnTo>
                    <a:pt x="511" y="2452"/>
                  </a:lnTo>
                  <a:lnTo>
                    <a:pt x="511" y="2459"/>
                  </a:lnTo>
                  <a:lnTo>
                    <a:pt x="511" y="2452"/>
                  </a:lnTo>
                  <a:lnTo>
                    <a:pt x="504" y="2452"/>
                  </a:lnTo>
                  <a:lnTo>
                    <a:pt x="496" y="2452"/>
                  </a:lnTo>
                  <a:lnTo>
                    <a:pt x="496" y="2445"/>
                  </a:lnTo>
                  <a:lnTo>
                    <a:pt x="489" y="2445"/>
                  </a:lnTo>
                  <a:lnTo>
                    <a:pt x="482" y="2445"/>
                  </a:lnTo>
                  <a:lnTo>
                    <a:pt x="482" y="2438"/>
                  </a:lnTo>
                  <a:lnTo>
                    <a:pt x="475" y="2438"/>
                  </a:lnTo>
                  <a:lnTo>
                    <a:pt x="475" y="2445"/>
                  </a:lnTo>
                  <a:lnTo>
                    <a:pt x="468" y="2445"/>
                  </a:lnTo>
                  <a:lnTo>
                    <a:pt x="468" y="2438"/>
                  </a:lnTo>
                  <a:lnTo>
                    <a:pt x="461" y="2438"/>
                  </a:lnTo>
                  <a:lnTo>
                    <a:pt x="461" y="2445"/>
                  </a:lnTo>
                  <a:lnTo>
                    <a:pt x="454" y="2445"/>
                  </a:lnTo>
                  <a:lnTo>
                    <a:pt x="454" y="2438"/>
                  </a:lnTo>
                  <a:lnTo>
                    <a:pt x="447" y="2438"/>
                  </a:lnTo>
                  <a:lnTo>
                    <a:pt x="440" y="2438"/>
                  </a:lnTo>
                  <a:lnTo>
                    <a:pt x="433" y="2438"/>
                  </a:lnTo>
                  <a:lnTo>
                    <a:pt x="426" y="2438"/>
                  </a:lnTo>
                  <a:lnTo>
                    <a:pt x="426" y="2445"/>
                  </a:lnTo>
                  <a:lnTo>
                    <a:pt x="418" y="2445"/>
                  </a:lnTo>
                  <a:lnTo>
                    <a:pt x="418" y="2438"/>
                  </a:lnTo>
                  <a:lnTo>
                    <a:pt x="411" y="2438"/>
                  </a:lnTo>
                  <a:lnTo>
                    <a:pt x="404" y="2438"/>
                  </a:lnTo>
                  <a:lnTo>
                    <a:pt x="397" y="2438"/>
                  </a:lnTo>
                  <a:lnTo>
                    <a:pt x="390" y="2438"/>
                  </a:lnTo>
                  <a:lnTo>
                    <a:pt x="383" y="2438"/>
                  </a:lnTo>
                  <a:lnTo>
                    <a:pt x="383" y="2445"/>
                  </a:lnTo>
                  <a:lnTo>
                    <a:pt x="390" y="2445"/>
                  </a:lnTo>
                  <a:lnTo>
                    <a:pt x="390" y="2452"/>
                  </a:lnTo>
                  <a:lnTo>
                    <a:pt x="383" y="2452"/>
                  </a:lnTo>
                  <a:lnTo>
                    <a:pt x="376" y="2452"/>
                  </a:lnTo>
                  <a:lnTo>
                    <a:pt x="376" y="2459"/>
                  </a:lnTo>
                  <a:lnTo>
                    <a:pt x="383" y="2459"/>
                  </a:lnTo>
                  <a:lnTo>
                    <a:pt x="376" y="2459"/>
                  </a:lnTo>
                  <a:lnTo>
                    <a:pt x="376" y="2466"/>
                  </a:lnTo>
                  <a:lnTo>
                    <a:pt x="383" y="2466"/>
                  </a:lnTo>
                  <a:lnTo>
                    <a:pt x="383" y="2473"/>
                  </a:lnTo>
                  <a:lnTo>
                    <a:pt x="383" y="2481"/>
                  </a:lnTo>
                  <a:lnTo>
                    <a:pt x="383" y="2488"/>
                  </a:lnTo>
                  <a:lnTo>
                    <a:pt x="383" y="2481"/>
                  </a:lnTo>
                  <a:lnTo>
                    <a:pt x="383" y="2488"/>
                  </a:lnTo>
                  <a:lnTo>
                    <a:pt x="383" y="2481"/>
                  </a:lnTo>
                  <a:lnTo>
                    <a:pt x="376" y="2481"/>
                  </a:lnTo>
                  <a:lnTo>
                    <a:pt x="376" y="2488"/>
                  </a:lnTo>
                  <a:lnTo>
                    <a:pt x="369" y="2488"/>
                  </a:lnTo>
                  <a:lnTo>
                    <a:pt x="362" y="2495"/>
                  </a:lnTo>
                  <a:lnTo>
                    <a:pt x="355" y="2495"/>
                  </a:lnTo>
                  <a:lnTo>
                    <a:pt x="355" y="2502"/>
                  </a:lnTo>
                  <a:lnTo>
                    <a:pt x="348" y="2502"/>
                  </a:lnTo>
                  <a:lnTo>
                    <a:pt x="341" y="2502"/>
                  </a:lnTo>
                  <a:lnTo>
                    <a:pt x="341" y="2495"/>
                  </a:lnTo>
                  <a:lnTo>
                    <a:pt x="333" y="2495"/>
                  </a:lnTo>
                  <a:lnTo>
                    <a:pt x="333" y="2488"/>
                  </a:lnTo>
                  <a:lnTo>
                    <a:pt x="326" y="2488"/>
                  </a:lnTo>
                  <a:lnTo>
                    <a:pt x="326" y="2481"/>
                  </a:lnTo>
                  <a:lnTo>
                    <a:pt x="319" y="2481"/>
                  </a:lnTo>
                  <a:lnTo>
                    <a:pt x="312" y="2481"/>
                  </a:lnTo>
                  <a:lnTo>
                    <a:pt x="312" y="2488"/>
                  </a:lnTo>
                  <a:lnTo>
                    <a:pt x="312" y="2495"/>
                  </a:lnTo>
                  <a:lnTo>
                    <a:pt x="305" y="2495"/>
                  </a:lnTo>
                  <a:lnTo>
                    <a:pt x="312" y="2495"/>
                  </a:lnTo>
                  <a:lnTo>
                    <a:pt x="312" y="2502"/>
                  </a:lnTo>
                  <a:lnTo>
                    <a:pt x="305" y="2502"/>
                  </a:lnTo>
                  <a:lnTo>
                    <a:pt x="305" y="2509"/>
                  </a:lnTo>
                  <a:lnTo>
                    <a:pt x="298" y="2509"/>
                  </a:lnTo>
                  <a:lnTo>
                    <a:pt x="305" y="2516"/>
                  </a:lnTo>
                  <a:lnTo>
                    <a:pt x="298" y="2516"/>
                  </a:lnTo>
                  <a:lnTo>
                    <a:pt x="298" y="2523"/>
                  </a:lnTo>
                  <a:lnTo>
                    <a:pt x="298" y="2530"/>
                  </a:lnTo>
                  <a:lnTo>
                    <a:pt x="298" y="2537"/>
                  </a:lnTo>
                  <a:lnTo>
                    <a:pt x="298" y="2544"/>
                  </a:lnTo>
                  <a:lnTo>
                    <a:pt x="291" y="2544"/>
                  </a:lnTo>
                  <a:lnTo>
                    <a:pt x="291" y="2551"/>
                  </a:lnTo>
                  <a:lnTo>
                    <a:pt x="291" y="2559"/>
                  </a:lnTo>
                  <a:lnTo>
                    <a:pt x="284" y="2559"/>
                  </a:lnTo>
                  <a:lnTo>
                    <a:pt x="277" y="2559"/>
                  </a:lnTo>
                  <a:lnTo>
                    <a:pt x="277" y="2566"/>
                  </a:lnTo>
                  <a:lnTo>
                    <a:pt x="270" y="2566"/>
                  </a:lnTo>
                  <a:lnTo>
                    <a:pt x="270" y="2573"/>
                  </a:lnTo>
                  <a:lnTo>
                    <a:pt x="263" y="2573"/>
                  </a:lnTo>
                  <a:lnTo>
                    <a:pt x="263" y="2580"/>
                  </a:lnTo>
                  <a:lnTo>
                    <a:pt x="255" y="2580"/>
                  </a:lnTo>
                  <a:lnTo>
                    <a:pt x="263" y="2580"/>
                  </a:lnTo>
                  <a:lnTo>
                    <a:pt x="255" y="2580"/>
                  </a:lnTo>
                  <a:lnTo>
                    <a:pt x="248" y="2580"/>
                  </a:lnTo>
                  <a:lnTo>
                    <a:pt x="248" y="2587"/>
                  </a:lnTo>
                  <a:lnTo>
                    <a:pt x="241" y="2587"/>
                  </a:lnTo>
                  <a:lnTo>
                    <a:pt x="241" y="2594"/>
                  </a:lnTo>
                  <a:lnTo>
                    <a:pt x="234" y="2601"/>
                  </a:lnTo>
                  <a:lnTo>
                    <a:pt x="234" y="2608"/>
                  </a:lnTo>
                  <a:lnTo>
                    <a:pt x="227" y="2608"/>
                  </a:lnTo>
                  <a:lnTo>
                    <a:pt x="220" y="2608"/>
                  </a:lnTo>
                  <a:lnTo>
                    <a:pt x="213" y="2608"/>
                  </a:lnTo>
                  <a:lnTo>
                    <a:pt x="206" y="2608"/>
                  </a:lnTo>
                  <a:lnTo>
                    <a:pt x="199" y="2608"/>
                  </a:lnTo>
                  <a:lnTo>
                    <a:pt x="206" y="2608"/>
                  </a:lnTo>
                  <a:lnTo>
                    <a:pt x="199" y="2608"/>
                  </a:lnTo>
                  <a:lnTo>
                    <a:pt x="199" y="2615"/>
                  </a:lnTo>
                  <a:lnTo>
                    <a:pt x="192" y="2615"/>
                  </a:lnTo>
                  <a:lnTo>
                    <a:pt x="199" y="2615"/>
                  </a:lnTo>
                  <a:lnTo>
                    <a:pt x="199" y="2608"/>
                  </a:lnTo>
                  <a:lnTo>
                    <a:pt x="192" y="2608"/>
                  </a:lnTo>
                  <a:lnTo>
                    <a:pt x="192" y="2615"/>
                  </a:lnTo>
                  <a:lnTo>
                    <a:pt x="185" y="2615"/>
                  </a:lnTo>
                  <a:lnTo>
                    <a:pt x="177" y="2615"/>
                  </a:lnTo>
                  <a:lnTo>
                    <a:pt x="177" y="2622"/>
                  </a:lnTo>
                  <a:lnTo>
                    <a:pt x="177" y="2629"/>
                  </a:lnTo>
                  <a:lnTo>
                    <a:pt x="170" y="2629"/>
                  </a:lnTo>
                  <a:lnTo>
                    <a:pt x="170" y="2636"/>
                  </a:lnTo>
                  <a:lnTo>
                    <a:pt x="170" y="2629"/>
                  </a:lnTo>
                  <a:lnTo>
                    <a:pt x="170" y="2636"/>
                  </a:lnTo>
                  <a:lnTo>
                    <a:pt x="170" y="2644"/>
                  </a:lnTo>
                  <a:lnTo>
                    <a:pt x="170" y="2651"/>
                  </a:lnTo>
                  <a:lnTo>
                    <a:pt x="163" y="2651"/>
                  </a:lnTo>
                  <a:lnTo>
                    <a:pt x="156" y="2651"/>
                  </a:lnTo>
                  <a:lnTo>
                    <a:pt x="149" y="2651"/>
                  </a:lnTo>
                  <a:lnTo>
                    <a:pt x="149" y="2658"/>
                  </a:lnTo>
                  <a:lnTo>
                    <a:pt x="142" y="2658"/>
                  </a:lnTo>
                  <a:lnTo>
                    <a:pt x="142" y="2665"/>
                  </a:lnTo>
                  <a:lnTo>
                    <a:pt x="142" y="2672"/>
                  </a:lnTo>
                  <a:lnTo>
                    <a:pt x="135" y="2672"/>
                  </a:lnTo>
                  <a:lnTo>
                    <a:pt x="135" y="2679"/>
                  </a:lnTo>
                  <a:lnTo>
                    <a:pt x="128" y="2679"/>
                  </a:lnTo>
                  <a:lnTo>
                    <a:pt x="121" y="2679"/>
                  </a:lnTo>
                  <a:lnTo>
                    <a:pt x="121" y="2686"/>
                  </a:lnTo>
                  <a:lnTo>
                    <a:pt x="114" y="2686"/>
                  </a:lnTo>
                  <a:lnTo>
                    <a:pt x="114" y="2693"/>
                  </a:lnTo>
                  <a:lnTo>
                    <a:pt x="107" y="2693"/>
                  </a:lnTo>
                  <a:lnTo>
                    <a:pt x="100" y="2693"/>
                  </a:lnTo>
                  <a:lnTo>
                    <a:pt x="100" y="2700"/>
                  </a:lnTo>
                  <a:lnTo>
                    <a:pt x="92" y="2700"/>
                  </a:lnTo>
                  <a:lnTo>
                    <a:pt x="85" y="2700"/>
                  </a:lnTo>
                  <a:lnTo>
                    <a:pt x="78" y="2700"/>
                  </a:lnTo>
                  <a:lnTo>
                    <a:pt x="78" y="2707"/>
                  </a:lnTo>
                  <a:lnTo>
                    <a:pt x="71" y="2707"/>
                  </a:lnTo>
                  <a:lnTo>
                    <a:pt x="71" y="2714"/>
                  </a:lnTo>
                  <a:lnTo>
                    <a:pt x="71" y="2707"/>
                  </a:lnTo>
                  <a:lnTo>
                    <a:pt x="64" y="2707"/>
                  </a:lnTo>
                  <a:lnTo>
                    <a:pt x="64" y="2700"/>
                  </a:lnTo>
                  <a:lnTo>
                    <a:pt x="57" y="2700"/>
                  </a:lnTo>
                  <a:lnTo>
                    <a:pt x="50" y="2700"/>
                  </a:lnTo>
                  <a:lnTo>
                    <a:pt x="43" y="2700"/>
                  </a:lnTo>
                  <a:lnTo>
                    <a:pt x="43" y="2707"/>
                  </a:lnTo>
                  <a:lnTo>
                    <a:pt x="36" y="2707"/>
                  </a:lnTo>
                  <a:lnTo>
                    <a:pt x="29" y="2707"/>
                  </a:lnTo>
                  <a:lnTo>
                    <a:pt x="22" y="2707"/>
                  </a:lnTo>
                  <a:lnTo>
                    <a:pt x="14" y="2707"/>
                  </a:lnTo>
                  <a:lnTo>
                    <a:pt x="14" y="2714"/>
                  </a:lnTo>
                  <a:lnTo>
                    <a:pt x="7" y="2722"/>
                  </a:lnTo>
                  <a:lnTo>
                    <a:pt x="14" y="2729"/>
                  </a:lnTo>
                  <a:lnTo>
                    <a:pt x="7" y="2729"/>
                  </a:lnTo>
                  <a:lnTo>
                    <a:pt x="14" y="2729"/>
                  </a:lnTo>
                  <a:lnTo>
                    <a:pt x="7" y="2736"/>
                  </a:lnTo>
                  <a:lnTo>
                    <a:pt x="0" y="2736"/>
                  </a:lnTo>
                  <a:lnTo>
                    <a:pt x="0" y="2743"/>
                  </a:lnTo>
                  <a:lnTo>
                    <a:pt x="7" y="2743"/>
                  </a:lnTo>
                  <a:lnTo>
                    <a:pt x="7" y="2750"/>
                  </a:lnTo>
                  <a:lnTo>
                    <a:pt x="14" y="2750"/>
                  </a:lnTo>
                  <a:lnTo>
                    <a:pt x="22" y="2750"/>
                  </a:lnTo>
                  <a:lnTo>
                    <a:pt x="29" y="2750"/>
                  </a:lnTo>
                  <a:lnTo>
                    <a:pt x="36" y="2750"/>
                  </a:lnTo>
                  <a:lnTo>
                    <a:pt x="36" y="2743"/>
                  </a:lnTo>
                  <a:lnTo>
                    <a:pt x="43" y="2743"/>
                  </a:lnTo>
                  <a:lnTo>
                    <a:pt x="43" y="2736"/>
                  </a:lnTo>
                  <a:lnTo>
                    <a:pt x="43" y="2729"/>
                  </a:lnTo>
                  <a:lnTo>
                    <a:pt x="50" y="2729"/>
                  </a:lnTo>
                  <a:lnTo>
                    <a:pt x="57" y="2729"/>
                  </a:lnTo>
                  <a:lnTo>
                    <a:pt x="57" y="2736"/>
                  </a:lnTo>
                  <a:lnTo>
                    <a:pt x="64" y="2736"/>
                  </a:lnTo>
                  <a:lnTo>
                    <a:pt x="57" y="2736"/>
                  </a:lnTo>
                  <a:lnTo>
                    <a:pt x="64" y="2736"/>
                  </a:lnTo>
                  <a:lnTo>
                    <a:pt x="64" y="2743"/>
                  </a:lnTo>
                  <a:lnTo>
                    <a:pt x="71" y="2743"/>
                  </a:lnTo>
                  <a:lnTo>
                    <a:pt x="78" y="2743"/>
                  </a:lnTo>
                  <a:lnTo>
                    <a:pt x="78" y="2750"/>
                  </a:lnTo>
                  <a:lnTo>
                    <a:pt x="85" y="2750"/>
                  </a:lnTo>
                  <a:lnTo>
                    <a:pt x="92" y="2757"/>
                  </a:lnTo>
                  <a:lnTo>
                    <a:pt x="92" y="2764"/>
                  </a:lnTo>
                  <a:lnTo>
                    <a:pt x="92" y="2771"/>
                  </a:lnTo>
                  <a:lnTo>
                    <a:pt x="100" y="2771"/>
                  </a:lnTo>
                  <a:lnTo>
                    <a:pt x="100" y="2778"/>
                  </a:lnTo>
                  <a:lnTo>
                    <a:pt x="92" y="2778"/>
                  </a:lnTo>
                  <a:lnTo>
                    <a:pt x="92" y="2785"/>
                  </a:lnTo>
                  <a:lnTo>
                    <a:pt x="100" y="2785"/>
                  </a:lnTo>
                  <a:lnTo>
                    <a:pt x="100" y="2792"/>
                  </a:lnTo>
                  <a:lnTo>
                    <a:pt x="107" y="2792"/>
                  </a:lnTo>
                  <a:lnTo>
                    <a:pt x="107" y="2785"/>
                  </a:lnTo>
                  <a:lnTo>
                    <a:pt x="114" y="2785"/>
                  </a:lnTo>
                  <a:lnTo>
                    <a:pt x="121" y="2785"/>
                  </a:lnTo>
                  <a:lnTo>
                    <a:pt x="128" y="2785"/>
                  </a:lnTo>
                  <a:lnTo>
                    <a:pt x="128" y="2778"/>
                  </a:lnTo>
                  <a:lnTo>
                    <a:pt x="135" y="2778"/>
                  </a:lnTo>
                  <a:lnTo>
                    <a:pt x="135" y="2771"/>
                  </a:lnTo>
                  <a:lnTo>
                    <a:pt x="135" y="2764"/>
                  </a:lnTo>
                  <a:lnTo>
                    <a:pt x="128" y="2764"/>
                  </a:lnTo>
                  <a:lnTo>
                    <a:pt x="128" y="2757"/>
                  </a:lnTo>
                  <a:lnTo>
                    <a:pt x="135" y="2757"/>
                  </a:lnTo>
                  <a:lnTo>
                    <a:pt x="135" y="2750"/>
                  </a:lnTo>
                  <a:lnTo>
                    <a:pt x="142" y="2750"/>
                  </a:lnTo>
                  <a:lnTo>
                    <a:pt x="142" y="2743"/>
                  </a:lnTo>
                  <a:lnTo>
                    <a:pt x="149" y="2743"/>
                  </a:lnTo>
                  <a:lnTo>
                    <a:pt x="142" y="2743"/>
                  </a:lnTo>
                  <a:lnTo>
                    <a:pt x="142" y="2736"/>
                  </a:lnTo>
                  <a:lnTo>
                    <a:pt x="149" y="2736"/>
                  </a:lnTo>
                  <a:lnTo>
                    <a:pt x="149" y="2729"/>
                  </a:lnTo>
                  <a:lnTo>
                    <a:pt x="149" y="2722"/>
                  </a:lnTo>
                  <a:lnTo>
                    <a:pt x="142" y="2722"/>
                  </a:lnTo>
                  <a:lnTo>
                    <a:pt x="149" y="2722"/>
                  </a:lnTo>
                  <a:lnTo>
                    <a:pt x="156" y="2722"/>
                  </a:lnTo>
                  <a:lnTo>
                    <a:pt x="156" y="2729"/>
                  </a:lnTo>
                  <a:lnTo>
                    <a:pt x="156" y="2736"/>
                  </a:lnTo>
                  <a:lnTo>
                    <a:pt x="149" y="2743"/>
                  </a:lnTo>
                  <a:lnTo>
                    <a:pt x="156" y="2743"/>
                  </a:lnTo>
                  <a:lnTo>
                    <a:pt x="156" y="2736"/>
                  </a:lnTo>
                  <a:lnTo>
                    <a:pt x="163" y="2736"/>
                  </a:lnTo>
                  <a:lnTo>
                    <a:pt x="156" y="2743"/>
                  </a:lnTo>
                  <a:lnTo>
                    <a:pt x="156" y="2750"/>
                  </a:lnTo>
                  <a:lnTo>
                    <a:pt x="156" y="2743"/>
                  </a:lnTo>
                  <a:lnTo>
                    <a:pt x="163" y="2743"/>
                  </a:lnTo>
                  <a:lnTo>
                    <a:pt x="163" y="2736"/>
                  </a:lnTo>
                  <a:lnTo>
                    <a:pt x="170" y="2736"/>
                  </a:lnTo>
                  <a:lnTo>
                    <a:pt x="170" y="2729"/>
                  </a:lnTo>
                  <a:lnTo>
                    <a:pt x="177" y="2729"/>
                  </a:lnTo>
                  <a:lnTo>
                    <a:pt x="177" y="2736"/>
                  </a:lnTo>
                  <a:lnTo>
                    <a:pt x="177" y="2729"/>
                  </a:lnTo>
                  <a:lnTo>
                    <a:pt x="185" y="2729"/>
                  </a:lnTo>
                  <a:lnTo>
                    <a:pt x="185" y="2722"/>
                  </a:lnTo>
                  <a:lnTo>
                    <a:pt x="192" y="2722"/>
                  </a:lnTo>
                  <a:lnTo>
                    <a:pt x="199" y="2722"/>
                  </a:lnTo>
                  <a:lnTo>
                    <a:pt x="199" y="2729"/>
                  </a:lnTo>
                  <a:lnTo>
                    <a:pt x="206" y="2729"/>
                  </a:lnTo>
                  <a:lnTo>
                    <a:pt x="206" y="2722"/>
                  </a:lnTo>
                  <a:lnTo>
                    <a:pt x="213" y="2722"/>
                  </a:lnTo>
                  <a:lnTo>
                    <a:pt x="213" y="2714"/>
                  </a:lnTo>
                  <a:lnTo>
                    <a:pt x="213" y="2707"/>
                  </a:lnTo>
                  <a:lnTo>
                    <a:pt x="220" y="2707"/>
                  </a:lnTo>
                  <a:lnTo>
                    <a:pt x="220" y="2700"/>
                  </a:lnTo>
                  <a:lnTo>
                    <a:pt x="220" y="2693"/>
                  </a:lnTo>
                  <a:lnTo>
                    <a:pt x="227" y="2693"/>
                  </a:lnTo>
                  <a:lnTo>
                    <a:pt x="234" y="2693"/>
                  </a:lnTo>
                  <a:lnTo>
                    <a:pt x="234" y="2700"/>
                  </a:lnTo>
                  <a:lnTo>
                    <a:pt x="234" y="2707"/>
                  </a:lnTo>
                  <a:lnTo>
                    <a:pt x="241" y="2707"/>
                  </a:lnTo>
                  <a:lnTo>
                    <a:pt x="241" y="2700"/>
                  </a:lnTo>
                  <a:lnTo>
                    <a:pt x="248" y="2700"/>
                  </a:lnTo>
                  <a:lnTo>
                    <a:pt x="248" y="2707"/>
                  </a:lnTo>
                  <a:lnTo>
                    <a:pt x="248" y="2700"/>
                  </a:lnTo>
                  <a:lnTo>
                    <a:pt x="248" y="2707"/>
                  </a:lnTo>
                  <a:lnTo>
                    <a:pt x="255" y="2707"/>
                  </a:lnTo>
                  <a:lnTo>
                    <a:pt x="255" y="2700"/>
                  </a:lnTo>
                  <a:lnTo>
                    <a:pt x="255" y="2707"/>
                  </a:lnTo>
                  <a:lnTo>
                    <a:pt x="263" y="2707"/>
                  </a:lnTo>
                  <a:lnTo>
                    <a:pt x="270" y="2707"/>
                  </a:lnTo>
                  <a:lnTo>
                    <a:pt x="277" y="2707"/>
                  </a:lnTo>
                  <a:lnTo>
                    <a:pt x="284" y="2707"/>
                  </a:lnTo>
                  <a:lnTo>
                    <a:pt x="284" y="2700"/>
                  </a:lnTo>
                  <a:lnTo>
                    <a:pt x="291" y="2700"/>
                  </a:lnTo>
                  <a:lnTo>
                    <a:pt x="298" y="2700"/>
                  </a:lnTo>
                  <a:lnTo>
                    <a:pt x="305" y="2700"/>
                  </a:lnTo>
                  <a:lnTo>
                    <a:pt x="305" y="2707"/>
                  </a:lnTo>
                  <a:lnTo>
                    <a:pt x="312" y="2707"/>
                  </a:lnTo>
                  <a:lnTo>
                    <a:pt x="319" y="2707"/>
                  </a:lnTo>
                  <a:lnTo>
                    <a:pt x="326" y="2707"/>
                  </a:lnTo>
                  <a:lnTo>
                    <a:pt x="326" y="2714"/>
                  </a:lnTo>
                  <a:lnTo>
                    <a:pt x="333" y="2722"/>
                  </a:lnTo>
                  <a:lnTo>
                    <a:pt x="326" y="2722"/>
                  </a:lnTo>
                  <a:lnTo>
                    <a:pt x="333" y="2722"/>
                  </a:lnTo>
                  <a:lnTo>
                    <a:pt x="333" y="2714"/>
                  </a:lnTo>
                  <a:lnTo>
                    <a:pt x="341" y="2714"/>
                  </a:lnTo>
                  <a:lnTo>
                    <a:pt x="341" y="2707"/>
                  </a:lnTo>
                  <a:lnTo>
                    <a:pt x="348" y="2707"/>
                  </a:lnTo>
                  <a:lnTo>
                    <a:pt x="348" y="2714"/>
                  </a:lnTo>
                  <a:lnTo>
                    <a:pt x="355" y="2714"/>
                  </a:lnTo>
                  <a:lnTo>
                    <a:pt x="348" y="2714"/>
                  </a:lnTo>
                  <a:lnTo>
                    <a:pt x="348" y="2722"/>
                  </a:lnTo>
                  <a:lnTo>
                    <a:pt x="355" y="2722"/>
                  </a:lnTo>
                  <a:lnTo>
                    <a:pt x="348" y="2722"/>
                  </a:lnTo>
                  <a:lnTo>
                    <a:pt x="348" y="2729"/>
                  </a:lnTo>
                  <a:lnTo>
                    <a:pt x="355" y="2729"/>
                  </a:lnTo>
                  <a:lnTo>
                    <a:pt x="362" y="2729"/>
                  </a:lnTo>
                  <a:lnTo>
                    <a:pt x="362" y="2736"/>
                  </a:lnTo>
                  <a:lnTo>
                    <a:pt x="369" y="2736"/>
                  </a:lnTo>
                  <a:lnTo>
                    <a:pt x="376" y="2736"/>
                  </a:lnTo>
                  <a:lnTo>
                    <a:pt x="383" y="2736"/>
                  </a:lnTo>
                  <a:lnTo>
                    <a:pt x="390" y="2736"/>
                  </a:lnTo>
                  <a:lnTo>
                    <a:pt x="390" y="2743"/>
                  </a:lnTo>
                  <a:lnTo>
                    <a:pt x="397" y="2743"/>
                  </a:lnTo>
                  <a:lnTo>
                    <a:pt x="397" y="2750"/>
                  </a:lnTo>
                  <a:lnTo>
                    <a:pt x="397" y="2757"/>
                  </a:lnTo>
                  <a:lnTo>
                    <a:pt x="397" y="2764"/>
                  </a:lnTo>
                  <a:lnTo>
                    <a:pt x="404" y="2764"/>
                  </a:lnTo>
                  <a:lnTo>
                    <a:pt x="404" y="2771"/>
                  </a:lnTo>
                  <a:lnTo>
                    <a:pt x="411" y="2771"/>
                  </a:lnTo>
                  <a:lnTo>
                    <a:pt x="411" y="2778"/>
                  </a:lnTo>
                  <a:lnTo>
                    <a:pt x="411" y="2771"/>
                  </a:lnTo>
                  <a:lnTo>
                    <a:pt x="418" y="2771"/>
                  </a:lnTo>
                  <a:lnTo>
                    <a:pt x="418" y="2778"/>
                  </a:lnTo>
                  <a:lnTo>
                    <a:pt x="426" y="2778"/>
                  </a:lnTo>
                  <a:lnTo>
                    <a:pt x="433" y="2778"/>
                  </a:lnTo>
                  <a:lnTo>
                    <a:pt x="440" y="2778"/>
                  </a:lnTo>
                  <a:lnTo>
                    <a:pt x="447" y="2778"/>
                  </a:lnTo>
                  <a:lnTo>
                    <a:pt x="440" y="2778"/>
                  </a:lnTo>
                  <a:lnTo>
                    <a:pt x="440" y="2771"/>
                  </a:lnTo>
                  <a:lnTo>
                    <a:pt x="447" y="2764"/>
                  </a:lnTo>
                  <a:lnTo>
                    <a:pt x="447" y="2757"/>
                  </a:lnTo>
                  <a:lnTo>
                    <a:pt x="454" y="2750"/>
                  </a:lnTo>
                  <a:lnTo>
                    <a:pt x="461" y="2750"/>
                  </a:lnTo>
                  <a:lnTo>
                    <a:pt x="461" y="2743"/>
                  </a:lnTo>
                  <a:lnTo>
                    <a:pt x="461" y="2750"/>
                  </a:lnTo>
                  <a:lnTo>
                    <a:pt x="468" y="2750"/>
                  </a:lnTo>
                  <a:lnTo>
                    <a:pt x="468" y="2743"/>
                  </a:lnTo>
                  <a:lnTo>
                    <a:pt x="475" y="2743"/>
                  </a:lnTo>
                  <a:lnTo>
                    <a:pt x="475" y="2736"/>
                  </a:lnTo>
                  <a:lnTo>
                    <a:pt x="482" y="2736"/>
                  </a:lnTo>
                  <a:lnTo>
                    <a:pt x="482" y="2729"/>
                  </a:lnTo>
                  <a:lnTo>
                    <a:pt x="489" y="2729"/>
                  </a:lnTo>
                  <a:lnTo>
                    <a:pt x="482" y="2722"/>
                  </a:lnTo>
                  <a:lnTo>
                    <a:pt x="475" y="2722"/>
                  </a:lnTo>
                  <a:lnTo>
                    <a:pt x="475" y="2714"/>
                  </a:lnTo>
                  <a:lnTo>
                    <a:pt x="475" y="2707"/>
                  </a:lnTo>
                  <a:lnTo>
                    <a:pt x="482" y="2707"/>
                  </a:lnTo>
                  <a:lnTo>
                    <a:pt x="489" y="2707"/>
                  </a:lnTo>
                  <a:lnTo>
                    <a:pt x="489" y="2700"/>
                  </a:lnTo>
                  <a:lnTo>
                    <a:pt x="482" y="2700"/>
                  </a:lnTo>
                  <a:lnTo>
                    <a:pt x="489" y="2700"/>
                  </a:lnTo>
                  <a:lnTo>
                    <a:pt x="489" y="2693"/>
                  </a:lnTo>
                  <a:lnTo>
                    <a:pt x="489" y="2686"/>
                  </a:lnTo>
                  <a:lnTo>
                    <a:pt x="489" y="2679"/>
                  </a:lnTo>
                  <a:lnTo>
                    <a:pt x="496" y="2679"/>
                  </a:lnTo>
                  <a:lnTo>
                    <a:pt x="496" y="2672"/>
                  </a:lnTo>
                  <a:lnTo>
                    <a:pt x="504" y="2672"/>
                  </a:lnTo>
                  <a:lnTo>
                    <a:pt x="504" y="2665"/>
                  </a:lnTo>
                  <a:lnTo>
                    <a:pt x="511" y="2665"/>
                  </a:lnTo>
                  <a:lnTo>
                    <a:pt x="511" y="2658"/>
                  </a:lnTo>
                  <a:lnTo>
                    <a:pt x="518" y="2658"/>
                  </a:lnTo>
                  <a:lnTo>
                    <a:pt x="518" y="2665"/>
                  </a:lnTo>
                  <a:lnTo>
                    <a:pt x="525" y="2665"/>
                  </a:lnTo>
                  <a:lnTo>
                    <a:pt x="525" y="2658"/>
                  </a:lnTo>
                  <a:lnTo>
                    <a:pt x="532" y="2658"/>
                  </a:lnTo>
                  <a:lnTo>
                    <a:pt x="539" y="2658"/>
                  </a:lnTo>
                  <a:lnTo>
                    <a:pt x="546" y="2658"/>
                  </a:lnTo>
                  <a:lnTo>
                    <a:pt x="546" y="2651"/>
                  </a:lnTo>
                  <a:lnTo>
                    <a:pt x="553" y="2651"/>
                  </a:lnTo>
                  <a:lnTo>
                    <a:pt x="553" y="2644"/>
                  </a:lnTo>
                  <a:lnTo>
                    <a:pt x="560" y="2644"/>
                  </a:lnTo>
                  <a:lnTo>
                    <a:pt x="567" y="2644"/>
                  </a:lnTo>
                  <a:lnTo>
                    <a:pt x="574" y="2644"/>
                  </a:lnTo>
                  <a:lnTo>
                    <a:pt x="582" y="2644"/>
                  </a:lnTo>
                  <a:lnTo>
                    <a:pt x="582" y="2651"/>
                  </a:lnTo>
                  <a:lnTo>
                    <a:pt x="589" y="2651"/>
                  </a:lnTo>
                  <a:lnTo>
                    <a:pt x="589" y="2644"/>
                  </a:lnTo>
                  <a:lnTo>
                    <a:pt x="596" y="2644"/>
                  </a:lnTo>
                  <a:lnTo>
                    <a:pt x="603" y="2644"/>
                  </a:lnTo>
                  <a:lnTo>
                    <a:pt x="610" y="2644"/>
                  </a:lnTo>
                  <a:lnTo>
                    <a:pt x="617" y="2644"/>
                  </a:lnTo>
                  <a:lnTo>
                    <a:pt x="624" y="2644"/>
                  </a:lnTo>
                  <a:lnTo>
                    <a:pt x="624" y="2636"/>
                  </a:lnTo>
                  <a:lnTo>
                    <a:pt x="631" y="2636"/>
                  </a:lnTo>
                  <a:lnTo>
                    <a:pt x="631" y="2644"/>
                  </a:lnTo>
                  <a:lnTo>
                    <a:pt x="638" y="2644"/>
                  </a:lnTo>
                  <a:lnTo>
                    <a:pt x="645" y="2644"/>
                  </a:lnTo>
                  <a:lnTo>
                    <a:pt x="645" y="2651"/>
                  </a:lnTo>
                  <a:lnTo>
                    <a:pt x="652" y="2651"/>
                  </a:lnTo>
                  <a:lnTo>
                    <a:pt x="659" y="2651"/>
                  </a:lnTo>
                  <a:lnTo>
                    <a:pt x="659" y="2658"/>
                  </a:lnTo>
                  <a:lnTo>
                    <a:pt x="667" y="2658"/>
                  </a:lnTo>
                  <a:lnTo>
                    <a:pt x="667" y="2665"/>
                  </a:lnTo>
                  <a:lnTo>
                    <a:pt x="674" y="2665"/>
                  </a:lnTo>
                  <a:lnTo>
                    <a:pt x="674" y="2672"/>
                  </a:lnTo>
                  <a:lnTo>
                    <a:pt x="681" y="2672"/>
                  </a:lnTo>
                  <a:lnTo>
                    <a:pt x="681" y="2679"/>
                  </a:lnTo>
                  <a:lnTo>
                    <a:pt x="688" y="2679"/>
                  </a:lnTo>
                  <a:lnTo>
                    <a:pt x="688" y="2686"/>
                  </a:lnTo>
                  <a:lnTo>
                    <a:pt x="695" y="2686"/>
                  </a:lnTo>
                  <a:lnTo>
                    <a:pt x="695" y="2693"/>
                  </a:lnTo>
                  <a:lnTo>
                    <a:pt x="702" y="2693"/>
                  </a:lnTo>
                  <a:lnTo>
                    <a:pt x="702" y="2700"/>
                  </a:lnTo>
                  <a:lnTo>
                    <a:pt x="709" y="2707"/>
                  </a:lnTo>
                  <a:lnTo>
                    <a:pt x="709" y="2714"/>
                  </a:lnTo>
                  <a:lnTo>
                    <a:pt x="709" y="2722"/>
                  </a:lnTo>
                  <a:lnTo>
                    <a:pt x="709" y="2729"/>
                  </a:lnTo>
                  <a:lnTo>
                    <a:pt x="709" y="2722"/>
                  </a:lnTo>
                  <a:lnTo>
                    <a:pt x="716" y="2722"/>
                  </a:lnTo>
                  <a:lnTo>
                    <a:pt x="716" y="2714"/>
                  </a:lnTo>
                  <a:lnTo>
                    <a:pt x="716" y="2707"/>
                  </a:lnTo>
                  <a:lnTo>
                    <a:pt x="709" y="2707"/>
                  </a:lnTo>
                  <a:lnTo>
                    <a:pt x="709" y="2700"/>
                  </a:lnTo>
                  <a:lnTo>
                    <a:pt x="716" y="2700"/>
                  </a:lnTo>
                  <a:lnTo>
                    <a:pt x="716" y="2693"/>
                  </a:lnTo>
                  <a:lnTo>
                    <a:pt x="723" y="2693"/>
                  </a:lnTo>
                  <a:lnTo>
                    <a:pt x="730" y="2693"/>
                  </a:lnTo>
                  <a:lnTo>
                    <a:pt x="737" y="2693"/>
                  </a:lnTo>
                  <a:lnTo>
                    <a:pt x="745" y="2700"/>
                  </a:lnTo>
                  <a:lnTo>
                    <a:pt x="752" y="2700"/>
                  </a:lnTo>
                  <a:lnTo>
                    <a:pt x="759" y="2700"/>
                  </a:lnTo>
                  <a:lnTo>
                    <a:pt x="766" y="2700"/>
                  </a:lnTo>
                  <a:lnTo>
                    <a:pt x="773" y="2700"/>
                  </a:lnTo>
                  <a:lnTo>
                    <a:pt x="773" y="2707"/>
                  </a:lnTo>
                  <a:lnTo>
                    <a:pt x="780" y="2707"/>
                  </a:lnTo>
                  <a:lnTo>
                    <a:pt x="780" y="2714"/>
                  </a:lnTo>
                  <a:lnTo>
                    <a:pt x="787" y="2714"/>
                  </a:lnTo>
                  <a:lnTo>
                    <a:pt x="794" y="2714"/>
                  </a:lnTo>
                  <a:lnTo>
                    <a:pt x="794" y="2722"/>
                  </a:lnTo>
                  <a:lnTo>
                    <a:pt x="801" y="2722"/>
                  </a:lnTo>
                  <a:lnTo>
                    <a:pt x="801" y="2714"/>
                  </a:lnTo>
                  <a:lnTo>
                    <a:pt x="808" y="2714"/>
                  </a:lnTo>
                  <a:lnTo>
                    <a:pt x="808" y="2722"/>
                  </a:lnTo>
                  <a:lnTo>
                    <a:pt x="815" y="2722"/>
                  </a:lnTo>
                  <a:lnTo>
                    <a:pt x="815" y="2714"/>
                  </a:lnTo>
                  <a:lnTo>
                    <a:pt x="815" y="2707"/>
                  </a:lnTo>
                  <a:lnTo>
                    <a:pt x="823" y="2707"/>
                  </a:lnTo>
                  <a:lnTo>
                    <a:pt x="823" y="2700"/>
                  </a:lnTo>
                  <a:lnTo>
                    <a:pt x="823" y="2693"/>
                  </a:lnTo>
                  <a:lnTo>
                    <a:pt x="830" y="2686"/>
                  </a:lnTo>
                  <a:lnTo>
                    <a:pt x="837" y="2686"/>
                  </a:lnTo>
                  <a:lnTo>
                    <a:pt x="844" y="2686"/>
                  </a:lnTo>
                  <a:lnTo>
                    <a:pt x="851" y="2686"/>
                  </a:lnTo>
                  <a:lnTo>
                    <a:pt x="858" y="2686"/>
                  </a:lnTo>
                  <a:lnTo>
                    <a:pt x="865" y="2686"/>
                  </a:lnTo>
                  <a:lnTo>
                    <a:pt x="872" y="2686"/>
                  </a:lnTo>
                  <a:lnTo>
                    <a:pt x="872" y="2679"/>
                  </a:lnTo>
                  <a:lnTo>
                    <a:pt x="879" y="2679"/>
                  </a:lnTo>
                  <a:lnTo>
                    <a:pt x="879" y="2686"/>
                  </a:lnTo>
                  <a:lnTo>
                    <a:pt x="886" y="2686"/>
                  </a:lnTo>
                  <a:lnTo>
                    <a:pt x="893" y="2686"/>
                  </a:lnTo>
                  <a:lnTo>
                    <a:pt x="893" y="2693"/>
                  </a:lnTo>
                  <a:lnTo>
                    <a:pt x="900" y="2693"/>
                  </a:lnTo>
                  <a:lnTo>
                    <a:pt x="908" y="2693"/>
                  </a:lnTo>
                  <a:lnTo>
                    <a:pt x="915" y="2686"/>
                  </a:lnTo>
                  <a:lnTo>
                    <a:pt x="915" y="2679"/>
                  </a:lnTo>
                  <a:lnTo>
                    <a:pt x="915" y="2686"/>
                  </a:lnTo>
                  <a:lnTo>
                    <a:pt x="922" y="2686"/>
                  </a:lnTo>
                  <a:lnTo>
                    <a:pt x="929" y="2686"/>
                  </a:lnTo>
                  <a:lnTo>
                    <a:pt x="929" y="2679"/>
                  </a:lnTo>
                  <a:lnTo>
                    <a:pt x="929" y="2686"/>
                  </a:lnTo>
                  <a:lnTo>
                    <a:pt x="929" y="2679"/>
                  </a:lnTo>
                  <a:lnTo>
                    <a:pt x="936" y="2679"/>
                  </a:lnTo>
                  <a:lnTo>
                    <a:pt x="943" y="2679"/>
                  </a:lnTo>
                  <a:lnTo>
                    <a:pt x="936" y="2679"/>
                  </a:lnTo>
                  <a:lnTo>
                    <a:pt x="943" y="2679"/>
                  </a:lnTo>
                  <a:lnTo>
                    <a:pt x="950" y="2679"/>
                  </a:lnTo>
                  <a:lnTo>
                    <a:pt x="957" y="2679"/>
                  </a:lnTo>
                  <a:lnTo>
                    <a:pt x="957" y="2672"/>
                  </a:lnTo>
                  <a:lnTo>
                    <a:pt x="957" y="2665"/>
                  </a:lnTo>
                  <a:lnTo>
                    <a:pt x="957" y="2658"/>
                  </a:lnTo>
                  <a:lnTo>
                    <a:pt x="957" y="2665"/>
                  </a:lnTo>
                  <a:lnTo>
                    <a:pt x="957" y="2658"/>
                  </a:lnTo>
                  <a:lnTo>
                    <a:pt x="964" y="2658"/>
                  </a:lnTo>
                  <a:lnTo>
                    <a:pt x="964" y="2665"/>
                  </a:lnTo>
                  <a:lnTo>
                    <a:pt x="971" y="2665"/>
                  </a:lnTo>
                  <a:lnTo>
                    <a:pt x="971" y="2672"/>
                  </a:lnTo>
                  <a:lnTo>
                    <a:pt x="978" y="2672"/>
                  </a:lnTo>
                  <a:lnTo>
                    <a:pt x="978" y="2679"/>
                  </a:lnTo>
                  <a:lnTo>
                    <a:pt x="986" y="2679"/>
                  </a:lnTo>
                  <a:lnTo>
                    <a:pt x="986" y="2686"/>
                  </a:lnTo>
                  <a:lnTo>
                    <a:pt x="993" y="2686"/>
                  </a:lnTo>
                  <a:lnTo>
                    <a:pt x="1000" y="2686"/>
                  </a:lnTo>
                  <a:lnTo>
                    <a:pt x="1007" y="2686"/>
                  </a:lnTo>
                  <a:lnTo>
                    <a:pt x="1014" y="2686"/>
                  </a:lnTo>
                  <a:lnTo>
                    <a:pt x="1014" y="2679"/>
                  </a:lnTo>
                  <a:lnTo>
                    <a:pt x="1014" y="2672"/>
                  </a:lnTo>
                  <a:lnTo>
                    <a:pt x="1021" y="2672"/>
                  </a:lnTo>
                  <a:lnTo>
                    <a:pt x="1028" y="2672"/>
                  </a:lnTo>
                  <a:lnTo>
                    <a:pt x="1035" y="2672"/>
                  </a:lnTo>
                  <a:lnTo>
                    <a:pt x="1042" y="2672"/>
                  </a:lnTo>
                  <a:lnTo>
                    <a:pt x="1035" y="2679"/>
                  </a:lnTo>
                  <a:lnTo>
                    <a:pt x="1042" y="2686"/>
                  </a:lnTo>
                  <a:lnTo>
                    <a:pt x="1042" y="2679"/>
                  </a:lnTo>
                  <a:lnTo>
                    <a:pt x="1042" y="2672"/>
                  </a:lnTo>
                  <a:lnTo>
                    <a:pt x="1049" y="2672"/>
                  </a:lnTo>
                  <a:lnTo>
                    <a:pt x="1049" y="2679"/>
                  </a:lnTo>
                  <a:lnTo>
                    <a:pt x="1049" y="2686"/>
                  </a:lnTo>
                  <a:lnTo>
                    <a:pt x="1049" y="2679"/>
                  </a:lnTo>
                  <a:lnTo>
                    <a:pt x="1056" y="2679"/>
                  </a:lnTo>
                  <a:lnTo>
                    <a:pt x="1049" y="2686"/>
                  </a:lnTo>
                  <a:lnTo>
                    <a:pt x="1056" y="2686"/>
                  </a:lnTo>
                  <a:lnTo>
                    <a:pt x="1063" y="2686"/>
                  </a:lnTo>
                  <a:lnTo>
                    <a:pt x="1056" y="2686"/>
                  </a:lnTo>
                  <a:lnTo>
                    <a:pt x="1056" y="2693"/>
                  </a:lnTo>
                  <a:lnTo>
                    <a:pt x="1056" y="2686"/>
                  </a:lnTo>
                  <a:lnTo>
                    <a:pt x="1049" y="2686"/>
                  </a:lnTo>
                  <a:lnTo>
                    <a:pt x="1049" y="2693"/>
                  </a:lnTo>
                  <a:lnTo>
                    <a:pt x="1042" y="2693"/>
                  </a:lnTo>
                  <a:lnTo>
                    <a:pt x="1042" y="2700"/>
                  </a:lnTo>
                  <a:lnTo>
                    <a:pt x="1049" y="2700"/>
                  </a:lnTo>
                  <a:lnTo>
                    <a:pt x="1056" y="2707"/>
                  </a:lnTo>
                  <a:lnTo>
                    <a:pt x="1063" y="2707"/>
                  </a:lnTo>
                  <a:lnTo>
                    <a:pt x="1063" y="2714"/>
                  </a:lnTo>
                  <a:lnTo>
                    <a:pt x="1071" y="2714"/>
                  </a:lnTo>
                  <a:lnTo>
                    <a:pt x="1071" y="2707"/>
                  </a:lnTo>
                  <a:lnTo>
                    <a:pt x="1071" y="2700"/>
                  </a:lnTo>
                  <a:lnTo>
                    <a:pt x="1078" y="2700"/>
                  </a:lnTo>
                  <a:lnTo>
                    <a:pt x="1078" y="2707"/>
                  </a:lnTo>
                  <a:lnTo>
                    <a:pt x="1078" y="2700"/>
                  </a:lnTo>
                  <a:lnTo>
                    <a:pt x="1085" y="2700"/>
                  </a:lnTo>
                  <a:lnTo>
                    <a:pt x="1092" y="2700"/>
                  </a:lnTo>
                  <a:lnTo>
                    <a:pt x="1099" y="2700"/>
                  </a:lnTo>
                  <a:lnTo>
                    <a:pt x="1106" y="2700"/>
                  </a:lnTo>
                  <a:lnTo>
                    <a:pt x="1113" y="2700"/>
                  </a:lnTo>
                  <a:lnTo>
                    <a:pt x="1120" y="2700"/>
                  </a:lnTo>
                  <a:lnTo>
                    <a:pt x="1127" y="2700"/>
                  </a:lnTo>
                  <a:lnTo>
                    <a:pt x="1134" y="2700"/>
                  </a:lnTo>
                  <a:lnTo>
                    <a:pt x="1141" y="2700"/>
                  </a:lnTo>
                  <a:lnTo>
                    <a:pt x="1149" y="2700"/>
                  </a:lnTo>
                  <a:lnTo>
                    <a:pt x="1156" y="2700"/>
                  </a:lnTo>
                  <a:lnTo>
                    <a:pt x="1163" y="2700"/>
                  </a:lnTo>
                  <a:lnTo>
                    <a:pt x="1170" y="2700"/>
                  </a:lnTo>
                  <a:lnTo>
                    <a:pt x="1177" y="2700"/>
                  </a:lnTo>
                  <a:lnTo>
                    <a:pt x="1184" y="2700"/>
                  </a:lnTo>
                  <a:lnTo>
                    <a:pt x="1191" y="2700"/>
                  </a:lnTo>
                  <a:lnTo>
                    <a:pt x="1198" y="2707"/>
                  </a:lnTo>
                  <a:lnTo>
                    <a:pt x="1205" y="2707"/>
                  </a:lnTo>
                  <a:lnTo>
                    <a:pt x="1212" y="2707"/>
                  </a:lnTo>
                  <a:lnTo>
                    <a:pt x="1219" y="2707"/>
                  </a:lnTo>
                  <a:lnTo>
                    <a:pt x="1219" y="2714"/>
                  </a:lnTo>
                  <a:lnTo>
                    <a:pt x="1227" y="2714"/>
                  </a:lnTo>
                  <a:lnTo>
                    <a:pt x="1234" y="2722"/>
                  </a:lnTo>
                  <a:lnTo>
                    <a:pt x="1241" y="2722"/>
                  </a:lnTo>
                  <a:lnTo>
                    <a:pt x="1248" y="2722"/>
                  </a:lnTo>
                  <a:lnTo>
                    <a:pt x="1248" y="2729"/>
                  </a:lnTo>
                  <a:lnTo>
                    <a:pt x="1255" y="2729"/>
                  </a:lnTo>
                  <a:lnTo>
                    <a:pt x="1255" y="2736"/>
                  </a:lnTo>
                  <a:lnTo>
                    <a:pt x="1262" y="2736"/>
                  </a:lnTo>
                  <a:lnTo>
                    <a:pt x="1262" y="2729"/>
                  </a:lnTo>
                  <a:lnTo>
                    <a:pt x="1262" y="2736"/>
                  </a:lnTo>
                  <a:lnTo>
                    <a:pt x="1269" y="2736"/>
                  </a:lnTo>
                  <a:lnTo>
                    <a:pt x="1269" y="2743"/>
                  </a:lnTo>
                  <a:lnTo>
                    <a:pt x="1276" y="2743"/>
                  </a:lnTo>
                  <a:lnTo>
                    <a:pt x="1283" y="2743"/>
                  </a:lnTo>
                  <a:lnTo>
                    <a:pt x="1283" y="2736"/>
                  </a:lnTo>
                  <a:lnTo>
                    <a:pt x="1290" y="2736"/>
                  </a:lnTo>
                  <a:lnTo>
                    <a:pt x="1290" y="2729"/>
                  </a:lnTo>
                  <a:lnTo>
                    <a:pt x="1297" y="2729"/>
                  </a:lnTo>
                  <a:lnTo>
                    <a:pt x="1304" y="2729"/>
                  </a:lnTo>
                  <a:lnTo>
                    <a:pt x="1304" y="2722"/>
                  </a:lnTo>
                  <a:lnTo>
                    <a:pt x="1312" y="2722"/>
                  </a:lnTo>
                  <a:lnTo>
                    <a:pt x="1312" y="2714"/>
                  </a:lnTo>
                  <a:lnTo>
                    <a:pt x="1319" y="2714"/>
                  </a:lnTo>
                  <a:lnTo>
                    <a:pt x="1326" y="2714"/>
                  </a:lnTo>
                  <a:lnTo>
                    <a:pt x="1333" y="2714"/>
                  </a:lnTo>
                  <a:lnTo>
                    <a:pt x="1340" y="2714"/>
                  </a:lnTo>
                  <a:lnTo>
                    <a:pt x="1347" y="2714"/>
                  </a:lnTo>
                  <a:lnTo>
                    <a:pt x="1354" y="2714"/>
                  </a:lnTo>
                  <a:lnTo>
                    <a:pt x="1361" y="2714"/>
                  </a:lnTo>
                  <a:lnTo>
                    <a:pt x="1368" y="2707"/>
                  </a:lnTo>
                  <a:lnTo>
                    <a:pt x="1375" y="2707"/>
                  </a:lnTo>
                  <a:lnTo>
                    <a:pt x="1382" y="2707"/>
                  </a:lnTo>
                  <a:lnTo>
                    <a:pt x="1382" y="2700"/>
                  </a:lnTo>
                  <a:lnTo>
                    <a:pt x="1390" y="2700"/>
                  </a:lnTo>
                  <a:lnTo>
                    <a:pt x="1390" y="2693"/>
                  </a:lnTo>
                  <a:lnTo>
                    <a:pt x="1397" y="2693"/>
                  </a:lnTo>
                  <a:lnTo>
                    <a:pt x="1390" y="2693"/>
                  </a:lnTo>
                  <a:lnTo>
                    <a:pt x="1390" y="2686"/>
                  </a:lnTo>
                  <a:lnTo>
                    <a:pt x="1397" y="2686"/>
                  </a:lnTo>
                  <a:lnTo>
                    <a:pt x="1397" y="2693"/>
                  </a:lnTo>
                  <a:lnTo>
                    <a:pt x="1404" y="2693"/>
                  </a:lnTo>
                  <a:lnTo>
                    <a:pt x="1411" y="2700"/>
                  </a:lnTo>
                  <a:lnTo>
                    <a:pt x="1418" y="2700"/>
                  </a:lnTo>
                  <a:lnTo>
                    <a:pt x="1425" y="2700"/>
                  </a:lnTo>
                  <a:lnTo>
                    <a:pt x="1425" y="2707"/>
                  </a:lnTo>
                  <a:lnTo>
                    <a:pt x="1432" y="2707"/>
                  </a:lnTo>
                  <a:lnTo>
                    <a:pt x="1439" y="2707"/>
                  </a:lnTo>
                  <a:lnTo>
                    <a:pt x="1439" y="2700"/>
                  </a:lnTo>
                  <a:lnTo>
                    <a:pt x="1439" y="2686"/>
                  </a:lnTo>
                  <a:lnTo>
                    <a:pt x="1439" y="2679"/>
                  </a:lnTo>
                  <a:lnTo>
                    <a:pt x="1446" y="2679"/>
                  </a:lnTo>
                  <a:lnTo>
                    <a:pt x="1446" y="2672"/>
                  </a:lnTo>
                  <a:lnTo>
                    <a:pt x="1453" y="2665"/>
                  </a:lnTo>
                  <a:lnTo>
                    <a:pt x="1453" y="2658"/>
                  </a:lnTo>
                  <a:lnTo>
                    <a:pt x="1460" y="2658"/>
                  </a:lnTo>
                  <a:lnTo>
                    <a:pt x="1468" y="2658"/>
                  </a:lnTo>
                  <a:lnTo>
                    <a:pt x="1475" y="2658"/>
                  </a:lnTo>
                  <a:lnTo>
                    <a:pt x="1482" y="2658"/>
                  </a:lnTo>
                  <a:lnTo>
                    <a:pt x="1489" y="2658"/>
                  </a:lnTo>
                  <a:lnTo>
                    <a:pt x="1489" y="2651"/>
                  </a:lnTo>
                  <a:lnTo>
                    <a:pt x="1496" y="2651"/>
                  </a:lnTo>
                  <a:lnTo>
                    <a:pt x="1503" y="2651"/>
                  </a:lnTo>
                  <a:lnTo>
                    <a:pt x="1510" y="2651"/>
                  </a:lnTo>
                  <a:lnTo>
                    <a:pt x="1517" y="2644"/>
                  </a:lnTo>
                  <a:lnTo>
                    <a:pt x="1524" y="2644"/>
                  </a:lnTo>
                  <a:lnTo>
                    <a:pt x="1531" y="2644"/>
                  </a:lnTo>
                  <a:lnTo>
                    <a:pt x="1531" y="2636"/>
                  </a:lnTo>
                  <a:lnTo>
                    <a:pt x="1538" y="2629"/>
                  </a:lnTo>
                  <a:lnTo>
                    <a:pt x="1538" y="2622"/>
                  </a:lnTo>
                  <a:lnTo>
                    <a:pt x="1538" y="2615"/>
                  </a:lnTo>
                  <a:lnTo>
                    <a:pt x="1538" y="2608"/>
                  </a:lnTo>
                  <a:lnTo>
                    <a:pt x="1538" y="2601"/>
                  </a:lnTo>
                  <a:lnTo>
                    <a:pt x="1538" y="2594"/>
                  </a:lnTo>
                  <a:lnTo>
                    <a:pt x="1538" y="2587"/>
                  </a:lnTo>
                  <a:lnTo>
                    <a:pt x="1531" y="2587"/>
                  </a:lnTo>
                  <a:lnTo>
                    <a:pt x="1531" y="2580"/>
                  </a:lnTo>
                  <a:lnTo>
                    <a:pt x="1538" y="2580"/>
                  </a:lnTo>
                  <a:lnTo>
                    <a:pt x="1545" y="2580"/>
                  </a:lnTo>
                  <a:lnTo>
                    <a:pt x="1553" y="2580"/>
                  </a:lnTo>
                  <a:lnTo>
                    <a:pt x="1553" y="2573"/>
                  </a:lnTo>
                  <a:lnTo>
                    <a:pt x="1553" y="2566"/>
                  </a:lnTo>
                  <a:lnTo>
                    <a:pt x="1553" y="2559"/>
                  </a:lnTo>
                  <a:lnTo>
                    <a:pt x="1545" y="2559"/>
                  </a:lnTo>
                  <a:lnTo>
                    <a:pt x="1538" y="2559"/>
                  </a:lnTo>
                  <a:lnTo>
                    <a:pt x="1531" y="2559"/>
                  </a:lnTo>
                  <a:lnTo>
                    <a:pt x="1524" y="2559"/>
                  </a:lnTo>
                  <a:lnTo>
                    <a:pt x="1517" y="2559"/>
                  </a:lnTo>
                  <a:lnTo>
                    <a:pt x="1510" y="2559"/>
                  </a:lnTo>
                  <a:lnTo>
                    <a:pt x="1503" y="2559"/>
                  </a:lnTo>
                  <a:lnTo>
                    <a:pt x="1496" y="2559"/>
                  </a:lnTo>
                  <a:lnTo>
                    <a:pt x="1489" y="2559"/>
                  </a:lnTo>
                  <a:lnTo>
                    <a:pt x="1482" y="2559"/>
                  </a:lnTo>
                  <a:lnTo>
                    <a:pt x="1475" y="2559"/>
                  </a:lnTo>
                  <a:lnTo>
                    <a:pt x="1468" y="2559"/>
                  </a:lnTo>
                  <a:lnTo>
                    <a:pt x="1460" y="2559"/>
                  </a:lnTo>
                  <a:lnTo>
                    <a:pt x="1453" y="2559"/>
                  </a:lnTo>
                  <a:lnTo>
                    <a:pt x="1446" y="2559"/>
                  </a:lnTo>
                  <a:lnTo>
                    <a:pt x="1439" y="2559"/>
                  </a:lnTo>
                  <a:lnTo>
                    <a:pt x="1432" y="2559"/>
                  </a:lnTo>
                  <a:lnTo>
                    <a:pt x="1425" y="2559"/>
                  </a:lnTo>
                  <a:lnTo>
                    <a:pt x="1418" y="2551"/>
                  </a:lnTo>
                  <a:lnTo>
                    <a:pt x="1411" y="2551"/>
                  </a:lnTo>
                  <a:lnTo>
                    <a:pt x="1418" y="2551"/>
                  </a:lnTo>
                  <a:lnTo>
                    <a:pt x="1425" y="2551"/>
                  </a:lnTo>
                  <a:lnTo>
                    <a:pt x="1432" y="2551"/>
                  </a:lnTo>
                  <a:lnTo>
                    <a:pt x="1432" y="2559"/>
                  </a:lnTo>
                  <a:lnTo>
                    <a:pt x="1439" y="2559"/>
                  </a:lnTo>
                  <a:lnTo>
                    <a:pt x="1446" y="2559"/>
                  </a:lnTo>
                  <a:lnTo>
                    <a:pt x="1453" y="2551"/>
                  </a:lnTo>
                  <a:lnTo>
                    <a:pt x="1453" y="2559"/>
                  </a:lnTo>
                  <a:lnTo>
                    <a:pt x="1453" y="2551"/>
                  </a:lnTo>
                  <a:lnTo>
                    <a:pt x="1453" y="2544"/>
                  </a:lnTo>
                  <a:lnTo>
                    <a:pt x="1446" y="2544"/>
                  </a:lnTo>
                  <a:lnTo>
                    <a:pt x="1446" y="2537"/>
                  </a:lnTo>
                  <a:lnTo>
                    <a:pt x="1439" y="2537"/>
                  </a:lnTo>
                  <a:lnTo>
                    <a:pt x="1432" y="2537"/>
                  </a:lnTo>
                  <a:lnTo>
                    <a:pt x="1432" y="2530"/>
                  </a:lnTo>
                  <a:lnTo>
                    <a:pt x="1425" y="2530"/>
                  </a:lnTo>
                  <a:lnTo>
                    <a:pt x="1418" y="2530"/>
                  </a:lnTo>
                  <a:lnTo>
                    <a:pt x="1418" y="2523"/>
                  </a:lnTo>
                  <a:lnTo>
                    <a:pt x="1411" y="2523"/>
                  </a:lnTo>
                  <a:lnTo>
                    <a:pt x="1411" y="2530"/>
                  </a:lnTo>
                  <a:lnTo>
                    <a:pt x="1411" y="2537"/>
                  </a:lnTo>
                  <a:lnTo>
                    <a:pt x="1411" y="2544"/>
                  </a:lnTo>
                  <a:lnTo>
                    <a:pt x="1404" y="2537"/>
                  </a:lnTo>
                  <a:lnTo>
                    <a:pt x="1411" y="2537"/>
                  </a:lnTo>
                  <a:lnTo>
                    <a:pt x="1411" y="2530"/>
                  </a:lnTo>
                  <a:lnTo>
                    <a:pt x="1404" y="2530"/>
                  </a:lnTo>
                  <a:lnTo>
                    <a:pt x="1404" y="2523"/>
                  </a:lnTo>
                  <a:lnTo>
                    <a:pt x="1411" y="2523"/>
                  </a:lnTo>
                  <a:lnTo>
                    <a:pt x="1411" y="2516"/>
                  </a:lnTo>
                  <a:lnTo>
                    <a:pt x="1404" y="2516"/>
                  </a:lnTo>
                  <a:lnTo>
                    <a:pt x="1397" y="2516"/>
                  </a:lnTo>
                  <a:lnTo>
                    <a:pt x="1397" y="2509"/>
                  </a:lnTo>
                  <a:lnTo>
                    <a:pt x="1390" y="2509"/>
                  </a:lnTo>
                  <a:lnTo>
                    <a:pt x="1382" y="2509"/>
                  </a:lnTo>
                  <a:lnTo>
                    <a:pt x="1375" y="2509"/>
                  </a:lnTo>
                  <a:lnTo>
                    <a:pt x="1375" y="2502"/>
                  </a:lnTo>
                  <a:lnTo>
                    <a:pt x="1375" y="2495"/>
                  </a:lnTo>
                  <a:lnTo>
                    <a:pt x="1368" y="2495"/>
                  </a:lnTo>
                  <a:lnTo>
                    <a:pt x="1368" y="2488"/>
                  </a:lnTo>
                  <a:lnTo>
                    <a:pt x="1375" y="2495"/>
                  </a:lnTo>
                  <a:lnTo>
                    <a:pt x="1382" y="2495"/>
                  </a:lnTo>
                  <a:lnTo>
                    <a:pt x="1382" y="2502"/>
                  </a:lnTo>
                  <a:lnTo>
                    <a:pt x="1382" y="2495"/>
                  </a:lnTo>
                  <a:lnTo>
                    <a:pt x="1390" y="2495"/>
                  </a:lnTo>
                  <a:lnTo>
                    <a:pt x="1397" y="2495"/>
                  </a:lnTo>
                  <a:lnTo>
                    <a:pt x="1390" y="2495"/>
                  </a:lnTo>
                  <a:lnTo>
                    <a:pt x="1397" y="2495"/>
                  </a:lnTo>
                  <a:lnTo>
                    <a:pt x="1397" y="2488"/>
                  </a:lnTo>
                  <a:lnTo>
                    <a:pt x="1397" y="2495"/>
                  </a:lnTo>
                  <a:lnTo>
                    <a:pt x="1404" y="2495"/>
                  </a:lnTo>
                  <a:lnTo>
                    <a:pt x="1411" y="2495"/>
                  </a:lnTo>
                  <a:lnTo>
                    <a:pt x="1418" y="2495"/>
                  </a:lnTo>
                  <a:lnTo>
                    <a:pt x="1418" y="2502"/>
                  </a:lnTo>
                  <a:lnTo>
                    <a:pt x="1425" y="2502"/>
                  </a:lnTo>
                  <a:lnTo>
                    <a:pt x="1425" y="2495"/>
                  </a:lnTo>
                  <a:lnTo>
                    <a:pt x="1432" y="2495"/>
                  </a:lnTo>
                  <a:lnTo>
                    <a:pt x="1439" y="2495"/>
                  </a:lnTo>
                  <a:lnTo>
                    <a:pt x="1439" y="2488"/>
                  </a:lnTo>
                  <a:lnTo>
                    <a:pt x="1446" y="2488"/>
                  </a:lnTo>
                  <a:lnTo>
                    <a:pt x="1453" y="2488"/>
                  </a:lnTo>
                  <a:lnTo>
                    <a:pt x="1453" y="2481"/>
                  </a:lnTo>
                  <a:lnTo>
                    <a:pt x="1460" y="2481"/>
                  </a:lnTo>
                  <a:lnTo>
                    <a:pt x="1460" y="2473"/>
                  </a:lnTo>
                  <a:lnTo>
                    <a:pt x="1460" y="2466"/>
                  </a:lnTo>
                  <a:lnTo>
                    <a:pt x="1460" y="2459"/>
                  </a:lnTo>
                  <a:lnTo>
                    <a:pt x="1460" y="2452"/>
                  </a:lnTo>
                  <a:lnTo>
                    <a:pt x="1460" y="2445"/>
                  </a:lnTo>
                  <a:lnTo>
                    <a:pt x="1468" y="2445"/>
                  </a:lnTo>
                  <a:lnTo>
                    <a:pt x="1468" y="2438"/>
                  </a:lnTo>
                  <a:lnTo>
                    <a:pt x="1468" y="2431"/>
                  </a:lnTo>
                  <a:lnTo>
                    <a:pt x="1460" y="2431"/>
                  </a:lnTo>
                  <a:lnTo>
                    <a:pt x="1453" y="2431"/>
                  </a:lnTo>
                  <a:lnTo>
                    <a:pt x="1453" y="2424"/>
                  </a:lnTo>
                  <a:lnTo>
                    <a:pt x="1446" y="2417"/>
                  </a:lnTo>
                  <a:lnTo>
                    <a:pt x="1446" y="2424"/>
                  </a:lnTo>
                  <a:lnTo>
                    <a:pt x="1446" y="2417"/>
                  </a:lnTo>
                  <a:lnTo>
                    <a:pt x="1453" y="2417"/>
                  </a:lnTo>
                  <a:lnTo>
                    <a:pt x="1453" y="2424"/>
                  </a:lnTo>
                  <a:lnTo>
                    <a:pt x="1453" y="2417"/>
                  </a:lnTo>
                  <a:lnTo>
                    <a:pt x="1446" y="2417"/>
                  </a:lnTo>
                  <a:lnTo>
                    <a:pt x="1453" y="2417"/>
                  </a:lnTo>
                  <a:lnTo>
                    <a:pt x="1460" y="2417"/>
                  </a:lnTo>
                  <a:lnTo>
                    <a:pt x="1460" y="2424"/>
                  </a:lnTo>
                  <a:lnTo>
                    <a:pt x="1468" y="2424"/>
                  </a:lnTo>
                  <a:lnTo>
                    <a:pt x="1468" y="2417"/>
                  </a:lnTo>
                  <a:lnTo>
                    <a:pt x="1475" y="2417"/>
                  </a:lnTo>
                  <a:lnTo>
                    <a:pt x="1482" y="2417"/>
                  </a:lnTo>
                  <a:lnTo>
                    <a:pt x="1482" y="2410"/>
                  </a:lnTo>
                  <a:lnTo>
                    <a:pt x="1475" y="2410"/>
                  </a:lnTo>
                  <a:lnTo>
                    <a:pt x="1482" y="2410"/>
                  </a:lnTo>
                  <a:lnTo>
                    <a:pt x="1482" y="2417"/>
                  </a:lnTo>
                  <a:lnTo>
                    <a:pt x="1482" y="2424"/>
                  </a:lnTo>
                  <a:lnTo>
                    <a:pt x="1489" y="2424"/>
                  </a:lnTo>
                  <a:lnTo>
                    <a:pt x="1496" y="2424"/>
                  </a:lnTo>
                  <a:lnTo>
                    <a:pt x="1503" y="2424"/>
                  </a:lnTo>
                  <a:lnTo>
                    <a:pt x="1510" y="2424"/>
                  </a:lnTo>
                  <a:lnTo>
                    <a:pt x="1517" y="2424"/>
                  </a:lnTo>
                  <a:lnTo>
                    <a:pt x="1517" y="2417"/>
                  </a:lnTo>
                  <a:lnTo>
                    <a:pt x="1524" y="2417"/>
                  </a:lnTo>
                  <a:lnTo>
                    <a:pt x="1531" y="2417"/>
                  </a:lnTo>
                  <a:lnTo>
                    <a:pt x="1531" y="2410"/>
                  </a:lnTo>
                  <a:lnTo>
                    <a:pt x="1538" y="2410"/>
                  </a:lnTo>
                  <a:lnTo>
                    <a:pt x="1538" y="2403"/>
                  </a:lnTo>
                  <a:lnTo>
                    <a:pt x="1538" y="2396"/>
                  </a:lnTo>
                  <a:lnTo>
                    <a:pt x="1538" y="2403"/>
                  </a:lnTo>
                  <a:lnTo>
                    <a:pt x="1531" y="2403"/>
                  </a:lnTo>
                  <a:lnTo>
                    <a:pt x="1531" y="2396"/>
                  </a:lnTo>
                  <a:lnTo>
                    <a:pt x="1524" y="2396"/>
                  </a:lnTo>
                  <a:lnTo>
                    <a:pt x="1524" y="2388"/>
                  </a:lnTo>
                  <a:lnTo>
                    <a:pt x="1531" y="2388"/>
                  </a:lnTo>
                  <a:lnTo>
                    <a:pt x="1538" y="2388"/>
                  </a:lnTo>
                  <a:lnTo>
                    <a:pt x="1538" y="2381"/>
                  </a:lnTo>
                  <a:lnTo>
                    <a:pt x="1545" y="2381"/>
                  </a:lnTo>
                  <a:lnTo>
                    <a:pt x="1545" y="2374"/>
                  </a:lnTo>
                  <a:lnTo>
                    <a:pt x="1545" y="2367"/>
                  </a:lnTo>
                  <a:lnTo>
                    <a:pt x="1545" y="2374"/>
                  </a:lnTo>
                  <a:lnTo>
                    <a:pt x="1553" y="2374"/>
                  </a:lnTo>
                  <a:lnTo>
                    <a:pt x="1560" y="2374"/>
                  </a:lnTo>
                  <a:lnTo>
                    <a:pt x="1560" y="2367"/>
                  </a:lnTo>
                  <a:lnTo>
                    <a:pt x="1567" y="2367"/>
                  </a:lnTo>
                  <a:lnTo>
                    <a:pt x="1567" y="2360"/>
                  </a:lnTo>
                  <a:lnTo>
                    <a:pt x="1574" y="2360"/>
                  </a:lnTo>
                  <a:lnTo>
                    <a:pt x="1574" y="2353"/>
                  </a:lnTo>
                  <a:lnTo>
                    <a:pt x="1581" y="2353"/>
                  </a:lnTo>
                  <a:lnTo>
                    <a:pt x="1581" y="2346"/>
                  </a:lnTo>
                  <a:lnTo>
                    <a:pt x="1588" y="2346"/>
                  </a:lnTo>
                  <a:lnTo>
                    <a:pt x="1588" y="2339"/>
                  </a:lnTo>
                  <a:lnTo>
                    <a:pt x="1595" y="2339"/>
                  </a:lnTo>
                  <a:lnTo>
                    <a:pt x="1602" y="2339"/>
                  </a:lnTo>
                  <a:lnTo>
                    <a:pt x="1609" y="2339"/>
                  </a:lnTo>
                  <a:lnTo>
                    <a:pt x="1609" y="2332"/>
                  </a:lnTo>
                  <a:lnTo>
                    <a:pt x="1609" y="2325"/>
                  </a:lnTo>
                  <a:lnTo>
                    <a:pt x="1616" y="2325"/>
                  </a:lnTo>
                  <a:lnTo>
                    <a:pt x="1616" y="2318"/>
                  </a:lnTo>
                  <a:lnTo>
                    <a:pt x="1616" y="2310"/>
                  </a:lnTo>
                  <a:lnTo>
                    <a:pt x="1616" y="2303"/>
                  </a:lnTo>
                  <a:lnTo>
                    <a:pt x="1623" y="2303"/>
                  </a:lnTo>
                  <a:lnTo>
                    <a:pt x="1623" y="2296"/>
                  </a:lnTo>
                  <a:lnTo>
                    <a:pt x="1623" y="2289"/>
                  </a:lnTo>
                  <a:lnTo>
                    <a:pt x="1623" y="2282"/>
                  </a:lnTo>
                  <a:lnTo>
                    <a:pt x="1623" y="2275"/>
                  </a:lnTo>
                  <a:lnTo>
                    <a:pt x="1631" y="2268"/>
                  </a:lnTo>
                  <a:lnTo>
                    <a:pt x="1638" y="2261"/>
                  </a:lnTo>
                  <a:lnTo>
                    <a:pt x="1638" y="2254"/>
                  </a:lnTo>
                  <a:lnTo>
                    <a:pt x="1645" y="2254"/>
                  </a:lnTo>
                  <a:lnTo>
                    <a:pt x="1645" y="2247"/>
                  </a:lnTo>
                  <a:lnTo>
                    <a:pt x="1652" y="2240"/>
                  </a:lnTo>
                  <a:lnTo>
                    <a:pt x="1652" y="2233"/>
                  </a:lnTo>
                  <a:lnTo>
                    <a:pt x="1652" y="2225"/>
                  </a:lnTo>
                  <a:lnTo>
                    <a:pt x="1652" y="2218"/>
                  </a:lnTo>
                  <a:lnTo>
                    <a:pt x="1659" y="2218"/>
                  </a:lnTo>
                  <a:lnTo>
                    <a:pt x="1659" y="2211"/>
                  </a:lnTo>
                  <a:lnTo>
                    <a:pt x="1659" y="2204"/>
                  </a:lnTo>
                  <a:lnTo>
                    <a:pt x="1659" y="2197"/>
                  </a:lnTo>
                  <a:lnTo>
                    <a:pt x="1659" y="2190"/>
                  </a:lnTo>
                  <a:lnTo>
                    <a:pt x="1659" y="2183"/>
                  </a:lnTo>
                  <a:lnTo>
                    <a:pt x="1659" y="2176"/>
                  </a:lnTo>
                  <a:lnTo>
                    <a:pt x="1659" y="2169"/>
                  </a:lnTo>
                  <a:lnTo>
                    <a:pt x="1659" y="2162"/>
                  </a:lnTo>
                  <a:lnTo>
                    <a:pt x="1666" y="2162"/>
                  </a:lnTo>
                  <a:lnTo>
                    <a:pt x="1659" y="2155"/>
                  </a:lnTo>
                  <a:close/>
                  <a:moveTo>
                    <a:pt x="1177" y="525"/>
                  </a:moveTo>
                  <a:lnTo>
                    <a:pt x="1177" y="518"/>
                  </a:lnTo>
                  <a:lnTo>
                    <a:pt x="1177" y="525"/>
                  </a:lnTo>
                  <a:close/>
                  <a:moveTo>
                    <a:pt x="1177" y="525"/>
                  </a:moveTo>
                  <a:lnTo>
                    <a:pt x="1177" y="525"/>
                  </a:lnTo>
                  <a:close/>
                  <a:moveTo>
                    <a:pt x="865" y="305"/>
                  </a:moveTo>
                  <a:lnTo>
                    <a:pt x="865" y="305"/>
                  </a:lnTo>
                  <a:close/>
                  <a:moveTo>
                    <a:pt x="837" y="284"/>
                  </a:moveTo>
                  <a:lnTo>
                    <a:pt x="837" y="284"/>
                  </a:lnTo>
                  <a:close/>
                  <a:moveTo>
                    <a:pt x="794" y="57"/>
                  </a:moveTo>
                  <a:lnTo>
                    <a:pt x="794" y="57"/>
                  </a:lnTo>
                  <a:close/>
                  <a:moveTo>
                    <a:pt x="659" y="220"/>
                  </a:moveTo>
                  <a:lnTo>
                    <a:pt x="659" y="220"/>
                  </a:lnTo>
                  <a:lnTo>
                    <a:pt x="659" y="213"/>
                  </a:lnTo>
                  <a:lnTo>
                    <a:pt x="659" y="220"/>
                  </a:lnTo>
                  <a:close/>
                  <a:moveTo>
                    <a:pt x="511" y="383"/>
                  </a:moveTo>
                  <a:lnTo>
                    <a:pt x="511" y="383"/>
                  </a:lnTo>
                  <a:lnTo>
                    <a:pt x="511" y="376"/>
                  </a:lnTo>
                  <a:lnTo>
                    <a:pt x="511" y="383"/>
                  </a:lnTo>
                  <a:close/>
                  <a:moveTo>
                    <a:pt x="461" y="581"/>
                  </a:moveTo>
                  <a:lnTo>
                    <a:pt x="461" y="581"/>
                  </a:lnTo>
                  <a:lnTo>
                    <a:pt x="454" y="581"/>
                  </a:lnTo>
                  <a:lnTo>
                    <a:pt x="454" y="574"/>
                  </a:lnTo>
                  <a:lnTo>
                    <a:pt x="461" y="574"/>
                  </a:lnTo>
                  <a:lnTo>
                    <a:pt x="461" y="581"/>
                  </a:lnTo>
                  <a:close/>
                  <a:moveTo>
                    <a:pt x="553" y="482"/>
                  </a:moveTo>
                  <a:lnTo>
                    <a:pt x="553" y="482"/>
                  </a:lnTo>
                  <a:lnTo>
                    <a:pt x="553" y="475"/>
                  </a:lnTo>
                  <a:lnTo>
                    <a:pt x="560" y="475"/>
                  </a:lnTo>
                  <a:lnTo>
                    <a:pt x="560" y="482"/>
                  </a:lnTo>
                  <a:lnTo>
                    <a:pt x="553" y="482"/>
                  </a:lnTo>
                  <a:close/>
                  <a:moveTo>
                    <a:pt x="589" y="581"/>
                  </a:moveTo>
                  <a:lnTo>
                    <a:pt x="589" y="574"/>
                  </a:lnTo>
                  <a:lnTo>
                    <a:pt x="582" y="574"/>
                  </a:lnTo>
                  <a:lnTo>
                    <a:pt x="574" y="574"/>
                  </a:lnTo>
                  <a:lnTo>
                    <a:pt x="567" y="574"/>
                  </a:lnTo>
                  <a:lnTo>
                    <a:pt x="567" y="567"/>
                  </a:lnTo>
                  <a:lnTo>
                    <a:pt x="560" y="567"/>
                  </a:lnTo>
                  <a:lnTo>
                    <a:pt x="553" y="567"/>
                  </a:lnTo>
                  <a:lnTo>
                    <a:pt x="560" y="567"/>
                  </a:lnTo>
                  <a:lnTo>
                    <a:pt x="567" y="567"/>
                  </a:lnTo>
                  <a:lnTo>
                    <a:pt x="574" y="567"/>
                  </a:lnTo>
                  <a:lnTo>
                    <a:pt x="574" y="574"/>
                  </a:lnTo>
                  <a:lnTo>
                    <a:pt x="582" y="574"/>
                  </a:lnTo>
                  <a:lnTo>
                    <a:pt x="589" y="574"/>
                  </a:lnTo>
                  <a:lnTo>
                    <a:pt x="589" y="581"/>
                  </a:lnTo>
                  <a:close/>
                  <a:moveTo>
                    <a:pt x="525" y="858"/>
                  </a:moveTo>
                  <a:lnTo>
                    <a:pt x="518" y="858"/>
                  </a:lnTo>
                  <a:lnTo>
                    <a:pt x="518" y="851"/>
                  </a:lnTo>
                  <a:lnTo>
                    <a:pt x="525" y="851"/>
                  </a:lnTo>
                  <a:lnTo>
                    <a:pt x="525" y="858"/>
                  </a:lnTo>
                  <a:close/>
                  <a:moveTo>
                    <a:pt x="596" y="581"/>
                  </a:moveTo>
                  <a:lnTo>
                    <a:pt x="596" y="581"/>
                  </a:lnTo>
                  <a:lnTo>
                    <a:pt x="603" y="581"/>
                  </a:lnTo>
                  <a:lnTo>
                    <a:pt x="596" y="581"/>
                  </a:lnTo>
                  <a:close/>
                  <a:moveTo>
                    <a:pt x="589" y="985"/>
                  </a:moveTo>
                  <a:lnTo>
                    <a:pt x="582" y="985"/>
                  </a:lnTo>
                  <a:lnTo>
                    <a:pt x="589" y="985"/>
                  </a:lnTo>
                  <a:close/>
                  <a:moveTo>
                    <a:pt x="638" y="1283"/>
                  </a:moveTo>
                  <a:lnTo>
                    <a:pt x="638" y="1283"/>
                  </a:lnTo>
                  <a:lnTo>
                    <a:pt x="638" y="1276"/>
                  </a:lnTo>
                  <a:lnTo>
                    <a:pt x="638" y="1283"/>
                  </a:lnTo>
                  <a:close/>
                  <a:moveTo>
                    <a:pt x="659" y="1262"/>
                  </a:moveTo>
                  <a:lnTo>
                    <a:pt x="652" y="1262"/>
                  </a:lnTo>
                  <a:lnTo>
                    <a:pt x="659" y="1262"/>
                  </a:lnTo>
                  <a:close/>
                  <a:moveTo>
                    <a:pt x="695" y="1269"/>
                  </a:moveTo>
                  <a:lnTo>
                    <a:pt x="695" y="1269"/>
                  </a:lnTo>
                  <a:close/>
                  <a:moveTo>
                    <a:pt x="716" y="71"/>
                  </a:moveTo>
                  <a:lnTo>
                    <a:pt x="716" y="71"/>
                  </a:lnTo>
                  <a:lnTo>
                    <a:pt x="709" y="71"/>
                  </a:lnTo>
                  <a:lnTo>
                    <a:pt x="716" y="71"/>
                  </a:lnTo>
                  <a:close/>
                  <a:moveTo>
                    <a:pt x="752" y="1226"/>
                  </a:moveTo>
                  <a:lnTo>
                    <a:pt x="752" y="1219"/>
                  </a:lnTo>
                  <a:lnTo>
                    <a:pt x="752" y="1226"/>
                  </a:lnTo>
                  <a:close/>
                  <a:moveTo>
                    <a:pt x="759" y="397"/>
                  </a:moveTo>
                  <a:lnTo>
                    <a:pt x="759" y="397"/>
                  </a:lnTo>
                  <a:lnTo>
                    <a:pt x="752" y="397"/>
                  </a:lnTo>
                  <a:lnTo>
                    <a:pt x="752" y="390"/>
                  </a:lnTo>
                  <a:lnTo>
                    <a:pt x="759" y="390"/>
                  </a:lnTo>
                  <a:lnTo>
                    <a:pt x="759" y="397"/>
                  </a:lnTo>
                  <a:close/>
                  <a:moveTo>
                    <a:pt x="808" y="1496"/>
                  </a:moveTo>
                  <a:lnTo>
                    <a:pt x="808" y="1496"/>
                  </a:lnTo>
                  <a:lnTo>
                    <a:pt x="808" y="1503"/>
                  </a:lnTo>
                  <a:lnTo>
                    <a:pt x="808" y="1496"/>
                  </a:lnTo>
                  <a:close/>
                  <a:moveTo>
                    <a:pt x="447" y="2296"/>
                  </a:moveTo>
                  <a:lnTo>
                    <a:pt x="447" y="2296"/>
                  </a:lnTo>
                  <a:close/>
                  <a:moveTo>
                    <a:pt x="489" y="2318"/>
                  </a:moveTo>
                  <a:lnTo>
                    <a:pt x="489" y="2318"/>
                  </a:lnTo>
                  <a:lnTo>
                    <a:pt x="496" y="2318"/>
                  </a:lnTo>
                  <a:lnTo>
                    <a:pt x="489" y="2318"/>
                  </a:lnTo>
                  <a:close/>
                  <a:moveTo>
                    <a:pt x="156" y="2658"/>
                  </a:moveTo>
                  <a:lnTo>
                    <a:pt x="156" y="2658"/>
                  </a:lnTo>
                  <a:close/>
                  <a:moveTo>
                    <a:pt x="851" y="1269"/>
                  </a:moveTo>
                  <a:lnTo>
                    <a:pt x="851" y="1269"/>
                  </a:lnTo>
                  <a:close/>
                  <a:moveTo>
                    <a:pt x="851" y="1262"/>
                  </a:moveTo>
                  <a:lnTo>
                    <a:pt x="858" y="1262"/>
                  </a:lnTo>
                  <a:lnTo>
                    <a:pt x="851" y="1262"/>
                  </a:lnTo>
                  <a:close/>
                  <a:moveTo>
                    <a:pt x="858" y="1276"/>
                  </a:moveTo>
                  <a:lnTo>
                    <a:pt x="858" y="1269"/>
                  </a:lnTo>
                  <a:lnTo>
                    <a:pt x="858" y="1276"/>
                  </a:lnTo>
                  <a:close/>
                  <a:moveTo>
                    <a:pt x="936" y="2665"/>
                  </a:moveTo>
                  <a:lnTo>
                    <a:pt x="936" y="2665"/>
                  </a:lnTo>
                  <a:lnTo>
                    <a:pt x="929" y="2665"/>
                  </a:lnTo>
                  <a:lnTo>
                    <a:pt x="936" y="2665"/>
                  </a:lnTo>
                  <a:close/>
                  <a:moveTo>
                    <a:pt x="936" y="2672"/>
                  </a:moveTo>
                  <a:lnTo>
                    <a:pt x="936" y="2672"/>
                  </a:lnTo>
                  <a:close/>
                  <a:moveTo>
                    <a:pt x="1063" y="2686"/>
                  </a:moveTo>
                  <a:lnTo>
                    <a:pt x="1063" y="2686"/>
                  </a:lnTo>
                  <a:lnTo>
                    <a:pt x="1063" y="2679"/>
                  </a:lnTo>
                  <a:lnTo>
                    <a:pt x="1063" y="2686"/>
                  </a:lnTo>
                  <a:close/>
                  <a:moveTo>
                    <a:pt x="1141" y="1255"/>
                  </a:moveTo>
                  <a:lnTo>
                    <a:pt x="1141" y="1255"/>
                  </a:lnTo>
                  <a:close/>
                  <a:moveTo>
                    <a:pt x="1411" y="2544"/>
                  </a:moveTo>
                  <a:lnTo>
                    <a:pt x="1411" y="2544"/>
                  </a:lnTo>
                  <a:lnTo>
                    <a:pt x="1418" y="2544"/>
                  </a:lnTo>
                  <a:lnTo>
                    <a:pt x="1411" y="2551"/>
                  </a:lnTo>
                  <a:lnTo>
                    <a:pt x="1411" y="2544"/>
                  </a:lnTo>
                  <a:close/>
                  <a:moveTo>
                    <a:pt x="1411" y="2559"/>
                  </a:moveTo>
                  <a:lnTo>
                    <a:pt x="1411" y="2559"/>
                  </a:lnTo>
                  <a:lnTo>
                    <a:pt x="1404" y="2559"/>
                  </a:lnTo>
                  <a:lnTo>
                    <a:pt x="1411" y="2559"/>
                  </a:lnTo>
                  <a:close/>
                  <a:moveTo>
                    <a:pt x="1382" y="2488"/>
                  </a:moveTo>
                  <a:lnTo>
                    <a:pt x="1375" y="2488"/>
                  </a:lnTo>
                  <a:lnTo>
                    <a:pt x="1382" y="2488"/>
                  </a:lnTo>
                  <a:close/>
                  <a:moveTo>
                    <a:pt x="1382" y="2488"/>
                  </a:moveTo>
                  <a:lnTo>
                    <a:pt x="1382" y="2488"/>
                  </a:lnTo>
                  <a:close/>
                  <a:moveTo>
                    <a:pt x="1390" y="2495"/>
                  </a:moveTo>
                  <a:lnTo>
                    <a:pt x="1390" y="2495"/>
                  </a:lnTo>
                  <a:lnTo>
                    <a:pt x="1390" y="2488"/>
                  </a:lnTo>
                  <a:lnTo>
                    <a:pt x="1390" y="2495"/>
                  </a:lnTo>
                  <a:close/>
                  <a:moveTo>
                    <a:pt x="1460" y="2417"/>
                  </a:moveTo>
                  <a:lnTo>
                    <a:pt x="1460" y="2417"/>
                  </a:lnTo>
                  <a:lnTo>
                    <a:pt x="1460" y="2410"/>
                  </a:lnTo>
                  <a:lnTo>
                    <a:pt x="1460" y="2417"/>
                  </a:lnTo>
                  <a:close/>
                  <a:moveTo>
                    <a:pt x="1468" y="2410"/>
                  </a:moveTo>
                  <a:lnTo>
                    <a:pt x="1468" y="2410"/>
                  </a:lnTo>
                  <a:lnTo>
                    <a:pt x="1460" y="2410"/>
                  </a:lnTo>
                  <a:lnTo>
                    <a:pt x="1468" y="2410"/>
                  </a:lnTo>
                  <a:close/>
                  <a:moveTo>
                    <a:pt x="1468" y="2027"/>
                  </a:moveTo>
                  <a:lnTo>
                    <a:pt x="1468" y="2020"/>
                  </a:lnTo>
                  <a:lnTo>
                    <a:pt x="1475" y="2027"/>
                  </a:lnTo>
                  <a:lnTo>
                    <a:pt x="1468" y="2027"/>
                  </a:lnTo>
                  <a:close/>
                  <a:moveTo>
                    <a:pt x="1475" y="2027"/>
                  </a:moveTo>
                  <a:lnTo>
                    <a:pt x="1475" y="2027"/>
                  </a:lnTo>
                  <a:close/>
                  <a:moveTo>
                    <a:pt x="1489" y="2424"/>
                  </a:moveTo>
                  <a:lnTo>
                    <a:pt x="1489" y="2424"/>
                  </a:lnTo>
                  <a:lnTo>
                    <a:pt x="1489" y="2417"/>
                  </a:lnTo>
                  <a:lnTo>
                    <a:pt x="1489" y="2424"/>
                  </a:lnTo>
                  <a:close/>
                  <a:moveTo>
                    <a:pt x="426" y="844"/>
                  </a:moveTo>
                  <a:lnTo>
                    <a:pt x="426" y="844"/>
                  </a:lnTo>
                  <a:lnTo>
                    <a:pt x="426" y="851"/>
                  </a:lnTo>
                  <a:lnTo>
                    <a:pt x="426" y="844"/>
                  </a:lnTo>
                  <a:lnTo>
                    <a:pt x="433" y="844"/>
                  </a:lnTo>
                  <a:lnTo>
                    <a:pt x="426" y="844"/>
                  </a:lnTo>
                  <a:close/>
                  <a:moveTo>
                    <a:pt x="1382" y="1843"/>
                  </a:moveTo>
                  <a:lnTo>
                    <a:pt x="1382" y="1843"/>
                  </a:lnTo>
                  <a:close/>
                  <a:moveTo>
                    <a:pt x="504" y="681"/>
                  </a:moveTo>
                  <a:lnTo>
                    <a:pt x="511" y="681"/>
                  </a:lnTo>
                  <a:lnTo>
                    <a:pt x="504" y="681"/>
                  </a:lnTo>
                  <a:close/>
                  <a:moveTo>
                    <a:pt x="1000" y="64"/>
                  </a:moveTo>
                  <a:lnTo>
                    <a:pt x="1000" y="64"/>
                  </a:lnTo>
                  <a:close/>
                  <a:moveTo>
                    <a:pt x="893" y="369"/>
                  </a:moveTo>
                  <a:lnTo>
                    <a:pt x="886" y="369"/>
                  </a:lnTo>
                  <a:lnTo>
                    <a:pt x="893" y="369"/>
                  </a:lnTo>
                  <a:close/>
                </a:path>
              </a:pathLst>
            </a:custGeom>
            <a:solidFill>
              <a:schemeClr val="bg1"/>
            </a:solidFill>
            <a:ln w="11176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Freeform 419"/>
            <p:cNvSpPr>
              <a:spLocks noEditPoints="1"/>
            </p:cNvSpPr>
            <p:nvPr/>
          </p:nvSpPr>
          <p:spPr bwMode="auto">
            <a:xfrm>
              <a:off x="877" y="749"/>
              <a:ext cx="73" cy="81"/>
            </a:xfrm>
            <a:custGeom>
              <a:avLst/>
              <a:gdLst>
                <a:gd name="T0" fmla="*/ 106 w 191"/>
                <a:gd name="T1" fmla="*/ 7 h 241"/>
                <a:gd name="T2" fmla="*/ 113 w 191"/>
                <a:gd name="T3" fmla="*/ 22 h 241"/>
                <a:gd name="T4" fmla="*/ 127 w 191"/>
                <a:gd name="T5" fmla="*/ 43 h 241"/>
                <a:gd name="T6" fmla="*/ 127 w 191"/>
                <a:gd name="T7" fmla="*/ 57 h 241"/>
                <a:gd name="T8" fmla="*/ 120 w 191"/>
                <a:gd name="T9" fmla="*/ 85 h 241"/>
                <a:gd name="T10" fmla="*/ 113 w 191"/>
                <a:gd name="T11" fmla="*/ 107 h 241"/>
                <a:gd name="T12" fmla="*/ 113 w 191"/>
                <a:gd name="T13" fmla="*/ 128 h 241"/>
                <a:gd name="T14" fmla="*/ 120 w 191"/>
                <a:gd name="T15" fmla="*/ 142 h 241"/>
                <a:gd name="T16" fmla="*/ 120 w 191"/>
                <a:gd name="T17" fmla="*/ 149 h 241"/>
                <a:gd name="T18" fmla="*/ 141 w 191"/>
                <a:gd name="T19" fmla="*/ 163 h 241"/>
                <a:gd name="T20" fmla="*/ 155 w 191"/>
                <a:gd name="T21" fmla="*/ 163 h 241"/>
                <a:gd name="T22" fmla="*/ 163 w 191"/>
                <a:gd name="T23" fmla="*/ 163 h 241"/>
                <a:gd name="T24" fmla="*/ 184 w 191"/>
                <a:gd name="T25" fmla="*/ 170 h 241"/>
                <a:gd name="T26" fmla="*/ 177 w 191"/>
                <a:gd name="T27" fmla="*/ 192 h 241"/>
                <a:gd name="T28" fmla="*/ 155 w 191"/>
                <a:gd name="T29" fmla="*/ 199 h 241"/>
                <a:gd name="T30" fmla="*/ 155 w 191"/>
                <a:gd name="T31" fmla="*/ 206 h 241"/>
                <a:gd name="T32" fmla="*/ 134 w 191"/>
                <a:gd name="T33" fmla="*/ 220 h 241"/>
                <a:gd name="T34" fmla="*/ 120 w 191"/>
                <a:gd name="T35" fmla="*/ 234 h 241"/>
                <a:gd name="T36" fmla="*/ 106 w 191"/>
                <a:gd name="T37" fmla="*/ 234 h 241"/>
                <a:gd name="T38" fmla="*/ 113 w 191"/>
                <a:gd name="T39" fmla="*/ 213 h 241"/>
                <a:gd name="T40" fmla="*/ 127 w 191"/>
                <a:gd name="T41" fmla="*/ 199 h 241"/>
                <a:gd name="T42" fmla="*/ 148 w 191"/>
                <a:gd name="T43" fmla="*/ 192 h 241"/>
                <a:gd name="T44" fmla="*/ 127 w 191"/>
                <a:gd name="T45" fmla="*/ 192 h 241"/>
                <a:gd name="T46" fmla="*/ 120 w 191"/>
                <a:gd name="T47" fmla="*/ 178 h 241"/>
                <a:gd name="T48" fmla="*/ 113 w 191"/>
                <a:gd name="T49" fmla="*/ 192 h 241"/>
                <a:gd name="T50" fmla="*/ 99 w 191"/>
                <a:gd name="T51" fmla="*/ 192 h 241"/>
                <a:gd name="T52" fmla="*/ 92 w 191"/>
                <a:gd name="T53" fmla="*/ 178 h 241"/>
                <a:gd name="T54" fmla="*/ 70 w 191"/>
                <a:gd name="T55" fmla="*/ 178 h 241"/>
                <a:gd name="T56" fmla="*/ 70 w 191"/>
                <a:gd name="T57" fmla="*/ 170 h 241"/>
                <a:gd name="T58" fmla="*/ 56 w 191"/>
                <a:gd name="T59" fmla="*/ 163 h 241"/>
                <a:gd name="T60" fmla="*/ 56 w 191"/>
                <a:gd name="T61" fmla="*/ 149 h 241"/>
                <a:gd name="T62" fmla="*/ 49 w 191"/>
                <a:gd name="T63" fmla="*/ 135 h 241"/>
                <a:gd name="T64" fmla="*/ 56 w 191"/>
                <a:gd name="T65" fmla="*/ 121 h 241"/>
                <a:gd name="T66" fmla="*/ 77 w 191"/>
                <a:gd name="T67" fmla="*/ 135 h 241"/>
                <a:gd name="T68" fmla="*/ 63 w 191"/>
                <a:gd name="T69" fmla="*/ 121 h 241"/>
                <a:gd name="T70" fmla="*/ 56 w 191"/>
                <a:gd name="T71" fmla="*/ 114 h 241"/>
                <a:gd name="T72" fmla="*/ 49 w 191"/>
                <a:gd name="T73" fmla="*/ 93 h 241"/>
                <a:gd name="T74" fmla="*/ 49 w 191"/>
                <a:gd name="T75" fmla="*/ 93 h 241"/>
                <a:gd name="T76" fmla="*/ 35 w 191"/>
                <a:gd name="T77" fmla="*/ 100 h 241"/>
                <a:gd name="T78" fmla="*/ 21 w 191"/>
                <a:gd name="T79" fmla="*/ 107 h 241"/>
                <a:gd name="T80" fmla="*/ 7 w 191"/>
                <a:gd name="T81" fmla="*/ 93 h 241"/>
                <a:gd name="T82" fmla="*/ 0 w 191"/>
                <a:gd name="T83" fmla="*/ 71 h 241"/>
                <a:gd name="T84" fmla="*/ 14 w 191"/>
                <a:gd name="T85" fmla="*/ 64 h 241"/>
                <a:gd name="T86" fmla="*/ 21 w 191"/>
                <a:gd name="T87" fmla="*/ 57 h 241"/>
                <a:gd name="T88" fmla="*/ 28 w 191"/>
                <a:gd name="T89" fmla="*/ 78 h 241"/>
                <a:gd name="T90" fmla="*/ 35 w 191"/>
                <a:gd name="T91" fmla="*/ 57 h 241"/>
                <a:gd name="T92" fmla="*/ 49 w 191"/>
                <a:gd name="T93" fmla="*/ 57 h 241"/>
                <a:gd name="T94" fmla="*/ 35 w 191"/>
                <a:gd name="T95" fmla="*/ 43 h 241"/>
                <a:gd name="T96" fmla="*/ 49 w 191"/>
                <a:gd name="T97" fmla="*/ 22 h 241"/>
                <a:gd name="T98" fmla="*/ 49 w 191"/>
                <a:gd name="T99" fmla="*/ 50 h 241"/>
                <a:gd name="T100" fmla="*/ 63 w 191"/>
                <a:gd name="T101" fmla="*/ 64 h 241"/>
                <a:gd name="T102" fmla="*/ 63 w 191"/>
                <a:gd name="T103" fmla="*/ 71 h 241"/>
                <a:gd name="T104" fmla="*/ 77 w 191"/>
                <a:gd name="T105" fmla="*/ 57 h 241"/>
                <a:gd name="T106" fmla="*/ 85 w 191"/>
                <a:gd name="T107" fmla="*/ 78 h 241"/>
                <a:gd name="T108" fmla="*/ 85 w 191"/>
                <a:gd name="T109" fmla="*/ 64 h 241"/>
                <a:gd name="T110" fmla="*/ 77 w 191"/>
                <a:gd name="T111" fmla="*/ 50 h 241"/>
                <a:gd name="T112" fmla="*/ 85 w 191"/>
                <a:gd name="T113" fmla="*/ 36 h 241"/>
                <a:gd name="T114" fmla="*/ 85 w 191"/>
                <a:gd name="T115" fmla="*/ 22 h 241"/>
                <a:gd name="T116" fmla="*/ 99 w 191"/>
                <a:gd name="T117" fmla="*/ 7 h 241"/>
                <a:gd name="T118" fmla="*/ 106 w 191"/>
                <a:gd name="T119" fmla="*/ 142 h 24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1"/>
                <a:gd name="T181" fmla="*/ 0 h 241"/>
                <a:gd name="T182" fmla="*/ 191 w 191"/>
                <a:gd name="T183" fmla="*/ 241 h 24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1" h="241">
                  <a:moveTo>
                    <a:pt x="63" y="149"/>
                  </a:moveTo>
                  <a:lnTo>
                    <a:pt x="63" y="149"/>
                  </a:lnTo>
                  <a:close/>
                  <a:moveTo>
                    <a:pt x="99" y="7"/>
                  </a:moveTo>
                  <a:lnTo>
                    <a:pt x="99" y="0"/>
                  </a:lnTo>
                  <a:lnTo>
                    <a:pt x="99" y="7"/>
                  </a:lnTo>
                  <a:lnTo>
                    <a:pt x="106" y="7"/>
                  </a:lnTo>
                  <a:lnTo>
                    <a:pt x="106" y="0"/>
                  </a:lnTo>
                  <a:lnTo>
                    <a:pt x="106" y="7"/>
                  </a:lnTo>
                  <a:lnTo>
                    <a:pt x="113" y="7"/>
                  </a:lnTo>
                  <a:lnTo>
                    <a:pt x="113" y="15"/>
                  </a:lnTo>
                  <a:lnTo>
                    <a:pt x="113" y="22"/>
                  </a:lnTo>
                  <a:lnTo>
                    <a:pt x="113" y="29"/>
                  </a:lnTo>
                  <a:lnTo>
                    <a:pt x="120" y="29"/>
                  </a:lnTo>
                  <a:lnTo>
                    <a:pt x="120" y="36"/>
                  </a:lnTo>
                  <a:lnTo>
                    <a:pt x="127" y="36"/>
                  </a:lnTo>
                  <a:lnTo>
                    <a:pt x="127" y="43"/>
                  </a:lnTo>
                  <a:lnTo>
                    <a:pt x="120" y="43"/>
                  </a:lnTo>
                  <a:lnTo>
                    <a:pt x="127" y="43"/>
                  </a:lnTo>
                  <a:lnTo>
                    <a:pt x="127" y="50"/>
                  </a:lnTo>
                  <a:lnTo>
                    <a:pt x="127" y="57"/>
                  </a:lnTo>
                  <a:lnTo>
                    <a:pt x="127" y="64"/>
                  </a:lnTo>
                  <a:lnTo>
                    <a:pt x="127" y="71"/>
                  </a:lnTo>
                  <a:lnTo>
                    <a:pt x="120" y="71"/>
                  </a:lnTo>
                  <a:lnTo>
                    <a:pt x="120" y="78"/>
                  </a:lnTo>
                  <a:lnTo>
                    <a:pt x="120" y="85"/>
                  </a:lnTo>
                  <a:lnTo>
                    <a:pt x="120" y="93"/>
                  </a:lnTo>
                  <a:lnTo>
                    <a:pt x="113" y="93"/>
                  </a:lnTo>
                  <a:lnTo>
                    <a:pt x="113" y="100"/>
                  </a:lnTo>
                  <a:lnTo>
                    <a:pt x="113" y="107"/>
                  </a:lnTo>
                  <a:lnTo>
                    <a:pt x="113" y="114"/>
                  </a:lnTo>
                  <a:lnTo>
                    <a:pt x="113" y="121"/>
                  </a:lnTo>
                  <a:lnTo>
                    <a:pt x="113" y="128"/>
                  </a:lnTo>
                  <a:lnTo>
                    <a:pt x="113" y="135"/>
                  </a:lnTo>
                  <a:lnTo>
                    <a:pt x="113" y="142"/>
                  </a:lnTo>
                  <a:lnTo>
                    <a:pt x="120" y="142"/>
                  </a:lnTo>
                  <a:lnTo>
                    <a:pt x="120" y="149"/>
                  </a:lnTo>
                  <a:lnTo>
                    <a:pt x="127" y="149"/>
                  </a:lnTo>
                  <a:lnTo>
                    <a:pt x="120" y="149"/>
                  </a:lnTo>
                  <a:lnTo>
                    <a:pt x="113" y="149"/>
                  </a:lnTo>
                  <a:lnTo>
                    <a:pt x="113" y="156"/>
                  </a:lnTo>
                  <a:lnTo>
                    <a:pt x="120" y="156"/>
                  </a:lnTo>
                  <a:lnTo>
                    <a:pt x="120" y="149"/>
                  </a:lnTo>
                  <a:lnTo>
                    <a:pt x="127" y="149"/>
                  </a:lnTo>
                  <a:lnTo>
                    <a:pt x="127" y="156"/>
                  </a:lnTo>
                  <a:lnTo>
                    <a:pt x="134" y="156"/>
                  </a:lnTo>
                  <a:lnTo>
                    <a:pt x="134" y="163"/>
                  </a:lnTo>
                  <a:lnTo>
                    <a:pt x="141" y="163"/>
                  </a:lnTo>
                  <a:lnTo>
                    <a:pt x="141" y="170"/>
                  </a:lnTo>
                  <a:lnTo>
                    <a:pt x="148" y="170"/>
                  </a:lnTo>
                  <a:lnTo>
                    <a:pt x="155" y="170"/>
                  </a:lnTo>
                  <a:lnTo>
                    <a:pt x="155" y="163"/>
                  </a:lnTo>
                  <a:lnTo>
                    <a:pt x="155" y="170"/>
                  </a:lnTo>
                  <a:lnTo>
                    <a:pt x="148" y="170"/>
                  </a:lnTo>
                  <a:lnTo>
                    <a:pt x="155" y="170"/>
                  </a:lnTo>
                  <a:lnTo>
                    <a:pt x="163" y="170"/>
                  </a:lnTo>
                  <a:lnTo>
                    <a:pt x="163" y="163"/>
                  </a:lnTo>
                  <a:lnTo>
                    <a:pt x="170" y="163"/>
                  </a:lnTo>
                  <a:lnTo>
                    <a:pt x="170" y="170"/>
                  </a:lnTo>
                  <a:lnTo>
                    <a:pt x="177" y="170"/>
                  </a:lnTo>
                  <a:lnTo>
                    <a:pt x="170" y="163"/>
                  </a:lnTo>
                  <a:lnTo>
                    <a:pt x="177" y="163"/>
                  </a:lnTo>
                  <a:lnTo>
                    <a:pt x="177" y="170"/>
                  </a:lnTo>
                  <a:lnTo>
                    <a:pt x="184" y="170"/>
                  </a:lnTo>
                  <a:lnTo>
                    <a:pt x="191" y="170"/>
                  </a:lnTo>
                  <a:lnTo>
                    <a:pt x="191" y="178"/>
                  </a:lnTo>
                  <a:lnTo>
                    <a:pt x="184" y="178"/>
                  </a:lnTo>
                  <a:lnTo>
                    <a:pt x="184" y="185"/>
                  </a:lnTo>
                  <a:lnTo>
                    <a:pt x="184" y="192"/>
                  </a:lnTo>
                  <a:lnTo>
                    <a:pt x="177" y="192"/>
                  </a:lnTo>
                  <a:lnTo>
                    <a:pt x="177" y="199"/>
                  </a:lnTo>
                  <a:lnTo>
                    <a:pt x="170" y="199"/>
                  </a:lnTo>
                  <a:lnTo>
                    <a:pt x="163" y="199"/>
                  </a:lnTo>
                  <a:lnTo>
                    <a:pt x="155" y="199"/>
                  </a:lnTo>
                  <a:lnTo>
                    <a:pt x="155" y="206"/>
                  </a:lnTo>
                  <a:lnTo>
                    <a:pt x="155" y="213"/>
                  </a:lnTo>
                  <a:lnTo>
                    <a:pt x="148" y="213"/>
                  </a:lnTo>
                  <a:lnTo>
                    <a:pt x="141" y="213"/>
                  </a:lnTo>
                  <a:lnTo>
                    <a:pt x="141" y="220"/>
                  </a:lnTo>
                  <a:lnTo>
                    <a:pt x="134" y="220"/>
                  </a:lnTo>
                  <a:lnTo>
                    <a:pt x="134" y="227"/>
                  </a:lnTo>
                  <a:lnTo>
                    <a:pt x="127" y="227"/>
                  </a:lnTo>
                  <a:lnTo>
                    <a:pt x="127" y="234"/>
                  </a:lnTo>
                  <a:lnTo>
                    <a:pt x="120" y="234"/>
                  </a:lnTo>
                  <a:lnTo>
                    <a:pt x="113" y="234"/>
                  </a:lnTo>
                  <a:lnTo>
                    <a:pt x="113" y="241"/>
                  </a:lnTo>
                  <a:lnTo>
                    <a:pt x="106" y="241"/>
                  </a:lnTo>
                  <a:lnTo>
                    <a:pt x="106" y="234"/>
                  </a:lnTo>
                  <a:lnTo>
                    <a:pt x="106" y="227"/>
                  </a:lnTo>
                  <a:lnTo>
                    <a:pt x="106" y="220"/>
                  </a:lnTo>
                  <a:lnTo>
                    <a:pt x="113" y="220"/>
                  </a:lnTo>
                  <a:lnTo>
                    <a:pt x="113" y="213"/>
                  </a:lnTo>
                  <a:lnTo>
                    <a:pt x="120" y="213"/>
                  </a:lnTo>
                  <a:lnTo>
                    <a:pt x="120" y="206"/>
                  </a:lnTo>
                  <a:lnTo>
                    <a:pt x="113" y="206"/>
                  </a:lnTo>
                  <a:lnTo>
                    <a:pt x="120" y="206"/>
                  </a:lnTo>
                  <a:lnTo>
                    <a:pt x="120" y="199"/>
                  </a:lnTo>
                  <a:lnTo>
                    <a:pt x="127" y="199"/>
                  </a:lnTo>
                  <a:lnTo>
                    <a:pt x="134" y="199"/>
                  </a:lnTo>
                  <a:lnTo>
                    <a:pt x="141" y="199"/>
                  </a:lnTo>
                  <a:lnTo>
                    <a:pt x="141" y="192"/>
                  </a:lnTo>
                  <a:lnTo>
                    <a:pt x="148" y="192"/>
                  </a:lnTo>
                  <a:lnTo>
                    <a:pt x="141" y="192"/>
                  </a:lnTo>
                  <a:lnTo>
                    <a:pt x="134" y="192"/>
                  </a:lnTo>
                  <a:lnTo>
                    <a:pt x="127" y="192"/>
                  </a:lnTo>
                  <a:lnTo>
                    <a:pt x="120" y="192"/>
                  </a:lnTo>
                  <a:lnTo>
                    <a:pt x="120" y="185"/>
                  </a:lnTo>
                  <a:lnTo>
                    <a:pt x="120" y="178"/>
                  </a:lnTo>
                  <a:lnTo>
                    <a:pt x="120" y="170"/>
                  </a:lnTo>
                  <a:lnTo>
                    <a:pt x="120" y="178"/>
                  </a:lnTo>
                  <a:lnTo>
                    <a:pt x="120" y="185"/>
                  </a:lnTo>
                  <a:lnTo>
                    <a:pt x="113" y="185"/>
                  </a:lnTo>
                  <a:lnTo>
                    <a:pt x="113" y="192"/>
                  </a:lnTo>
                  <a:lnTo>
                    <a:pt x="106" y="192"/>
                  </a:lnTo>
                  <a:lnTo>
                    <a:pt x="106" y="199"/>
                  </a:lnTo>
                  <a:lnTo>
                    <a:pt x="99" y="199"/>
                  </a:lnTo>
                  <a:lnTo>
                    <a:pt x="99" y="192"/>
                  </a:lnTo>
                  <a:lnTo>
                    <a:pt x="106" y="185"/>
                  </a:lnTo>
                  <a:lnTo>
                    <a:pt x="99" y="185"/>
                  </a:lnTo>
                  <a:lnTo>
                    <a:pt x="106" y="185"/>
                  </a:lnTo>
                  <a:lnTo>
                    <a:pt x="106" y="178"/>
                  </a:lnTo>
                  <a:lnTo>
                    <a:pt x="99" y="178"/>
                  </a:lnTo>
                  <a:lnTo>
                    <a:pt x="92" y="178"/>
                  </a:lnTo>
                  <a:lnTo>
                    <a:pt x="92" y="185"/>
                  </a:lnTo>
                  <a:lnTo>
                    <a:pt x="85" y="185"/>
                  </a:lnTo>
                  <a:lnTo>
                    <a:pt x="85" y="178"/>
                  </a:lnTo>
                  <a:lnTo>
                    <a:pt x="77" y="178"/>
                  </a:lnTo>
                  <a:lnTo>
                    <a:pt x="70" y="178"/>
                  </a:lnTo>
                  <a:lnTo>
                    <a:pt x="63" y="178"/>
                  </a:lnTo>
                  <a:lnTo>
                    <a:pt x="70" y="178"/>
                  </a:lnTo>
                  <a:lnTo>
                    <a:pt x="70" y="170"/>
                  </a:lnTo>
                  <a:lnTo>
                    <a:pt x="63" y="170"/>
                  </a:lnTo>
                  <a:lnTo>
                    <a:pt x="56" y="170"/>
                  </a:lnTo>
                  <a:lnTo>
                    <a:pt x="56" y="163"/>
                  </a:lnTo>
                  <a:lnTo>
                    <a:pt x="56" y="156"/>
                  </a:lnTo>
                  <a:lnTo>
                    <a:pt x="63" y="156"/>
                  </a:lnTo>
                  <a:lnTo>
                    <a:pt x="56" y="156"/>
                  </a:lnTo>
                  <a:lnTo>
                    <a:pt x="56" y="149"/>
                  </a:lnTo>
                  <a:lnTo>
                    <a:pt x="56" y="156"/>
                  </a:lnTo>
                  <a:lnTo>
                    <a:pt x="56" y="149"/>
                  </a:lnTo>
                  <a:lnTo>
                    <a:pt x="49" y="149"/>
                  </a:lnTo>
                  <a:lnTo>
                    <a:pt x="56" y="149"/>
                  </a:lnTo>
                  <a:lnTo>
                    <a:pt x="49" y="149"/>
                  </a:lnTo>
                  <a:lnTo>
                    <a:pt x="49" y="142"/>
                  </a:lnTo>
                  <a:lnTo>
                    <a:pt x="49" y="135"/>
                  </a:lnTo>
                  <a:lnTo>
                    <a:pt x="49" y="128"/>
                  </a:lnTo>
                  <a:lnTo>
                    <a:pt x="49" y="121"/>
                  </a:lnTo>
                  <a:lnTo>
                    <a:pt x="56" y="121"/>
                  </a:lnTo>
                  <a:lnTo>
                    <a:pt x="63" y="121"/>
                  </a:lnTo>
                  <a:lnTo>
                    <a:pt x="63" y="128"/>
                  </a:lnTo>
                  <a:lnTo>
                    <a:pt x="70" y="128"/>
                  </a:lnTo>
                  <a:lnTo>
                    <a:pt x="70" y="135"/>
                  </a:lnTo>
                  <a:lnTo>
                    <a:pt x="77" y="135"/>
                  </a:lnTo>
                  <a:lnTo>
                    <a:pt x="70" y="135"/>
                  </a:lnTo>
                  <a:lnTo>
                    <a:pt x="70" y="128"/>
                  </a:lnTo>
                  <a:lnTo>
                    <a:pt x="70" y="121"/>
                  </a:lnTo>
                  <a:lnTo>
                    <a:pt x="63" y="121"/>
                  </a:lnTo>
                  <a:lnTo>
                    <a:pt x="63" y="114"/>
                  </a:lnTo>
                  <a:lnTo>
                    <a:pt x="56" y="114"/>
                  </a:lnTo>
                  <a:lnTo>
                    <a:pt x="56" y="107"/>
                  </a:lnTo>
                  <a:lnTo>
                    <a:pt x="49" y="107"/>
                  </a:lnTo>
                  <a:lnTo>
                    <a:pt x="56" y="107"/>
                  </a:lnTo>
                  <a:lnTo>
                    <a:pt x="49" y="107"/>
                  </a:lnTo>
                  <a:lnTo>
                    <a:pt x="49" y="100"/>
                  </a:lnTo>
                  <a:lnTo>
                    <a:pt x="56" y="100"/>
                  </a:lnTo>
                  <a:lnTo>
                    <a:pt x="56" y="93"/>
                  </a:lnTo>
                  <a:lnTo>
                    <a:pt x="49" y="93"/>
                  </a:lnTo>
                  <a:lnTo>
                    <a:pt x="49" y="100"/>
                  </a:lnTo>
                  <a:lnTo>
                    <a:pt x="49" y="107"/>
                  </a:lnTo>
                  <a:lnTo>
                    <a:pt x="42" y="107"/>
                  </a:lnTo>
                  <a:lnTo>
                    <a:pt x="42" y="100"/>
                  </a:lnTo>
                  <a:lnTo>
                    <a:pt x="49" y="100"/>
                  </a:lnTo>
                  <a:lnTo>
                    <a:pt x="49" y="93"/>
                  </a:lnTo>
                  <a:lnTo>
                    <a:pt x="42" y="93"/>
                  </a:lnTo>
                  <a:lnTo>
                    <a:pt x="42" y="100"/>
                  </a:lnTo>
                  <a:lnTo>
                    <a:pt x="42" y="93"/>
                  </a:lnTo>
                  <a:lnTo>
                    <a:pt x="35" y="93"/>
                  </a:lnTo>
                  <a:lnTo>
                    <a:pt x="35" y="100"/>
                  </a:lnTo>
                  <a:lnTo>
                    <a:pt x="35" y="107"/>
                  </a:lnTo>
                  <a:lnTo>
                    <a:pt x="35" y="114"/>
                  </a:lnTo>
                  <a:lnTo>
                    <a:pt x="28" y="114"/>
                  </a:lnTo>
                  <a:lnTo>
                    <a:pt x="28" y="107"/>
                  </a:lnTo>
                  <a:lnTo>
                    <a:pt x="21" y="107"/>
                  </a:lnTo>
                  <a:lnTo>
                    <a:pt x="21" y="100"/>
                  </a:lnTo>
                  <a:lnTo>
                    <a:pt x="14" y="100"/>
                  </a:lnTo>
                  <a:lnTo>
                    <a:pt x="7" y="100"/>
                  </a:lnTo>
                  <a:lnTo>
                    <a:pt x="7" y="93"/>
                  </a:lnTo>
                  <a:lnTo>
                    <a:pt x="7" y="85"/>
                  </a:lnTo>
                  <a:lnTo>
                    <a:pt x="7" y="78"/>
                  </a:lnTo>
                  <a:lnTo>
                    <a:pt x="7" y="71"/>
                  </a:lnTo>
                  <a:lnTo>
                    <a:pt x="7" y="78"/>
                  </a:lnTo>
                  <a:lnTo>
                    <a:pt x="0" y="78"/>
                  </a:lnTo>
                  <a:lnTo>
                    <a:pt x="0" y="71"/>
                  </a:lnTo>
                  <a:lnTo>
                    <a:pt x="7" y="71"/>
                  </a:lnTo>
                  <a:lnTo>
                    <a:pt x="7" y="64"/>
                  </a:lnTo>
                  <a:lnTo>
                    <a:pt x="14" y="64"/>
                  </a:lnTo>
                  <a:lnTo>
                    <a:pt x="14" y="71"/>
                  </a:lnTo>
                  <a:lnTo>
                    <a:pt x="14" y="64"/>
                  </a:lnTo>
                  <a:lnTo>
                    <a:pt x="14" y="57"/>
                  </a:lnTo>
                  <a:lnTo>
                    <a:pt x="14" y="50"/>
                  </a:lnTo>
                  <a:lnTo>
                    <a:pt x="21" y="50"/>
                  </a:lnTo>
                  <a:lnTo>
                    <a:pt x="21" y="57"/>
                  </a:lnTo>
                  <a:lnTo>
                    <a:pt x="28" y="64"/>
                  </a:lnTo>
                  <a:lnTo>
                    <a:pt x="28" y="71"/>
                  </a:lnTo>
                  <a:lnTo>
                    <a:pt x="28" y="78"/>
                  </a:lnTo>
                  <a:lnTo>
                    <a:pt x="35" y="78"/>
                  </a:lnTo>
                  <a:lnTo>
                    <a:pt x="35" y="71"/>
                  </a:lnTo>
                  <a:lnTo>
                    <a:pt x="35" y="64"/>
                  </a:lnTo>
                  <a:lnTo>
                    <a:pt x="35" y="57"/>
                  </a:lnTo>
                  <a:lnTo>
                    <a:pt x="42" y="57"/>
                  </a:lnTo>
                  <a:lnTo>
                    <a:pt x="42" y="64"/>
                  </a:lnTo>
                  <a:lnTo>
                    <a:pt x="49" y="64"/>
                  </a:lnTo>
                  <a:lnTo>
                    <a:pt x="49" y="57"/>
                  </a:lnTo>
                  <a:lnTo>
                    <a:pt x="42" y="57"/>
                  </a:lnTo>
                  <a:lnTo>
                    <a:pt x="42" y="50"/>
                  </a:lnTo>
                  <a:lnTo>
                    <a:pt x="42" y="43"/>
                  </a:lnTo>
                  <a:lnTo>
                    <a:pt x="35" y="43"/>
                  </a:lnTo>
                  <a:lnTo>
                    <a:pt x="35" y="36"/>
                  </a:lnTo>
                  <a:lnTo>
                    <a:pt x="42" y="36"/>
                  </a:lnTo>
                  <a:lnTo>
                    <a:pt x="42" y="29"/>
                  </a:lnTo>
                  <a:lnTo>
                    <a:pt x="42" y="22"/>
                  </a:lnTo>
                  <a:lnTo>
                    <a:pt x="49" y="22"/>
                  </a:lnTo>
                  <a:lnTo>
                    <a:pt x="49" y="29"/>
                  </a:lnTo>
                  <a:lnTo>
                    <a:pt x="49" y="36"/>
                  </a:lnTo>
                  <a:lnTo>
                    <a:pt x="49" y="43"/>
                  </a:lnTo>
                  <a:lnTo>
                    <a:pt x="49" y="50"/>
                  </a:lnTo>
                  <a:lnTo>
                    <a:pt x="56" y="50"/>
                  </a:lnTo>
                  <a:lnTo>
                    <a:pt x="56" y="57"/>
                  </a:lnTo>
                  <a:lnTo>
                    <a:pt x="63" y="57"/>
                  </a:lnTo>
                  <a:lnTo>
                    <a:pt x="63" y="64"/>
                  </a:lnTo>
                  <a:lnTo>
                    <a:pt x="70" y="64"/>
                  </a:lnTo>
                  <a:lnTo>
                    <a:pt x="70" y="57"/>
                  </a:lnTo>
                  <a:lnTo>
                    <a:pt x="70" y="64"/>
                  </a:lnTo>
                  <a:lnTo>
                    <a:pt x="63" y="64"/>
                  </a:lnTo>
                  <a:lnTo>
                    <a:pt x="63" y="71"/>
                  </a:lnTo>
                  <a:lnTo>
                    <a:pt x="70" y="71"/>
                  </a:lnTo>
                  <a:lnTo>
                    <a:pt x="63" y="71"/>
                  </a:lnTo>
                  <a:lnTo>
                    <a:pt x="70" y="71"/>
                  </a:lnTo>
                  <a:lnTo>
                    <a:pt x="70" y="64"/>
                  </a:lnTo>
                  <a:lnTo>
                    <a:pt x="77" y="64"/>
                  </a:lnTo>
                  <a:lnTo>
                    <a:pt x="77" y="57"/>
                  </a:lnTo>
                  <a:lnTo>
                    <a:pt x="77" y="64"/>
                  </a:lnTo>
                  <a:lnTo>
                    <a:pt x="85" y="64"/>
                  </a:lnTo>
                  <a:lnTo>
                    <a:pt x="85" y="71"/>
                  </a:lnTo>
                  <a:lnTo>
                    <a:pt x="85" y="78"/>
                  </a:lnTo>
                  <a:lnTo>
                    <a:pt x="92" y="78"/>
                  </a:lnTo>
                  <a:lnTo>
                    <a:pt x="92" y="71"/>
                  </a:lnTo>
                  <a:lnTo>
                    <a:pt x="85" y="71"/>
                  </a:lnTo>
                  <a:lnTo>
                    <a:pt x="85" y="64"/>
                  </a:lnTo>
                  <a:lnTo>
                    <a:pt x="85" y="57"/>
                  </a:lnTo>
                  <a:lnTo>
                    <a:pt x="77" y="57"/>
                  </a:lnTo>
                  <a:lnTo>
                    <a:pt x="85" y="57"/>
                  </a:lnTo>
                  <a:lnTo>
                    <a:pt x="77" y="57"/>
                  </a:lnTo>
                  <a:lnTo>
                    <a:pt x="77" y="50"/>
                  </a:lnTo>
                  <a:lnTo>
                    <a:pt x="77" y="43"/>
                  </a:lnTo>
                  <a:lnTo>
                    <a:pt x="85" y="43"/>
                  </a:lnTo>
                  <a:lnTo>
                    <a:pt x="85" y="50"/>
                  </a:lnTo>
                  <a:lnTo>
                    <a:pt x="85" y="43"/>
                  </a:lnTo>
                  <a:lnTo>
                    <a:pt x="92" y="43"/>
                  </a:lnTo>
                  <a:lnTo>
                    <a:pt x="85" y="43"/>
                  </a:lnTo>
                  <a:lnTo>
                    <a:pt x="85" y="36"/>
                  </a:lnTo>
                  <a:lnTo>
                    <a:pt x="85" y="29"/>
                  </a:lnTo>
                  <a:lnTo>
                    <a:pt x="85" y="22"/>
                  </a:lnTo>
                  <a:lnTo>
                    <a:pt x="77" y="22"/>
                  </a:lnTo>
                  <a:lnTo>
                    <a:pt x="85" y="22"/>
                  </a:lnTo>
                  <a:lnTo>
                    <a:pt x="85" y="15"/>
                  </a:lnTo>
                  <a:lnTo>
                    <a:pt x="92" y="15"/>
                  </a:lnTo>
                  <a:lnTo>
                    <a:pt x="99" y="15"/>
                  </a:lnTo>
                  <a:lnTo>
                    <a:pt x="99" y="7"/>
                  </a:lnTo>
                  <a:close/>
                  <a:moveTo>
                    <a:pt x="85" y="85"/>
                  </a:moveTo>
                  <a:lnTo>
                    <a:pt x="85" y="85"/>
                  </a:lnTo>
                  <a:close/>
                  <a:moveTo>
                    <a:pt x="113" y="135"/>
                  </a:moveTo>
                  <a:lnTo>
                    <a:pt x="106" y="135"/>
                  </a:lnTo>
                  <a:lnTo>
                    <a:pt x="106" y="142"/>
                  </a:lnTo>
                  <a:lnTo>
                    <a:pt x="99" y="142"/>
                  </a:lnTo>
                  <a:lnTo>
                    <a:pt x="106" y="142"/>
                  </a:lnTo>
                  <a:lnTo>
                    <a:pt x="113" y="135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Freeform 421"/>
            <p:cNvSpPr>
              <a:spLocks noEditPoints="1"/>
            </p:cNvSpPr>
            <p:nvPr/>
          </p:nvSpPr>
          <p:spPr bwMode="auto">
            <a:xfrm>
              <a:off x="834" y="739"/>
              <a:ext cx="30" cy="22"/>
            </a:xfrm>
            <a:custGeom>
              <a:avLst/>
              <a:gdLst>
                <a:gd name="T0" fmla="*/ 43 w 78"/>
                <a:gd name="T1" fmla="*/ 35 h 64"/>
                <a:gd name="T2" fmla="*/ 36 w 78"/>
                <a:gd name="T3" fmla="*/ 43 h 64"/>
                <a:gd name="T4" fmla="*/ 43 w 78"/>
                <a:gd name="T5" fmla="*/ 43 h 64"/>
                <a:gd name="T6" fmla="*/ 43 w 78"/>
                <a:gd name="T7" fmla="*/ 43 h 64"/>
                <a:gd name="T8" fmla="*/ 50 w 78"/>
                <a:gd name="T9" fmla="*/ 35 h 64"/>
                <a:gd name="T10" fmla="*/ 21 w 78"/>
                <a:gd name="T11" fmla="*/ 0 h 64"/>
                <a:gd name="T12" fmla="*/ 21 w 78"/>
                <a:gd name="T13" fmla="*/ 0 h 64"/>
                <a:gd name="T14" fmla="*/ 28 w 78"/>
                <a:gd name="T15" fmla="*/ 7 h 64"/>
                <a:gd name="T16" fmla="*/ 28 w 78"/>
                <a:gd name="T17" fmla="*/ 7 h 64"/>
                <a:gd name="T18" fmla="*/ 36 w 78"/>
                <a:gd name="T19" fmla="*/ 0 h 64"/>
                <a:gd name="T20" fmla="*/ 43 w 78"/>
                <a:gd name="T21" fmla="*/ 0 h 64"/>
                <a:gd name="T22" fmla="*/ 43 w 78"/>
                <a:gd name="T23" fmla="*/ 0 h 64"/>
                <a:gd name="T24" fmla="*/ 36 w 78"/>
                <a:gd name="T25" fmla="*/ 0 h 64"/>
                <a:gd name="T26" fmla="*/ 43 w 78"/>
                <a:gd name="T27" fmla="*/ 7 h 64"/>
                <a:gd name="T28" fmla="*/ 50 w 78"/>
                <a:gd name="T29" fmla="*/ 14 h 64"/>
                <a:gd name="T30" fmla="*/ 50 w 78"/>
                <a:gd name="T31" fmla="*/ 14 h 64"/>
                <a:gd name="T32" fmla="*/ 50 w 78"/>
                <a:gd name="T33" fmla="*/ 7 h 64"/>
                <a:gd name="T34" fmla="*/ 57 w 78"/>
                <a:gd name="T35" fmla="*/ 7 h 64"/>
                <a:gd name="T36" fmla="*/ 64 w 78"/>
                <a:gd name="T37" fmla="*/ 0 h 64"/>
                <a:gd name="T38" fmla="*/ 71 w 78"/>
                <a:gd name="T39" fmla="*/ 0 h 64"/>
                <a:gd name="T40" fmla="*/ 71 w 78"/>
                <a:gd name="T41" fmla="*/ 0 h 64"/>
                <a:gd name="T42" fmla="*/ 71 w 78"/>
                <a:gd name="T43" fmla="*/ 7 h 64"/>
                <a:gd name="T44" fmla="*/ 64 w 78"/>
                <a:gd name="T45" fmla="*/ 14 h 64"/>
                <a:gd name="T46" fmla="*/ 64 w 78"/>
                <a:gd name="T47" fmla="*/ 14 h 64"/>
                <a:gd name="T48" fmla="*/ 64 w 78"/>
                <a:gd name="T49" fmla="*/ 14 h 64"/>
                <a:gd name="T50" fmla="*/ 64 w 78"/>
                <a:gd name="T51" fmla="*/ 21 h 64"/>
                <a:gd name="T52" fmla="*/ 64 w 78"/>
                <a:gd name="T53" fmla="*/ 21 h 64"/>
                <a:gd name="T54" fmla="*/ 64 w 78"/>
                <a:gd name="T55" fmla="*/ 28 h 64"/>
                <a:gd name="T56" fmla="*/ 64 w 78"/>
                <a:gd name="T57" fmla="*/ 28 h 64"/>
                <a:gd name="T58" fmla="*/ 64 w 78"/>
                <a:gd name="T59" fmla="*/ 35 h 64"/>
                <a:gd name="T60" fmla="*/ 78 w 78"/>
                <a:gd name="T61" fmla="*/ 35 h 64"/>
                <a:gd name="T62" fmla="*/ 71 w 78"/>
                <a:gd name="T63" fmla="*/ 43 h 64"/>
                <a:gd name="T64" fmla="*/ 64 w 78"/>
                <a:gd name="T65" fmla="*/ 43 h 64"/>
                <a:gd name="T66" fmla="*/ 57 w 78"/>
                <a:gd name="T67" fmla="*/ 43 h 64"/>
                <a:gd name="T68" fmla="*/ 50 w 78"/>
                <a:gd name="T69" fmla="*/ 43 h 64"/>
                <a:gd name="T70" fmla="*/ 50 w 78"/>
                <a:gd name="T71" fmla="*/ 43 h 64"/>
                <a:gd name="T72" fmla="*/ 57 w 78"/>
                <a:gd name="T73" fmla="*/ 43 h 64"/>
                <a:gd name="T74" fmla="*/ 64 w 78"/>
                <a:gd name="T75" fmla="*/ 50 h 64"/>
                <a:gd name="T76" fmla="*/ 64 w 78"/>
                <a:gd name="T77" fmla="*/ 50 h 64"/>
                <a:gd name="T78" fmla="*/ 64 w 78"/>
                <a:gd name="T79" fmla="*/ 57 h 64"/>
                <a:gd name="T80" fmla="*/ 57 w 78"/>
                <a:gd name="T81" fmla="*/ 57 h 64"/>
                <a:gd name="T82" fmla="*/ 50 w 78"/>
                <a:gd name="T83" fmla="*/ 57 h 64"/>
                <a:gd name="T84" fmla="*/ 43 w 78"/>
                <a:gd name="T85" fmla="*/ 57 h 64"/>
                <a:gd name="T86" fmla="*/ 36 w 78"/>
                <a:gd name="T87" fmla="*/ 57 h 64"/>
                <a:gd name="T88" fmla="*/ 36 w 78"/>
                <a:gd name="T89" fmla="*/ 57 h 64"/>
                <a:gd name="T90" fmla="*/ 28 w 78"/>
                <a:gd name="T91" fmla="*/ 57 h 64"/>
                <a:gd name="T92" fmla="*/ 28 w 78"/>
                <a:gd name="T93" fmla="*/ 50 h 64"/>
                <a:gd name="T94" fmla="*/ 28 w 78"/>
                <a:gd name="T95" fmla="*/ 43 h 64"/>
                <a:gd name="T96" fmla="*/ 28 w 78"/>
                <a:gd name="T97" fmla="*/ 35 h 64"/>
                <a:gd name="T98" fmla="*/ 21 w 78"/>
                <a:gd name="T99" fmla="*/ 28 h 64"/>
                <a:gd name="T100" fmla="*/ 14 w 78"/>
                <a:gd name="T101" fmla="*/ 21 h 64"/>
                <a:gd name="T102" fmla="*/ 14 w 78"/>
                <a:gd name="T103" fmla="*/ 28 h 64"/>
                <a:gd name="T104" fmla="*/ 7 w 78"/>
                <a:gd name="T105" fmla="*/ 28 h 64"/>
                <a:gd name="T106" fmla="*/ 7 w 78"/>
                <a:gd name="T107" fmla="*/ 21 h 64"/>
                <a:gd name="T108" fmla="*/ 7 w 78"/>
                <a:gd name="T109" fmla="*/ 21 h 64"/>
                <a:gd name="T110" fmla="*/ 0 w 78"/>
                <a:gd name="T111" fmla="*/ 14 h 64"/>
                <a:gd name="T112" fmla="*/ 0 w 78"/>
                <a:gd name="T113" fmla="*/ 14 h 64"/>
                <a:gd name="T114" fmla="*/ 7 w 78"/>
                <a:gd name="T115" fmla="*/ 7 h 64"/>
                <a:gd name="T116" fmla="*/ 14 w 78"/>
                <a:gd name="T117" fmla="*/ 7 h 6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8"/>
                <a:gd name="T178" fmla="*/ 0 h 64"/>
                <a:gd name="T179" fmla="*/ 78 w 78"/>
                <a:gd name="T180" fmla="*/ 64 h 6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8" h="64">
                  <a:moveTo>
                    <a:pt x="50" y="35"/>
                  </a:moveTo>
                  <a:lnTo>
                    <a:pt x="43" y="35"/>
                  </a:lnTo>
                  <a:lnTo>
                    <a:pt x="43" y="43"/>
                  </a:lnTo>
                  <a:lnTo>
                    <a:pt x="36" y="43"/>
                  </a:lnTo>
                  <a:lnTo>
                    <a:pt x="43" y="43"/>
                  </a:lnTo>
                  <a:lnTo>
                    <a:pt x="50" y="43"/>
                  </a:lnTo>
                  <a:lnTo>
                    <a:pt x="50" y="35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36" y="7"/>
                  </a:lnTo>
                  <a:lnTo>
                    <a:pt x="36" y="0"/>
                  </a:lnTo>
                  <a:lnTo>
                    <a:pt x="43" y="0"/>
                  </a:lnTo>
                  <a:lnTo>
                    <a:pt x="36" y="0"/>
                  </a:lnTo>
                  <a:lnTo>
                    <a:pt x="36" y="7"/>
                  </a:lnTo>
                  <a:lnTo>
                    <a:pt x="43" y="7"/>
                  </a:lnTo>
                  <a:lnTo>
                    <a:pt x="43" y="14"/>
                  </a:lnTo>
                  <a:lnTo>
                    <a:pt x="50" y="14"/>
                  </a:lnTo>
                  <a:lnTo>
                    <a:pt x="50" y="7"/>
                  </a:lnTo>
                  <a:lnTo>
                    <a:pt x="50" y="14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57" y="0"/>
                  </a:lnTo>
                  <a:lnTo>
                    <a:pt x="64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71" y="0"/>
                  </a:lnTo>
                  <a:lnTo>
                    <a:pt x="71" y="7"/>
                  </a:lnTo>
                  <a:lnTo>
                    <a:pt x="64" y="7"/>
                  </a:lnTo>
                  <a:lnTo>
                    <a:pt x="64" y="14"/>
                  </a:lnTo>
                  <a:lnTo>
                    <a:pt x="64" y="7"/>
                  </a:lnTo>
                  <a:lnTo>
                    <a:pt x="64" y="14"/>
                  </a:lnTo>
                  <a:lnTo>
                    <a:pt x="71" y="14"/>
                  </a:lnTo>
                  <a:lnTo>
                    <a:pt x="64" y="14"/>
                  </a:lnTo>
                  <a:lnTo>
                    <a:pt x="57" y="14"/>
                  </a:lnTo>
                  <a:lnTo>
                    <a:pt x="57" y="21"/>
                  </a:lnTo>
                  <a:lnTo>
                    <a:pt x="64" y="21"/>
                  </a:lnTo>
                  <a:lnTo>
                    <a:pt x="57" y="21"/>
                  </a:lnTo>
                  <a:lnTo>
                    <a:pt x="64" y="21"/>
                  </a:lnTo>
                  <a:lnTo>
                    <a:pt x="64" y="28"/>
                  </a:lnTo>
                  <a:lnTo>
                    <a:pt x="64" y="35"/>
                  </a:lnTo>
                  <a:lnTo>
                    <a:pt x="64" y="28"/>
                  </a:lnTo>
                  <a:lnTo>
                    <a:pt x="64" y="35"/>
                  </a:lnTo>
                  <a:lnTo>
                    <a:pt x="71" y="35"/>
                  </a:lnTo>
                  <a:lnTo>
                    <a:pt x="78" y="35"/>
                  </a:lnTo>
                  <a:lnTo>
                    <a:pt x="71" y="35"/>
                  </a:lnTo>
                  <a:lnTo>
                    <a:pt x="71" y="43"/>
                  </a:lnTo>
                  <a:lnTo>
                    <a:pt x="64" y="43"/>
                  </a:lnTo>
                  <a:lnTo>
                    <a:pt x="57" y="43"/>
                  </a:lnTo>
                  <a:lnTo>
                    <a:pt x="50" y="43"/>
                  </a:lnTo>
                  <a:lnTo>
                    <a:pt x="43" y="43"/>
                  </a:lnTo>
                  <a:lnTo>
                    <a:pt x="50" y="43"/>
                  </a:lnTo>
                  <a:lnTo>
                    <a:pt x="57" y="43"/>
                  </a:lnTo>
                  <a:lnTo>
                    <a:pt x="57" y="50"/>
                  </a:lnTo>
                  <a:lnTo>
                    <a:pt x="64" y="50"/>
                  </a:lnTo>
                  <a:lnTo>
                    <a:pt x="64" y="57"/>
                  </a:lnTo>
                  <a:lnTo>
                    <a:pt x="57" y="57"/>
                  </a:lnTo>
                  <a:lnTo>
                    <a:pt x="57" y="64"/>
                  </a:lnTo>
                  <a:lnTo>
                    <a:pt x="57" y="57"/>
                  </a:lnTo>
                  <a:lnTo>
                    <a:pt x="50" y="57"/>
                  </a:lnTo>
                  <a:lnTo>
                    <a:pt x="43" y="57"/>
                  </a:lnTo>
                  <a:lnTo>
                    <a:pt x="36" y="57"/>
                  </a:lnTo>
                  <a:lnTo>
                    <a:pt x="43" y="57"/>
                  </a:lnTo>
                  <a:lnTo>
                    <a:pt x="36" y="57"/>
                  </a:lnTo>
                  <a:lnTo>
                    <a:pt x="28" y="57"/>
                  </a:lnTo>
                  <a:lnTo>
                    <a:pt x="28" y="50"/>
                  </a:lnTo>
                  <a:lnTo>
                    <a:pt x="28" y="43"/>
                  </a:lnTo>
                  <a:lnTo>
                    <a:pt x="28" y="35"/>
                  </a:lnTo>
                  <a:lnTo>
                    <a:pt x="21" y="35"/>
                  </a:lnTo>
                  <a:lnTo>
                    <a:pt x="21" y="28"/>
                  </a:lnTo>
                  <a:lnTo>
                    <a:pt x="14" y="21"/>
                  </a:lnTo>
                  <a:lnTo>
                    <a:pt x="14" y="28"/>
                  </a:lnTo>
                  <a:lnTo>
                    <a:pt x="7" y="28"/>
                  </a:lnTo>
                  <a:lnTo>
                    <a:pt x="7" y="21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14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Freeform 422"/>
            <p:cNvSpPr>
              <a:spLocks noEditPoints="1"/>
            </p:cNvSpPr>
            <p:nvPr/>
          </p:nvSpPr>
          <p:spPr bwMode="auto">
            <a:xfrm>
              <a:off x="869" y="663"/>
              <a:ext cx="78" cy="76"/>
            </a:xfrm>
            <a:custGeom>
              <a:avLst/>
              <a:gdLst>
                <a:gd name="T0" fmla="*/ 64 w 206"/>
                <a:gd name="T1" fmla="*/ 99 h 227"/>
                <a:gd name="T2" fmla="*/ 185 w 206"/>
                <a:gd name="T3" fmla="*/ 7 h 227"/>
                <a:gd name="T4" fmla="*/ 199 w 206"/>
                <a:gd name="T5" fmla="*/ 7 h 227"/>
                <a:gd name="T6" fmla="*/ 206 w 206"/>
                <a:gd name="T7" fmla="*/ 36 h 227"/>
                <a:gd name="T8" fmla="*/ 199 w 206"/>
                <a:gd name="T9" fmla="*/ 57 h 227"/>
                <a:gd name="T10" fmla="*/ 177 w 206"/>
                <a:gd name="T11" fmla="*/ 71 h 227"/>
                <a:gd name="T12" fmla="*/ 163 w 206"/>
                <a:gd name="T13" fmla="*/ 85 h 227"/>
                <a:gd name="T14" fmla="*/ 163 w 206"/>
                <a:gd name="T15" fmla="*/ 92 h 227"/>
                <a:gd name="T16" fmla="*/ 156 w 206"/>
                <a:gd name="T17" fmla="*/ 92 h 227"/>
                <a:gd name="T18" fmla="*/ 142 w 206"/>
                <a:gd name="T19" fmla="*/ 114 h 227"/>
                <a:gd name="T20" fmla="*/ 142 w 206"/>
                <a:gd name="T21" fmla="*/ 121 h 227"/>
                <a:gd name="T22" fmla="*/ 114 w 206"/>
                <a:gd name="T23" fmla="*/ 128 h 227"/>
                <a:gd name="T24" fmla="*/ 135 w 206"/>
                <a:gd name="T25" fmla="*/ 128 h 227"/>
                <a:gd name="T26" fmla="*/ 142 w 206"/>
                <a:gd name="T27" fmla="*/ 135 h 227"/>
                <a:gd name="T28" fmla="*/ 135 w 206"/>
                <a:gd name="T29" fmla="*/ 142 h 227"/>
                <a:gd name="T30" fmla="*/ 135 w 206"/>
                <a:gd name="T31" fmla="*/ 163 h 227"/>
                <a:gd name="T32" fmla="*/ 107 w 206"/>
                <a:gd name="T33" fmla="*/ 156 h 227"/>
                <a:gd name="T34" fmla="*/ 128 w 206"/>
                <a:gd name="T35" fmla="*/ 163 h 227"/>
                <a:gd name="T36" fmla="*/ 107 w 206"/>
                <a:gd name="T37" fmla="*/ 177 h 227"/>
                <a:gd name="T38" fmla="*/ 99 w 206"/>
                <a:gd name="T39" fmla="*/ 185 h 227"/>
                <a:gd name="T40" fmla="*/ 85 w 206"/>
                <a:gd name="T41" fmla="*/ 163 h 227"/>
                <a:gd name="T42" fmla="*/ 78 w 206"/>
                <a:gd name="T43" fmla="*/ 163 h 227"/>
                <a:gd name="T44" fmla="*/ 85 w 206"/>
                <a:gd name="T45" fmla="*/ 142 h 227"/>
                <a:gd name="T46" fmla="*/ 85 w 206"/>
                <a:gd name="T47" fmla="*/ 135 h 227"/>
                <a:gd name="T48" fmla="*/ 78 w 206"/>
                <a:gd name="T49" fmla="*/ 156 h 227"/>
                <a:gd name="T50" fmla="*/ 78 w 206"/>
                <a:gd name="T51" fmla="*/ 177 h 227"/>
                <a:gd name="T52" fmla="*/ 78 w 206"/>
                <a:gd name="T53" fmla="*/ 192 h 227"/>
                <a:gd name="T54" fmla="*/ 71 w 206"/>
                <a:gd name="T55" fmla="*/ 185 h 227"/>
                <a:gd name="T56" fmla="*/ 57 w 206"/>
                <a:gd name="T57" fmla="*/ 185 h 227"/>
                <a:gd name="T58" fmla="*/ 64 w 206"/>
                <a:gd name="T59" fmla="*/ 206 h 227"/>
                <a:gd name="T60" fmla="*/ 50 w 206"/>
                <a:gd name="T61" fmla="*/ 206 h 227"/>
                <a:gd name="T62" fmla="*/ 36 w 206"/>
                <a:gd name="T63" fmla="*/ 213 h 227"/>
                <a:gd name="T64" fmla="*/ 14 w 206"/>
                <a:gd name="T65" fmla="*/ 220 h 227"/>
                <a:gd name="T66" fmla="*/ 0 w 206"/>
                <a:gd name="T67" fmla="*/ 192 h 227"/>
                <a:gd name="T68" fmla="*/ 7 w 206"/>
                <a:gd name="T69" fmla="*/ 192 h 227"/>
                <a:gd name="T70" fmla="*/ 29 w 206"/>
                <a:gd name="T71" fmla="*/ 177 h 227"/>
                <a:gd name="T72" fmla="*/ 36 w 206"/>
                <a:gd name="T73" fmla="*/ 170 h 227"/>
                <a:gd name="T74" fmla="*/ 57 w 206"/>
                <a:gd name="T75" fmla="*/ 177 h 227"/>
                <a:gd name="T76" fmla="*/ 43 w 206"/>
                <a:gd name="T77" fmla="*/ 156 h 227"/>
                <a:gd name="T78" fmla="*/ 22 w 206"/>
                <a:gd name="T79" fmla="*/ 149 h 227"/>
                <a:gd name="T80" fmla="*/ 14 w 206"/>
                <a:gd name="T81" fmla="*/ 135 h 227"/>
                <a:gd name="T82" fmla="*/ 7 w 206"/>
                <a:gd name="T83" fmla="*/ 121 h 227"/>
                <a:gd name="T84" fmla="*/ 22 w 206"/>
                <a:gd name="T85" fmla="*/ 128 h 227"/>
                <a:gd name="T86" fmla="*/ 29 w 206"/>
                <a:gd name="T87" fmla="*/ 121 h 227"/>
                <a:gd name="T88" fmla="*/ 29 w 206"/>
                <a:gd name="T89" fmla="*/ 114 h 227"/>
                <a:gd name="T90" fmla="*/ 22 w 206"/>
                <a:gd name="T91" fmla="*/ 99 h 227"/>
                <a:gd name="T92" fmla="*/ 29 w 206"/>
                <a:gd name="T93" fmla="*/ 78 h 227"/>
                <a:gd name="T94" fmla="*/ 43 w 206"/>
                <a:gd name="T95" fmla="*/ 78 h 227"/>
                <a:gd name="T96" fmla="*/ 43 w 206"/>
                <a:gd name="T97" fmla="*/ 64 h 227"/>
                <a:gd name="T98" fmla="*/ 64 w 206"/>
                <a:gd name="T99" fmla="*/ 71 h 227"/>
                <a:gd name="T100" fmla="*/ 64 w 206"/>
                <a:gd name="T101" fmla="*/ 78 h 227"/>
                <a:gd name="T102" fmla="*/ 78 w 206"/>
                <a:gd name="T103" fmla="*/ 78 h 227"/>
                <a:gd name="T104" fmla="*/ 78 w 206"/>
                <a:gd name="T105" fmla="*/ 57 h 227"/>
                <a:gd name="T106" fmla="*/ 85 w 206"/>
                <a:gd name="T107" fmla="*/ 71 h 227"/>
                <a:gd name="T108" fmla="*/ 85 w 206"/>
                <a:gd name="T109" fmla="*/ 78 h 227"/>
                <a:gd name="T110" fmla="*/ 92 w 206"/>
                <a:gd name="T111" fmla="*/ 78 h 227"/>
                <a:gd name="T112" fmla="*/ 85 w 206"/>
                <a:gd name="T113" fmla="*/ 57 h 227"/>
                <a:gd name="T114" fmla="*/ 99 w 206"/>
                <a:gd name="T115" fmla="*/ 43 h 227"/>
                <a:gd name="T116" fmla="*/ 121 w 206"/>
                <a:gd name="T117" fmla="*/ 43 h 227"/>
                <a:gd name="T118" fmla="*/ 142 w 206"/>
                <a:gd name="T119" fmla="*/ 29 h 227"/>
                <a:gd name="T120" fmla="*/ 170 w 206"/>
                <a:gd name="T121" fmla="*/ 14 h 227"/>
                <a:gd name="T122" fmla="*/ 43 w 206"/>
                <a:gd name="T123" fmla="*/ 128 h 227"/>
                <a:gd name="T124" fmla="*/ 99 w 206"/>
                <a:gd name="T125" fmla="*/ 135 h 22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6"/>
                <a:gd name="T190" fmla="*/ 0 h 227"/>
                <a:gd name="T191" fmla="*/ 206 w 206"/>
                <a:gd name="T192" fmla="*/ 227 h 22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6" h="227">
                  <a:moveTo>
                    <a:pt x="135" y="114"/>
                  </a:moveTo>
                  <a:lnTo>
                    <a:pt x="128" y="114"/>
                  </a:lnTo>
                  <a:lnTo>
                    <a:pt x="135" y="114"/>
                  </a:lnTo>
                  <a:close/>
                  <a:moveTo>
                    <a:pt x="64" y="99"/>
                  </a:moveTo>
                  <a:lnTo>
                    <a:pt x="64" y="107"/>
                  </a:lnTo>
                  <a:lnTo>
                    <a:pt x="64" y="99"/>
                  </a:lnTo>
                  <a:close/>
                  <a:moveTo>
                    <a:pt x="64" y="99"/>
                  </a:moveTo>
                  <a:lnTo>
                    <a:pt x="64" y="99"/>
                  </a:lnTo>
                  <a:close/>
                  <a:moveTo>
                    <a:pt x="92" y="92"/>
                  </a:moveTo>
                  <a:lnTo>
                    <a:pt x="92" y="92"/>
                  </a:lnTo>
                  <a:close/>
                  <a:moveTo>
                    <a:pt x="135" y="114"/>
                  </a:moveTo>
                  <a:lnTo>
                    <a:pt x="135" y="114"/>
                  </a:lnTo>
                  <a:lnTo>
                    <a:pt x="135" y="121"/>
                  </a:lnTo>
                  <a:lnTo>
                    <a:pt x="135" y="114"/>
                  </a:lnTo>
                  <a:close/>
                  <a:moveTo>
                    <a:pt x="177" y="7"/>
                  </a:moveTo>
                  <a:lnTo>
                    <a:pt x="177" y="7"/>
                  </a:lnTo>
                  <a:lnTo>
                    <a:pt x="185" y="7"/>
                  </a:lnTo>
                  <a:lnTo>
                    <a:pt x="192" y="7"/>
                  </a:lnTo>
                  <a:lnTo>
                    <a:pt x="192" y="0"/>
                  </a:lnTo>
                  <a:lnTo>
                    <a:pt x="199" y="0"/>
                  </a:lnTo>
                  <a:lnTo>
                    <a:pt x="199" y="7"/>
                  </a:lnTo>
                  <a:lnTo>
                    <a:pt x="199" y="14"/>
                  </a:lnTo>
                  <a:lnTo>
                    <a:pt x="206" y="14"/>
                  </a:lnTo>
                  <a:lnTo>
                    <a:pt x="206" y="22"/>
                  </a:lnTo>
                  <a:lnTo>
                    <a:pt x="206" y="29"/>
                  </a:lnTo>
                  <a:lnTo>
                    <a:pt x="206" y="36"/>
                  </a:lnTo>
                  <a:lnTo>
                    <a:pt x="199" y="36"/>
                  </a:lnTo>
                  <a:lnTo>
                    <a:pt x="199" y="43"/>
                  </a:lnTo>
                  <a:lnTo>
                    <a:pt x="199" y="50"/>
                  </a:lnTo>
                  <a:lnTo>
                    <a:pt x="192" y="50"/>
                  </a:lnTo>
                  <a:lnTo>
                    <a:pt x="192" y="57"/>
                  </a:lnTo>
                  <a:lnTo>
                    <a:pt x="199" y="57"/>
                  </a:lnTo>
                  <a:lnTo>
                    <a:pt x="192" y="57"/>
                  </a:lnTo>
                  <a:lnTo>
                    <a:pt x="192" y="64"/>
                  </a:lnTo>
                  <a:lnTo>
                    <a:pt x="185" y="64"/>
                  </a:lnTo>
                  <a:lnTo>
                    <a:pt x="185" y="71"/>
                  </a:lnTo>
                  <a:lnTo>
                    <a:pt x="177" y="71"/>
                  </a:lnTo>
                  <a:lnTo>
                    <a:pt x="177" y="78"/>
                  </a:lnTo>
                  <a:lnTo>
                    <a:pt x="170" y="78"/>
                  </a:lnTo>
                  <a:lnTo>
                    <a:pt x="163" y="78"/>
                  </a:lnTo>
                  <a:lnTo>
                    <a:pt x="163" y="85"/>
                  </a:lnTo>
                  <a:lnTo>
                    <a:pt x="156" y="85"/>
                  </a:lnTo>
                  <a:lnTo>
                    <a:pt x="156" y="92"/>
                  </a:lnTo>
                  <a:lnTo>
                    <a:pt x="163" y="92"/>
                  </a:lnTo>
                  <a:lnTo>
                    <a:pt x="163" y="99"/>
                  </a:lnTo>
                  <a:lnTo>
                    <a:pt x="156" y="99"/>
                  </a:lnTo>
                  <a:lnTo>
                    <a:pt x="156" y="92"/>
                  </a:lnTo>
                  <a:lnTo>
                    <a:pt x="149" y="92"/>
                  </a:lnTo>
                  <a:lnTo>
                    <a:pt x="149" y="99"/>
                  </a:lnTo>
                  <a:lnTo>
                    <a:pt x="156" y="99"/>
                  </a:lnTo>
                  <a:lnTo>
                    <a:pt x="149" y="99"/>
                  </a:lnTo>
                  <a:lnTo>
                    <a:pt x="149" y="107"/>
                  </a:lnTo>
                  <a:lnTo>
                    <a:pt x="156" y="107"/>
                  </a:lnTo>
                  <a:lnTo>
                    <a:pt x="156" y="114"/>
                  </a:lnTo>
                  <a:lnTo>
                    <a:pt x="149" y="114"/>
                  </a:lnTo>
                  <a:lnTo>
                    <a:pt x="142" y="114"/>
                  </a:lnTo>
                  <a:lnTo>
                    <a:pt x="149" y="114"/>
                  </a:lnTo>
                  <a:lnTo>
                    <a:pt x="149" y="121"/>
                  </a:lnTo>
                  <a:lnTo>
                    <a:pt x="142" y="121"/>
                  </a:lnTo>
                  <a:lnTo>
                    <a:pt x="135" y="121"/>
                  </a:lnTo>
                  <a:lnTo>
                    <a:pt x="135" y="128"/>
                  </a:lnTo>
                  <a:lnTo>
                    <a:pt x="128" y="128"/>
                  </a:lnTo>
                  <a:lnTo>
                    <a:pt x="121" y="128"/>
                  </a:lnTo>
                  <a:lnTo>
                    <a:pt x="121" y="121"/>
                  </a:lnTo>
                  <a:lnTo>
                    <a:pt x="121" y="128"/>
                  </a:lnTo>
                  <a:lnTo>
                    <a:pt x="114" y="128"/>
                  </a:lnTo>
                  <a:lnTo>
                    <a:pt x="121" y="128"/>
                  </a:lnTo>
                  <a:lnTo>
                    <a:pt x="128" y="128"/>
                  </a:lnTo>
                  <a:lnTo>
                    <a:pt x="135" y="128"/>
                  </a:lnTo>
                  <a:lnTo>
                    <a:pt x="142" y="128"/>
                  </a:lnTo>
                  <a:lnTo>
                    <a:pt x="149" y="128"/>
                  </a:lnTo>
                  <a:lnTo>
                    <a:pt x="142" y="128"/>
                  </a:lnTo>
                  <a:lnTo>
                    <a:pt x="142" y="135"/>
                  </a:lnTo>
                  <a:lnTo>
                    <a:pt x="149" y="135"/>
                  </a:lnTo>
                  <a:lnTo>
                    <a:pt x="142" y="135"/>
                  </a:lnTo>
                  <a:lnTo>
                    <a:pt x="149" y="135"/>
                  </a:lnTo>
                  <a:lnTo>
                    <a:pt x="149" y="142"/>
                  </a:lnTo>
                  <a:lnTo>
                    <a:pt x="142" y="142"/>
                  </a:lnTo>
                  <a:lnTo>
                    <a:pt x="149" y="142"/>
                  </a:lnTo>
                  <a:lnTo>
                    <a:pt x="142" y="142"/>
                  </a:lnTo>
                  <a:lnTo>
                    <a:pt x="142" y="149"/>
                  </a:lnTo>
                  <a:lnTo>
                    <a:pt x="135" y="149"/>
                  </a:lnTo>
                  <a:lnTo>
                    <a:pt x="135" y="142"/>
                  </a:lnTo>
                  <a:lnTo>
                    <a:pt x="135" y="149"/>
                  </a:lnTo>
                  <a:lnTo>
                    <a:pt x="142" y="149"/>
                  </a:lnTo>
                  <a:lnTo>
                    <a:pt x="142" y="156"/>
                  </a:lnTo>
                  <a:lnTo>
                    <a:pt x="135" y="156"/>
                  </a:lnTo>
                  <a:lnTo>
                    <a:pt x="135" y="163"/>
                  </a:lnTo>
                  <a:lnTo>
                    <a:pt x="135" y="156"/>
                  </a:lnTo>
                  <a:lnTo>
                    <a:pt x="128" y="156"/>
                  </a:lnTo>
                  <a:lnTo>
                    <a:pt x="121" y="156"/>
                  </a:lnTo>
                  <a:lnTo>
                    <a:pt x="114" y="156"/>
                  </a:lnTo>
                  <a:lnTo>
                    <a:pt x="107" y="156"/>
                  </a:lnTo>
                  <a:lnTo>
                    <a:pt x="114" y="156"/>
                  </a:lnTo>
                  <a:lnTo>
                    <a:pt x="121" y="156"/>
                  </a:lnTo>
                  <a:lnTo>
                    <a:pt x="128" y="156"/>
                  </a:lnTo>
                  <a:lnTo>
                    <a:pt x="128" y="163"/>
                  </a:lnTo>
                  <a:lnTo>
                    <a:pt x="121" y="163"/>
                  </a:lnTo>
                  <a:lnTo>
                    <a:pt x="128" y="163"/>
                  </a:lnTo>
                  <a:lnTo>
                    <a:pt x="121" y="163"/>
                  </a:lnTo>
                  <a:lnTo>
                    <a:pt x="121" y="170"/>
                  </a:lnTo>
                  <a:lnTo>
                    <a:pt x="121" y="177"/>
                  </a:lnTo>
                  <a:lnTo>
                    <a:pt x="114" y="177"/>
                  </a:lnTo>
                  <a:lnTo>
                    <a:pt x="107" y="177"/>
                  </a:lnTo>
                  <a:lnTo>
                    <a:pt x="107" y="170"/>
                  </a:lnTo>
                  <a:lnTo>
                    <a:pt x="107" y="177"/>
                  </a:lnTo>
                  <a:lnTo>
                    <a:pt x="107" y="185"/>
                  </a:lnTo>
                  <a:lnTo>
                    <a:pt x="99" y="185"/>
                  </a:lnTo>
                  <a:lnTo>
                    <a:pt x="99" y="177"/>
                  </a:lnTo>
                  <a:lnTo>
                    <a:pt x="92" y="177"/>
                  </a:lnTo>
                  <a:lnTo>
                    <a:pt x="92" y="170"/>
                  </a:lnTo>
                  <a:lnTo>
                    <a:pt x="92" y="163"/>
                  </a:lnTo>
                  <a:lnTo>
                    <a:pt x="85" y="163"/>
                  </a:lnTo>
                  <a:lnTo>
                    <a:pt x="92" y="163"/>
                  </a:lnTo>
                  <a:lnTo>
                    <a:pt x="92" y="170"/>
                  </a:lnTo>
                  <a:lnTo>
                    <a:pt x="92" y="177"/>
                  </a:lnTo>
                  <a:lnTo>
                    <a:pt x="85" y="177"/>
                  </a:lnTo>
                  <a:lnTo>
                    <a:pt x="85" y="170"/>
                  </a:lnTo>
                  <a:lnTo>
                    <a:pt x="78" y="170"/>
                  </a:lnTo>
                  <a:lnTo>
                    <a:pt x="78" y="163"/>
                  </a:lnTo>
                  <a:lnTo>
                    <a:pt x="78" y="156"/>
                  </a:lnTo>
                  <a:lnTo>
                    <a:pt x="78" y="149"/>
                  </a:lnTo>
                  <a:lnTo>
                    <a:pt x="78" y="142"/>
                  </a:lnTo>
                  <a:lnTo>
                    <a:pt x="85" y="142"/>
                  </a:lnTo>
                  <a:lnTo>
                    <a:pt x="92" y="142"/>
                  </a:lnTo>
                  <a:lnTo>
                    <a:pt x="92" y="135"/>
                  </a:lnTo>
                  <a:lnTo>
                    <a:pt x="85" y="128"/>
                  </a:lnTo>
                  <a:lnTo>
                    <a:pt x="85" y="135"/>
                  </a:lnTo>
                  <a:lnTo>
                    <a:pt x="92" y="135"/>
                  </a:lnTo>
                  <a:lnTo>
                    <a:pt x="85" y="135"/>
                  </a:lnTo>
                  <a:lnTo>
                    <a:pt x="85" y="142"/>
                  </a:lnTo>
                  <a:lnTo>
                    <a:pt x="78" y="142"/>
                  </a:lnTo>
                  <a:lnTo>
                    <a:pt x="78" y="149"/>
                  </a:lnTo>
                  <a:lnTo>
                    <a:pt x="78" y="156"/>
                  </a:lnTo>
                  <a:lnTo>
                    <a:pt x="78" y="163"/>
                  </a:lnTo>
                  <a:lnTo>
                    <a:pt x="71" y="163"/>
                  </a:lnTo>
                  <a:lnTo>
                    <a:pt x="78" y="163"/>
                  </a:lnTo>
                  <a:lnTo>
                    <a:pt x="78" y="170"/>
                  </a:lnTo>
                  <a:lnTo>
                    <a:pt x="78" y="177"/>
                  </a:lnTo>
                  <a:lnTo>
                    <a:pt x="78" y="185"/>
                  </a:lnTo>
                  <a:lnTo>
                    <a:pt x="78" y="192"/>
                  </a:lnTo>
                  <a:lnTo>
                    <a:pt x="78" y="185"/>
                  </a:lnTo>
                  <a:lnTo>
                    <a:pt x="78" y="192"/>
                  </a:lnTo>
                  <a:lnTo>
                    <a:pt x="78" y="199"/>
                  </a:lnTo>
                  <a:lnTo>
                    <a:pt x="78" y="192"/>
                  </a:lnTo>
                  <a:lnTo>
                    <a:pt x="71" y="192"/>
                  </a:lnTo>
                  <a:lnTo>
                    <a:pt x="71" y="185"/>
                  </a:lnTo>
                  <a:lnTo>
                    <a:pt x="64" y="185"/>
                  </a:lnTo>
                  <a:lnTo>
                    <a:pt x="64" y="177"/>
                  </a:lnTo>
                  <a:lnTo>
                    <a:pt x="57" y="177"/>
                  </a:lnTo>
                  <a:lnTo>
                    <a:pt x="57" y="185"/>
                  </a:lnTo>
                  <a:lnTo>
                    <a:pt x="64" y="185"/>
                  </a:lnTo>
                  <a:lnTo>
                    <a:pt x="57" y="185"/>
                  </a:lnTo>
                  <a:lnTo>
                    <a:pt x="64" y="192"/>
                  </a:lnTo>
                  <a:lnTo>
                    <a:pt x="64" y="199"/>
                  </a:lnTo>
                  <a:lnTo>
                    <a:pt x="64" y="206"/>
                  </a:lnTo>
                  <a:lnTo>
                    <a:pt x="57" y="206"/>
                  </a:lnTo>
                  <a:lnTo>
                    <a:pt x="57" y="199"/>
                  </a:lnTo>
                  <a:lnTo>
                    <a:pt x="57" y="206"/>
                  </a:lnTo>
                  <a:lnTo>
                    <a:pt x="57" y="199"/>
                  </a:lnTo>
                  <a:lnTo>
                    <a:pt x="57" y="206"/>
                  </a:lnTo>
                  <a:lnTo>
                    <a:pt x="50" y="206"/>
                  </a:lnTo>
                  <a:lnTo>
                    <a:pt x="43" y="206"/>
                  </a:lnTo>
                  <a:lnTo>
                    <a:pt x="43" y="213"/>
                  </a:lnTo>
                  <a:lnTo>
                    <a:pt x="36" y="206"/>
                  </a:lnTo>
                  <a:lnTo>
                    <a:pt x="36" y="213"/>
                  </a:lnTo>
                  <a:lnTo>
                    <a:pt x="29" y="213"/>
                  </a:lnTo>
                  <a:lnTo>
                    <a:pt x="29" y="220"/>
                  </a:lnTo>
                  <a:lnTo>
                    <a:pt x="22" y="220"/>
                  </a:lnTo>
                  <a:lnTo>
                    <a:pt x="22" y="227"/>
                  </a:lnTo>
                  <a:lnTo>
                    <a:pt x="14" y="220"/>
                  </a:lnTo>
                  <a:lnTo>
                    <a:pt x="7" y="213"/>
                  </a:lnTo>
                  <a:lnTo>
                    <a:pt x="7" y="206"/>
                  </a:lnTo>
                  <a:lnTo>
                    <a:pt x="7" y="213"/>
                  </a:lnTo>
                  <a:lnTo>
                    <a:pt x="7" y="206"/>
                  </a:lnTo>
                  <a:lnTo>
                    <a:pt x="7" y="199"/>
                  </a:lnTo>
                  <a:lnTo>
                    <a:pt x="0" y="199"/>
                  </a:lnTo>
                  <a:lnTo>
                    <a:pt x="0" y="192"/>
                  </a:lnTo>
                  <a:lnTo>
                    <a:pt x="0" y="185"/>
                  </a:lnTo>
                  <a:lnTo>
                    <a:pt x="7" y="185"/>
                  </a:lnTo>
                  <a:lnTo>
                    <a:pt x="7" y="192"/>
                  </a:lnTo>
                  <a:lnTo>
                    <a:pt x="14" y="192"/>
                  </a:lnTo>
                  <a:lnTo>
                    <a:pt x="14" y="185"/>
                  </a:lnTo>
                  <a:lnTo>
                    <a:pt x="22" y="185"/>
                  </a:lnTo>
                  <a:lnTo>
                    <a:pt x="22" y="177"/>
                  </a:lnTo>
                  <a:lnTo>
                    <a:pt x="29" y="177"/>
                  </a:lnTo>
                  <a:lnTo>
                    <a:pt x="36" y="177"/>
                  </a:lnTo>
                  <a:lnTo>
                    <a:pt x="36" y="185"/>
                  </a:lnTo>
                  <a:lnTo>
                    <a:pt x="36" y="177"/>
                  </a:lnTo>
                  <a:lnTo>
                    <a:pt x="29" y="177"/>
                  </a:lnTo>
                  <a:lnTo>
                    <a:pt x="29" y="170"/>
                  </a:lnTo>
                  <a:lnTo>
                    <a:pt x="36" y="170"/>
                  </a:lnTo>
                  <a:lnTo>
                    <a:pt x="43" y="170"/>
                  </a:lnTo>
                  <a:lnTo>
                    <a:pt x="50" y="170"/>
                  </a:lnTo>
                  <a:lnTo>
                    <a:pt x="50" y="177"/>
                  </a:lnTo>
                  <a:lnTo>
                    <a:pt x="50" y="170"/>
                  </a:lnTo>
                  <a:lnTo>
                    <a:pt x="57" y="177"/>
                  </a:lnTo>
                  <a:lnTo>
                    <a:pt x="57" y="170"/>
                  </a:lnTo>
                  <a:lnTo>
                    <a:pt x="50" y="170"/>
                  </a:lnTo>
                  <a:lnTo>
                    <a:pt x="50" y="163"/>
                  </a:lnTo>
                  <a:lnTo>
                    <a:pt x="43" y="163"/>
                  </a:lnTo>
                  <a:lnTo>
                    <a:pt x="43" y="156"/>
                  </a:lnTo>
                  <a:lnTo>
                    <a:pt x="36" y="156"/>
                  </a:lnTo>
                  <a:lnTo>
                    <a:pt x="29" y="156"/>
                  </a:lnTo>
                  <a:lnTo>
                    <a:pt x="29" y="149"/>
                  </a:lnTo>
                  <a:lnTo>
                    <a:pt x="29" y="156"/>
                  </a:lnTo>
                  <a:lnTo>
                    <a:pt x="29" y="149"/>
                  </a:lnTo>
                  <a:lnTo>
                    <a:pt x="22" y="149"/>
                  </a:lnTo>
                  <a:lnTo>
                    <a:pt x="22" y="142"/>
                  </a:lnTo>
                  <a:lnTo>
                    <a:pt x="14" y="142"/>
                  </a:lnTo>
                  <a:lnTo>
                    <a:pt x="14" y="149"/>
                  </a:lnTo>
                  <a:lnTo>
                    <a:pt x="14" y="142"/>
                  </a:lnTo>
                  <a:lnTo>
                    <a:pt x="14" y="135"/>
                  </a:lnTo>
                  <a:lnTo>
                    <a:pt x="7" y="135"/>
                  </a:lnTo>
                  <a:lnTo>
                    <a:pt x="14" y="135"/>
                  </a:lnTo>
                  <a:lnTo>
                    <a:pt x="14" y="128"/>
                  </a:lnTo>
                  <a:lnTo>
                    <a:pt x="7" y="128"/>
                  </a:lnTo>
                  <a:lnTo>
                    <a:pt x="7" y="121"/>
                  </a:lnTo>
                  <a:lnTo>
                    <a:pt x="14" y="121"/>
                  </a:lnTo>
                  <a:lnTo>
                    <a:pt x="14" y="128"/>
                  </a:lnTo>
                  <a:lnTo>
                    <a:pt x="14" y="135"/>
                  </a:lnTo>
                  <a:lnTo>
                    <a:pt x="14" y="128"/>
                  </a:lnTo>
                  <a:lnTo>
                    <a:pt x="22" y="128"/>
                  </a:lnTo>
                  <a:lnTo>
                    <a:pt x="22" y="135"/>
                  </a:lnTo>
                  <a:lnTo>
                    <a:pt x="22" y="128"/>
                  </a:lnTo>
                  <a:lnTo>
                    <a:pt x="29" y="128"/>
                  </a:lnTo>
                  <a:lnTo>
                    <a:pt x="36" y="128"/>
                  </a:lnTo>
                  <a:lnTo>
                    <a:pt x="36" y="121"/>
                  </a:lnTo>
                  <a:lnTo>
                    <a:pt x="29" y="121"/>
                  </a:lnTo>
                  <a:lnTo>
                    <a:pt x="29" y="128"/>
                  </a:lnTo>
                  <a:lnTo>
                    <a:pt x="29" y="121"/>
                  </a:lnTo>
                  <a:lnTo>
                    <a:pt x="22" y="121"/>
                  </a:lnTo>
                  <a:lnTo>
                    <a:pt x="29" y="121"/>
                  </a:lnTo>
                  <a:lnTo>
                    <a:pt x="29" y="114"/>
                  </a:lnTo>
                  <a:lnTo>
                    <a:pt x="29" y="121"/>
                  </a:lnTo>
                  <a:lnTo>
                    <a:pt x="29" y="114"/>
                  </a:lnTo>
                  <a:lnTo>
                    <a:pt x="36" y="114"/>
                  </a:lnTo>
                  <a:lnTo>
                    <a:pt x="36" y="107"/>
                  </a:lnTo>
                  <a:lnTo>
                    <a:pt x="29" y="107"/>
                  </a:lnTo>
                  <a:lnTo>
                    <a:pt x="29" y="114"/>
                  </a:lnTo>
                  <a:lnTo>
                    <a:pt x="22" y="114"/>
                  </a:lnTo>
                  <a:lnTo>
                    <a:pt x="22" y="107"/>
                  </a:lnTo>
                  <a:lnTo>
                    <a:pt x="22" y="99"/>
                  </a:lnTo>
                  <a:lnTo>
                    <a:pt x="22" y="92"/>
                  </a:lnTo>
                  <a:lnTo>
                    <a:pt x="14" y="92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29" y="85"/>
                  </a:lnTo>
                  <a:lnTo>
                    <a:pt x="29" y="78"/>
                  </a:lnTo>
                  <a:lnTo>
                    <a:pt x="29" y="71"/>
                  </a:lnTo>
                  <a:lnTo>
                    <a:pt x="29" y="78"/>
                  </a:lnTo>
                  <a:lnTo>
                    <a:pt x="36" y="78"/>
                  </a:lnTo>
                  <a:lnTo>
                    <a:pt x="43" y="78"/>
                  </a:lnTo>
                  <a:lnTo>
                    <a:pt x="43" y="71"/>
                  </a:lnTo>
                  <a:lnTo>
                    <a:pt x="43" y="78"/>
                  </a:lnTo>
                  <a:lnTo>
                    <a:pt x="36" y="78"/>
                  </a:lnTo>
                  <a:lnTo>
                    <a:pt x="36" y="71"/>
                  </a:lnTo>
                  <a:lnTo>
                    <a:pt x="36" y="64"/>
                  </a:lnTo>
                  <a:lnTo>
                    <a:pt x="43" y="64"/>
                  </a:lnTo>
                  <a:lnTo>
                    <a:pt x="43" y="57"/>
                  </a:lnTo>
                  <a:lnTo>
                    <a:pt x="50" y="57"/>
                  </a:lnTo>
                  <a:lnTo>
                    <a:pt x="43" y="64"/>
                  </a:lnTo>
                  <a:lnTo>
                    <a:pt x="50" y="64"/>
                  </a:lnTo>
                  <a:lnTo>
                    <a:pt x="57" y="64"/>
                  </a:lnTo>
                  <a:lnTo>
                    <a:pt x="57" y="71"/>
                  </a:lnTo>
                  <a:lnTo>
                    <a:pt x="64" y="71"/>
                  </a:lnTo>
                  <a:lnTo>
                    <a:pt x="64" y="78"/>
                  </a:lnTo>
                  <a:lnTo>
                    <a:pt x="57" y="78"/>
                  </a:lnTo>
                  <a:lnTo>
                    <a:pt x="57" y="71"/>
                  </a:lnTo>
                  <a:lnTo>
                    <a:pt x="57" y="78"/>
                  </a:lnTo>
                  <a:lnTo>
                    <a:pt x="64" y="78"/>
                  </a:lnTo>
                  <a:lnTo>
                    <a:pt x="64" y="85"/>
                  </a:lnTo>
                  <a:lnTo>
                    <a:pt x="64" y="92"/>
                  </a:lnTo>
                  <a:lnTo>
                    <a:pt x="64" y="85"/>
                  </a:lnTo>
                  <a:lnTo>
                    <a:pt x="71" y="85"/>
                  </a:lnTo>
                  <a:lnTo>
                    <a:pt x="71" y="78"/>
                  </a:lnTo>
                  <a:lnTo>
                    <a:pt x="78" y="78"/>
                  </a:lnTo>
                  <a:lnTo>
                    <a:pt x="71" y="78"/>
                  </a:lnTo>
                  <a:lnTo>
                    <a:pt x="71" y="71"/>
                  </a:lnTo>
                  <a:lnTo>
                    <a:pt x="71" y="64"/>
                  </a:lnTo>
                  <a:lnTo>
                    <a:pt x="71" y="57"/>
                  </a:lnTo>
                  <a:lnTo>
                    <a:pt x="78" y="57"/>
                  </a:lnTo>
                  <a:lnTo>
                    <a:pt x="78" y="64"/>
                  </a:lnTo>
                  <a:lnTo>
                    <a:pt x="78" y="71"/>
                  </a:lnTo>
                  <a:lnTo>
                    <a:pt x="78" y="64"/>
                  </a:lnTo>
                  <a:lnTo>
                    <a:pt x="78" y="71"/>
                  </a:lnTo>
                  <a:lnTo>
                    <a:pt x="85" y="71"/>
                  </a:lnTo>
                  <a:lnTo>
                    <a:pt x="85" y="78"/>
                  </a:lnTo>
                  <a:lnTo>
                    <a:pt x="78" y="78"/>
                  </a:lnTo>
                  <a:lnTo>
                    <a:pt x="85" y="78"/>
                  </a:lnTo>
                  <a:lnTo>
                    <a:pt x="85" y="85"/>
                  </a:lnTo>
                  <a:lnTo>
                    <a:pt x="92" y="85"/>
                  </a:lnTo>
                  <a:lnTo>
                    <a:pt x="85" y="85"/>
                  </a:lnTo>
                  <a:lnTo>
                    <a:pt x="92" y="85"/>
                  </a:lnTo>
                  <a:lnTo>
                    <a:pt x="85" y="85"/>
                  </a:lnTo>
                  <a:lnTo>
                    <a:pt x="85" y="78"/>
                  </a:lnTo>
                  <a:lnTo>
                    <a:pt x="92" y="78"/>
                  </a:lnTo>
                  <a:lnTo>
                    <a:pt x="85" y="78"/>
                  </a:lnTo>
                  <a:lnTo>
                    <a:pt x="85" y="71"/>
                  </a:lnTo>
                  <a:lnTo>
                    <a:pt x="85" y="64"/>
                  </a:lnTo>
                  <a:lnTo>
                    <a:pt x="85" y="57"/>
                  </a:lnTo>
                  <a:lnTo>
                    <a:pt x="85" y="50"/>
                  </a:lnTo>
                  <a:lnTo>
                    <a:pt x="85" y="43"/>
                  </a:lnTo>
                  <a:lnTo>
                    <a:pt x="92" y="43"/>
                  </a:lnTo>
                  <a:lnTo>
                    <a:pt x="92" y="50"/>
                  </a:lnTo>
                  <a:lnTo>
                    <a:pt x="99" y="50"/>
                  </a:lnTo>
                  <a:lnTo>
                    <a:pt x="99" y="43"/>
                  </a:lnTo>
                  <a:lnTo>
                    <a:pt x="107" y="43"/>
                  </a:lnTo>
                  <a:lnTo>
                    <a:pt x="114" y="43"/>
                  </a:lnTo>
                  <a:lnTo>
                    <a:pt x="114" y="36"/>
                  </a:lnTo>
                  <a:lnTo>
                    <a:pt x="121" y="36"/>
                  </a:lnTo>
                  <a:lnTo>
                    <a:pt x="121" y="43"/>
                  </a:lnTo>
                  <a:lnTo>
                    <a:pt x="128" y="43"/>
                  </a:lnTo>
                  <a:lnTo>
                    <a:pt x="128" y="36"/>
                  </a:lnTo>
                  <a:lnTo>
                    <a:pt x="135" y="36"/>
                  </a:lnTo>
                  <a:lnTo>
                    <a:pt x="142" y="36"/>
                  </a:lnTo>
                  <a:lnTo>
                    <a:pt x="142" y="29"/>
                  </a:lnTo>
                  <a:lnTo>
                    <a:pt x="149" y="29"/>
                  </a:lnTo>
                  <a:lnTo>
                    <a:pt x="156" y="22"/>
                  </a:lnTo>
                  <a:lnTo>
                    <a:pt x="163" y="22"/>
                  </a:lnTo>
                  <a:lnTo>
                    <a:pt x="163" y="14"/>
                  </a:lnTo>
                  <a:lnTo>
                    <a:pt x="170" y="14"/>
                  </a:lnTo>
                  <a:lnTo>
                    <a:pt x="177" y="14"/>
                  </a:lnTo>
                  <a:lnTo>
                    <a:pt x="177" y="7"/>
                  </a:lnTo>
                  <a:close/>
                  <a:moveTo>
                    <a:pt x="43" y="121"/>
                  </a:moveTo>
                  <a:lnTo>
                    <a:pt x="43" y="121"/>
                  </a:lnTo>
                  <a:lnTo>
                    <a:pt x="36" y="121"/>
                  </a:lnTo>
                  <a:lnTo>
                    <a:pt x="36" y="128"/>
                  </a:lnTo>
                  <a:lnTo>
                    <a:pt x="43" y="128"/>
                  </a:lnTo>
                  <a:lnTo>
                    <a:pt x="43" y="121"/>
                  </a:lnTo>
                  <a:close/>
                  <a:moveTo>
                    <a:pt x="99" y="135"/>
                  </a:moveTo>
                  <a:lnTo>
                    <a:pt x="99" y="135"/>
                  </a:lnTo>
                  <a:close/>
                  <a:moveTo>
                    <a:pt x="43" y="199"/>
                  </a:moveTo>
                  <a:lnTo>
                    <a:pt x="43" y="199"/>
                  </a:lnTo>
                  <a:close/>
                  <a:moveTo>
                    <a:pt x="99" y="135"/>
                  </a:moveTo>
                  <a:lnTo>
                    <a:pt x="92" y="135"/>
                  </a:lnTo>
                  <a:lnTo>
                    <a:pt x="99" y="135"/>
                  </a:lnTo>
                  <a:close/>
                  <a:moveTo>
                    <a:pt x="50" y="121"/>
                  </a:moveTo>
                  <a:lnTo>
                    <a:pt x="50" y="121"/>
                  </a:lnTo>
                  <a:lnTo>
                    <a:pt x="50" y="128"/>
                  </a:lnTo>
                  <a:lnTo>
                    <a:pt x="50" y="121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Freeform 423"/>
            <p:cNvSpPr>
              <a:spLocks noEditPoints="1"/>
            </p:cNvSpPr>
            <p:nvPr/>
          </p:nvSpPr>
          <p:spPr bwMode="auto">
            <a:xfrm>
              <a:off x="1276" y="484"/>
              <a:ext cx="43" cy="86"/>
            </a:xfrm>
            <a:custGeom>
              <a:avLst/>
              <a:gdLst>
                <a:gd name="T0" fmla="*/ 78 w 113"/>
                <a:gd name="T1" fmla="*/ 14 h 255"/>
                <a:gd name="T2" fmla="*/ 70 w 113"/>
                <a:gd name="T3" fmla="*/ 35 h 255"/>
                <a:gd name="T4" fmla="*/ 70 w 113"/>
                <a:gd name="T5" fmla="*/ 42 h 255"/>
                <a:gd name="T6" fmla="*/ 63 w 113"/>
                <a:gd name="T7" fmla="*/ 64 h 255"/>
                <a:gd name="T8" fmla="*/ 78 w 113"/>
                <a:gd name="T9" fmla="*/ 56 h 255"/>
                <a:gd name="T10" fmla="*/ 85 w 113"/>
                <a:gd name="T11" fmla="*/ 49 h 255"/>
                <a:gd name="T12" fmla="*/ 99 w 113"/>
                <a:gd name="T13" fmla="*/ 71 h 255"/>
                <a:gd name="T14" fmla="*/ 78 w 113"/>
                <a:gd name="T15" fmla="*/ 78 h 255"/>
                <a:gd name="T16" fmla="*/ 92 w 113"/>
                <a:gd name="T17" fmla="*/ 78 h 255"/>
                <a:gd name="T18" fmla="*/ 106 w 113"/>
                <a:gd name="T19" fmla="*/ 71 h 255"/>
                <a:gd name="T20" fmla="*/ 99 w 113"/>
                <a:gd name="T21" fmla="*/ 85 h 255"/>
                <a:gd name="T22" fmla="*/ 106 w 113"/>
                <a:gd name="T23" fmla="*/ 92 h 255"/>
                <a:gd name="T24" fmla="*/ 92 w 113"/>
                <a:gd name="T25" fmla="*/ 99 h 255"/>
                <a:gd name="T26" fmla="*/ 92 w 113"/>
                <a:gd name="T27" fmla="*/ 113 h 255"/>
                <a:gd name="T28" fmla="*/ 92 w 113"/>
                <a:gd name="T29" fmla="*/ 127 h 255"/>
                <a:gd name="T30" fmla="*/ 85 w 113"/>
                <a:gd name="T31" fmla="*/ 127 h 255"/>
                <a:gd name="T32" fmla="*/ 70 w 113"/>
                <a:gd name="T33" fmla="*/ 142 h 255"/>
                <a:gd name="T34" fmla="*/ 78 w 113"/>
                <a:gd name="T35" fmla="*/ 149 h 255"/>
                <a:gd name="T36" fmla="*/ 85 w 113"/>
                <a:gd name="T37" fmla="*/ 163 h 255"/>
                <a:gd name="T38" fmla="*/ 70 w 113"/>
                <a:gd name="T39" fmla="*/ 170 h 255"/>
                <a:gd name="T40" fmla="*/ 70 w 113"/>
                <a:gd name="T41" fmla="*/ 191 h 255"/>
                <a:gd name="T42" fmla="*/ 63 w 113"/>
                <a:gd name="T43" fmla="*/ 219 h 255"/>
                <a:gd name="T44" fmla="*/ 56 w 113"/>
                <a:gd name="T45" fmla="*/ 227 h 255"/>
                <a:gd name="T46" fmla="*/ 49 w 113"/>
                <a:gd name="T47" fmla="*/ 248 h 255"/>
                <a:gd name="T48" fmla="*/ 42 w 113"/>
                <a:gd name="T49" fmla="*/ 248 h 255"/>
                <a:gd name="T50" fmla="*/ 35 w 113"/>
                <a:gd name="T51" fmla="*/ 234 h 255"/>
                <a:gd name="T52" fmla="*/ 42 w 113"/>
                <a:gd name="T53" fmla="*/ 212 h 255"/>
                <a:gd name="T54" fmla="*/ 56 w 113"/>
                <a:gd name="T55" fmla="*/ 184 h 255"/>
                <a:gd name="T56" fmla="*/ 56 w 113"/>
                <a:gd name="T57" fmla="*/ 177 h 255"/>
                <a:gd name="T58" fmla="*/ 49 w 113"/>
                <a:gd name="T59" fmla="*/ 177 h 255"/>
                <a:gd name="T60" fmla="*/ 56 w 113"/>
                <a:gd name="T61" fmla="*/ 156 h 255"/>
                <a:gd name="T62" fmla="*/ 56 w 113"/>
                <a:gd name="T63" fmla="*/ 149 h 255"/>
                <a:gd name="T64" fmla="*/ 63 w 113"/>
                <a:gd name="T65" fmla="*/ 134 h 255"/>
                <a:gd name="T66" fmla="*/ 42 w 113"/>
                <a:gd name="T67" fmla="*/ 142 h 255"/>
                <a:gd name="T68" fmla="*/ 35 w 113"/>
                <a:gd name="T69" fmla="*/ 149 h 255"/>
                <a:gd name="T70" fmla="*/ 21 w 113"/>
                <a:gd name="T71" fmla="*/ 134 h 255"/>
                <a:gd name="T72" fmla="*/ 28 w 113"/>
                <a:gd name="T73" fmla="*/ 120 h 255"/>
                <a:gd name="T74" fmla="*/ 7 w 113"/>
                <a:gd name="T75" fmla="*/ 134 h 255"/>
                <a:gd name="T76" fmla="*/ 7 w 113"/>
                <a:gd name="T77" fmla="*/ 127 h 255"/>
                <a:gd name="T78" fmla="*/ 0 w 113"/>
                <a:gd name="T79" fmla="*/ 113 h 255"/>
                <a:gd name="T80" fmla="*/ 14 w 113"/>
                <a:gd name="T81" fmla="*/ 99 h 255"/>
                <a:gd name="T82" fmla="*/ 21 w 113"/>
                <a:gd name="T83" fmla="*/ 99 h 255"/>
                <a:gd name="T84" fmla="*/ 42 w 113"/>
                <a:gd name="T85" fmla="*/ 99 h 255"/>
                <a:gd name="T86" fmla="*/ 56 w 113"/>
                <a:gd name="T87" fmla="*/ 106 h 255"/>
                <a:gd name="T88" fmla="*/ 63 w 113"/>
                <a:gd name="T89" fmla="*/ 85 h 255"/>
                <a:gd name="T90" fmla="*/ 63 w 113"/>
                <a:gd name="T91" fmla="*/ 78 h 255"/>
                <a:gd name="T92" fmla="*/ 49 w 113"/>
                <a:gd name="T93" fmla="*/ 92 h 255"/>
                <a:gd name="T94" fmla="*/ 49 w 113"/>
                <a:gd name="T95" fmla="*/ 78 h 255"/>
                <a:gd name="T96" fmla="*/ 49 w 113"/>
                <a:gd name="T97" fmla="*/ 56 h 255"/>
                <a:gd name="T98" fmla="*/ 42 w 113"/>
                <a:gd name="T99" fmla="*/ 49 h 255"/>
                <a:gd name="T100" fmla="*/ 21 w 113"/>
                <a:gd name="T101" fmla="*/ 42 h 255"/>
                <a:gd name="T102" fmla="*/ 28 w 113"/>
                <a:gd name="T103" fmla="*/ 28 h 255"/>
                <a:gd name="T104" fmla="*/ 42 w 113"/>
                <a:gd name="T105" fmla="*/ 28 h 255"/>
                <a:gd name="T106" fmla="*/ 49 w 113"/>
                <a:gd name="T107" fmla="*/ 35 h 255"/>
                <a:gd name="T108" fmla="*/ 56 w 113"/>
                <a:gd name="T109" fmla="*/ 14 h 255"/>
                <a:gd name="T110" fmla="*/ 70 w 113"/>
                <a:gd name="T111" fmla="*/ 7 h 255"/>
                <a:gd name="T112" fmla="*/ 28 w 113"/>
                <a:gd name="T113" fmla="*/ 134 h 255"/>
                <a:gd name="T114" fmla="*/ 49 w 113"/>
                <a:gd name="T115" fmla="*/ 134 h 255"/>
                <a:gd name="T116" fmla="*/ 42 w 113"/>
                <a:gd name="T117" fmla="*/ 120 h 255"/>
                <a:gd name="T118" fmla="*/ 42 w 113"/>
                <a:gd name="T119" fmla="*/ 106 h 255"/>
                <a:gd name="T120" fmla="*/ 56 w 113"/>
                <a:gd name="T121" fmla="*/ 85 h 25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3"/>
                <a:gd name="T184" fmla="*/ 0 h 255"/>
                <a:gd name="T185" fmla="*/ 113 w 113"/>
                <a:gd name="T186" fmla="*/ 255 h 25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3" h="255">
                  <a:moveTo>
                    <a:pt x="70" y="0"/>
                  </a:moveTo>
                  <a:lnTo>
                    <a:pt x="70" y="0"/>
                  </a:lnTo>
                  <a:lnTo>
                    <a:pt x="78" y="0"/>
                  </a:lnTo>
                  <a:lnTo>
                    <a:pt x="78" y="7"/>
                  </a:lnTo>
                  <a:lnTo>
                    <a:pt x="78" y="14"/>
                  </a:lnTo>
                  <a:lnTo>
                    <a:pt x="70" y="14"/>
                  </a:lnTo>
                  <a:lnTo>
                    <a:pt x="78" y="14"/>
                  </a:lnTo>
                  <a:lnTo>
                    <a:pt x="78" y="21"/>
                  </a:lnTo>
                  <a:lnTo>
                    <a:pt x="70" y="28"/>
                  </a:lnTo>
                  <a:lnTo>
                    <a:pt x="63" y="28"/>
                  </a:lnTo>
                  <a:lnTo>
                    <a:pt x="63" y="35"/>
                  </a:lnTo>
                  <a:lnTo>
                    <a:pt x="70" y="35"/>
                  </a:lnTo>
                  <a:lnTo>
                    <a:pt x="63" y="35"/>
                  </a:lnTo>
                  <a:lnTo>
                    <a:pt x="70" y="35"/>
                  </a:lnTo>
                  <a:lnTo>
                    <a:pt x="70" y="42"/>
                  </a:lnTo>
                  <a:lnTo>
                    <a:pt x="63" y="49"/>
                  </a:lnTo>
                  <a:lnTo>
                    <a:pt x="70" y="49"/>
                  </a:lnTo>
                  <a:lnTo>
                    <a:pt x="70" y="42"/>
                  </a:lnTo>
                  <a:lnTo>
                    <a:pt x="70" y="49"/>
                  </a:lnTo>
                  <a:lnTo>
                    <a:pt x="70" y="56"/>
                  </a:lnTo>
                  <a:lnTo>
                    <a:pt x="63" y="56"/>
                  </a:lnTo>
                  <a:lnTo>
                    <a:pt x="63" y="64"/>
                  </a:lnTo>
                  <a:lnTo>
                    <a:pt x="63" y="71"/>
                  </a:lnTo>
                  <a:lnTo>
                    <a:pt x="63" y="64"/>
                  </a:lnTo>
                  <a:lnTo>
                    <a:pt x="70" y="64"/>
                  </a:lnTo>
                  <a:lnTo>
                    <a:pt x="78" y="64"/>
                  </a:lnTo>
                  <a:lnTo>
                    <a:pt x="78" y="56"/>
                  </a:lnTo>
                  <a:lnTo>
                    <a:pt x="70" y="56"/>
                  </a:lnTo>
                  <a:lnTo>
                    <a:pt x="70" y="49"/>
                  </a:lnTo>
                  <a:lnTo>
                    <a:pt x="78" y="49"/>
                  </a:lnTo>
                  <a:lnTo>
                    <a:pt x="85" y="49"/>
                  </a:lnTo>
                  <a:lnTo>
                    <a:pt x="92" y="49"/>
                  </a:lnTo>
                  <a:lnTo>
                    <a:pt x="92" y="56"/>
                  </a:lnTo>
                  <a:lnTo>
                    <a:pt x="85" y="56"/>
                  </a:lnTo>
                  <a:lnTo>
                    <a:pt x="92" y="56"/>
                  </a:lnTo>
                  <a:lnTo>
                    <a:pt x="92" y="64"/>
                  </a:lnTo>
                  <a:lnTo>
                    <a:pt x="99" y="64"/>
                  </a:lnTo>
                  <a:lnTo>
                    <a:pt x="99" y="71"/>
                  </a:lnTo>
                  <a:lnTo>
                    <a:pt x="92" y="71"/>
                  </a:lnTo>
                  <a:lnTo>
                    <a:pt x="85" y="71"/>
                  </a:lnTo>
                  <a:lnTo>
                    <a:pt x="78" y="71"/>
                  </a:lnTo>
                  <a:lnTo>
                    <a:pt x="78" y="78"/>
                  </a:lnTo>
                  <a:lnTo>
                    <a:pt x="85" y="78"/>
                  </a:lnTo>
                  <a:lnTo>
                    <a:pt x="85" y="71"/>
                  </a:lnTo>
                  <a:lnTo>
                    <a:pt x="85" y="78"/>
                  </a:lnTo>
                  <a:lnTo>
                    <a:pt x="92" y="78"/>
                  </a:lnTo>
                  <a:lnTo>
                    <a:pt x="99" y="78"/>
                  </a:lnTo>
                  <a:lnTo>
                    <a:pt x="99" y="71"/>
                  </a:lnTo>
                  <a:lnTo>
                    <a:pt x="99" y="78"/>
                  </a:lnTo>
                  <a:lnTo>
                    <a:pt x="106" y="78"/>
                  </a:lnTo>
                  <a:lnTo>
                    <a:pt x="106" y="71"/>
                  </a:lnTo>
                  <a:lnTo>
                    <a:pt x="113" y="71"/>
                  </a:lnTo>
                  <a:lnTo>
                    <a:pt x="106" y="71"/>
                  </a:lnTo>
                  <a:lnTo>
                    <a:pt x="106" y="78"/>
                  </a:lnTo>
                  <a:lnTo>
                    <a:pt x="99" y="78"/>
                  </a:lnTo>
                  <a:lnTo>
                    <a:pt x="99" y="85"/>
                  </a:lnTo>
                  <a:lnTo>
                    <a:pt x="92" y="85"/>
                  </a:lnTo>
                  <a:lnTo>
                    <a:pt x="99" y="85"/>
                  </a:lnTo>
                  <a:lnTo>
                    <a:pt x="92" y="92"/>
                  </a:lnTo>
                  <a:lnTo>
                    <a:pt x="99" y="92"/>
                  </a:lnTo>
                  <a:lnTo>
                    <a:pt x="99" y="85"/>
                  </a:lnTo>
                  <a:lnTo>
                    <a:pt x="106" y="85"/>
                  </a:lnTo>
                  <a:lnTo>
                    <a:pt x="106" y="92"/>
                  </a:lnTo>
                  <a:lnTo>
                    <a:pt x="99" y="99"/>
                  </a:lnTo>
                  <a:lnTo>
                    <a:pt x="99" y="92"/>
                  </a:lnTo>
                  <a:lnTo>
                    <a:pt x="99" y="99"/>
                  </a:lnTo>
                  <a:lnTo>
                    <a:pt x="92" y="99"/>
                  </a:lnTo>
                  <a:lnTo>
                    <a:pt x="92" y="92"/>
                  </a:lnTo>
                  <a:lnTo>
                    <a:pt x="85" y="92"/>
                  </a:lnTo>
                  <a:lnTo>
                    <a:pt x="85" y="99"/>
                  </a:lnTo>
                  <a:lnTo>
                    <a:pt x="92" y="99"/>
                  </a:lnTo>
                  <a:lnTo>
                    <a:pt x="92" y="106"/>
                  </a:lnTo>
                  <a:lnTo>
                    <a:pt x="99" y="106"/>
                  </a:lnTo>
                  <a:lnTo>
                    <a:pt x="99" y="113"/>
                  </a:lnTo>
                  <a:lnTo>
                    <a:pt x="92" y="113"/>
                  </a:lnTo>
                  <a:lnTo>
                    <a:pt x="92" y="120"/>
                  </a:lnTo>
                  <a:lnTo>
                    <a:pt x="85" y="120"/>
                  </a:lnTo>
                  <a:lnTo>
                    <a:pt x="92" y="120"/>
                  </a:lnTo>
                  <a:lnTo>
                    <a:pt x="92" y="127"/>
                  </a:lnTo>
                  <a:lnTo>
                    <a:pt x="99" y="127"/>
                  </a:lnTo>
                  <a:lnTo>
                    <a:pt x="92" y="127"/>
                  </a:lnTo>
                  <a:lnTo>
                    <a:pt x="85" y="127"/>
                  </a:lnTo>
                  <a:lnTo>
                    <a:pt x="85" y="134"/>
                  </a:lnTo>
                  <a:lnTo>
                    <a:pt x="78" y="134"/>
                  </a:lnTo>
                  <a:lnTo>
                    <a:pt x="78" y="127"/>
                  </a:lnTo>
                  <a:lnTo>
                    <a:pt x="85" y="127"/>
                  </a:lnTo>
                  <a:lnTo>
                    <a:pt x="78" y="127"/>
                  </a:lnTo>
                  <a:lnTo>
                    <a:pt x="78" y="134"/>
                  </a:lnTo>
                  <a:lnTo>
                    <a:pt x="70" y="134"/>
                  </a:lnTo>
                  <a:lnTo>
                    <a:pt x="78" y="134"/>
                  </a:lnTo>
                  <a:lnTo>
                    <a:pt x="78" y="142"/>
                  </a:lnTo>
                  <a:lnTo>
                    <a:pt x="70" y="142"/>
                  </a:lnTo>
                  <a:lnTo>
                    <a:pt x="78" y="142"/>
                  </a:lnTo>
                  <a:lnTo>
                    <a:pt x="78" y="134"/>
                  </a:lnTo>
                  <a:lnTo>
                    <a:pt x="85" y="134"/>
                  </a:lnTo>
                  <a:lnTo>
                    <a:pt x="85" y="142"/>
                  </a:lnTo>
                  <a:lnTo>
                    <a:pt x="78" y="142"/>
                  </a:lnTo>
                  <a:lnTo>
                    <a:pt x="78" y="149"/>
                  </a:lnTo>
                  <a:lnTo>
                    <a:pt x="70" y="149"/>
                  </a:lnTo>
                  <a:lnTo>
                    <a:pt x="78" y="149"/>
                  </a:lnTo>
                  <a:lnTo>
                    <a:pt x="85" y="149"/>
                  </a:lnTo>
                  <a:lnTo>
                    <a:pt x="85" y="156"/>
                  </a:lnTo>
                  <a:lnTo>
                    <a:pt x="78" y="156"/>
                  </a:lnTo>
                  <a:lnTo>
                    <a:pt x="85" y="156"/>
                  </a:lnTo>
                  <a:lnTo>
                    <a:pt x="85" y="163"/>
                  </a:lnTo>
                  <a:lnTo>
                    <a:pt x="78" y="163"/>
                  </a:lnTo>
                  <a:lnTo>
                    <a:pt x="78" y="170"/>
                  </a:lnTo>
                  <a:lnTo>
                    <a:pt x="78" y="163"/>
                  </a:lnTo>
                  <a:lnTo>
                    <a:pt x="78" y="170"/>
                  </a:lnTo>
                  <a:lnTo>
                    <a:pt x="70" y="170"/>
                  </a:lnTo>
                  <a:lnTo>
                    <a:pt x="70" y="163"/>
                  </a:lnTo>
                  <a:lnTo>
                    <a:pt x="70" y="170"/>
                  </a:lnTo>
                  <a:lnTo>
                    <a:pt x="70" y="177"/>
                  </a:lnTo>
                  <a:lnTo>
                    <a:pt x="63" y="177"/>
                  </a:lnTo>
                  <a:lnTo>
                    <a:pt x="70" y="177"/>
                  </a:lnTo>
                  <a:lnTo>
                    <a:pt x="70" y="184"/>
                  </a:lnTo>
                  <a:lnTo>
                    <a:pt x="63" y="184"/>
                  </a:lnTo>
                  <a:lnTo>
                    <a:pt x="63" y="191"/>
                  </a:lnTo>
                  <a:lnTo>
                    <a:pt x="70" y="191"/>
                  </a:lnTo>
                  <a:lnTo>
                    <a:pt x="63" y="191"/>
                  </a:lnTo>
                  <a:lnTo>
                    <a:pt x="63" y="198"/>
                  </a:lnTo>
                  <a:lnTo>
                    <a:pt x="63" y="205"/>
                  </a:lnTo>
                  <a:lnTo>
                    <a:pt x="63" y="212"/>
                  </a:lnTo>
                  <a:lnTo>
                    <a:pt x="63" y="219"/>
                  </a:lnTo>
                  <a:lnTo>
                    <a:pt x="63" y="212"/>
                  </a:lnTo>
                  <a:lnTo>
                    <a:pt x="56" y="212"/>
                  </a:lnTo>
                  <a:lnTo>
                    <a:pt x="56" y="219"/>
                  </a:lnTo>
                  <a:lnTo>
                    <a:pt x="56" y="227"/>
                  </a:lnTo>
                  <a:lnTo>
                    <a:pt x="56" y="234"/>
                  </a:lnTo>
                  <a:lnTo>
                    <a:pt x="49" y="234"/>
                  </a:lnTo>
                  <a:lnTo>
                    <a:pt x="49" y="241"/>
                  </a:lnTo>
                  <a:lnTo>
                    <a:pt x="49" y="248"/>
                  </a:lnTo>
                  <a:lnTo>
                    <a:pt x="49" y="255"/>
                  </a:lnTo>
                  <a:lnTo>
                    <a:pt x="42" y="255"/>
                  </a:lnTo>
                  <a:lnTo>
                    <a:pt x="42" y="248"/>
                  </a:lnTo>
                  <a:lnTo>
                    <a:pt x="42" y="255"/>
                  </a:lnTo>
                  <a:lnTo>
                    <a:pt x="42" y="248"/>
                  </a:lnTo>
                  <a:lnTo>
                    <a:pt x="42" y="241"/>
                  </a:lnTo>
                  <a:lnTo>
                    <a:pt x="35" y="241"/>
                  </a:lnTo>
                  <a:lnTo>
                    <a:pt x="28" y="241"/>
                  </a:lnTo>
                  <a:lnTo>
                    <a:pt x="28" y="234"/>
                  </a:lnTo>
                  <a:lnTo>
                    <a:pt x="35" y="234"/>
                  </a:lnTo>
                  <a:lnTo>
                    <a:pt x="35" y="227"/>
                  </a:lnTo>
                  <a:lnTo>
                    <a:pt x="42" y="227"/>
                  </a:lnTo>
                  <a:lnTo>
                    <a:pt x="42" y="219"/>
                  </a:lnTo>
                  <a:lnTo>
                    <a:pt x="42" y="212"/>
                  </a:lnTo>
                  <a:lnTo>
                    <a:pt x="42" y="205"/>
                  </a:lnTo>
                  <a:lnTo>
                    <a:pt x="49" y="205"/>
                  </a:lnTo>
                  <a:lnTo>
                    <a:pt x="49" y="198"/>
                  </a:lnTo>
                  <a:lnTo>
                    <a:pt x="49" y="191"/>
                  </a:lnTo>
                  <a:lnTo>
                    <a:pt x="49" y="184"/>
                  </a:lnTo>
                  <a:lnTo>
                    <a:pt x="56" y="184"/>
                  </a:lnTo>
                  <a:lnTo>
                    <a:pt x="56" y="177"/>
                  </a:lnTo>
                  <a:lnTo>
                    <a:pt x="56" y="170"/>
                  </a:lnTo>
                  <a:lnTo>
                    <a:pt x="63" y="170"/>
                  </a:lnTo>
                  <a:lnTo>
                    <a:pt x="63" y="163"/>
                  </a:lnTo>
                  <a:lnTo>
                    <a:pt x="56" y="163"/>
                  </a:lnTo>
                  <a:lnTo>
                    <a:pt x="56" y="170"/>
                  </a:lnTo>
                  <a:lnTo>
                    <a:pt x="56" y="177"/>
                  </a:lnTo>
                  <a:lnTo>
                    <a:pt x="49" y="184"/>
                  </a:lnTo>
                  <a:lnTo>
                    <a:pt x="49" y="191"/>
                  </a:lnTo>
                  <a:lnTo>
                    <a:pt x="42" y="191"/>
                  </a:lnTo>
                  <a:lnTo>
                    <a:pt x="49" y="191"/>
                  </a:lnTo>
                  <a:lnTo>
                    <a:pt x="49" y="184"/>
                  </a:lnTo>
                  <a:lnTo>
                    <a:pt x="49" y="177"/>
                  </a:lnTo>
                  <a:lnTo>
                    <a:pt x="56" y="177"/>
                  </a:lnTo>
                  <a:lnTo>
                    <a:pt x="56" y="170"/>
                  </a:lnTo>
                  <a:lnTo>
                    <a:pt x="56" y="163"/>
                  </a:lnTo>
                  <a:lnTo>
                    <a:pt x="63" y="163"/>
                  </a:lnTo>
                  <a:lnTo>
                    <a:pt x="56" y="163"/>
                  </a:lnTo>
                  <a:lnTo>
                    <a:pt x="56" y="156"/>
                  </a:lnTo>
                  <a:lnTo>
                    <a:pt x="56" y="149"/>
                  </a:lnTo>
                  <a:lnTo>
                    <a:pt x="63" y="149"/>
                  </a:lnTo>
                  <a:lnTo>
                    <a:pt x="63" y="142"/>
                  </a:lnTo>
                  <a:lnTo>
                    <a:pt x="63" y="149"/>
                  </a:lnTo>
                  <a:lnTo>
                    <a:pt x="56" y="149"/>
                  </a:lnTo>
                  <a:lnTo>
                    <a:pt x="56" y="142"/>
                  </a:lnTo>
                  <a:lnTo>
                    <a:pt x="63" y="142"/>
                  </a:lnTo>
                  <a:lnTo>
                    <a:pt x="56" y="142"/>
                  </a:lnTo>
                  <a:lnTo>
                    <a:pt x="56" y="149"/>
                  </a:lnTo>
                  <a:lnTo>
                    <a:pt x="56" y="142"/>
                  </a:lnTo>
                  <a:lnTo>
                    <a:pt x="56" y="134"/>
                  </a:lnTo>
                  <a:lnTo>
                    <a:pt x="63" y="134"/>
                  </a:lnTo>
                  <a:lnTo>
                    <a:pt x="56" y="134"/>
                  </a:lnTo>
                  <a:lnTo>
                    <a:pt x="56" y="142"/>
                  </a:lnTo>
                  <a:lnTo>
                    <a:pt x="49" y="142"/>
                  </a:lnTo>
                  <a:lnTo>
                    <a:pt x="49" y="134"/>
                  </a:lnTo>
                  <a:lnTo>
                    <a:pt x="49" y="142"/>
                  </a:lnTo>
                  <a:lnTo>
                    <a:pt x="42" y="142"/>
                  </a:lnTo>
                  <a:lnTo>
                    <a:pt x="42" y="134"/>
                  </a:lnTo>
                  <a:lnTo>
                    <a:pt x="42" y="142"/>
                  </a:lnTo>
                  <a:lnTo>
                    <a:pt x="42" y="149"/>
                  </a:lnTo>
                  <a:lnTo>
                    <a:pt x="35" y="149"/>
                  </a:lnTo>
                  <a:lnTo>
                    <a:pt x="35" y="142"/>
                  </a:lnTo>
                  <a:lnTo>
                    <a:pt x="35" y="149"/>
                  </a:lnTo>
                  <a:lnTo>
                    <a:pt x="35" y="156"/>
                  </a:lnTo>
                  <a:lnTo>
                    <a:pt x="28" y="156"/>
                  </a:lnTo>
                  <a:lnTo>
                    <a:pt x="28" y="149"/>
                  </a:lnTo>
                  <a:lnTo>
                    <a:pt x="21" y="149"/>
                  </a:lnTo>
                  <a:lnTo>
                    <a:pt x="21" y="142"/>
                  </a:lnTo>
                  <a:lnTo>
                    <a:pt x="21" y="134"/>
                  </a:lnTo>
                  <a:lnTo>
                    <a:pt x="28" y="134"/>
                  </a:lnTo>
                  <a:lnTo>
                    <a:pt x="28" y="127"/>
                  </a:lnTo>
                  <a:lnTo>
                    <a:pt x="28" y="120"/>
                  </a:lnTo>
                  <a:lnTo>
                    <a:pt x="21" y="120"/>
                  </a:lnTo>
                  <a:lnTo>
                    <a:pt x="21" y="127"/>
                  </a:lnTo>
                  <a:lnTo>
                    <a:pt x="28" y="127"/>
                  </a:lnTo>
                  <a:lnTo>
                    <a:pt x="21" y="127"/>
                  </a:lnTo>
                  <a:lnTo>
                    <a:pt x="21" y="134"/>
                  </a:lnTo>
                  <a:lnTo>
                    <a:pt x="14" y="134"/>
                  </a:lnTo>
                  <a:lnTo>
                    <a:pt x="7" y="134"/>
                  </a:lnTo>
                  <a:lnTo>
                    <a:pt x="14" y="134"/>
                  </a:lnTo>
                  <a:lnTo>
                    <a:pt x="21" y="134"/>
                  </a:lnTo>
                  <a:lnTo>
                    <a:pt x="21" y="127"/>
                  </a:lnTo>
                  <a:lnTo>
                    <a:pt x="14" y="127"/>
                  </a:lnTo>
                  <a:lnTo>
                    <a:pt x="7" y="127"/>
                  </a:lnTo>
                  <a:lnTo>
                    <a:pt x="14" y="127"/>
                  </a:lnTo>
                  <a:lnTo>
                    <a:pt x="7" y="127"/>
                  </a:lnTo>
                  <a:lnTo>
                    <a:pt x="7" y="134"/>
                  </a:lnTo>
                  <a:lnTo>
                    <a:pt x="7" y="127"/>
                  </a:lnTo>
                  <a:lnTo>
                    <a:pt x="0" y="127"/>
                  </a:lnTo>
                  <a:lnTo>
                    <a:pt x="7" y="127"/>
                  </a:lnTo>
                  <a:lnTo>
                    <a:pt x="7" y="120"/>
                  </a:lnTo>
                  <a:lnTo>
                    <a:pt x="0" y="120"/>
                  </a:lnTo>
                  <a:lnTo>
                    <a:pt x="0" y="113"/>
                  </a:lnTo>
                  <a:lnTo>
                    <a:pt x="0" y="106"/>
                  </a:lnTo>
                  <a:lnTo>
                    <a:pt x="0" y="99"/>
                  </a:lnTo>
                  <a:lnTo>
                    <a:pt x="7" y="99"/>
                  </a:lnTo>
                  <a:lnTo>
                    <a:pt x="14" y="99"/>
                  </a:lnTo>
                  <a:lnTo>
                    <a:pt x="14" y="106"/>
                  </a:lnTo>
                  <a:lnTo>
                    <a:pt x="21" y="106"/>
                  </a:lnTo>
                  <a:lnTo>
                    <a:pt x="21" y="99"/>
                  </a:lnTo>
                  <a:lnTo>
                    <a:pt x="21" y="106"/>
                  </a:lnTo>
                  <a:lnTo>
                    <a:pt x="21" y="99"/>
                  </a:lnTo>
                  <a:lnTo>
                    <a:pt x="21" y="106"/>
                  </a:lnTo>
                  <a:lnTo>
                    <a:pt x="21" y="99"/>
                  </a:lnTo>
                  <a:lnTo>
                    <a:pt x="28" y="106"/>
                  </a:lnTo>
                  <a:lnTo>
                    <a:pt x="28" y="99"/>
                  </a:lnTo>
                  <a:lnTo>
                    <a:pt x="21" y="99"/>
                  </a:lnTo>
                  <a:lnTo>
                    <a:pt x="28" y="99"/>
                  </a:lnTo>
                  <a:lnTo>
                    <a:pt x="35" y="99"/>
                  </a:lnTo>
                  <a:lnTo>
                    <a:pt x="35" y="106"/>
                  </a:lnTo>
                  <a:lnTo>
                    <a:pt x="35" y="99"/>
                  </a:lnTo>
                  <a:lnTo>
                    <a:pt x="42" y="99"/>
                  </a:lnTo>
                  <a:lnTo>
                    <a:pt x="35" y="99"/>
                  </a:lnTo>
                  <a:lnTo>
                    <a:pt x="42" y="99"/>
                  </a:lnTo>
                  <a:lnTo>
                    <a:pt x="49" y="92"/>
                  </a:lnTo>
                  <a:lnTo>
                    <a:pt x="49" y="99"/>
                  </a:lnTo>
                  <a:lnTo>
                    <a:pt x="49" y="106"/>
                  </a:lnTo>
                  <a:lnTo>
                    <a:pt x="49" y="113"/>
                  </a:lnTo>
                  <a:lnTo>
                    <a:pt x="56" y="113"/>
                  </a:lnTo>
                  <a:lnTo>
                    <a:pt x="56" y="106"/>
                  </a:lnTo>
                  <a:lnTo>
                    <a:pt x="56" y="99"/>
                  </a:lnTo>
                  <a:lnTo>
                    <a:pt x="56" y="92"/>
                  </a:lnTo>
                  <a:lnTo>
                    <a:pt x="63" y="92"/>
                  </a:lnTo>
                  <a:lnTo>
                    <a:pt x="63" y="85"/>
                  </a:lnTo>
                  <a:lnTo>
                    <a:pt x="70" y="85"/>
                  </a:lnTo>
                  <a:lnTo>
                    <a:pt x="63" y="85"/>
                  </a:lnTo>
                  <a:lnTo>
                    <a:pt x="63" y="78"/>
                  </a:lnTo>
                  <a:lnTo>
                    <a:pt x="56" y="78"/>
                  </a:lnTo>
                  <a:lnTo>
                    <a:pt x="63" y="78"/>
                  </a:lnTo>
                  <a:lnTo>
                    <a:pt x="63" y="71"/>
                  </a:lnTo>
                  <a:lnTo>
                    <a:pt x="56" y="71"/>
                  </a:lnTo>
                  <a:lnTo>
                    <a:pt x="56" y="78"/>
                  </a:lnTo>
                  <a:lnTo>
                    <a:pt x="56" y="85"/>
                  </a:lnTo>
                  <a:lnTo>
                    <a:pt x="49" y="92"/>
                  </a:lnTo>
                  <a:lnTo>
                    <a:pt x="42" y="92"/>
                  </a:lnTo>
                  <a:lnTo>
                    <a:pt x="42" y="85"/>
                  </a:lnTo>
                  <a:lnTo>
                    <a:pt x="42" y="78"/>
                  </a:lnTo>
                  <a:lnTo>
                    <a:pt x="49" y="78"/>
                  </a:lnTo>
                  <a:lnTo>
                    <a:pt x="49" y="71"/>
                  </a:lnTo>
                  <a:lnTo>
                    <a:pt x="56" y="71"/>
                  </a:lnTo>
                  <a:lnTo>
                    <a:pt x="49" y="71"/>
                  </a:lnTo>
                  <a:lnTo>
                    <a:pt x="49" y="64"/>
                  </a:lnTo>
                  <a:lnTo>
                    <a:pt x="49" y="56"/>
                  </a:lnTo>
                  <a:lnTo>
                    <a:pt x="49" y="49"/>
                  </a:lnTo>
                  <a:lnTo>
                    <a:pt x="49" y="42"/>
                  </a:lnTo>
                  <a:lnTo>
                    <a:pt x="42" y="42"/>
                  </a:lnTo>
                  <a:lnTo>
                    <a:pt x="42" y="49"/>
                  </a:lnTo>
                  <a:lnTo>
                    <a:pt x="42" y="42"/>
                  </a:lnTo>
                  <a:lnTo>
                    <a:pt x="35" y="42"/>
                  </a:lnTo>
                  <a:lnTo>
                    <a:pt x="28" y="42"/>
                  </a:lnTo>
                  <a:lnTo>
                    <a:pt x="21" y="42"/>
                  </a:lnTo>
                  <a:lnTo>
                    <a:pt x="21" y="35"/>
                  </a:lnTo>
                  <a:lnTo>
                    <a:pt x="21" y="28"/>
                  </a:lnTo>
                  <a:lnTo>
                    <a:pt x="28" y="35"/>
                  </a:lnTo>
                  <a:lnTo>
                    <a:pt x="35" y="35"/>
                  </a:lnTo>
                  <a:lnTo>
                    <a:pt x="28" y="35"/>
                  </a:lnTo>
                  <a:lnTo>
                    <a:pt x="28" y="28"/>
                  </a:lnTo>
                  <a:lnTo>
                    <a:pt x="35" y="28"/>
                  </a:lnTo>
                  <a:lnTo>
                    <a:pt x="35" y="21"/>
                  </a:lnTo>
                  <a:lnTo>
                    <a:pt x="42" y="21"/>
                  </a:lnTo>
                  <a:lnTo>
                    <a:pt x="42" y="14"/>
                  </a:lnTo>
                  <a:lnTo>
                    <a:pt x="42" y="21"/>
                  </a:lnTo>
                  <a:lnTo>
                    <a:pt x="42" y="28"/>
                  </a:lnTo>
                  <a:lnTo>
                    <a:pt x="49" y="28"/>
                  </a:lnTo>
                  <a:lnTo>
                    <a:pt x="49" y="35"/>
                  </a:lnTo>
                  <a:lnTo>
                    <a:pt x="56" y="35"/>
                  </a:lnTo>
                  <a:lnTo>
                    <a:pt x="49" y="35"/>
                  </a:lnTo>
                  <a:lnTo>
                    <a:pt x="49" y="28"/>
                  </a:lnTo>
                  <a:lnTo>
                    <a:pt x="42" y="28"/>
                  </a:lnTo>
                  <a:lnTo>
                    <a:pt x="42" y="21"/>
                  </a:lnTo>
                  <a:lnTo>
                    <a:pt x="49" y="21"/>
                  </a:lnTo>
                  <a:lnTo>
                    <a:pt x="49" y="14"/>
                  </a:lnTo>
                  <a:lnTo>
                    <a:pt x="56" y="14"/>
                  </a:lnTo>
                  <a:lnTo>
                    <a:pt x="56" y="7"/>
                  </a:lnTo>
                  <a:lnTo>
                    <a:pt x="63" y="7"/>
                  </a:lnTo>
                  <a:lnTo>
                    <a:pt x="56" y="7"/>
                  </a:lnTo>
                  <a:lnTo>
                    <a:pt x="63" y="7"/>
                  </a:lnTo>
                  <a:lnTo>
                    <a:pt x="63" y="0"/>
                  </a:lnTo>
                  <a:lnTo>
                    <a:pt x="63" y="7"/>
                  </a:lnTo>
                  <a:lnTo>
                    <a:pt x="70" y="7"/>
                  </a:lnTo>
                  <a:lnTo>
                    <a:pt x="70" y="0"/>
                  </a:lnTo>
                  <a:close/>
                  <a:moveTo>
                    <a:pt x="63" y="127"/>
                  </a:moveTo>
                  <a:lnTo>
                    <a:pt x="63" y="127"/>
                  </a:lnTo>
                  <a:close/>
                  <a:moveTo>
                    <a:pt x="70" y="149"/>
                  </a:moveTo>
                  <a:lnTo>
                    <a:pt x="70" y="156"/>
                  </a:lnTo>
                  <a:lnTo>
                    <a:pt x="70" y="149"/>
                  </a:lnTo>
                  <a:close/>
                  <a:moveTo>
                    <a:pt x="28" y="134"/>
                  </a:moveTo>
                  <a:lnTo>
                    <a:pt x="28" y="134"/>
                  </a:lnTo>
                  <a:close/>
                  <a:moveTo>
                    <a:pt x="35" y="127"/>
                  </a:moveTo>
                  <a:lnTo>
                    <a:pt x="28" y="134"/>
                  </a:lnTo>
                  <a:lnTo>
                    <a:pt x="35" y="134"/>
                  </a:lnTo>
                  <a:lnTo>
                    <a:pt x="35" y="127"/>
                  </a:lnTo>
                  <a:close/>
                  <a:moveTo>
                    <a:pt x="42" y="120"/>
                  </a:moveTo>
                  <a:lnTo>
                    <a:pt x="42" y="120"/>
                  </a:lnTo>
                  <a:lnTo>
                    <a:pt x="42" y="127"/>
                  </a:lnTo>
                  <a:lnTo>
                    <a:pt x="49" y="127"/>
                  </a:lnTo>
                  <a:lnTo>
                    <a:pt x="49" y="134"/>
                  </a:lnTo>
                  <a:lnTo>
                    <a:pt x="56" y="134"/>
                  </a:lnTo>
                  <a:lnTo>
                    <a:pt x="49" y="134"/>
                  </a:lnTo>
                  <a:lnTo>
                    <a:pt x="49" y="127"/>
                  </a:lnTo>
                  <a:lnTo>
                    <a:pt x="56" y="127"/>
                  </a:lnTo>
                  <a:lnTo>
                    <a:pt x="49" y="127"/>
                  </a:lnTo>
                  <a:lnTo>
                    <a:pt x="49" y="120"/>
                  </a:lnTo>
                  <a:lnTo>
                    <a:pt x="49" y="127"/>
                  </a:lnTo>
                  <a:lnTo>
                    <a:pt x="49" y="120"/>
                  </a:lnTo>
                  <a:lnTo>
                    <a:pt x="42" y="120"/>
                  </a:lnTo>
                  <a:close/>
                  <a:moveTo>
                    <a:pt x="35" y="113"/>
                  </a:moveTo>
                  <a:lnTo>
                    <a:pt x="35" y="113"/>
                  </a:lnTo>
                  <a:close/>
                  <a:moveTo>
                    <a:pt x="35" y="106"/>
                  </a:moveTo>
                  <a:lnTo>
                    <a:pt x="35" y="106"/>
                  </a:lnTo>
                  <a:close/>
                  <a:moveTo>
                    <a:pt x="42" y="106"/>
                  </a:moveTo>
                  <a:lnTo>
                    <a:pt x="42" y="106"/>
                  </a:lnTo>
                  <a:close/>
                  <a:moveTo>
                    <a:pt x="70" y="92"/>
                  </a:moveTo>
                  <a:lnTo>
                    <a:pt x="70" y="92"/>
                  </a:lnTo>
                  <a:close/>
                  <a:moveTo>
                    <a:pt x="49" y="49"/>
                  </a:moveTo>
                  <a:lnTo>
                    <a:pt x="49" y="49"/>
                  </a:lnTo>
                  <a:close/>
                  <a:moveTo>
                    <a:pt x="56" y="78"/>
                  </a:moveTo>
                  <a:lnTo>
                    <a:pt x="56" y="85"/>
                  </a:lnTo>
                  <a:lnTo>
                    <a:pt x="56" y="78"/>
                  </a:lnTo>
                  <a:close/>
                  <a:moveTo>
                    <a:pt x="92" y="85"/>
                  </a:moveTo>
                  <a:lnTo>
                    <a:pt x="92" y="85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Freeform 424"/>
            <p:cNvSpPr>
              <a:spLocks noEditPoints="1"/>
            </p:cNvSpPr>
            <p:nvPr/>
          </p:nvSpPr>
          <p:spPr bwMode="auto">
            <a:xfrm>
              <a:off x="1311" y="474"/>
              <a:ext cx="16" cy="28"/>
            </a:xfrm>
            <a:custGeom>
              <a:avLst/>
              <a:gdLst>
                <a:gd name="T0" fmla="*/ 14 w 42"/>
                <a:gd name="T1" fmla="*/ 36 h 85"/>
                <a:gd name="T2" fmla="*/ 7 w 42"/>
                <a:gd name="T3" fmla="*/ 50 h 85"/>
                <a:gd name="T4" fmla="*/ 7 w 42"/>
                <a:gd name="T5" fmla="*/ 50 h 85"/>
                <a:gd name="T6" fmla="*/ 28 w 42"/>
                <a:gd name="T7" fmla="*/ 0 h 85"/>
                <a:gd name="T8" fmla="*/ 28 w 42"/>
                <a:gd name="T9" fmla="*/ 0 h 85"/>
                <a:gd name="T10" fmla="*/ 35 w 42"/>
                <a:gd name="T11" fmla="*/ 0 h 85"/>
                <a:gd name="T12" fmla="*/ 35 w 42"/>
                <a:gd name="T13" fmla="*/ 8 h 85"/>
                <a:gd name="T14" fmla="*/ 42 w 42"/>
                <a:gd name="T15" fmla="*/ 0 h 85"/>
                <a:gd name="T16" fmla="*/ 42 w 42"/>
                <a:gd name="T17" fmla="*/ 8 h 85"/>
                <a:gd name="T18" fmla="*/ 42 w 42"/>
                <a:gd name="T19" fmla="*/ 8 h 85"/>
                <a:gd name="T20" fmla="*/ 42 w 42"/>
                <a:gd name="T21" fmla="*/ 15 h 85"/>
                <a:gd name="T22" fmla="*/ 42 w 42"/>
                <a:gd name="T23" fmla="*/ 22 h 85"/>
                <a:gd name="T24" fmla="*/ 42 w 42"/>
                <a:gd name="T25" fmla="*/ 29 h 85"/>
                <a:gd name="T26" fmla="*/ 42 w 42"/>
                <a:gd name="T27" fmla="*/ 36 h 85"/>
                <a:gd name="T28" fmla="*/ 35 w 42"/>
                <a:gd name="T29" fmla="*/ 36 h 85"/>
                <a:gd name="T30" fmla="*/ 35 w 42"/>
                <a:gd name="T31" fmla="*/ 29 h 85"/>
                <a:gd name="T32" fmla="*/ 28 w 42"/>
                <a:gd name="T33" fmla="*/ 29 h 85"/>
                <a:gd name="T34" fmla="*/ 35 w 42"/>
                <a:gd name="T35" fmla="*/ 36 h 85"/>
                <a:gd name="T36" fmla="*/ 35 w 42"/>
                <a:gd name="T37" fmla="*/ 36 h 85"/>
                <a:gd name="T38" fmla="*/ 35 w 42"/>
                <a:gd name="T39" fmla="*/ 43 h 85"/>
                <a:gd name="T40" fmla="*/ 28 w 42"/>
                <a:gd name="T41" fmla="*/ 43 h 85"/>
                <a:gd name="T42" fmla="*/ 28 w 42"/>
                <a:gd name="T43" fmla="*/ 43 h 85"/>
                <a:gd name="T44" fmla="*/ 28 w 42"/>
                <a:gd name="T45" fmla="*/ 43 h 85"/>
                <a:gd name="T46" fmla="*/ 28 w 42"/>
                <a:gd name="T47" fmla="*/ 43 h 85"/>
                <a:gd name="T48" fmla="*/ 35 w 42"/>
                <a:gd name="T49" fmla="*/ 50 h 85"/>
                <a:gd name="T50" fmla="*/ 35 w 42"/>
                <a:gd name="T51" fmla="*/ 50 h 85"/>
                <a:gd name="T52" fmla="*/ 35 w 42"/>
                <a:gd name="T53" fmla="*/ 57 h 85"/>
                <a:gd name="T54" fmla="*/ 35 w 42"/>
                <a:gd name="T55" fmla="*/ 64 h 85"/>
                <a:gd name="T56" fmla="*/ 28 w 42"/>
                <a:gd name="T57" fmla="*/ 64 h 85"/>
                <a:gd name="T58" fmla="*/ 28 w 42"/>
                <a:gd name="T59" fmla="*/ 64 h 85"/>
                <a:gd name="T60" fmla="*/ 28 w 42"/>
                <a:gd name="T61" fmla="*/ 71 h 85"/>
                <a:gd name="T62" fmla="*/ 28 w 42"/>
                <a:gd name="T63" fmla="*/ 71 h 85"/>
                <a:gd name="T64" fmla="*/ 28 w 42"/>
                <a:gd name="T65" fmla="*/ 78 h 85"/>
                <a:gd name="T66" fmla="*/ 21 w 42"/>
                <a:gd name="T67" fmla="*/ 78 h 85"/>
                <a:gd name="T68" fmla="*/ 14 w 42"/>
                <a:gd name="T69" fmla="*/ 78 h 85"/>
                <a:gd name="T70" fmla="*/ 14 w 42"/>
                <a:gd name="T71" fmla="*/ 78 h 85"/>
                <a:gd name="T72" fmla="*/ 14 w 42"/>
                <a:gd name="T73" fmla="*/ 78 h 85"/>
                <a:gd name="T74" fmla="*/ 14 w 42"/>
                <a:gd name="T75" fmla="*/ 85 h 85"/>
                <a:gd name="T76" fmla="*/ 7 w 42"/>
                <a:gd name="T77" fmla="*/ 78 h 85"/>
                <a:gd name="T78" fmla="*/ 7 w 42"/>
                <a:gd name="T79" fmla="*/ 71 h 85"/>
                <a:gd name="T80" fmla="*/ 7 w 42"/>
                <a:gd name="T81" fmla="*/ 64 h 85"/>
                <a:gd name="T82" fmla="*/ 0 w 42"/>
                <a:gd name="T83" fmla="*/ 64 h 85"/>
                <a:gd name="T84" fmla="*/ 7 w 42"/>
                <a:gd name="T85" fmla="*/ 57 h 85"/>
                <a:gd name="T86" fmla="*/ 7 w 42"/>
                <a:gd name="T87" fmla="*/ 50 h 85"/>
                <a:gd name="T88" fmla="*/ 7 w 42"/>
                <a:gd name="T89" fmla="*/ 43 h 85"/>
                <a:gd name="T90" fmla="*/ 7 w 42"/>
                <a:gd name="T91" fmla="*/ 36 h 85"/>
                <a:gd name="T92" fmla="*/ 7 w 42"/>
                <a:gd name="T93" fmla="*/ 36 h 85"/>
                <a:gd name="T94" fmla="*/ 7 w 42"/>
                <a:gd name="T95" fmla="*/ 29 h 85"/>
                <a:gd name="T96" fmla="*/ 14 w 42"/>
                <a:gd name="T97" fmla="*/ 22 h 85"/>
                <a:gd name="T98" fmla="*/ 14 w 42"/>
                <a:gd name="T99" fmla="*/ 29 h 85"/>
                <a:gd name="T100" fmla="*/ 14 w 42"/>
                <a:gd name="T101" fmla="*/ 29 h 85"/>
                <a:gd name="T102" fmla="*/ 21 w 42"/>
                <a:gd name="T103" fmla="*/ 22 h 85"/>
                <a:gd name="T104" fmla="*/ 21 w 42"/>
                <a:gd name="T105" fmla="*/ 15 h 85"/>
                <a:gd name="T106" fmla="*/ 21 w 42"/>
                <a:gd name="T107" fmla="*/ 8 h 85"/>
                <a:gd name="T108" fmla="*/ 21 w 42"/>
                <a:gd name="T109" fmla="*/ 8 h 85"/>
                <a:gd name="T110" fmla="*/ 21 w 42"/>
                <a:gd name="T111" fmla="*/ 0 h 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2"/>
                <a:gd name="T169" fmla="*/ 0 h 85"/>
                <a:gd name="T170" fmla="*/ 42 w 42"/>
                <a:gd name="T171" fmla="*/ 85 h 8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2" h="85">
                  <a:moveTo>
                    <a:pt x="21" y="36"/>
                  </a:moveTo>
                  <a:lnTo>
                    <a:pt x="14" y="36"/>
                  </a:lnTo>
                  <a:lnTo>
                    <a:pt x="21" y="36"/>
                  </a:lnTo>
                  <a:close/>
                  <a:moveTo>
                    <a:pt x="7" y="50"/>
                  </a:moveTo>
                  <a:lnTo>
                    <a:pt x="7" y="50"/>
                  </a:lnTo>
                  <a:close/>
                  <a:moveTo>
                    <a:pt x="28" y="0"/>
                  </a:moveTo>
                  <a:lnTo>
                    <a:pt x="28" y="0"/>
                  </a:lnTo>
                  <a:lnTo>
                    <a:pt x="35" y="0"/>
                  </a:lnTo>
                  <a:lnTo>
                    <a:pt x="35" y="8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42" y="8"/>
                  </a:lnTo>
                  <a:lnTo>
                    <a:pt x="42" y="15"/>
                  </a:lnTo>
                  <a:lnTo>
                    <a:pt x="42" y="22"/>
                  </a:lnTo>
                  <a:lnTo>
                    <a:pt x="42" y="29"/>
                  </a:lnTo>
                  <a:lnTo>
                    <a:pt x="42" y="36"/>
                  </a:lnTo>
                  <a:lnTo>
                    <a:pt x="35" y="36"/>
                  </a:lnTo>
                  <a:lnTo>
                    <a:pt x="35" y="29"/>
                  </a:lnTo>
                  <a:lnTo>
                    <a:pt x="28" y="29"/>
                  </a:lnTo>
                  <a:lnTo>
                    <a:pt x="28" y="36"/>
                  </a:lnTo>
                  <a:lnTo>
                    <a:pt x="35" y="36"/>
                  </a:lnTo>
                  <a:lnTo>
                    <a:pt x="35" y="43"/>
                  </a:lnTo>
                  <a:lnTo>
                    <a:pt x="28" y="43"/>
                  </a:lnTo>
                  <a:lnTo>
                    <a:pt x="21" y="43"/>
                  </a:lnTo>
                  <a:lnTo>
                    <a:pt x="28" y="43"/>
                  </a:lnTo>
                  <a:lnTo>
                    <a:pt x="35" y="43"/>
                  </a:lnTo>
                  <a:lnTo>
                    <a:pt x="35" y="50"/>
                  </a:lnTo>
                  <a:lnTo>
                    <a:pt x="35" y="57"/>
                  </a:lnTo>
                  <a:lnTo>
                    <a:pt x="35" y="64"/>
                  </a:lnTo>
                  <a:lnTo>
                    <a:pt x="28" y="64"/>
                  </a:lnTo>
                  <a:lnTo>
                    <a:pt x="28" y="71"/>
                  </a:lnTo>
                  <a:lnTo>
                    <a:pt x="28" y="78"/>
                  </a:lnTo>
                  <a:lnTo>
                    <a:pt x="21" y="78"/>
                  </a:lnTo>
                  <a:lnTo>
                    <a:pt x="14" y="78"/>
                  </a:lnTo>
                  <a:lnTo>
                    <a:pt x="14" y="85"/>
                  </a:lnTo>
                  <a:lnTo>
                    <a:pt x="14" y="78"/>
                  </a:lnTo>
                  <a:lnTo>
                    <a:pt x="7" y="78"/>
                  </a:lnTo>
                  <a:lnTo>
                    <a:pt x="7" y="71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57"/>
                  </a:lnTo>
                  <a:lnTo>
                    <a:pt x="7" y="57"/>
                  </a:lnTo>
                  <a:lnTo>
                    <a:pt x="0" y="50"/>
                  </a:lnTo>
                  <a:lnTo>
                    <a:pt x="7" y="50"/>
                  </a:lnTo>
                  <a:lnTo>
                    <a:pt x="7" y="43"/>
                  </a:lnTo>
                  <a:lnTo>
                    <a:pt x="7" y="36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22"/>
                  </a:lnTo>
                  <a:lnTo>
                    <a:pt x="14" y="29"/>
                  </a:lnTo>
                  <a:lnTo>
                    <a:pt x="14" y="36"/>
                  </a:lnTo>
                  <a:lnTo>
                    <a:pt x="14" y="29"/>
                  </a:lnTo>
                  <a:lnTo>
                    <a:pt x="21" y="22"/>
                  </a:lnTo>
                  <a:lnTo>
                    <a:pt x="21" y="15"/>
                  </a:lnTo>
                  <a:lnTo>
                    <a:pt x="21" y="8"/>
                  </a:lnTo>
                  <a:lnTo>
                    <a:pt x="21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Rectangle 71"/>
            <p:cNvSpPr>
              <a:spLocks noChangeArrowheads="1"/>
            </p:cNvSpPr>
            <p:nvPr/>
          </p:nvSpPr>
          <p:spPr bwMode="auto">
            <a:xfrm>
              <a:off x="1066" y="763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95" name="Rectangle 72"/>
            <p:cNvSpPr>
              <a:spLocks noChangeArrowheads="1"/>
            </p:cNvSpPr>
            <p:nvPr/>
          </p:nvSpPr>
          <p:spPr bwMode="auto">
            <a:xfrm>
              <a:off x="851" y="763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96" name="Rectangle 73"/>
            <p:cNvSpPr>
              <a:spLocks noChangeArrowheads="1"/>
            </p:cNvSpPr>
            <p:nvPr/>
          </p:nvSpPr>
          <p:spPr bwMode="auto">
            <a:xfrm>
              <a:off x="950" y="765"/>
              <a:ext cx="1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97" name="Rectangle 74"/>
            <p:cNvSpPr>
              <a:spLocks noChangeArrowheads="1"/>
            </p:cNvSpPr>
            <p:nvPr/>
          </p:nvSpPr>
          <p:spPr bwMode="auto">
            <a:xfrm>
              <a:off x="851" y="765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98" name="Rectangle 75"/>
            <p:cNvSpPr>
              <a:spLocks noChangeArrowheads="1"/>
            </p:cNvSpPr>
            <p:nvPr/>
          </p:nvSpPr>
          <p:spPr bwMode="auto">
            <a:xfrm>
              <a:off x="851" y="765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199" name="Rectangle 76"/>
            <p:cNvSpPr>
              <a:spLocks noChangeArrowheads="1"/>
            </p:cNvSpPr>
            <p:nvPr/>
          </p:nvSpPr>
          <p:spPr bwMode="auto">
            <a:xfrm>
              <a:off x="891" y="765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00" name="Rectangle 77"/>
            <p:cNvSpPr>
              <a:spLocks noChangeArrowheads="1"/>
            </p:cNvSpPr>
            <p:nvPr/>
          </p:nvSpPr>
          <p:spPr bwMode="auto">
            <a:xfrm>
              <a:off x="840" y="765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01" name="Rectangle 78"/>
            <p:cNvSpPr>
              <a:spLocks noChangeArrowheads="1"/>
            </p:cNvSpPr>
            <p:nvPr/>
          </p:nvSpPr>
          <p:spPr bwMode="auto">
            <a:xfrm>
              <a:off x="842" y="768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02" name="Freeform 79"/>
            <p:cNvSpPr>
              <a:spLocks/>
            </p:cNvSpPr>
            <p:nvPr/>
          </p:nvSpPr>
          <p:spPr bwMode="auto">
            <a:xfrm>
              <a:off x="845" y="768"/>
              <a:ext cx="0" cy="2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0 h 7"/>
                <a:gd name="T4" fmla="*/ 0 w 1"/>
                <a:gd name="T5" fmla="*/ 7 h 7"/>
                <a:gd name="T6" fmla="*/ 0 w 1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7"/>
                <a:gd name="T14" fmla="*/ 1 w 1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Rectangle 80"/>
            <p:cNvSpPr>
              <a:spLocks noChangeArrowheads="1"/>
            </p:cNvSpPr>
            <p:nvPr/>
          </p:nvSpPr>
          <p:spPr bwMode="auto">
            <a:xfrm>
              <a:off x="851" y="770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04" name="Rectangle 81"/>
            <p:cNvSpPr>
              <a:spLocks noChangeArrowheads="1"/>
            </p:cNvSpPr>
            <p:nvPr/>
          </p:nvSpPr>
          <p:spPr bwMode="auto">
            <a:xfrm>
              <a:off x="845" y="770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05" name="Rectangle 82"/>
            <p:cNvSpPr>
              <a:spLocks noChangeArrowheads="1"/>
            </p:cNvSpPr>
            <p:nvPr/>
          </p:nvSpPr>
          <p:spPr bwMode="auto">
            <a:xfrm>
              <a:off x="851" y="770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06" name="Rectangle 83"/>
            <p:cNvSpPr>
              <a:spLocks noChangeArrowheads="1"/>
            </p:cNvSpPr>
            <p:nvPr/>
          </p:nvSpPr>
          <p:spPr bwMode="auto">
            <a:xfrm>
              <a:off x="845" y="770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07" name="Freeform 84"/>
            <p:cNvSpPr>
              <a:spLocks/>
            </p:cNvSpPr>
            <p:nvPr/>
          </p:nvSpPr>
          <p:spPr bwMode="auto">
            <a:xfrm>
              <a:off x="848" y="770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0 w 7"/>
                <a:gd name="T5" fmla="*/ 0 h 7"/>
                <a:gd name="T6" fmla="*/ 0 w 7"/>
                <a:gd name="T7" fmla="*/ 0 h 7"/>
                <a:gd name="T8" fmla="*/ 7 w 7"/>
                <a:gd name="T9" fmla="*/ 0 h 7"/>
                <a:gd name="T10" fmla="*/ 7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7 w 7"/>
                <a:gd name="T17" fmla="*/ 7 h 7"/>
                <a:gd name="T18" fmla="*/ 0 w 7"/>
                <a:gd name="T19" fmla="*/ 7 h 7"/>
                <a:gd name="T20" fmla="*/ 0 w 7"/>
                <a:gd name="T21" fmla="*/ 7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"/>
                <a:gd name="T34" fmla="*/ 0 h 7"/>
                <a:gd name="T35" fmla="*/ 7 w 7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Rectangle 85"/>
            <p:cNvSpPr>
              <a:spLocks noChangeArrowheads="1"/>
            </p:cNvSpPr>
            <p:nvPr/>
          </p:nvSpPr>
          <p:spPr bwMode="auto">
            <a:xfrm>
              <a:off x="845" y="772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09" name="Rectangle 86"/>
            <p:cNvSpPr>
              <a:spLocks noChangeArrowheads="1"/>
            </p:cNvSpPr>
            <p:nvPr/>
          </p:nvSpPr>
          <p:spPr bwMode="auto">
            <a:xfrm>
              <a:off x="888" y="772"/>
              <a:ext cx="3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10" name="Freeform 87"/>
            <p:cNvSpPr>
              <a:spLocks/>
            </p:cNvSpPr>
            <p:nvPr/>
          </p:nvSpPr>
          <p:spPr bwMode="auto">
            <a:xfrm>
              <a:off x="934" y="768"/>
              <a:ext cx="3" cy="7"/>
            </a:xfrm>
            <a:custGeom>
              <a:avLst/>
              <a:gdLst>
                <a:gd name="T0" fmla="*/ 0 w 7"/>
                <a:gd name="T1" fmla="*/ 21 h 21"/>
                <a:gd name="T2" fmla="*/ 0 w 7"/>
                <a:gd name="T3" fmla="*/ 21 h 21"/>
                <a:gd name="T4" fmla="*/ 0 w 7"/>
                <a:gd name="T5" fmla="*/ 14 h 21"/>
                <a:gd name="T6" fmla="*/ 0 w 7"/>
                <a:gd name="T7" fmla="*/ 14 h 21"/>
                <a:gd name="T8" fmla="*/ 0 w 7"/>
                <a:gd name="T9" fmla="*/ 14 h 21"/>
                <a:gd name="T10" fmla="*/ 0 w 7"/>
                <a:gd name="T11" fmla="*/ 14 h 21"/>
                <a:gd name="T12" fmla="*/ 0 w 7"/>
                <a:gd name="T13" fmla="*/ 14 h 21"/>
                <a:gd name="T14" fmla="*/ 0 w 7"/>
                <a:gd name="T15" fmla="*/ 14 h 21"/>
                <a:gd name="T16" fmla="*/ 0 w 7"/>
                <a:gd name="T17" fmla="*/ 7 h 21"/>
                <a:gd name="T18" fmla="*/ 0 w 7"/>
                <a:gd name="T19" fmla="*/ 7 h 21"/>
                <a:gd name="T20" fmla="*/ 0 w 7"/>
                <a:gd name="T21" fmla="*/ 7 h 21"/>
                <a:gd name="T22" fmla="*/ 0 w 7"/>
                <a:gd name="T23" fmla="*/ 0 h 21"/>
                <a:gd name="T24" fmla="*/ 7 w 7"/>
                <a:gd name="T25" fmla="*/ 0 h 21"/>
                <a:gd name="T26" fmla="*/ 7 w 7"/>
                <a:gd name="T27" fmla="*/ 0 h 21"/>
                <a:gd name="T28" fmla="*/ 7 w 7"/>
                <a:gd name="T29" fmla="*/ 0 h 21"/>
                <a:gd name="T30" fmla="*/ 7 w 7"/>
                <a:gd name="T31" fmla="*/ 0 h 21"/>
                <a:gd name="T32" fmla="*/ 7 w 7"/>
                <a:gd name="T33" fmla="*/ 0 h 21"/>
                <a:gd name="T34" fmla="*/ 7 w 7"/>
                <a:gd name="T35" fmla="*/ 7 h 21"/>
                <a:gd name="T36" fmla="*/ 7 w 7"/>
                <a:gd name="T37" fmla="*/ 7 h 21"/>
                <a:gd name="T38" fmla="*/ 7 w 7"/>
                <a:gd name="T39" fmla="*/ 7 h 21"/>
                <a:gd name="T40" fmla="*/ 7 w 7"/>
                <a:gd name="T41" fmla="*/ 7 h 21"/>
                <a:gd name="T42" fmla="*/ 7 w 7"/>
                <a:gd name="T43" fmla="*/ 14 h 21"/>
                <a:gd name="T44" fmla="*/ 7 w 7"/>
                <a:gd name="T45" fmla="*/ 14 h 21"/>
                <a:gd name="T46" fmla="*/ 7 w 7"/>
                <a:gd name="T47" fmla="*/ 14 h 21"/>
                <a:gd name="T48" fmla="*/ 0 w 7"/>
                <a:gd name="T49" fmla="*/ 14 h 21"/>
                <a:gd name="T50" fmla="*/ 0 w 7"/>
                <a:gd name="T51" fmla="*/ 21 h 21"/>
                <a:gd name="T52" fmla="*/ 0 w 7"/>
                <a:gd name="T53" fmla="*/ 21 h 21"/>
                <a:gd name="T54" fmla="*/ 0 w 7"/>
                <a:gd name="T55" fmla="*/ 21 h 21"/>
                <a:gd name="T56" fmla="*/ 0 w 7"/>
                <a:gd name="T57" fmla="*/ 21 h 2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"/>
                <a:gd name="T88" fmla="*/ 0 h 21"/>
                <a:gd name="T89" fmla="*/ 7 w 7"/>
                <a:gd name="T90" fmla="*/ 21 h 2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" h="21">
                  <a:moveTo>
                    <a:pt x="0" y="21"/>
                  </a:move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Rectangle 88"/>
            <p:cNvSpPr>
              <a:spLocks noChangeArrowheads="1"/>
            </p:cNvSpPr>
            <p:nvPr/>
          </p:nvSpPr>
          <p:spPr bwMode="auto">
            <a:xfrm>
              <a:off x="931" y="775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12" name="Freeform 89"/>
            <p:cNvSpPr>
              <a:spLocks/>
            </p:cNvSpPr>
            <p:nvPr/>
          </p:nvSpPr>
          <p:spPr bwMode="auto">
            <a:xfrm>
              <a:off x="923" y="777"/>
              <a:ext cx="11" cy="17"/>
            </a:xfrm>
            <a:custGeom>
              <a:avLst/>
              <a:gdLst>
                <a:gd name="T0" fmla="*/ 14 w 28"/>
                <a:gd name="T1" fmla="*/ 0 h 50"/>
                <a:gd name="T2" fmla="*/ 21 w 28"/>
                <a:gd name="T3" fmla="*/ 0 h 50"/>
                <a:gd name="T4" fmla="*/ 21 w 28"/>
                <a:gd name="T5" fmla="*/ 0 h 50"/>
                <a:gd name="T6" fmla="*/ 21 w 28"/>
                <a:gd name="T7" fmla="*/ 0 h 50"/>
                <a:gd name="T8" fmla="*/ 28 w 28"/>
                <a:gd name="T9" fmla="*/ 0 h 50"/>
                <a:gd name="T10" fmla="*/ 28 w 28"/>
                <a:gd name="T11" fmla="*/ 8 h 50"/>
                <a:gd name="T12" fmla="*/ 21 w 28"/>
                <a:gd name="T13" fmla="*/ 8 h 50"/>
                <a:gd name="T14" fmla="*/ 21 w 28"/>
                <a:gd name="T15" fmla="*/ 15 h 50"/>
                <a:gd name="T16" fmla="*/ 14 w 28"/>
                <a:gd name="T17" fmla="*/ 15 h 50"/>
                <a:gd name="T18" fmla="*/ 14 w 28"/>
                <a:gd name="T19" fmla="*/ 15 h 50"/>
                <a:gd name="T20" fmla="*/ 14 w 28"/>
                <a:gd name="T21" fmla="*/ 22 h 50"/>
                <a:gd name="T22" fmla="*/ 14 w 28"/>
                <a:gd name="T23" fmla="*/ 22 h 50"/>
                <a:gd name="T24" fmla="*/ 14 w 28"/>
                <a:gd name="T25" fmla="*/ 29 h 50"/>
                <a:gd name="T26" fmla="*/ 14 w 28"/>
                <a:gd name="T27" fmla="*/ 29 h 50"/>
                <a:gd name="T28" fmla="*/ 14 w 28"/>
                <a:gd name="T29" fmla="*/ 36 h 50"/>
                <a:gd name="T30" fmla="*/ 14 w 28"/>
                <a:gd name="T31" fmla="*/ 36 h 50"/>
                <a:gd name="T32" fmla="*/ 14 w 28"/>
                <a:gd name="T33" fmla="*/ 36 h 50"/>
                <a:gd name="T34" fmla="*/ 14 w 28"/>
                <a:gd name="T35" fmla="*/ 43 h 50"/>
                <a:gd name="T36" fmla="*/ 14 w 28"/>
                <a:gd name="T37" fmla="*/ 43 h 50"/>
                <a:gd name="T38" fmla="*/ 14 w 28"/>
                <a:gd name="T39" fmla="*/ 50 h 50"/>
                <a:gd name="T40" fmla="*/ 7 w 28"/>
                <a:gd name="T41" fmla="*/ 50 h 50"/>
                <a:gd name="T42" fmla="*/ 0 w 28"/>
                <a:gd name="T43" fmla="*/ 50 h 50"/>
                <a:gd name="T44" fmla="*/ 0 w 28"/>
                <a:gd name="T45" fmla="*/ 43 h 50"/>
                <a:gd name="T46" fmla="*/ 0 w 28"/>
                <a:gd name="T47" fmla="*/ 43 h 50"/>
                <a:gd name="T48" fmla="*/ 0 w 28"/>
                <a:gd name="T49" fmla="*/ 36 h 50"/>
                <a:gd name="T50" fmla="*/ 0 w 28"/>
                <a:gd name="T51" fmla="*/ 36 h 50"/>
                <a:gd name="T52" fmla="*/ 0 w 28"/>
                <a:gd name="T53" fmla="*/ 36 h 50"/>
                <a:gd name="T54" fmla="*/ 7 w 28"/>
                <a:gd name="T55" fmla="*/ 36 h 50"/>
                <a:gd name="T56" fmla="*/ 7 w 28"/>
                <a:gd name="T57" fmla="*/ 29 h 50"/>
                <a:gd name="T58" fmla="*/ 7 w 28"/>
                <a:gd name="T59" fmla="*/ 22 h 50"/>
                <a:gd name="T60" fmla="*/ 7 w 28"/>
                <a:gd name="T61" fmla="*/ 22 h 50"/>
                <a:gd name="T62" fmla="*/ 7 w 28"/>
                <a:gd name="T63" fmla="*/ 15 h 50"/>
                <a:gd name="T64" fmla="*/ 7 w 28"/>
                <a:gd name="T65" fmla="*/ 15 h 50"/>
                <a:gd name="T66" fmla="*/ 14 w 28"/>
                <a:gd name="T67" fmla="*/ 15 h 50"/>
                <a:gd name="T68" fmla="*/ 14 w 28"/>
                <a:gd name="T69" fmla="*/ 8 h 50"/>
                <a:gd name="T70" fmla="*/ 14 w 28"/>
                <a:gd name="T71" fmla="*/ 15 h 50"/>
                <a:gd name="T72" fmla="*/ 21 w 28"/>
                <a:gd name="T73" fmla="*/ 8 h 50"/>
                <a:gd name="T74" fmla="*/ 14 w 28"/>
                <a:gd name="T75" fmla="*/ 8 h 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"/>
                <a:gd name="T115" fmla="*/ 0 h 50"/>
                <a:gd name="T116" fmla="*/ 28 w 28"/>
                <a:gd name="T117" fmla="*/ 50 h 5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" h="50">
                  <a:moveTo>
                    <a:pt x="14" y="0"/>
                  </a:moveTo>
                  <a:lnTo>
                    <a:pt x="14" y="0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8"/>
                  </a:lnTo>
                  <a:lnTo>
                    <a:pt x="21" y="8"/>
                  </a:lnTo>
                  <a:lnTo>
                    <a:pt x="21" y="15"/>
                  </a:lnTo>
                  <a:lnTo>
                    <a:pt x="14" y="15"/>
                  </a:lnTo>
                  <a:lnTo>
                    <a:pt x="14" y="22"/>
                  </a:lnTo>
                  <a:lnTo>
                    <a:pt x="14" y="29"/>
                  </a:lnTo>
                  <a:lnTo>
                    <a:pt x="14" y="36"/>
                  </a:lnTo>
                  <a:lnTo>
                    <a:pt x="14" y="43"/>
                  </a:lnTo>
                  <a:lnTo>
                    <a:pt x="14" y="50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7" y="36"/>
                  </a:lnTo>
                  <a:lnTo>
                    <a:pt x="7" y="29"/>
                  </a:lnTo>
                  <a:lnTo>
                    <a:pt x="7" y="22"/>
                  </a:lnTo>
                  <a:lnTo>
                    <a:pt x="7" y="15"/>
                  </a:lnTo>
                  <a:lnTo>
                    <a:pt x="14" y="15"/>
                  </a:lnTo>
                  <a:lnTo>
                    <a:pt x="14" y="8"/>
                  </a:lnTo>
                  <a:lnTo>
                    <a:pt x="14" y="15"/>
                  </a:lnTo>
                  <a:lnTo>
                    <a:pt x="21" y="8"/>
                  </a:lnTo>
                  <a:lnTo>
                    <a:pt x="14" y="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Rectangle 90"/>
            <p:cNvSpPr>
              <a:spLocks noChangeArrowheads="1"/>
            </p:cNvSpPr>
            <p:nvPr/>
          </p:nvSpPr>
          <p:spPr bwMode="auto">
            <a:xfrm>
              <a:off x="845" y="777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14" name="Rectangle 91"/>
            <p:cNvSpPr>
              <a:spLocks noChangeArrowheads="1"/>
            </p:cNvSpPr>
            <p:nvPr/>
          </p:nvSpPr>
          <p:spPr bwMode="auto">
            <a:xfrm>
              <a:off x="1104" y="785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15" name="Rectangle 92"/>
            <p:cNvSpPr>
              <a:spLocks noChangeArrowheads="1"/>
            </p:cNvSpPr>
            <p:nvPr/>
          </p:nvSpPr>
          <p:spPr bwMode="auto">
            <a:xfrm>
              <a:off x="894" y="785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16" name="Freeform 93"/>
            <p:cNvSpPr>
              <a:spLocks/>
            </p:cNvSpPr>
            <p:nvPr/>
          </p:nvSpPr>
          <p:spPr bwMode="auto">
            <a:xfrm>
              <a:off x="894" y="787"/>
              <a:ext cx="2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7 w 7"/>
                <a:gd name="T5" fmla="*/ 0 h 7"/>
                <a:gd name="T6" fmla="*/ 7 w 7"/>
                <a:gd name="T7" fmla="*/ 0 h 7"/>
                <a:gd name="T8" fmla="*/ 7 w 7"/>
                <a:gd name="T9" fmla="*/ 0 h 7"/>
                <a:gd name="T10" fmla="*/ 7 w 7"/>
                <a:gd name="T11" fmla="*/ 0 h 7"/>
                <a:gd name="T12" fmla="*/ 7 w 7"/>
                <a:gd name="T13" fmla="*/ 7 h 7"/>
                <a:gd name="T14" fmla="*/ 7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Rectangle 94"/>
            <p:cNvSpPr>
              <a:spLocks noChangeArrowheads="1"/>
            </p:cNvSpPr>
            <p:nvPr/>
          </p:nvSpPr>
          <p:spPr bwMode="auto">
            <a:xfrm>
              <a:off x="1069" y="789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18" name="Rectangle 95"/>
            <p:cNvSpPr>
              <a:spLocks noChangeArrowheads="1"/>
            </p:cNvSpPr>
            <p:nvPr/>
          </p:nvSpPr>
          <p:spPr bwMode="auto">
            <a:xfrm>
              <a:off x="1061" y="792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19" name="Freeform 415"/>
            <p:cNvSpPr>
              <a:spLocks noEditPoints="1"/>
            </p:cNvSpPr>
            <p:nvPr/>
          </p:nvSpPr>
          <p:spPr bwMode="auto">
            <a:xfrm>
              <a:off x="694" y="1014"/>
              <a:ext cx="197" cy="139"/>
            </a:xfrm>
            <a:custGeom>
              <a:avLst/>
              <a:gdLst>
                <a:gd name="T0" fmla="*/ 474 w 517"/>
                <a:gd name="T1" fmla="*/ 276 h 411"/>
                <a:gd name="T2" fmla="*/ 474 w 517"/>
                <a:gd name="T3" fmla="*/ 283 h 411"/>
                <a:gd name="T4" fmla="*/ 467 w 517"/>
                <a:gd name="T5" fmla="*/ 312 h 411"/>
                <a:gd name="T6" fmla="*/ 482 w 517"/>
                <a:gd name="T7" fmla="*/ 319 h 411"/>
                <a:gd name="T8" fmla="*/ 489 w 517"/>
                <a:gd name="T9" fmla="*/ 298 h 411"/>
                <a:gd name="T10" fmla="*/ 482 w 517"/>
                <a:gd name="T11" fmla="*/ 262 h 411"/>
                <a:gd name="T12" fmla="*/ 425 w 517"/>
                <a:gd name="T13" fmla="*/ 354 h 411"/>
                <a:gd name="T14" fmla="*/ 304 w 517"/>
                <a:gd name="T15" fmla="*/ 14 h 411"/>
                <a:gd name="T16" fmla="*/ 340 w 517"/>
                <a:gd name="T17" fmla="*/ 7 h 411"/>
                <a:gd name="T18" fmla="*/ 368 w 517"/>
                <a:gd name="T19" fmla="*/ 7 h 411"/>
                <a:gd name="T20" fmla="*/ 396 w 517"/>
                <a:gd name="T21" fmla="*/ 14 h 411"/>
                <a:gd name="T22" fmla="*/ 432 w 517"/>
                <a:gd name="T23" fmla="*/ 28 h 411"/>
                <a:gd name="T24" fmla="*/ 453 w 517"/>
                <a:gd name="T25" fmla="*/ 50 h 411"/>
                <a:gd name="T26" fmla="*/ 446 w 517"/>
                <a:gd name="T27" fmla="*/ 85 h 411"/>
                <a:gd name="T28" fmla="*/ 453 w 517"/>
                <a:gd name="T29" fmla="*/ 113 h 411"/>
                <a:gd name="T30" fmla="*/ 467 w 517"/>
                <a:gd name="T31" fmla="*/ 156 h 411"/>
                <a:gd name="T32" fmla="*/ 489 w 517"/>
                <a:gd name="T33" fmla="*/ 177 h 411"/>
                <a:gd name="T34" fmla="*/ 467 w 517"/>
                <a:gd name="T35" fmla="*/ 205 h 411"/>
                <a:gd name="T36" fmla="*/ 439 w 517"/>
                <a:gd name="T37" fmla="*/ 227 h 411"/>
                <a:gd name="T38" fmla="*/ 446 w 517"/>
                <a:gd name="T39" fmla="*/ 227 h 411"/>
                <a:gd name="T40" fmla="*/ 474 w 517"/>
                <a:gd name="T41" fmla="*/ 220 h 411"/>
                <a:gd name="T42" fmla="*/ 503 w 517"/>
                <a:gd name="T43" fmla="*/ 234 h 411"/>
                <a:gd name="T44" fmla="*/ 510 w 517"/>
                <a:gd name="T45" fmla="*/ 269 h 411"/>
                <a:gd name="T46" fmla="*/ 510 w 517"/>
                <a:gd name="T47" fmla="*/ 305 h 411"/>
                <a:gd name="T48" fmla="*/ 496 w 517"/>
                <a:gd name="T49" fmla="*/ 326 h 411"/>
                <a:gd name="T50" fmla="*/ 482 w 517"/>
                <a:gd name="T51" fmla="*/ 326 h 411"/>
                <a:gd name="T52" fmla="*/ 467 w 517"/>
                <a:gd name="T53" fmla="*/ 354 h 411"/>
                <a:gd name="T54" fmla="*/ 453 w 517"/>
                <a:gd name="T55" fmla="*/ 361 h 411"/>
                <a:gd name="T56" fmla="*/ 418 w 517"/>
                <a:gd name="T57" fmla="*/ 354 h 411"/>
                <a:gd name="T58" fmla="*/ 396 w 517"/>
                <a:gd name="T59" fmla="*/ 397 h 411"/>
                <a:gd name="T60" fmla="*/ 368 w 517"/>
                <a:gd name="T61" fmla="*/ 411 h 411"/>
                <a:gd name="T62" fmla="*/ 354 w 517"/>
                <a:gd name="T63" fmla="*/ 397 h 411"/>
                <a:gd name="T64" fmla="*/ 326 w 517"/>
                <a:gd name="T65" fmla="*/ 376 h 411"/>
                <a:gd name="T66" fmla="*/ 297 w 517"/>
                <a:gd name="T67" fmla="*/ 390 h 411"/>
                <a:gd name="T68" fmla="*/ 269 w 517"/>
                <a:gd name="T69" fmla="*/ 383 h 411"/>
                <a:gd name="T70" fmla="*/ 255 w 517"/>
                <a:gd name="T71" fmla="*/ 368 h 411"/>
                <a:gd name="T72" fmla="*/ 241 w 517"/>
                <a:gd name="T73" fmla="*/ 333 h 411"/>
                <a:gd name="T74" fmla="*/ 226 w 517"/>
                <a:gd name="T75" fmla="*/ 298 h 411"/>
                <a:gd name="T76" fmla="*/ 226 w 517"/>
                <a:gd name="T77" fmla="*/ 262 h 411"/>
                <a:gd name="T78" fmla="*/ 198 w 517"/>
                <a:gd name="T79" fmla="*/ 255 h 411"/>
                <a:gd name="T80" fmla="*/ 163 w 517"/>
                <a:gd name="T81" fmla="*/ 276 h 411"/>
                <a:gd name="T82" fmla="*/ 155 w 517"/>
                <a:gd name="T83" fmla="*/ 305 h 411"/>
                <a:gd name="T84" fmla="*/ 134 w 517"/>
                <a:gd name="T85" fmla="*/ 326 h 411"/>
                <a:gd name="T86" fmla="*/ 127 w 517"/>
                <a:gd name="T87" fmla="*/ 326 h 411"/>
                <a:gd name="T88" fmla="*/ 106 w 517"/>
                <a:gd name="T89" fmla="*/ 312 h 411"/>
                <a:gd name="T90" fmla="*/ 78 w 517"/>
                <a:gd name="T91" fmla="*/ 305 h 411"/>
                <a:gd name="T92" fmla="*/ 49 w 517"/>
                <a:gd name="T93" fmla="*/ 276 h 411"/>
                <a:gd name="T94" fmla="*/ 35 w 517"/>
                <a:gd name="T95" fmla="*/ 241 h 411"/>
                <a:gd name="T96" fmla="*/ 14 w 517"/>
                <a:gd name="T97" fmla="*/ 213 h 411"/>
                <a:gd name="T98" fmla="*/ 14 w 517"/>
                <a:gd name="T99" fmla="*/ 177 h 411"/>
                <a:gd name="T100" fmla="*/ 49 w 517"/>
                <a:gd name="T101" fmla="*/ 163 h 411"/>
                <a:gd name="T102" fmla="*/ 92 w 517"/>
                <a:gd name="T103" fmla="*/ 156 h 411"/>
                <a:gd name="T104" fmla="*/ 85 w 517"/>
                <a:gd name="T105" fmla="*/ 135 h 411"/>
                <a:gd name="T106" fmla="*/ 63 w 517"/>
                <a:gd name="T107" fmla="*/ 113 h 411"/>
                <a:gd name="T108" fmla="*/ 106 w 517"/>
                <a:gd name="T109" fmla="*/ 113 h 411"/>
                <a:gd name="T110" fmla="*/ 141 w 517"/>
                <a:gd name="T111" fmla="*/ 113 h 411"/>
                <a:gd name="T112" fmla="*/ 163 w 517"/>
                <a:gd name="T113" fmla="*/ 92 h 411"/>
                <a:gd name="T114" fmla="*/ 184 w 517"/>
                <a:gd name="T115" fmla="*/ 57 h 411"/>
                <a:gd name="T116" fmla="*/ 205 w 517"/>
                <a:gd name="T117" fmla="*/ 28 h 411"/>
                <a:gd name="T118" fmla="*/ 233 w 517"/>
                <a:gd name="T119" fmla="*/ 35 h 411"/>
                <a:gd name="T120" fmla="*/ 262 w 517"/>
                <a:gd name="T121" fmla="*/ 35 h 411"/>
                <a:gd name="T122" fmla="*/ 283 w 517"/>
                <a:gd name="T123" fmla="*/ 7 h 4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17"/>
                <a:gd name="T187" fmla="*/ 0 h 411"/>
                <a:gd name="T188" fmla="*/ 517 w 517"/>
                <a:gd name="T189" fmla="*/ 411 h 4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17" h="411">
                  <a:moveTo>
                    <a:pt x="474" y="248"/>
                  </a:moveTo>
                  <a:lnTo>
                    <a:pt x="474" y="248"/>
                  </a:lnTo>
                  <a:lnTo>
                    <a:pt x="467" y="255"/>
                  </a:lnTo>
                  <a:lnTo>
                    <a:pt x="467" y="262"/>
                  </a:lnTo>
                  <a:lnTo>
                    <a:pt x="467" y="269"/>
                  </a:lnTo>
                  <a:lnTo>
                    <a:pt x="474" y="269"/>
                  </a:lnTo>
                  <a:lnTo>
                    <a:pt x="474" y="276"/>
                  </a:lnTo>
                  <a:lnTo>
                    <a:pt x="467" y="276"/>
                  </a:lnTo>
                  <a:lnTo>
                    <a:pt x="467" y="283"/>
                  </a:lnTo>
                  <a:lnTo>
                    <a:pt x="467" y="276"/>
                  </a:lnTo>
                  <a:lnTo>
                    <a:pt x="474" y="276"/>
                  </a:lnTo>
                  <a:lnTo>
                    <a:pt x="482" y="276"/>
                  </a:lnTo>
                  <a:lnTo>
                    <a:pt x="474" y="283"/>
                  </a:lnTo>
                  <a:lnTo>
                    <a:pt x="467" y="291"/>
                  </a:lnTo>
                  <a:lnTo>
                    <a:pt x="474" y="291"/>
                  </a:lnTo>
                  <a:lnTo>
                    <a:pt x="474" y="298"/>
                  </a:lnTo>
                  <a:lnTo>
                    <a:pt x="467" y="298"/>
                  </a:lnTo>
                  <a:lnTo>
                    <a:pt x="474" y="298"/>
                  </a:lnTo>
                  <a:lnTo>
                    <a:pt x="474" y="305"/>
                  </a:lnTo>
                  <a:lnTo>
                    <a:pt x="467" y="305"/>
                  </a:lnTo>
                  <a:lnTo>
                    <a:pt x="467" y="312"/>
                  </a:lnTo>
                  <a:lnTo>
                    <a:pt x="467" y="319"/>
                  </a:lnTo>
                  <a:lnTo>
                    <a:pt x="460" y="319"/>
                  </a:lnTo>
                  <a:lnTo>
                    <a:pt x="467" y="319"/>
                  </a:lnTo>
                  <a:lnTo>
                    <a:pt x="474" y="319"/>
                  </a:lnTo>
                  <a:lnTo>
                    <a:pt x="482" y="319"/>
                  </a:lnTo>
                  <a:lnTo>
                    <a:pt x="482" y="326"/>
                  </a:lnTo>
                  <a:lnTo>
                    <a:pt x="482" y="319"/>
                  </a:lnTo>
                  <a:lnTo>
                    <a:pt x="482" y="312"/>
                  </a:lnTo>
                  <a:lnTo>
                    <a:pt x="482" y="305"/>
                  </a:lnTo>
                  <a:lnTo>
                    <a:pt x="489" y="305"/>
                  </a:lnTo>
                  <a:lnTo>
                    <a:pt x="489" y="298"/>
                  </a:lnTo>
                  <a:lnTo>
                    <a:pt x="496" y="298"/>
                  </a:lnTo>
                  <a:lnTo>
                    <a:pt x="496" y="291"/>
                  </a:lnTo>
                  <a:lnTo>
                    <a:pt x="496" y="283"/>
                  </a:lnTo>
                  <a:lnTo>
                    <a:pt x="496" y="276"/>
                  </a:lnTo>
                  <a:lnTo>
                    <a:pt x="496" y="269"/>
                  </a:lnTo>
                  <a:lnTo>
                    <a:pt x="489" y="269"/>
                  </a:lnTo>
                  <a:lnTo>
                    <a:pt x="489" y="262"/>
                  </a:lnTo>
                  <a:lnTo>
                    <a:pt x="482" y="262"/>
                  </a:lnTo>
                  <a:lnTo>
                    <a:pt x="482" y="255"/>
                  </a:lnTo>
                  <a:lnTo>
                    <a:pt x="474" y="255"/>
                  </a:lnTo>
                  <a:lnTo>
                    <a:pt x="474" y="248"/>
                  </a:lnTo>
                  <a:close/>
                  <a:moveTo>
                    <a:pt x="425" y="340"/>
                  </a:moveTo>
                  <a:lnTo>
                    <a:pt x="425" y="340"/>
                  </a:lnTo>
                  <a:lnTo>
                    <a:pt x="425" y="347"/>
                  </a:lnTo>
                  <a:lnTo>
                    <a:pt x="418" y="347"/>
                  </a:lnTo>
                  <a:lnTo>
                    <a:pt x="418" y="354"/>
                  </a:lnTo>
                  <a:lnTo>
                    <a:pt x="425" y="354"/>
                  </a:lnTo>
                  <a:lnTo>
                    <a:pt x="425" y="347"/>
                  </a:lnTo>
                  <a:lnTo>
                    <a:pt x="425" y="340"/>
                  </a:lnTo>
                  <a:close/>
                  <a:moveTo>
                    <a:pt x="283" y="0"/>
                  </a:moveTo>
                  <a:lnTo>
                    <a:pt x="283" y="0"/>
                  </a:lnTo>
                  <a:lnTo>
                    <a:pt x="283" y="7"/>
                  </a:lnTo>
                  <a:lnTo>
                    <a:pt x="290" y="7"/>
                  </a:lnTo>
                  <a:lnTo>
                    <a:pt x="290" y="14"/>
                  </a:lnTo>
                  <a:lnTo>
                    <a:pt x="297" y="14"/>
                  </a:lnTo>
                  <a:lnTo>
                    <a:pt x="304" y="14"/>
                  </a:lnTo>
                  <a:lnTo>
                    <a:pt x="311" y="14"/>
                  </a:lnTo>
                  <a:lnTo>
                    <a:pt x="318" y="14"/>
                  </a:lnTo>
                  <a:lnTo>
                    <a:pt x="326" y="14"/>
                  </a:lnTo>
                  <a:lnTo>
                    <a:pt x="333" y="14"/>
                  </a:lnTo>
                  <a:lnTo>
                    <a:pt x="340" y="14"/>
                  </a:lnTo>
                  <a:lnTo>
                    <a:pt x="340" y="7"/>
                  </a:lnTo>
                  <a:lnTo>
                    <a:pt x="340" y="14"/>
                  </a:lnTo>
                  <a:lnTo>
                    <a:pt x="340" y="7"/>
                  </a:lnTo>
                  <a:lnTo>
                    <a:pt x="347" y="7"/>
                  </a:lnTo>
                  <a:lnTo>
                    <a:pt x="347" y="14"/>
                  </a:lnTo>
                  <a:lnTo>
                    <a:pt x="354" y="14"/>
                  </a:lnTo>
                  <a:lnTo>
                    <a:pt x="361" y="7"/>
                  </a:lnTo>
                  <a:lnTo>
                    <a:pt x="361" y="14"/>
                  </a:lnTo>
                  <a:lnTo>
                    <a:pt x="361" y="7"/>
                  </a:lnTo>
                  <a:lnTo>
                    <a:pt x="361" y="14"/>
                  </a:lnTo>
                  <a:lnTo>
                    <a:pt x="361" y="7"/>
                  </a:lnTo>
                  <a:lnTo>
                    <a:pt x="368" y="7"/>
                  </a:lnTo>
                  <a:lnTo>
                    <a:pt x="368" y="0"/>
                  </a:lnTo>
                  <a:lnTo>
                    <a:pt x="375" y="0"/>
                  </a:lnTo>
                  <a:lnTo>
                    <a:pt x="375" y="7"/>
                  </a:lnTo>
                  <a:lnTo>
                    <a:pt x="382" y="7"/>
                  </a:lnTo>
                  <a:lnTo>
                    <a:pt x="389" y="7"/>
                  </a:lnTo>
                  <a:lnTo>
                    <a:pt x="389" y="14"/>
                  </a:lnTo>
                  <a:lnTo>
                    <a:pt x="389" y="7"/>
                  </a:lnTo>
                  <a:lnTo>
                    <a:pt x="396" y="7"/>
                  </a:lnTo>
                  <a:lnTo>
                    <a:pt x="396" y="14"/>
                  </a:lnTo>
                  <a:lnTo>
                    <a:pt x="404" y="14"/>
                  </a:lnTo>
                  <a:lnTo>
                    <a:pt x="411" y="14"/>
                  </a:lnTo>
                  <a:lnTo>
                    <a:pt x="411" y="21"/>
                  </a:lnTo>
                  <a:lnTo>
                    <a:pt x="418" y="21"/>
                  </a:lnTo>
                  <a:lnTo>
                    <a:pt x="418" y="28"/>
                  </a:lnTo>
                  <a:lnTo>
                    <a:pt x="425" y="28"/>
                  </a:lnTo>
                  <a:lnTo>
                    <a:pt x="432" y="28"/>
                  </a:lnTo>
                  <a:lnTo>
                    <a:pt x="432" y="21"/>
                  </a:lnTo>
                  <a:lnTo>
                    <a:pt x="439" y="21"/>
                  </a:lnTo>
                  <a:lnTo>
                    <a:pt x="439" y="28"/>
                  </a:lnTo>
                  <a:lnTo>
                    <a:pt x="446" y="35"/>
                  </a:lnTo>
                  <a:lnTo>
                    <a:pt x="446" y="42"/>
                  </a:lnTo>
                  <a:lnTo>
                    <a:pt x="453" y="50"/>
                  </a:lnTo>
                  <a:lnTo>
                    <a:pt x="453" y="57"/>
                  </a:lnTo>
                  <a:lnTo>
                    <a:pt x="446" y="57"/>
                  </a:lnTo>
                  <a:lnTo>
                    <a:pt x="446" y="64"/>
                  </a:lnTo>
                  <a:lnTo>
                    <a:pt x="446" y="71"/>
                  </a:lnTo>
                  <a:lnTo>
                    <a:pt x="439" y="71"/>
                  </a:lnTo>
                  <a:lnTo>
                    <a:pt x="439" y="78"/>
                  </a:lnTo>
                  <a:lnTo>
                    <a:pt x="439" y="85"/>
                  </a:lnTo>
                  <a:lnTo>
                    <a:pt x="446" y="85"/>
                  </a:lnTo>
                  <a:lnTo>
                    <a:pt x="453" y="85"/>
                  </a:lnTo>
                  <a:lnTo>
                    <a:pt x="453" y="92"/>
                  </a:lnTo>
                  <a:lnTo>
                    <a:pt x="453" y="99"/>
                  </a:lnTo>
                  <a:lnTo>
                    <a:pt x="446" y="99"/>
                  </a:lnTo>
                  <a:lnTo>
                    <a:pt x="446" y="106"/>
                  </a:lnTo>
                  <a:lnTo>
                    <a:pt x="453" y="113"/>
                  </a:lnTo>
                  <a:lnTo>
                    <a:pt x="460" y="120"/>
                  </a:lnTo>
                  <a:lnTo>
                    <a:pt x="460" y="128"/>
                  </a:lnTo>
                  <a:lnTo>
                    <a:pt x="460" y="135"/>
                  </a:lnTo>
                  <a:lnTo>
                    <a:pt x="460" y="142"/>
                  </a:lnTo>
                  <a:lnTo>
                    <a:pt x="467" y="142"/>
                  </a:lnTo>
                  <a:lnTo>
                    <a:pt x="467" y="149"/>
                  </a:lnTo>
                  <a:lnTo>
                    <a:pt x="467" y="156"/>
                  </a:lnTo>
                  <a:lnTo>
                    <a:pt x="467" y="163"/>
                  </a:lnTo>
                  <a:lnTo>
                    <a:pt x="474" y="163"/>
                  </a:lnTo>
                  <a:lnTo>
                    <a:pt x="474" y="156"/>
                  </a:lnTo>
                  <a:lnTo>
                    <a:pt x="482" y="156"/>
                  </a:lnTo>
                  <a:lnTo>
                    <a:pt x="482" y="163"/>
                  </a:lnTo>
                  <a:lnTo>
                    <a:pt x="489" y="163"/>
                  </a:lnTo>
                  <a:lnTo>
                    <a:pt x="489" y="170"/>
                  </a:lnTo>
                  <a:lnTo>
                    <a:pt x="489" y="177"/>
                  </a:lnTo>
                  <a:lnTo>
                    <a:pt x="489" y="184"/>
                  </a:lnTo>
                  <a:lnTo>
                    <a:pt x="482" y="184"/>
                  </a:lnTo>
                  <a:lnTo>
                    <a:pt x="482" y="191"/>
                  </a:lnTo>
                  <a:lnTo>
                    <a:pt x="489" y="191"/>
                  </a:lnTo>
                  <a:lnTo>
                    <a:pt x="482" y="191"/>
                  </a:lnTo>
                  <a:lnTo>
                    <a:pt x="482" y="198"/>
                  </a:lnTo>
                  <a:lnTo>
                    <a:pt x="474" y="198"/>
                  </a:lnTo>
                  <a:lnTo>
                    <a:pt x="467" y="205"/>
                  </a:lnTo>
                  <a:lnTo>
                    <a:pt x="467" y="198"/>
                  </a:lnTo>
                  <a:lnTo>
                    <a:pt x="467" y="205"/>
                  </a:lnTo>
                  <a:lnTo>
                    <a:pt x="467" y="198"/>
                  </a:lnTo>
                  <a:lnTo>
                    <a:pt x="467" y="205"/>
                  </a:lnTo>
                  <a:lnTo>
                    <a:pt x="460" y="205"/>
                  </a:lnTo>
                  <a:lnTo>
                    <a:pt x="453" y="205"/>
                  </a:lnTo>
                  <a:lnTo>
                    <a:pt x="446" y="205"/>
                  </a:lnTo>
                  <a:lnTo>
                    <a:pt x="446" y="213"/>
                  </a:lnTo>
                  <a:lnTo>
                    <a:pt x="439" y="213"/>
                  </a:lnTo>
                  <a:lnTo>
                    <a:pt x="439" y="220"/>
                  </a:lnTo>
                  <a:lnTo>
                    <a:pt x="439" y="227"/>
                  </a:lnTo>
                  <a:lnTo>
                    <a:pt x="432" y="227"/>
                  </a:lnTo>
                  <a:lnTo>
                    <a:pt x="432" y="234"/>
                  </a:lnTo>
                  <a:lnTo>
                    <a:pt x="439" y="227"/>
                  </a:lnTo>
                  <a:lnTo>
                    <a:pt x="439" y="234"/>
                  </a:lnTo>
                  <a:lnTo>
                    <a:pt x="432" y="234"/>
                  </a:lnTo>
                  <a:lnTo>
                    <a:pt x="439" y="234"/>
                  </a:lnTo>
                  <a:lnTo>
                    <a:pt x="439" y="227"/>
                  </a:lnTo>
                  <a:lnTo>
                    <a:pt x="446" y="227"/>
                  </a:lnTo>
                  <a:lnTo>
                    <a:pt x="453" y="227"/>
                  </a:lnTo>
                  <a:lnTo>
                    <a:pt x="453" y="220"/>
                  </a:lnTo>
                  <a:lnTo>
                    <a:pt x="460" y="220"/>
                  </a:lnTo>
                  <a:lnTo>
                    <a:pt x="467" y="220"/>
                  </a:lnTo>
                  <a:lnTo>
                    <a:pt x="474" y="220"/>
                  </a:lnTo>
                  <a:lnTo>
                    <a:pt x="482" y="227"/>
                  </a:lnTo>
                  <a:lnTo>
                    <a:pt x="489" y="227"/>
                  </a:lnTo>
                  <a:lnTo>
                    <a:pt x="489" y="220"/>
                  </a:lnTo>
                  <a:lnTo>
                    <a:pt x="496" y="220"/>
                  </a:lnTo>
                  <a:lnTo>
                    <a:pt x="496" y="227"/>
                  </a:lnTo>
                  <a:lnTo>
                    <a:pt x="503" y="227"/>
                  </a:lnTo>
                  <a:lnTo>
                    <a:pt x="503" y="234"/>
                  </a:lnTo>
                  <a:lnTo>
                    <a:pt x="503" y="241"/>
                  </a:lnTo>
                  <a:lnTo>
                    <a:pt x="510" y="241"/>
                  </a:lnTo>
                  <a:lnTo>
                    <a:pt x="503" y="241"/>
                  </a:lnTo>
                  <a:lnTo>
                    <a:pt x="503" y="248"/>
                  </a:lnTo>
                  <a:lnTo>
                    <a:pt x="503" y="255"/>
                  </a:lnTo>
                  <a:lnTo>
                    <a:pt x="510" y="255"/>
                  </a:lnTo>
                  <a:lnTo>
                    <a:pt x="510" y="262"/>
                  </a:lnTo>
                  <a:lnTo>
                    <a:pt x="510" y="269"/>
                  </a:lnTo>
                  <a:lnTo>
                    <a:pt x="510" y="276"/>
                  </a:lnTo>
                  <a:lnTo>
                    <a:pt x="510" y="283"/>
                  </a:lnTo>
                  <a:lnTo>
                    <a:pt x="510" y="291"/>
                  </a:lnTo>
                  <a:lnTo>
                    <a:pt x="517" y="291"/>
                  </a:lnTo>
                  <a:lnTo>
                    <a:pt x="510" y="291"/>
                  </a:lnTo>
                  <a:lnTo>
                    <a:pt x="510" y="298"/>
                  </a:lnTo>
                  <a:lnTo>
                    <a:pt x="510" y="305"/>
                  </a:lnTo>
                  <a:lnTo>
                    <a:pt x="503" y="305"/>
                  </a:lnTo>
                  <a:lnTo>
                    <a:pt x="503" y="312"/>
                  </a:lnTo>
                  <a:lnTo>
                    <a:pt x="503" y="319"/>
                  </a:lnTo>
                  <a:lnTo>
                    <a:pt x="503" y="326"/>
                  </a:lnTo>
                  <a:lnTo>
                    <a:pt x="496" y="326"/>
                  </a:lnTo>
                  <a:lnTo>
                    <a:pt x="496" y="333"/>
                  </a:lnTo>
                  <a:lnTo>
                    <a:pt x="489" y="333"/>
                  </a:lnTo>
                  <a:lnTo>
                    <a:pt x="489" y="340"/>
                  </a:lnTo>
                  <a:lnTo>
                    <a:pt x="489" y="333"/>
                  </a:lnTo>
                  <a:lnTo>
                    <a:pt x="482" y="333"/>
                  </a:lnTo>
                  <a:lnTo>
                    <a:pt x="489" y="333"/>
                  </a:lnTo>
                  <a:lnTo>
                    <a:pt x="489" y="326"/>
                  </a:lnTo>
                  <a:lnTo>
                    <a:pt x="482" y="326"/>
                  </a:lnTo>
                  <a:lnTo>
                    <a:pt x="482" y="333"/>
                  </a:lnTo>
                  <a:lnTo>
                    <a:pt x="482" y="340"/>
                  </a:lnTo>
                  <a:lnTo>
                    <a:pt x="482" y="347"/>
                  </a:lnTo>
                  <a:lnTo>
                    <a:pt x="474" y="347"/>
                  </a:lnTo>
                  <a:lnTo>
                    <a:pt x="474" y="354"/>
                  </a:lnTo>
                  <a:lnTo>
                    <a:pt x="467" y="354"/>
                  </a:lnTo>
                  <a:lnTo>
                    <a:pt x="467" y="361"/>
                  </a:lnTo>
                  <a:lnTo>
                    <a:pt x="460" y="361"/>
                  </a:lnTo>
                  <a:lnTo>
                    <a:pt x="460" y="354"/>
                  </a:lnTo>
                  <a:lnTo>
                    <a:pt x="460" y="361"/>
                  </a:lnTo>
                  <a:lnTo>
                    <a:pt x="453" y="361"/>
                  </a:lnTo>
                  <a:lnTo>
                    <a:pt x="453" y="368"/>
                  </a:lnTo>
                  <a:lnTo>
                    <a:pt x="453" y="361"/>
                  </a:lnTo>
                  <a:lnTo>
                    <a:pt x="446" y="361"/>
                  </a:lnTo>
                  <a:lnTo>
                    <a:pt x="446" y="354"/>
                  </a:lnTo>
                  <a:lnTo>
                    <a:pt x="439" y="354"/>
                  </a:lnTo>
                  <a:lnTo>
                    <a:pt x="432" y="354"/>
                  </a:lnTo>
                  <a:lnTo>
                    <a:pt x="425" y="354"/>
                  </a:lnTo>
                  <a:lnTo>
                    <a:pt x="418" y="354"/>
                  </a:lnTo>
                  <a:lnTo>
                    <a:pt x="411" y="361"/>
                  </a:lnTo>
                  <a:lnTo>
                    <a:pt x="404" y="361"/>
                  </a:lnTo>
                  <a:lnTo>
                    <a:pt x="404" y="368"/>
                  </a:lnTo>
                  <a:lnTo>
                    <a:pt x="411" y="368"/>
                  </a:lnTo>
                  <a:lnTo>
                    <a:pt x="411" y="376"/>
                  </a:lnTo>
                  <a:lnTo>
                    <a:pt x="404" y="383"/>
                  </a:lnTo>
                  <a:lnTo>
                    <a:pt x="404" y="390"/>
                  </a:lnTo>
                  <a:lnTo>
                    <a:pt x="396" y="390"/>
                  </a:lnTo>
                  <a:lnTo>
                    <a:pt x="396" y="397"/>
                  </a:lnTo>
                  <a:lnTo>
                    <a:pt x="389" y="397"/>
                  </a:lnTo>
                  <a:lnTo>
                    <a:pt x="389" y="404"/>
                  </a:lnTo>
                  <a:lnTo>
                    <a:pt x="382" y="404"/>
                  </a:lnTo>
                  <a:lnTo>
                    <a:pt x="375" y="404"/>
                  </a:lnTo>
                  <a:lnTo>
                    <a:pt x="375" y="411"/>
                  </a:lnTo>
                  <a:lnTo>
                    <a:pt x="368" y="411"/>
                  </a:lnTo>
                  <a:lnTo>
                    <a:pt x="361" y="411"/>
                  </a:lnTo>
                  <a:lnTo>
                    <a:pt x="354" y="411"/>
                  </a:lnTo>
                  <a:lnTo>
                    <a:pt x="354" y="404"/>
                  </a:lnTo>
                  <a:lnTo>
                    <a:pt x="361" y="404"/>
                  </a:lnTo>
                  <a:lnTo>
                    <a:pt x="361" y="397"/>
                  </a:lnTo>
                  <a:lnTo>
                    <a:pt x="354" y="397"/>
                  </a:lnTo>
                  <a:lnTo>
                    <a:pt x="347" y="397"/>
                  </a:lnTo>
                  <a:lnTo>
                    <a:pt x="340" y="390"/>
                  </a:lnTo>
                  <a:lnTo>
                    <a:pt x="340" y="383"/>
                  </a:lnTo>
                  <a:lnTo>
                    <a:pt x="333" y="383"/>
                  </a:lnTo>
                  <a:lnTo>
                    <a:pt x="326" y="383"/>
                  </a:lnTo>
                  <a:lnTo>
                    <a:pt x="326" y="376"/>
                  </a:lnTo>
                  <a:lnTo>
                    <a:pt x="318" y="376"/>
                  </a:lnTo>
                  <a:lnTo>
                    <a:pt x="318" y="383"/>
                  </a:lnTo>
                  <a:lnTo>
                    <a:pt x="311" y="383"/>
                  </a:lnTo>
                  <a:lnTo>
                    <a:pt x="311" y="376"/>
                  </a:lnTo>
                  <a:lnTo>
                    <a:pt x="311" y="383"/>
                  </a:lnTo>
                  <a:lnTo>
                    <a:pt x="311" y="390"/>
                  </a:lnTo>
                  <a:lnTo>
                    <a:pt x="304" y="390"/>
                  </a:lnTo>
                  <a:lnTo>
                    <a:pt x="297" y="390"/>
                  </a:lnTo>
                  <a:lnTo>
                    <a:pt x="290" y="390"/>
                  </a:lnTo>
                  <a:lnTo>
                    <a:pt x="290" y="383"/>
                  </a:lnTo>
                  <a:lnTo>
                    <a:pt x="283" y="383"/>
                  </a:lnTo>
                  <a:lnTo>
                    <a:pt x="276" y="383"/>
                  </a:lnTo>
                  <a:lnTo>
                    <a:pt x="276" y="390"/>
                  </a:lnTo>
                  <a:lnTo>
                    <a:pt x="276" y="383"/>
                  </a:lnTo>
                  <a:lnTo>
                    <a:pt x="269" y="383"/>
                  </a:lnTo>
                  <a:lnTo>
                    <a:pt x="262" y="383"/>
                  </a:lnTo>
                  <a:lnTo>
                    <a:pt x="255" y="383"/>
                  </a:lnTo>
                  <a:lnTo>
                    <a:pt x="255" y="390"/>
                  </a:lnTo>
                  <a:lnTo>
                    <a:pt x="255" y="383"/>
                  </a:lnTo>
                  <a:lnTo>
                    <a:pt x="255" y="376"/>
                  </a:lnTo>
                  <a:lnTo>
                    <a:pt x="248" y="376"/>
                  </a:lnTo>
                  <a:lnTo>
                    <a:pt x="255" y="368"/>
                  </a:lnTo>
                  <a:lnTo>
                    <a:pt x="255" y="361"/>
                  </a:lnTo>
                  <a:lnTo>
                    <a:pt x="255" y="354"/>
                  </a:lnTo>
                  <a:lnTo>
                    <a:pt x="262" y="354"/>
                  </a:lnTo>
                  <a:lnTo>
                    <a:pt x="262" y="347"/>
                  </a:lnTo>
                  <a:lnTo>
                    <a:pt x="262" y="340"/>
                  </a:lnTo>
                  <a:lnTo>
                    <a:pt x="262" y="333"/>
                  </a:lnTo>
                  <a:lnTo>
                    <a:pt x="255" y="333"/>
                  </a:lnTo>
                  <a:lnTo>
                    <a:pt x="255" y="326"/>
                  </a:lnTo>
                  <a:lnTo>
                    <a:pt x="248" y="333"/>
                  </a:lnTo>
                  <a:lnTo>
                    <a:pt x="241" y="333"/>
                  </a:lnTo>
                  <a:lnTo>
                    <a:pt x="241" y="326"/>
                  </a:lnTo>
                  <a:lnTo>
                    <a:pt x="241" y="319"/>
                  </a:lnTo>
                  <a:lnTo>
                    <a:pt x="233" y="319"/>
                  </a:lnTo>
                  <a:lnTo>
                    <a:pt x="241" y="319"/>
                  </a:lnTo>
                  <a:lnTo>
                    <a:pt x="233" y="319"/>
                  </a:lnTo>
                  <a:lnTo>
                    <a:pt x="233" y="312"/>
                  </a:lnTo>
                  <a:lnTo>
                    <a:pt x="233" y="305"/>
                  </a:lnTo>
                  <a:lnTo>
                    <a:pt x="226" y="298"/>
                  </a:lnTo>
                  <a:lnTo>
                    <a:pt x="233" y="298"/>
                  </a:lnTo>
                  <a:lnTo>
                    <a:pt x="233" y="291"/>
                  </a:lnTo>
                  <a:lnTo>
                    <a:pt x="233" y="283"/>
                  </a:lnTo>
                  <a:lnTo>
                    <a:pt x="233" y="276"/>
                  </a:lnTo>
                  <a:lnTo>
                    <a:pt x="233" y="269"/>
                  </a:lnTo>
                  <a:lnTo>
                    <a:pt x="226" y="269"/>
                  </a:lnTo>
                  <a:lnTo>
                    <a:pt x="226" y="262"/>
                  </a:lnTo>
                  <a:lnTo>
                    <a:pt x="226" y="255"/>
                  </a:lnTo>
                  <a:lnTo>
                    <a:pt x="219" y="255"/>
                  </a:lnTo>
                  <a:lnTo>
                    <a:pt x="219" y="248"/>
                  </a:lnTo>
                  <a:lnTo>
                    <a:pt x="212" y="248"/>
                  </a:lnTo>
                  <a:lnTo>
                    <a:pt x="212" y="241"/>
                  </a:lnTo>
                  <a:lnTo>
                    <a:pt x="205" y="241"/>
                  </a:lnTo>
                  <a:lnTo>
                    <a:pt x="205" y="248"/>
                  </a:lnTo>
                  <a:lnTo>
                    <a:pt x="198" y="248"/>
                  </a:lnTo>
                  <a:lnTo>
                    <a:pt x="198" y="255"/>
                  </a:lnTo>
                  <a:lnTo>
                    <a:pt x="191" y="255"/>
                  </a:lnTo>
                  <a:lnTo>
                    <a:pt x="191" y="262"/>
                  </a:lnTo>
                  <a:lnTo>
                    <a:pt x="184" y="262"/>
                  </a:lnTo>
                  <a:lnTo>
                    <a:pt x="177" y="262"/>
                  </a:lnTo>
                  <a:lnTo>
                    <a:pt x="170" y="262"/>
                  </a:lnTo>
                  <a:lnTo>
                    <a:pt x="170" y="269"/>
                  </a:lnTo>
                  <a:lnTo>
                    <a:pt x="163" y="276"/>
                  </a:lnTo>
                  <a:lnTo>
                    <a:pt x="170" y="276"/>
                  </a:lnTo>
                  <a:lnTo>
                    <a:pt x="170" y="283"/>
                  </a:lnTo>
                  <a:lnTo>
                    <a:pt x="170" y="291"/>
                  </a:lnTo>
                  <a:lnTo>
                    <a:pt x="177" y="291"/>
                  </a:lnTo>
                  <a:lnTo>
                    <a:pt x="170" y="298"/>
                  </a:lnTo>
                  <a:lnTo>
                    <a:pt x="170" y="305"/>
                  </a:lnTo>
                  <a:lnTo>
                    <a:pt x="163" y="305"/>
                  </a:lnTo>
                  <a:lnTo>
                    <a:pt x="163" y="298"/>
                  </a:lnTo>
                  <a:lnTo>
                    <a:pt x="163" y="305"/>
                  </a:lnTo>
                  <a:lnTo>
                    <a:pt x="155" y="305"/>
                  </a:lnTo>
                  <a:lnTo>
                    <a:pt x="148" y="305"/>
                  </a:lnTo>
                  <a:lnTo>
                    <a:pt x="148" y="312"/>
                  </a:lnTo>
                  <a:lnTo>
                    <a:pt x="148" y="319"/>
                  </a:lnTo>
                  <a:lnTo>
                    <a:pt x="141" y="319"/>
                  </a:lnTo>
                  <a:lnTo>
                    <a:pt x="141" y="326"/>
                  </a:lnTo>
                  <a:lnTo>
                    <a:pt x="134" y="326"/>
                  </a:lnTo>
                  <a:lnTo>
                    <a:pt x="141" y="326"/>
                  </a:lnTo>
                  <a:lnTo>
                    <a:pt x="141" y="319"/>
                  </a:lnTo>
                  <a:lnTo>
                    <a:pt x="134" y="319"/>
                  </a:lnTo>
                  <a:lnTo>
                    <a:pt x="141" y="319"/>
                  </a:lnTo>
                  <a:lnTo>
                    <a:pt x="141" y="312"/>
                  </a:lnTo>
                  <a:lnTo>
                    <a:pt x="134" y="312"/>
                  </a:lnTo>
                  <a:lnTo>
                    <a:pt x="134" y="319"/>
                  </a:lnTo>
                  <a:lnTo>
                    <a:pt x="127" y="319"/>
                  </a:lnTo>
                  <a:lnTo>
                    <a:pt x="134" y="319"/>
                  </a:lnTo>
                  <a:lnTo>
                    <a:pt x="134" y="326"/>
                  </a:lnTo>
                  <a:lnTo>
                    <a:pt x="127" y="326"/>
                  </a:lnTo>
                  <a:lnTo>
                    <a:pt x="127" y="319"/>
                  </a:lnTo>
                  <a:lnTo>
                    <a:pt x="120" y="319"/>
                  </a:lnTo>
                  <a:lnTo>
                    <a:pt x="113" y="319"/>
                  </a:lnTo>
                  <a:lnTo>
                    <a:pt x="113" y="312"/>
                  </a:lnTo>
                  <a:lnTo>
                    <a:pt x="120" y="312"/>
                  </a:lnTo>
                  <a:lnTo>
                    <a:pt x="113" y="312"/>
                  </a:lnTo>
                  <a:lnTo>
                    <a:pt x="106" y="312"/>
                  </a:lnTo>
                  <a:lnTo>
                    <a:pt x="106" y="319"/>
                  </a:lnTo>
                  <a:lnTo>
                    <a:pt x="99" y="319"/>
                  </a:lnTo>
                  <a:lnTo>
                    <a:pt x="92" y="319"/>
                  </a:lnTo>
                  <a:lnTo>
                    <a:pt x="92" y="312"/>
                  </a:lnTo>
                  <a:lnTo>
                    <a:pt x="85" y="312"/>
                  </a:lnTo>
                  <a:lnTo>
                    <a:pt x="78" y="305"/>
                  </a:lnTo>
                  <a:lnTo>
                    <a:pt x="78" y="298"/>
                  </a:lnTo>
                  <a:lnTo>
                    <a:pt x="78" y="291"/>
                  </a:lnTo>
                  <a:lnTo>
                    <a:pt x="70" y="291"/>
                  </a:lnTo>
                  <a:lnTo>
                    <a:pt x="70" y="283"/>
                  </a:lnTo>
                  <a:lnTo>
                    <a:pt x="63" y="283"/>
                  </a:lnTo>
                  <a:lnTo>
                    <a:pt x="56" y="283"/>
                  </a:lnTo>
                  <a:lnTo>
                    <a:pt x="56" y="276"/>
                  </a:lnTo>
                  <a:lnTo>
                    <a:pt x="49" y="276"/>
                  </a:lnTo>
                  <a:lnTo>
                    <a:pt x="42" y="276"/>
                  </a:lnTo>
                  <a:lnTo>
                    <a:pt x="42" y="269"/>
                  </a:lnTo>
                  <a:lnTo>
                    <a:pt x="35" y="269"/>
                  </a:lnTo>
                  <a:lnTo>
                    <a:pt x="35" y="262"/>
                  </a:lnTo>
                  <a:lnTo>
                    <a:pt x="42" y="262"/>
                  </a:lnTo>
                  <a:lnTo>
                    <a:pt x="42" y="255"/>
                  </a:lnTo>
                  <a:lnTo>
                    <a:pt x="42" y="248"/>
                  </a:lnTo>
                  <a:lnTo>
                    <a:pt x="42" y="241"/>
                  </a:lnTo>
                  <a:lnTo>
                    <a:pt x="35" y="241"/>
                  </a:lnTo>
                  <a:lnTo>
                    <a:pt x="28" y="241"/>
                  </a:lnTo>
                  <a:lnTo>
                    <a:pt x="28" y="234"/>
                  </a:lnTo>
                  <a:lnTo>
                    <a:pt x="21" y="227"/>
                  </a:lnTo>
                  <a:lnTo>
                    <a:pt x="21" y="220"/>
                  </a:lnTo>
                  <a:lnTo>
                    <a:pt x="14" y="220"/>
                  </a:lnTo>
                  <a:lnTo>
                    <a:pt x="14" y="213"/>
                  </a:lnTo>
                  <a:lnTo>
                    <a:pt x="14" y="205"/>
                  </a:lnTo>
                  <a:lnTo>
                    <a:pt x="14" y="198"/>
                  </a:lnTo>
                  <a:lnTo>
                    <a:pt x="7" y="198"/>
                  </a:lnTo>
                  <a:lnTo>
                    <a:pt x="7" y="191"/>
                  </a:lnTo>
                  <a:lnTo>
                    <a:pt x="0" y="184"/>
                  </a:lnTo>
                  <a:lnTo>
                    <a:pt x="7" y="184"/>
                  </a:lnTo>
                  <a:lnTo>
                    <a:pt x="0" y="177"/>
                  </a:lnTo>
                  <a:lnTo>
                    <a:pt x="7" y="177"/>
                  </a:lnTo>
                  <a:lnTo>
                    <a:pt x="14" y="177"/>
                  </a:lnTo>
                  <a:lnTo>
                    <a:pt x="14" y="170"/>
                  </a:lnTo>
                  <a:lnTo>
                    <a:pt x="21" y="177"/>
                  </a:lnTo>
                  <a:lnTo>
                    <a:pt x="28" y="170"/>
                  </a:lnTo>
                  <a:lnTo>
                    <a:pt x="28" y="163"/>
                  </a:lnTo>
                  <a:lnTo>
                    <a:pt x="35" y="163"/>
                  </a:lnTo>
                  <a:lnTo>
                    <a:pt x="42" y="163"/>
                  </a:lnTo>
                  <a:lnTo>
                    <a:pt x="49" y="163"/>
                  </a:lnTo>
                  <a:lnTo>
                    <a:pt x="56" y="163"/>
                  </a:lnTo>
                  <a:lnTo>
                    <a:pt x="56" y="170"/>
                  </a:lnTo>
                  <a:lnTo>
                    <a:pt x="63" y="170"/>
                  </a:lnTo>
                  <a:lnTo>
                    <a:pt x="70" y="170"/>
                  </a:lnTo>
                  <a:lnTo>
                    <a:pt x="70" y="163"/>
                  </a:lnTo>
                  <a:lnTo>
                    <a:pt x="78" y="163"/>
                  </a:lnTo>
                  <a:lnTo>
                    <a:pt x="78" y="156"/>
                  </a:lnTo>
                  <a:lnTo>
                    <a:pt x="85" y="156"/>
                  </a:lnTo>
                  <a:lnTo>
                    <a:pt x="92" y="156"/>
                  </a:lnTo>
                  <a:lnTo>
                    <a:pt x="99" y="156"/>
                  </a:lnTo>
                  <a:lnTo>
                    <a:pt x="99" y="149"/>
                  </a:lnTo>
                  <a:lnTo>
                    <a:pt x="92" y="149"/>
                  </a:lnTo>
                  <a:lnTo>
                    <a:pt x="85" y="149"/>
                  </a:lnTo>
                  <a:lnTo>
                    <a:pt x="85" y="142"/>
                  </a:lnTo>
                  <a:lnTo>
                    <a:pt x="85" y="135"/>
                  </a:lnTo>
                  <a:lnTo>
                    <a:pt x="78" y="142"/>
                  </a:lnTo>
                  <a:lnTo>
                    <a:pt x="70" y="142"/>
                  </a:lnTo>
                  <a:lnTo>
                    <a:pt x="70" y="135"/>
                  </a:lnTo>
                  <a:lnTo>
                    <a:pt x="70" y="128"/>
                  </a:lnTo>
                  <a:lnTo>
                    <a:pt x="63" y="128"/>
                  </a:lnTo>
                  <a:lnTo>
                    <a:pt x="63" y="120"/>
                  </a:lnTo>
                  <a:lnTo>
                    <a:pt x="70" y="120"/>
                  </a:lnTo>
                  <a:lnTo>
                    <a:pt x="63" y="120"/>
                  </a:lnTo>
                  <a:lnTo>
                    <a:pt x="63" y="113"/>
                  </a:lnTo>
                  <a:lnTo>
                    <a:pt x="70" y="113"/>
                  </a:lnTo>
                  <a:lnTo>
                    <a:pt x="78" y="113"/>
                  </a:lnTo>
                  <a:lnTo>
                    <a:pt x="78" y="106"/>
                  </a:lnTo>
                  <a:lnTo>
                    <a:pt x="85" y="106"/>
                  </a:lnTo>
                  <a:lnTo>
                    <a:pt x="92" y="106"/>
                  </a:lnTo>
                  <a:lnTo>
                    <a:pt x="92" y="113"/>
                  </a:lnTo>
                  <a:lnTo>
                    <a:pt x="92" y="120"/>
                  </a:lnTo>
                  <a:lnTo>
                    <a:pt x="99" y="120"/>
                  </a:lnTo>
                  <a:lnTo>
                    <a:pt x="99" y="113"/>
                  </a:lnTo>
                  <a:lnTo>
                    <a:pt x="106" y="113"/>
                  </a:lnTo>
                  <a:lnTo>
                    <a:pt x="113" y="113"/>
                  </a:lnTo>
                  <a:lnTo>
                    <a:pt x="120" y="113"/>
                  </a:lnTo>
                  <a:lnTo>
                    <a:pt x="127" y="113"/>
                  </a:lnTo>
                  <a:lnTo>
                    <a:pt x="134" y="113"/>
                  </a:lnTo>
                  <a:lnTo>
                    <a:pt x="134" y="120"/>
                  </a:lnTo>
                  <a:lnTo>
                    <a:pt x="141" y="120"/>
                  </a:lnTo>
                  <a:lnTo>
                    <a:pt x="141" y="113"/>
                  </a:lnTo>
                  <a:lnTo>
                    <a:pt x="141" y="106"/>
                  </a:lnTo>
                  <a:lnTo>
                    <a:pt x="141" y="99"/>
                  </a:lnTo>
                  <a:lnTo>
                    <a:pt x="148" y="99"/>
                  </a:lnTo>
                  <a:lnTo>
                    <a:pt x="155" y="92"/>
                  </a:lnTo>
                  <a:lnTo>
                    <a:pt x="163" y="92"/>
                  </a:lnTo>
                  <a:lnTo>
                    <a:pt x="163" y="85"/>
                  </a:lnTo>
                  <a:lnTo>
                    <a:pt x="170" y="85"/>
                  </a:lnTo>
                  <a:lnTo>
                    <a:pt x="170" y="78"/>
                  </a:lnTo>
                  <a:lnTo>
                    <a:pt x="170" y="71"/>
                  </a:lnTo>
                  <a:lnTo>
                    <a:pt x="170" y="64"/>
                  </a:lnTo>
                  <a:lnTo>
                    <a:pt x="177" y="57"/>
                  </a:lnTo>
                  <a:lnTo>
                    <a:pt x="184" y="57"/>
                  </a:lnTo>
                  <a:lnTo>
                    <a:pt x="177" y="57"/>
                  </a:lnTo>
                  <a:lnTo>
                    <a:pt x="184" y="57"/>
                  </a:lnTo>
                  <a:lnTo>
                    <a:pt x="184" y="50"/>
                  </a:lnTo>
                  <a:lnTo>
                    <a:pt x="184" y="42"/>
                  </a:lnTo>
                  <a:lnTo>
                    <a:pt x="184" y="35"/>
                  </a:lnTo>
                  <a:lnTo>
                    <a:pt x="191" y="35"/>
                  </a:lnTo>
                  <a:lnTo>
                    <a:pt x="198" y="28"/>
                  </a:lnTo>
                  <a:lnTo>
                    <a:pt x="205" y="28"/>
                  </a:lnTo>
                  <a:lnTo>
                    <a:pt x="212" y="28"/>
                  </a:lnTo>
                  <a:lnTo>
                    <a:pt x="219" y="28"/>
                  </a:lnTo>
                  <a:lnTo>
                    <a:pt x="219" y="35"/>
                  </a:lnTo>
                  <a:lnTo>
                    <a:pt x="219" y="28"/>
                  </a:lnTo>
                  <a:lnTo>
                    <a:pt x="226" y="28"/>
                  </a:lnTo>
                  <a:lnTo>
                    <a:pt x="226" y="35"/>
                  </a:lnTo>
                  <a:lnTo>
                    <a:pt x="226" y="28"/>
                  </a:lnTo>
                  <a:lnTo>
                    <a:pt x="233" y="28"/>
                  </a:lnTo>
                  <a:lnTo>
                    <a:pt x="233" y="35"/>
                  </a:lnTo>
                  <a:lnTo>
                    <a:pt x="241" y="35"/>
                  </a:lnTo>
                  <a:lnTo>
                    <a:pt x="233" y="35"/>
                  </a:lnTo>
                  <a:lnTo>
                    <a:pt x="241" y="35"/>
                  </a:lnTo>
                  <a:lnTo>
                    <a:pt x="241" y="42"/>
                  </a:lnTo>
                  <a:lnTo>
                    <a:pt x="248" y="42"/>
                  </a:lnTo>
                  <a:lnTo>
                    <a:pt x="255" y="42"/>
                  </a:lnTo>
                  <a:lnTo>
                    <a:pt x="255" y="35"/>
                  </a:lnTo>
                  <a:lnTo>
                    <a:pt x="262" y="35"/>
                  </a:lnTo>
                  <a:lnTo>
                    <a:pt x="262" y="28"/>
                  </a:lnTo>
                  <a:lnTo>
                    <a:pt x="262" y="21"/>
                  </a:lnTo>
                  <a:lnTo>
                    <a:pt x="269" y="21"/>
                  </a:lnTo>
                  <a:lnTo>
                    <a:pt x="269" y="28"/>
                  </a:lnTo>
                  <a:lnTo>
                    <a:pt x="269" y="21"/>
                  </a:lnTo>
                  <a:lnTo>
                    <a:pt x="276" y="21"/>
                  </a:lnTo>
                  <a:lnTo>
                    <a:pt x="276" y="14"/>
                  </a:lnTo>
                  <a:lnTo>
                    <a:pt x="276" y="7"/>
                  </a:lnTo>
                  <a:lnTo>
                    <a:pt x="283" y="7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Freeform 416"/>
            <p:cNvSpPr>
              <a:spLocks noEditPoints="1"/>
            </p:cNvSpPr>
            <p:nvPr/>
          </p:nvSpPr>
          <p:spPr bwMode="auto">
            <a:xfrm>
              <a:off x="880" y="928"/>
              <a:ext cx="35" cy="36"/>
            </a:xfrm>
            <a:custGeom>
              <a:avLst/>
              <a:gdLst>
                <a:gd name="T0" fmla="*/ 49 w 92"/>
                <a:gd name="T1" fmla="*/ 49 h 106"/>
                <a:gd name="T2" fmla="*/ 56 w 92"/>
                <a:gd name="T3" fmla="*/ 42 h 106"/>
                <a:gd name="T4" fmla="*/ 85 w 92"/>
                <a:gd name="T5" fmla="*/ 0 h 106"/>
                <a:gd name="T6" fmla="*/ 92 w 92"/>
                <a:gd name="T7" fmla="*/ 0 h 106"/>
                <a:gd name="T8" fmla="*/ 92 w 92"/>
                <a:gd name="T9" fmla="*/ 7 h 106"/>
                <a:gd name="T10" fmla="*/ 92 w 92"/>
                <a:gd name="T11" fmla="*/ 7 h 106"/>
                <a:gd name="T12" fmla="*/ 92 w 92"/>
                <a:gd name="T13" fmla="*/ 14 h 106"/>
                <a:gd name="T14" fmla="*/ 85 w 92"/>
                <a:gd name="T15" fmla="*/ 21 h 106"/>
                <a:gd name="T16" fmla="*/ 78 w 92"/>
                <a:gd name="T17" fmla="*/ 28 h 106"/>
                <a:gd name="T18" fmla="*/ 78 w 92"/>
                <a:gd name="T19" fmla="*/ 35 h 106"/>
                <a:gd name="T20" fmla="*/ 70 w 92"/>
                <a:gd name="T21" fmla="*/ 42 h 106"/>
                <a:gd name="T22" fmla="*/ 63 w 92"/>
                <a:gd name="T23" fmla="*/ 42 h 106"/>
                <a:gd name="T24" fmla="*/ 56 w 92"/>
                <a:gd name="T25" fmla="*/ 49 h 106"/>
                <a:gd name="T26" fmla="*/ 56 w 92"/>
                <a:gd name="T27" fmla="*/ 49 h 106"/>
                <a:gd name="T28" fmla="*/ 49 w 92"/>
                <a:gd name="T29" fmla="*/ 57 h 106"/>
                <a:gd name="T30" fmla="*/ 49 w 92"/>
                <a:gd name="T31" fmla="*/ 57 h 106"/>
                <a:gd name="T32" fmla="*/ 49 w 92"/>
                <a:gd name="T33" fmla="*/ 64 h 106"/>
                <a:gd name="T34" fmla="*/ 42 w 92"/>
                <a:gd name="T35" fmla="*/ 71 h 106"/>
                <a:gd name="T36" fmla="*/ 42 w 92"/>
                <a:gd name="T37" fmla="*/ 78 h 106"/>
                <a:gd name="T38" fmla="*/ 35 w 92"/>
                <a:gd name="T39" fmla="*/ 85 h 106"/>
                <a:gd name="T40" fmla="*/ 28 w 92"/>
                <a:gd name="T41" fmla="*/ 78 h 106"/>
                <a:gd name="T42" fmla="*/ 28 w 92"/>
                <a:gd name="T43" fmla="*/ 85 h 106"/>
                <a:gd name="T44" fmla="*/ 28 w 92"/>
                <a:gd name="T45" fmla="*/ 99 h 106"/>
                <a:gd name="T46" fmla="*/ 21 w 92"/>
                <a:gd name="T47" fmla="*/ 99 h 106"/>
                <a:gd name="T48" fmla="*/ 14 w 92"/>
                <a:gd name="T49" fmla="*/ 106 h 106"/>
                <a:gd name="T50" fmla="*/ 7 w 92"/>
                <a:gd name="T51" fmla="*/ 99 h 106"/>
                <a:gd name="T52" fmla="*/ 0 w 92"/>
                <a:gd name="T53" fmla="*/ 99 h 106"/>
                <a:gd name="T54" fmla="*/ 0 w 92"/>
                <a:gd name="T55" fmla="*/ 92 h 106"/>
                <a:gd name="T56" fmla="*/ 0 w 92"/>
                <a:gd name="T57" fmla="*/ 78 h 106"/>
                <a:gd name="T58" fmla="*/ 0 w 92"/>
                <a:gd name="T59" fmla="*/ 71 h 106"/>
                <a:gd name="T60" fmla="*/ 7 w 92"/>
                <a:gd name="T61" fmla="*/ 64 h 106"/>
                <a:gd name="T62" fmla="*/ 7 w 92"/>
                <a:gd name="T63" fmla="*/ 57 h 106"/>
                <a:gd name="T64" fmla="*/ 14 w 92"/>
                <a:gd name="T65" fmla="*/ 57 h 106"/>
                <a:gd name="T66" fmla="*/ 21 w 92"/>
                <a:gd name="T67" fmla="*/ 49 h 106"/>
                <a:gd name="T68" fmla="*/ 28 w 92"/>
                <a:gd name="T69" fmla="*/ 49 h 106"/>
                <a:gd name="T70" fmla="*/ 35 w 92"/>
                <a:gd name="T71" fmla="*/ 49 h 106"/>
                <a:gd name="T72" fmla="*/ 42 w 92"/>
                <a:gd name="T73" fmla="*/ 49 h 106"/>
                <a:gd name="T74" fmla="*/ 49 w 92"/>
                <a:gd name="T75" fmla="*/ 42 h 106"/>
                <a:gd name="T76" fmla="*/ 42 w 92"/>
                <a:gd name="T77" fmla="*/ 49 h 106"/>
                <a:gd name="T78" fmla="*/ 35 w 92"/>
                <a:gd name="T79" fmla="*/ 49 h 106"/>
                <a:gd name="T80" fmla="*/ 28 w 92"/>
                <a:gd name="T81" fmla="*/ 42 h 106"/>
                <a:gd name="T82" fmla="*/ 28 w 92"/>
                <a:gd name="T83" fmla="*/ 42 h 106"/>
                <a:gd name="T84" fmla="*/ 28 w 92"/>
                <a:gd name="T85" fmla="*/ 35 h 106"/>
                <a:gd name="T86" fmla="*/ 35 w 92"/>
                <a:gd name="T87" fmla="*/ 35 h 106"/>
                <a:gd name="T88" fmla="*/ 42 w 92"/>
                <a:gd name="T89" fmla="*/ 28 h 106"/>
                <a:gd name="T90" fmla="*/ 49 w 92"/>
                <a:gd name="T91" fmla="*/ 21 h 106"/>
                <a:gd name="T92" fmla="*/ 49 w 92"/>
                <a:gd name="T93" fmla="*/ 21 h 106"/>
                <a:gd name="T94" fmla="*/ 56 w 92"/>
                <a:gd name="T95" fmla="*/ 14 h 106"/>
                <a:gd name="T96" fmla="*/ 63 w 92"/>
                <a:gd name="T97" fmla="*/ 14 h 106"/>
                <a:gd name="T98" fmla="*/ 70 w 92"/>
                <a:gd name="T99" fmla="*/ 7 h 106"/>
                <a:gd name="T100" fmla="*/ 78 w 92"/>
                <a:gd name="T101" fmla="*/ 7 h 106"/>
                <a:gd name="T102" fmla="*/ 78 w 92"/>
                <a:gd name="T103" fmla="*/ 7 h 10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2"/>
                <a:gd name="T157" fmla="*/ 0 h 106"/>
                <a:gd name="T158" fmla="*/ 92 w 92"/>
                <a:gd name="T159" fmla="*/ 106 h 10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2" h="106">
                  <a:moveTo>
                    <a:pt x="49" y="49"/>
                  </a:moveTo>
                  <a:lnTo>
                    <a:pt x="49" y="49"/>
                  </a:lnTo>
                  <a:close/>
                  <a:moveTo>
                    <a:pt x="56" y="42"/>
                  </a:moveTo>
                  <a:lnTo>
                    <a:pt x="49" y="42"/>
                  </a:lnTo>
                  <a:lnTo>
                    <a:pt x="56" y="42"/>
                  </a:lnTo>
                  <a:close/>
                  <a:moveTo>
                    <a:pt x="85" y="0"/>
                  </a:moveTo>
                  <a:lnTo>
                    <a:pt x="85" y="0"/>
                  </a:lnTo>
                  <a:lnTo>
                    <a:pt x="92" y="0"/>
                  </a:lnTo>
                  <a:lnTo>
                    <a:pt x="92" y="7"/>
                  </a:lnTo>
                  <a:lnTo>
                    <a:pt x="92" y="14"/>
                  </a:lnTo>
                  <a:lnTo>
                    <a:pt x="85" y="14"/>
                  </a:lnTo>
                  <a:lnTo>
                    <a:pt x="85" y="21"/>
                  </a:lnTo>
                  <a:lnTo>
                    <a:pt x="78" y="21"/>
                  </a:lnTo>
                  <a:lnTo>
                    <a:pt x="78" y="28"/>
                  </a:lnTo>
                  <a:lnTo>
                    <a:pt x="78" y="35"/>
                  </a:lnTo>
                  <a:lnTo>
                    <a:pt x="70" y="35"/>
                  </a:lnTo>
                  <a:lnTo>
                    <a:pt x="70" y="42"/>
                  </a:lnTo>
                  <a:lnTo>
                    <a:pt x="63" y="42"/>
                  </a:lnTo>
                  <a:lnTo>
                    <a:pt x="63" y="49"/>
                  </a:lnTo>
                  <a:lnTo>
                    <a:pt x="56" y="49"/>
                  </a:lnTo>
                  <a:lnTo>
                    <a:pt x="56" y="57"/>
                  </a:lnTo>
                  <a:lnTo>
                    <a:pt x="49" y="57"/>
                  </a:lnTo>
                  <a:lnTo>
                    <a:pt x="49" y="64"/>
                  </a:lnTo>
                  <a:lnTo>
                    <a:pt x="49" y="57"/>
                  </a:lnTo>
                  <a:lnTo>
                    <a:pt x="49" y="64"/>
                  </a:lnTo>
                  <a:lnTo>
                    <a:pt x="49" y="71"/>
                  </a:lnTo>
                  <a:lnTo>
                    <a:pt x="42" y="71"/>
                  </a:lnTo>
                  <a:lnTo>
                    <a:pt x="42" y="78"/>
                  </a:lnTo>
                  <a:lnTo>
                    <a:pt x="35" y="78"/>
                  </a:lnTo>
                  <a:lnTo>
                    <a:pt x="35" y="85"/>
                  </a:lnTo>
                  <a:lnTo>
                    <a:pt x="35" y="78"/>
                  </a:lnTo>
                  <a:lnTo>
                    <a:pt x="28" y="78"/>
                  </a:lnTo>
                  <a:lnTo>
                    <a:pt x="28" y="85"/>
                  </a:lnTo>
                  <a:lnTo>
                    <a:pt x="28" y="92"/>
                  </a:lnTo>
                  <a:lnTo>
                    <a:pt x="28" y="99"/>
                  </a:lnTo>
                  <a:lnTo>
                    <a:pt x="21" y="99"/>
                  </a:lnTo>
                  <a:lnTo>
                    <a:pt x="21" y="106"/>
                  </a:lnTo>
                  <a:lnTo>
                    <a:pt x="14" y="106"/>
                  </a:lnTo>
                  <a:lnTo>
                    <a:pt x="14" y="99"/>
                  </a:lnTo>
                  <a:lnTo>
                    <a:pt x="7" y="99"/>
                  </a:lnTo>
                  <a:lnTo>
                    <a:pt x="0" y="99"/>
                  </a:lnTo>
                  <a:lnTo>
                    <a:pt x="0" y="92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71"/>
                  </a:lnTo>
                  <a:lnTo>
                    <a:pt x="7" y="64"/>
                  </a:lnTo>
                  <a:lnTo>
                    <a:pt x="7" y="57"/>
                  </a:lnTo>
                  <a:lnTo>
                    <a:pt x="14" y="57"/>
                  </a:lnTo>
                  <a:lnTo>
                    <a:pt x="14" y="49"/>
                  </a:lnTo>
                  <a:lnTo>
                    <a:pt x="21" y="49"/>
                  </a:lnTo>
                  <a:lnTo>
                    <a:pt x="28" y="49"/>
                  </a:lnTo>
                  <a:lnTo>
                    <a:pt x="35" y="49"/>
                  </a:lnTo>
                  <a:lnTo>
                    <a:pt x="42" y="49"/>
                  </a:lnTo>
                  <a:lnTo>
                    <a:pt x="49" y="49"/>
                  </a:lnTo>
                  <a:lnTo>
                    <a:pt x="49" y="42"/>
                  </a:lnTo>
                  <a:lnTo>
                    <a:pt x="42" y="42"/>
                  </a:lnTo>
                  <a:lnTo>
                    <a:pt x="42" y="49"/>
                  </a:lnTo>
                  <a:lnTo>
                    <a:pt x="35" y="49"/>
                  </a:lnTo>
                  <a:lnTo>
                    <a:pt x="28" y="49"/>
                  </a:lnTo>
                  <a:lnTo>
                    <a:pt x="28" y="42"/>
                  </a:lnTo>
                  <a:lnTo>
                    <a:pt x="28" y="35"/>
                  </a:lnTo>
                  <a:lnTo>
                    <a:pt x="35" y="35"/>
                  </a:lnTo>
                  <a:lnTo>
                    <a:pt x="35" y="28"/>
                  </a:lnTo>
                  <a:lnTo>
                    <a:pt x="42" y="28"/>
                  </a:lnTo>
                  <a:lnTo>
                    <a:pt x="42" y="21"/>
                  </a:lnTo>
                  <a:lnTo>
                    <a:pt x="49" y="21"/>
                  </a:lnTo>
                  <a:lnTo>
                    <a:pt x="56" y="21"/>
                  </a:lnTo>
                  <a:lnTo>
                    <a:pt x="56" y="14"/>
                  </a:lnTo>
                  <a:lnTo>
                    <a:pt x="63" y="14"/>
                  </a:lnTo>
                  <a:lnTo>
                    <a:pt x="70" y="14"/>
                  </a:lnTo>
                  <a:lnTo>
                    <a:pt x="70" y="7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Freeform 417"/>
            <p:cNvSpPr>
              <a:spLocks noEditPoints="1"/>
            </p:cNvSpPr>
            <p:nvPr/>
          </p:nvSpPr>
          <p:spPr bwMode="auto">
            <a:xfrm>
              <a:off x="872" y="866"/>
              <a:ext cx="56" cy="43"/>
            </a:xfrm>
            <a:custGeom>
              <a:avLst/>
              <a:gdLst>
                <a:gd name="T0" fmla="*/ 128 w 149"/>
                <a:gd name="T1" fmla="*/ 106 h 127"/>
                <a:gd name="T2" fmla="*/ 114 w 149"/>
                <a:gd name="T3" fmla="*/ 113 h 127"/>
                <a:gd name="T4" fmla="*/ 128 w 149"/>
                <a:gd name="T5" fmla="*/ 106 h 127"/>
                <a:gd name="T6" fmla="*/ 142 w 149"/>
                <a:gd name="T7" fmla="*/ 92 h 127"/>
                <a:gd name="T8" fmla="*/ 57 w 149"/>
                <a:gd name="T9" fmla="*/ 7 h 127"/>
                <a:gd name="T10" fmla="*/ 64 w 149"/>
                <a:gd name="T11" fmla="*/ 7 h 127"/>
                <a:gd name="T12" fmla="*/ 78 w 149"/>
                <a:gd name="T13" fmla="*/ 7 h 127"/>
                <a:gd name="T14" fmla="*/ 85 w 149"/>
                <a:gd name="T15" fmla="*/ 14 h 127"/>
                <a:gd name="T16" fmla="*/ 92 w 149"/>
                <a:gd name="T17" fmla="*/ 28 h 127"/>
                <a:gd name="T18" fmla="*/ 92 w 149"/>
                <a:gd name="T19" fmla="*/ 35 h 127"/>
                <a:gd name="T20" fmla="*/ 92 w 149"/>
                <a:gd name="T21" fmla="*/ 56 h 127"/>
                <a:gd name="T22" fmla="*/ 114 w 149"/>
                <a:gd name="T23" fmla="*/ 56 h 127"/>
                <a:gd name="T24" fmla="*/ 121 w 149"/>
                <a:gd name="T25" fmla="*/ 63 h 127"/>
                <a:gd name="T26" fmla="*/ 128 w 149"/>
                <a:gd name="T27" fmla="*/ 70 h 127"/>
                <a:gd name="T28" fmla="*/ 142 w 149"/>
                <a:gd name="T29" fmla="*/ 78 h 127"/>
                <a:gd name="T30" fmla="*/ 149 w 149"/>
                <a:gd name="T31" fmla="*/ 85 h 127"/>
                <a:gd name="T32" fmla="*/ 142 w 149"/>
                <a:gd name="T33" fmla="*/ 99 h 127"/>
                <a:gd name="T34" fmla="*/ 135 w 149"/>
                <a:gd name="T35" fmla="*/ 106 h 127"/>
                <a:gd name="T36" fmla="*/ 135 w 149"/>
                <a:gd name="T37" fmla="*/ 113 h 127"/>
                <a:gd name="T38" fmla="*/ 121 w 149"/>
                <a:gd name="T39" fmla="*/ 120 h 127"/>
                <a:gd name="T40" fmla="*/ 107 w 149"/>
                <a:gd name="T41" fmla="*/ 127 h 127"/>
                <a:gd name="T42" fmla="*/ 100 w 149"/>
                <a:gd name="T43" fmla="*/ 120 h 127"/>
                <a:gd name="T44" fmla="*/ 92 w 149"/>
                <a:gd name="T45" fmla="*/ 113 h 127"/>
                <a:gd name="T46" fmla="*/ 78 w 149"/>
                <a:gd name="T47" fmla="*/ 120 h 127"/>
                <a:gd name="T48" fmla="*/ 71 w 149"/>
                <a:gd name="T49" fmla="*/ 120 h 127"/>
                <a:gd name="T50" fmla="*/ 57 w 149"/>
                <a:gd name="T51" fmla="*/ 120 h 127"/>
                <a:gd name="T52" fmla="*/ 43 w 149"/>
                <a:gd name="T53" fmla="*/ 120 h 127"/>
                <a:gd name="T54" fmla="*/ 29 w 149"/>
                <a:gd name="T55" fmla="*/ 120 h 127"/>
                <a:gd name="T56" fmla="*/ 22 w 149"/>
                <a:gd name="T57" fmla="*/ 120 h 127"/>
                <a:gd name="T58" fmla="*/ 7 w 149"/>
                <a:gd name="T59" fmla="*/ 120 h 127"/>
                <a:gd name="T60" fmla="*/ 7 w 149"/>
                <a:gd name="T61" fmla="*/ 113 h 127"/>
                <a:gd name="T62" fmla="*/ 7 w 149"/>
                <a:gd name="T63" fmla="*/ 106 h 127"/>
                <a:gd name="T64" fmla="*/ 7 w 149"/>
                <a:gd name="T65" fmla="*/ 99 h 127"/>
                <a:gd name="T66" fmla="*/ 22 w 149"/>
                <a:gd name="T67" fmla="*/ 99 h 127"/>
                <a:gd name="T68" fmla="*/ 22 w 149"/>
                <a:gd name="T69" fmla="*/ 99 h 127"/>
                <a:gd name="T70" fmla="*/ 29 w 149"/>
                <a:gd name="T71" fmla="*/ 106 h 127"/>
                <a:gd name="T72" fmla="*/ 36 w 149"/>
                <a:gd name="T73" fmla="*/ 106 h 127"/>
                <a:gd name="T74" fmla="*/ 50 w 149"/>
                <a:gd name="T75" fmla="*/ 106 h 127"/>
                <a:gd name="T76" fmla="*/ 64 w 149"/>
                <a:gd name="T77" fmla="*/ 99 h 127"/>
                <a:gd name="T78" fmla="*/ 78 w 149"/>
                <a:gd name="T79" fmla="*/ 99 h 127"/>
                <a:gd name="T80" fmla="*/ 78 w 149"/>
                <a:gd name="T81" fmla="*/ 92 h 127"/>
                <a:gd name="T82" fmla="*/ 64 w 149"/>
                <a:gd name="T83" fmla="*/ 92 h 127"/>
                <a:gd name="T84" fmla="*/ 50 w 149"/>
                <a:gd name="T85" fmla="*/ 92 h 127"/>
                <a:gd name="T86" fmla="*/ 43 w 149"/>
                <a:gd name="T87" fmla="*/ 85 h 127"/>
                <a:gd name="T88" fmla="*/ 50 w 149"/>
                <a:gd name="T89" fmla="*/ 78 h 127"/>
                <a:gd name="T90" fmla="*/ 57 w 149"/>
                <a:gd name="T91" fmla="*/ 70 h 127"/>
                <a:gd name="T92" fmla="*/ 71 w 149"/>
                <a:gd name="T93" fmla="*/ 70 h 127"/>
                <a:gd name="T94" fmla="*/ 85 w 149"/>
                <a:gd name="T95" fmla="*/ 63 h 127"/>
                <a:gd name="T96" fmla="*/ 71 w 149"/>
                <a:gd name="T97" fmla="*/ 63 h 127"/>
                <a:gd name="T98" fmla="*/ 57 w 149"/>
                <a:gd name="T99" fmla="*/ 56 h 127"/>
                <a:gd name="T100" fmla="*/ 57 w 149"/>
                <a:gd name="T101" fmla="*/ 49 h 127"/>
                <a:gd name="T102" fmla="*/ 43 w 149"/>
                <a:gd name="T103" fmla="*/ 42 h 127"/>
                <a:gd name="T104" fmla="*/ 29 w 149"/>
                <a:gd name="T105" fmla="*/ 35 h 127"/>
                <a:gd name="T106" fmla="*/ 36 w 149"/>
                <a:gd name="T107" fmla="*/ 28 h 127"/>
                <a:gd name="T108" fmla="*/ 36 w 149"/>
                <a:gd name="T109" fmla="*/ 21 h 127"/>
                <a:gd name="T110" fmla="*/ 43 w 149"/>
                <a:gd name="T111" fmla="*/ 14 h 127"/>
                <a:gd name="T112" fmla="*/ 50 w 149"/>
                <a:gd name="T113" fmla="*/ 14 h 127"/>
                <a:gd name="T114" fmla="*/ 57 w 149"/>
                <a:gd name="T115" fmla="*/ 21 h 12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9"/>
                <a:gd name="T175" fmla="*/ 0 h 127"/>
                <a:gd name="T176" fmla="*/ 149 w 149"/>
                <a:gd name="T177" fmla="*/ 127 h 12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9" h="127">
                  <a:moveTo>
                    <a:pt x="135" y="99"/>
                  </a:moveTo>
                  <a:lnTo>
                    <a:pt x="128" y="99"/>
                  </a:lnTo>
                  <a:lnTo>
                    <a:pt x="128" y="106"/>
                  </a:lnTo>
                  <a:lnTo>
                    <a:pt x="121" y="106"/>
                  </a:lnTo>
                  <a:lnTo>
                    <a:pt x="114" y="106"/>
                  </a:lnTo>
                  <a:lnTo>
                    <a:pt x="114" y="113"/>
                  </a:lnTo>
                  <a:lnTo>
                    <a:pt x="121" y="113"/>
                  </a:lnTo>
                  <a:lnTo>
                    <a:pt x="121" y="106"/>
                  </a:lnTo>
                  <a:lnTo>
                    <a:pt x="128" y="106"/>
                  </a:lnTo>
                  <a:lnTo>
                    <a:pt x="128" y="99"/>
                  </a:lnTo>
                  <a:lnTo>
                    <a:pt x="135" y="99"/>
                  </a:lnTo>
                  <a:close/>
                  <a:moveTo>
                    <a:pt x="142" y="92"/>
                  </a:moveTo>
                  <a:lnTo>
                    <a:pt x="142" y="92"/>
                  </a:lnTo>
                  <a:lnTo>
                    <a:pt x="135" y="92"/>
                  </a:lnTo>
                  <a:lnTo>
                    <a:pt x="142" y="92"/>
                  </a:lnTo>
                  <a:close/>
                  <a:moveTo>
                    <a:pt x="57" y="7"/>
                  </a:moveTo>
                  <a:lnTo>
                    <a:pt x="57" y="7"/>
                  </a:lnTo>
                  <a:lnTo>
                    <a:pt x="64" y="7"/>
                  </a:lnTo>
                  <a:lnTo>
                    <a:pt x="71" y="7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85" y="14"/>
                  </a:lnTo>
                  <a:lnTo>
                    <a:pt x="85" y="21"/>
                  </a:lnTo>
                  <a:lnTo>
                    <a:pt x="92" y="21"/>
                  </a:lnTo>
                  <a:lnTo>
                    <a:pt x="85" y="21"/>
                  </a:lnTo>
                  <a:lnTo>
                    <a:pt x="92" y="21"/>
                  </a:lnTo>
                  <a:lnTo>
                    <a:pt x="92" y="28"/>
                  </a:lnTo>
                  <a:lnTo>
                    <a:pt x="92" y="35"/>
                  </a:lnTo>
                  <a:lnTo>
                    <a:pt x="92" y="42"/>
                  </a:lnTo>
                  <a:lnTo>
                    <a:pt x="92" y="49"/>
                  </a:lnTo>
                  <a:lnTo>
                    <a:pt x="92" y="56"/>
                  </a:lnTo>
                  <a:lnTo>
                    <a:pt x="100" y="56"/>
                  </a:lnTo>
                  <a:lnTo>
                    <a:pt x="107" y="56"/>
                  </a:lnTo>
                  <a:lnTo>
                    <a:pt x="114" y="56"/>
                  </a:lnTo>
                  <a:lnTo>
                    <a:pt x="114" y="63"/>
                  </a:lnTo>
                  <a:lnTo>
                    <a:pt x="121" y="63"/>
                  </a:lnTo>
                  <a:lnTo>
                    <a:pt x="128" y="63"/>
                  </a:lnTo>
                  <a:lnTo>
                    <a:pt x="128" y="70"/>
                  </a:lnTo>
                  <a:lnTo>
                    <a:pt x="128" y="78"/>
                  </a:lnTo>
                  <a:lnTo>
                    <a:pt x="135" y="78"/>
                  </a:lnTo>
                  <a:lnTo>
                    <a:pt x="142" y="78"/>
                  </a:lnTo>
                  <a:lnTo>
                    <a:pt x="142" y="85"/>
                  </a:lnTo>
                  <a:lnTo>
                    <a:pt x="149" y="85"/>
                  </a:lnTo>
                  <a:lnTo>
                    <a:pt x="149" y="92"/>
                  </a:lnTo>
                  <a:lnTo>
                    <a:pt x="142" y="92"/>
                  </a:lnTo>
                  <a:lnTo>
                    <a:pt x="142" y="99"/>
                  </a:lnTo>
                  <a:lnTo>
                    <a:pt x="142" y="106"/>
                  </a:lnTo>
                  <a:lnTo>
                    <a:pt x="135" y="106"/>
                  </a:lnTo>
                  <a:lnTo>
                    <a:pt x="135" y="113"/>
                  </a:lnTo>
                  <a:lnTo>
                    <a:pt x="128" y="113"/>
                  </a:lnTo>
                  <a:lnTo>
                    <a:pt x="121" y="120"/>
                  </a:lnTo>
                  <a:lnTo>
                    <a:pt x="114" y="120"/>
                  </a:lnTo>
                  <a:lnTo>
                    <a:pt x="107" y="120"/>
                  </a:lnTo>
                  <a:lnTo>
                    <a:pt x="107" y="127"/>
                  </a:lnTo>
                  <a:lnTo>
                    <a:pt x="100" y="127"/>
                  </a:lnTo>
                  <a:lnTo>
                    <a:pt x="92" y="120"/>
                  </a:lnTo>
                  <a:lnTo>
                    <a:pt x="100" y="120"/>
                  </a:lnTo>
                  <a:lnTo>
                    <a:pt x="100" y="113"/>
                  </a:lnTo>
                  <a:lnTo>
                    <a:pt x="92" y="113"/>
                  </a:lnTo>
                  <a:lnTo>
                    <a:pt x="85" y="113"/>
                  </a:lnTo>
                  <a:lnTo>
                    <a:pt x="85" y="120"/>
                  </a:lnTo>
                  <a:lnTo>
                    <a:pt x="78" y="120"/>
                  </a:lnTo>
                  <a:lnTo>
                    <a:pt x="71" y="120"/>
                  </a:lnTo>
                  <a:lnTo>
                    <a:pt x="64" y="120"/>
                  </a:lnTo>
                  <a:lnTo>
                    <a:pt x="64" y="127"/>
                  </a:lnTo>
                  <a:lnTo>
                    <a:pt x="64" y="120"/>
                  </a:lnTo>
                  <a:lnTo>
                    <a:pt x="57" y="120"/>
                  </a:lnTo>
                  <a:lnTo>
                    <a:pt x="50" y="120"/>
                  </a:lnTo>
                  <a:lnTo>
                    <a:pt x="43" y="120"/>
                  </a:lnTo>
                  <a:lnTo>
                    <a:pt x="36" y="120"/>
                  </a:lnTo>
                  <a:lnTo>
                    <a:pt x="29" y="120"/>
                  </a:lnTo>
                  <a:lnTo>
                    <a:pt x="29" y="113"/>
                  </a:lnTo>
                  <a:lnTo>
                    <a:pt x="29" y="120"/>
                  </a:lnTo>
                  <a:lnTo>
                    <a:pt x="22" y="120"/>
                  </a:lnTo>
                  <a:lnTo>
                    <a:pt x="15" y="120"/>
                  </a:lnTo>
                  <a:lnTo>
                    <a:pt x="7" y="120"/>
                  </a:lnTo>
                  <a:lnTo>
                    <a:pt x="7" y="113"/>
                  </a:lnTo>
                  <a:lnTo>
                    <a:pt x="15" y="113"/>
                  </a:lnTo>
                  <a:lnTo>
                    <a:pt x="7" y="113"/>
                  </a:lnTo>
                  <a:lnTo>
                    <a:pt x="0" y="113"/>
                  </a:lnTo>
                  <a:lnTo>
                    <a:pt x="0" y="106"/>
                  </a:lnTo>
                  <a:lnTo>
                    <a:pt x="7" y="106"/>
                  </a:lnTo>
                  <a:lnTo>
                    <a:pt x="7" y="99"/>
                  </a:lnTo>
                  <a:lnTo>
                    <a:pt x="7" y="92"/>
                  </a:lnTo>
                  <a:lnTo>
                    <a:pt x="15" y="92"/>
                  </a:lnTo>
                  <a:lnTo>
                    <a:pt x="22" y="92"/>
                  </a:lnTo>
                  <a:lnTo>
                    <a:pt x="22" y="99"/>
                  </a:lnTo>
                  <a:lnTo>
                    <a:pt x="29" y="99"/>
                  </a:lnTo>
                  <a:lnTo>
                    <a:pt x="29" y="106"/>
                  </a:lnTo>
                  <a:lnTo>
                    <a:pt x="22" y="106"/>
                  </a:lnTo>
                  <a:lnTo>
                    <a:pt x="22" y="99"/>
                  </a:lnTo>
                  <a:lnTo>
                    <a:pt x="22" y="106"/>
                  </a:lnTo>
                  <a:lnTo>
                    <a:pt x="29" y="106"/>
                  </a:lnTo>
                  <a:lnTo>
                    <a:pt x="29" y="99"/>
                  </a:lnTo>
                  <a:lnTo>
                    <a:pt x="36" y="99"/>
                  </a:lnTo>
                  <a:lnTo>
                    <a:pt x="36" y="106"/>
                  </a:lnTo>
                  <a:lnTo>
                    <a:pt x="43" y="106"/>
                  </a:lnTo>
                  <a:lnTo>
                    <a:pt x="43" y="99"/>
                  </a:lnTo>
                  <a:lnTo>
                    <a:pt x="43" y="106"/>
                  </a:lnTo>
                  <a:lnTo>
                    <a:pt x="50" y="106"/>
                  </a:lnTo>
                  <a:lnTo>
                    <a:pt x="50" y="99"/>
                  </a:lnTo>
                  <a:lnTo>
                    <a:pt x="57" y="106"/>
                  </a:lnTo>
                  <a:lnTo>
                    <a:pt x="64" y="106"/>
                  </a:lnTo>
                  <a:lnTo>
                    <a:pt x="64" y="99"/>
                  </a:lnTo>
                  <a:lnTo>
                    <a:pt x="64" y="106"/>
                  </a:lnTo>
                  <a:lnTo>
                    <a:pt x="64" y="99"/>
                  </a:lnTo>
                  <a:lnTo>
                    <a:pt x="71" y="99"/>
                  </a:lnTo>
                  <a:lnTo>
                    <a:pt x="78" y="99"/>
                  </a:lnTo>
                  <a:lnTo>
                    <a:pt x="78" y="92"/>
                  </a:lnTo>
                  <a:lnTo>
                    <a:pt x="78" y="99"/>
                  </a:lnTo>
                  <a:lnTo>
                    <a:pt x="78" y="92"/>
                  </a:lnTo>
                  <a:lnTo>
                    <a:pt x="71" y="92"/>
                  </a:lnTo>
                  <a:lnTo>
                    <a:pt x="71" y="99"/>
                  </a:lnTo>
                  <a:lnTo>
                    <a:pt x="64" y="99"/>
                  </a:lnTo>
                  <a:lnTo>
                    <a:pt x="64" y="92"/>
                  </a:lnTo>
                  <a:lnTo>
                    <a:pt x="64" y="99"/>
                  </a:lnTo>
                  <a:lnTo>
                    <a:pt x="57" y="99"/>
                  </a:lnTo>
                  <a:lnTo>
                    <a:pt x="50" y="92"/>
                  </a:lnTo>
                  <a:lnTo>
                    <a:pt x="50" y="99"/>
                  </a:lnTo>
                  <a:lnTo>
                    <a:pt x="43" y="99"/>
                  </a:lnTo>
                  <a:lnTo>
                    <a:pt x="43" y="92"/>
                  </a:lnTo>
                  <a:lnTo>
                    <a:pt x="43" y="85"/>
                  </a:lnTo>
                  <a:lnTo>
                    <a:pt x="50" y="85"/>
                  </a:lnTo>
                  <a:lnTo>
                    <a:pt x="50" y="78"/>
                  </a:lnTo>
                  <a:lnTo>
                    <a:pt x="57" y="78"/>
                  </a:lnTo>
                  <a:lnTo>
                    <a:pt x="57" y="70"/>
                  </a:lnTo>
                  <a:lnTo>
                    <a:pt x="64" y="70"/>
                  </a:lnTo>
                  <a:lnTo>
                    <a:pt x="71" y="70"/>
                  </a:lnTo>
                  <a:lnTo>
                    <a:pt x="78" y="70"/>
                  </a:lnTo>
                  <a:lnTo>
                    <a:pt x="85" y="63"/>
                  </a:lnTo>
                  <a:lnTo>
                    <a:pt x="85" y="56"/>
                  </a:lnTo>
                  <a:lnTo>
                    <a:pt x="78" y="56"/>
                  </a:lnTo>
                  <a:lnTo>
                    <a:pt x="78" y="63"/>
                  </a:lnTo>
                  <a:lnTo>
                    <a:pt x="71" y="63"/>
                  </a:lnTo>
                  <a:lnTo>
                    <a:pt x="64" y="63"/>
                  </a:lnTo>
                  <a:lnTo>
                    <a:pt x="64" y="56"/>
                  </a:lnTo>
                  <a:lnTo>
                    <a:pt x="57" y="56"/>
                  </a:lnTo>
                  <a:lnTo>
                    <a:pt x="64" y="56"/>
                  </a:lnTo>
                  <a:lnTo>
                    <a:pt x="64" y="49"/>
                  </a:lnTo>
                  <a:lnTo>
                    <a:pt x="57" y="49"/>
                  </a:lnTo>
                  <a:lnTo>
                    <a:pt x="57" y="42"/>
                  </a:lnTo>
                  <a:lnTo>
                    <a:pt x="50" y="42"/>
                  </a:lnTo>
                  <a:lnTo>
                    <a:pt x="43" y="42"/>
                  </a:lnTo>
                  <a:lnTo>
                    <a:pt x="36" y="42"/>
                  </a:lnTo>
                  <a:lnTo>
                    <a:pt x="36" y="35"/>
                  </a:lnTo>
                  <a:lnTo>
                    <a:pt x="29" y="35"/>
                  </a:lnTo>
                  <a:lnTo>
                    <a:pt x="29" y="28"/>
                  </a:lnTo>
                  <a:lnTo>
                    <a:pt x="36" y="28"/>
                  </a:lnTo>
                  <a:lnTo>
                    <a:pt x="36" y="21"/>
                  </a:lnTo>
                  <a:lnTo>
                    <a:pt x="43" y="21"/>
                  </a:lnTo>
                  <a:lnTo>
                    <a:pt x="36" y="21"/>
                  </a:lnTo>
                  <a:lnTo>
                    <a:pt x="36" y="14"/>
                  </a:lnTo>
                  <a:lnTo>
                    <a:pt x="36" y="7"/>
                  </a:lnTo>
                  <a:lnTo>
                    <a:pt x="36" y="14"/>
                  </a:lnTo>
                  <a:lnTo>
                    <a:pt x="43" y="14"/>
                  </a:lnTo>
                  <a:lnTo>
                    <a:pt x="50" y="14"/>
                  </a:lnTo>
                  <a:lnTo>
                    <a:pt x="50" y="7"/>
                  </a:lnTo>
                  <a:lnTo>
                    <a:pt x="50" y="14"/>
                  </a:lnTo>
                  <a:lnTo>
                    <a:pt x="57" y="14"/>
                  </a:lnTo>
                  <a:lnTo>
                    <a:pt x="57" y="7"/>
                  </a:lnTo>
                  <a:close/>
                  <a:moveTo>
                    <a:pt x="57" y="21"/>
                  </a:moveTo>
                  <a:lnTo>
                    <a:pt x="57" y="21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Freeform 420"/>
            <p:cNvSpPr>
              <a:spLocks noEditPoints="1"/>
            </p:cNvSpPr>
            <p:nvPr/>
          </p:nvSpPr>
          <p:spPr bwMode="auto">
            <a:xfrm>
              <a:off x="829" y="768"/>
              <a:ext cx="19" cy="36"/>
            </a:xfrm>
            <a:custGeom>
              <a:avLst/>
              <a:gdLst>
                <a:gd name="T0" fmla="*/ 21 w 50"/>
                <a:gd name="T1" fmla="*/ 57 h 106"/>
                <a:gd name="T2" fmla="*/ 28 w 50"/>
                <a:gd name="T3" fmla="*/ 64 h 106"/>
                <a:gd name="T4" fmla="*/ 21 w 50"/>
                <a:gd name="T5" fmla="*/ 57 h 106"/>
                <a:gd name="T6" fmla="*/ 42 w 50"/>
                <a:gd name="T7" fmla="*/ 21 h 106"/>
                <a:gd name="T8" fmla="*/ 35 w 50"/>
                <a:gd name="T9" fmla="*/ 21 h 106"/>
                <a:gd name="T10" fmla="*/ 42 w 50"/>
                <a:gd name="T11" fmla="*/ 21 h 106"/>
                <a:gd name="T12" fmla="*/ 28 w 50"/>
                <a:gd name="T13" fmla="*/ 0 h 106"/>
                <a:gd name="T14" fmla="*/ 35 w 50"/>
                <a:gd name="T15" fmla="*/ 0 h 106"/>
                <a:gd name="T16" fmla="*/ 35 w 50"/>
                <a:gd name="T17" fmla="*/ 7 h 106"/>
                <a:gd name="T18" fmla="*/ 35 w 50"/>
                <a:gd name="T19" fmla="*/ 14 h 106"/>
                <a:gd name="T20" fmla="*/ 35 w 50"/>
                <a:gd name="T21" fmla="*/ 14 h 106"/>
                <a:gd name="T22" fmla="*/ 42 w 50"/>
                <a:gd name="T23" fmla="*/ 21 h 106"/>
                <a:gd name="T24" fmla="*/ 50 w 50"/>
                <a:gd name="T25" fmla="*/ 21 h 106"/>
                <a:gd name="T26" fmla="*/ 42 w 50"/>
                <a:gd name="T27" fmla="*/ 28 h 106"/>
                <a:gd name="T28" fmla="*/ 35 w 50"/>
                <a:gd name="T29" fmla="*/ 21 h 106"/>
                <a:gd name="T30" fmla="*/ 35 w 50"/>
                <a:gd name="T31" fmla="*/ 28 h 106"/>
                <a:gd name="T32" fmla="*/ 42 w 50"/>
                <a:gd name="T33" fmla="*/ 36 h 106"/>
                <a:gd name="T34" fmla="*/ 42 w 50"/>
                <a:gd name="T35" fmla="*/ 43 h 106"/>
                <a:gd name="T36" fmla="*/ 50 w 50"/>
                <a:gd name="T37" fmla="*/ 43 h 106"/>
                <a:gd name="T38" fmla="*/ 42 w 50"/>
                <a:gd name="T39" fmla="*/ 50 h 106"/>
                <a:gd name="T40" fmla="*/ 35 w 50"/>
                <a:gd name="T41" fmla="*/ 50 h 106"/>
                <a:gd name="T42" fmla="*/ 35 w 50"/>
                <a:gd name="T43" fmla="*/ 57 h 106"/>
                <a:gd name="T44" fmla="*/ 35 w 50"/>
                <a:gd name="T45" fmla="*/ 64 h 106"/>
                <a:gd name="T46" fmla="*/ 28 w 50"/>
                <a:gd name="T47" fmla="*/ 64 h 106"/>
                <a:gd name="T48" fmla="*/ 28 w 50"/>
                <a:gd name="T49" fmla="*/ 64 h 106"/>
                <a:gd name="T50" fmla="*/ 28 w 50"/>
                <a:gd name="T51" fmla="*/ 78 h 106"/>
                <a:gd name="T52" fmla="*/ 28 w 50"/>
                <a:gd name="T53" fmla="*/ 85 h 106"/>
                <a:gd name="T54" fmla="*/ 21 w 50"/>
                <a:gd name="T55" fmla="*/ 85 h 106"/>
                <a:gd name="T56" fmla="*/ 14 w 50"/>
                <a:gd name="T57" fmla="*/ 85 h 106"/>
                <a:gd name="T58" fmla="*/ 14 w 50"/>
                <a:gd name="T59" fmla="*/ 85 h 106"/>
                <a:gd name="T60" fmla="*/ 14 w 50"/>
                <a:gd name="T61" fmla="*/ 85 h 106"/>
                <a:gd name="T62" fmla="*/ 28 w 50"/>
                <a:gd name="T63" fmla="*/ 85 h 106"/>
                <a:gd name="T64" fmla="*/ 28 w 50"/>
                <a:gd name="T65" fmla="*/ 92 h 106"/>
                <a:gd name="T66" fmla="*/ 28 w 50"/>
                <a:gd name="T67" fmla="*/ 99 h 106"/>
                <a:gd name="T68" fmla="*/ 28 w 50"/>
                <a:gd name="T69" fmla="*/ 106 h 106"/>
                <a:gd name="T70" fmla="*/ 21 w 50"/>
                <a:gd name="T71" fmla="*/ 106 h 106"/>
                <a:gd name="T72" fmla="*/ 14 w 50"/>
                <a:gd name="T73" fmla="*/ 99 h 106"/>
                <a:gd name="T74" fmla="*/ 7 w 50"/>
                <a:gd name="T75" fmla="*/ 99 h 106"/>
                <a:gd name="T76" fmla="*/ 0 w 50"/>
                <a:gd name="T77" fmla="*/ 92 h 106"/>
                <a:gd name="T78" fmla="*/ 0 w 50"/>
                <a:gd name="T79" fmla="*/ 85 h 106"/>
                <a:gd name="T80" fmla="*/ 0 w 50"/>
                <a:gd name="T81" fmla="*/ 78 h 106"/>
                <a:gd name="T82" fmla="*/ 0 w 50"/>
                <a:gd name="T83" fmla="*/ 64 h 106"/>
                <a:gd name="T84" fmla="*/ 0 w 50"/>
                <a:gd name="T85" fmla="*/ 64 h 106"/>
                <a:gd name="T86" fmla="*/ 0 w 50"/>
                <a:gd name="T87" fmla="*/ 50 h 106"/>
                <a:gd name="T88" fmla="*/ 7 w 50"/>
                <a:gd name="T89" fmla="*/ 50 h 106"/>
                <a:gd name="T90" fmla="*/ 7 w 50"/>
                <a:gd name="T91" fmla="*/ 43 h 106"/>
                <a:gd name="T92" fmla="*/ 14 w 50"/>
                <a:gd name="T93" fmla="*/ 36 h 106"/>
                <a:gd name="T94" fmla="*/ 14 w 50"/>
                <a:gd name="T95" fmla="*/ 28 h 106"/>
                <a:gd name="T96" fmla="*/ 21 w 50"/>
                <a:gd name="T97" fmla="*/ 14 h 106"/>
                <a:gd name="T98" fmla="*/ 14 w 50"/>
                <a:gd name="T99" fmla="*/ 7 h 106"/>
                <a:gd name="T100" fmla="*/ 14 w 50"/>
                <a:gd name="T101" fmla="*/ 0 h 106"/>
                <a:gd name="T102" fmla="*/ 21 w 50"/>
                <a:gd name="T103" fmla="*/ 0 h 10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0"/>
                <a:gd name="T157" fmla="*/ 0 h 106"/>
                <a:gd name="T158" fmla="*/ 50 w 50"/>
                <a:gd name="T159" fmla="*/ 106 h 10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0" h="106">
                  <a:moveTo>
                    <a:pt x="14" y="57"/>
                  </a:moveTo>
                  <a:lnTo>
                    <a:pt x="14" y="57"/>
                  </a:lnTo>
                  <a:lnTo>
                    <a:pt x="21" y="57"/>
                  </a:lnTo>
                  <a:lnTo>
                    <a:pt x="21" y="64"/>
                  </a:lnTo>
                  <a:lnTo>
                    <a:pt x="21" y="57"/>
                  </a:lnTo>
                  <a:lnTo>
                    <a:pt x="28" y="64"/>
                  </a:lnTo>
                  <a:lnTo>
                    <a:pt x="28" y="57"/>
                  </a:lnTo>
                  <a:lnTo>
                    <a:pt x="21" y="57"/>
                  </a:lnTo>
                  <a:lnTo>
                    <a:pt x="14" y="57"/>
                  </a:lnTo>
                  <a:lnTo>
                    <a:pt x="21" y="57"/>
                  </a:lnTo>
                  <a:lnTo>
                    <a:pt x="14" y="57"/>
                  </a:lnTo>
                  <a:close/>
                  <a:moveTo>
                    <a:pt x="42" y="21"/>
                  </a:moveTo>
                  <a:lnTo>
                    <a:pt x="35" y="21"/>
                  </a:lnTo>
                  <a:lnTo>
                    <a:pt x="42" y="21"/>
                  </a:lnTo>
                  <a:lnTo>
                    <a:pt x="42" y="28"/>
                  </a:lnTo>
                  <a:lnTo>
                    <a:pt x="42" y="21"/>
                  </a:lnTo>
                  <a:close/>
                  <a:moveTo>
                    <a:pt x="28" y="0"/>
                  </a:moveTo>
                  <a:lnTo>
                    <a:pt x="28" y="0"/>
                  </a:lnTo>
                  <a:lnTo>
                    <a:pt x="35" y="0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42" y="14"/>
                  </a:lnTo>
                  <a:lnTo>
                    <a:pt x="35" y="14"/>
                  </a:lnTo>
                  <a:lnTo>
                    <a:pt x="42" y="14"/>
                  </a:lnTo>
                  <a:lnTo>
                    <a:pt x="42" y="21"/>
                  </a:lnTo>
                  <a:lnTo>
                    <a:pt x="50" y="21"/>
                  </a:lnTo>
                  <a:lnTo>
                    <a:pt x="50" y="28"/>
                  </a:lnTo>
                  <a:lnTo>
                    <a:pt x="42" y="28"/>
                  </a:lnTo>
                  <a:lnTo>
                    <a:pt x="35" y="28"/>
                  </a:lnTo>
                  <a:lnTo>
                    <a:pt x="35" y="21"/>
                  </a:lnTo>
                  <a:lnTo>
                    <a:pt x="35" y="28"/>
                  </a:lnTo>
                  <a:lnTo>
                    <a:pt x="42" y="28"/>
                  </a:lnTo>
                  <a:lnTo>
                    <a:pt x="42" y="36"/>
                  </a:lnTo>
                  <a:lnTo>
                    <a:pt x="42" y="43"/>
                  </a:lnTo>
                  <a:lnTo>
                    <a:pt x="50" y="43"/>
                  </a:lnTo>
                  <a:lnTo>
                    <a:pt x="50" y="50"/>
                  </a:lnTo>
                  <a:lnTo>
                    <a:pt x="42" y="50"/>
                  </a:lnTo>
                  <a:lnTo>
                    <a:pt x="35" y="50"/>
                  </a:lnTo>
                  <a:lnTo>
                    <a:pt x="35" y="57"/>
                  </a:lnTo>
                  <a:lnTo>
                    <a:pt x="35" y="64"/>
                  </a:lnTo>
                  <a:lnTo>
                    <a:pt x="28" y="64"/>
                  </a:lnTo>
                  <a:lnTo>
                    <a:pt x="28" y="71"/>
                  </a:lnTo>
                  <a:lnTo>
                    <a:pt x="28" y="78"/>
                  </a:lnTo>
                  <a:lnTo>
                    <a:pt x="28" y="85"/>
                  </a:lnTo>
                  <a:lnTo>
                    <a:pt x="21" y="85"/>
                  </a:lnTo>
                  <a:lnTo>
                    <a:pt x="21" y="78"/>
                  </a:lnTo>
                  <a:lnTo>
                    <a:pt x="21" y="85"/>
                  </a:lnTo>
                  <a:lnTo>
                    <a:pt x="14" y="85"/>
                  </a:lnTo>
                  <a:lnTo>
                    <a:pt x="14" y="78"/>
                  </a:lnTo>
                  <a:lnTo>
                    <a:pt x="14" y="85"/>
                  </a:lnTo>
                  <a:lnTo>
                    <a:pt x="21" y="85"/>
                  </a:lnTo>
                  <a:lnTo>
                    <a:pt x="28" y="85"/>
                  </a:lnTo>
                  <a:lnTo>
                    <a:pt x="28" y="92"/>
                  </a:lnTo>
                  <a:lnTo>
                    <a:pt x="28" y="99"/>
                  </a:lnTo>
                  <a:lnTo>
                    <a:pt x="28" y="106"/>
                  </a:lnTo>
                  <a:lnTo>
                    <a:pt x="21" y="106"/>
                  </a:lnTo>
                  <a:lnTo>
                    <a:pt x="21" y="99"/>
                  </a:lnTo>
                  <a:lnTo>
                    <a:pt x="14" y="99"/>
                  </a:lnTo>
                  <a:lnTo>
                    <a:pt x="7" y="99"/>
                  </a:lnTo>
                  <a:lnTo>
                    <a:pt x="0" y="99"/>
                  </a:lnTo>
                  <a:lnTo>
                    <a:pt x="0" y="92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71"/>
                  </a:lnTo>
                  <a:lnTo>
                    <a:pt x="0" y="64"/>
                  </a:lnTo>
                  <a:lnTo>
                    <a:pt x="0" y="57"/>
                  </a:lnTo>
                  <a:lnTo>
                    <a:pt x="0" y="50"/>
                  </a:lnTo>
                  <a:lnTo>
                    <a:pt x="7" y="50"/>
                  </a:lnTo>
                  <a:lnTo>
                    <a:pt x="7" y="43"/>
                  </a:lnTo>
                  <a:lnTo>
                    <a:pt x="7" y="36"/>
                  </a:lnTo>
                  <a:lnTo>
                    <a:pt x="14" y="36"/>
                  </a:lnTo>
                  <a:lnTo>
                    <a:pt x="14" y="28"/>
                  </a:lnTo>
                  <a:lnTo>
                    <a:pt x="14" y="21"/>
                  </a:lnTo>
                  <a:lnTo>
                    <a:pt x="21" y="21"/>
                  </a:lnTo>
                  <a:lnTo>
                    <a:pt x="21" y="14"/>
                  </a:lnTo>
                  <a:lnTo>
                    <a:pt x="14" y="7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Rectangle 425"/>
            <p:cNvSpPr>
              <a:spLocks noChangeArrowheads="1"/>
            </p:cNvSpPr>
            <p:nvPr/>
          </p:nvSpPr>
          <p:spPr bwMode="auto">
            <a:xfrm>
              <a:off x="525" y="1131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24" name="Freeform 426"/>
            <p:cNvSpPr>
              <a:spLocks/>
            </p:cNvSpPr>
            <p:nvPr/>
          </p:nvSpPr>
          <p:spPr bwMode="auto">
            <a:xfrm>
              <a:off x="514" y="1129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0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7 w 7"/>
                <a:gd name="T15" fmla="*/ 0 h 1"/>
                <a:gd name="T16" fmla="*/ 7 w 7"/>
                <a:gd name="T17" fmla="*/ 0 h 1"/>
                <a:gd name="T18" fmla="*/ 7 w 7"/>
                <a:gd name="T19" fmla="*/ 0 h 1"/>
                <a:gd name="T20" fmla="*/ 0 w 7"/>
                <a:gd name="T21" fmla="*/ 0 h 1"/>
                <a:gd name="T22" fmla="*/ 0 w 7"/>
                <a:gd name="T23" fmla="*/ 0 h 1"/>
                <a:gd name="T24" fmla="*/ 0 w 7"/>
                <a:gd name="T25" fmla="*/ 0 h 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"/>
                <a:gd name="T40" fmla="*/ 0 h 1"/>
                <a:gd name="T41" fmla="*/ 7 w 7"/>
                <a:gd name="T42" fmla="*/ 1 h 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Freeform 427"/>
            <p:cNvSpPr>
              <a:spLocks/>
            </p:cNvSpPr>
            <p:nvPr/>
          </p:nvSpPr>
          <p:spPr bwMode="auto">
            <a:xfrm>
              <a:off x="517" y="1127"/>
              <a:ext cx="2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7 w 7"/>
                <a:gd name="T5" fmla="*/ 0 h 7"/>
                <a:gd name="T6" fmla="*/ 7 w 7"/>
                <a:gd name="T7" fmla="*/ 0 h 7"/>
                <a:gd name="T8" fmla="*/ 7 w 7"/>
                <a:gd name="T9" fmla="*/ 7 h 7"/>
                <a:gd name="T10" fmla="*/ 7 w 7"/>
                <a:gd name="T11" fmla="*/ 7 h 7"/>
                <a:gd name="T12" fmla="*/ 7 w 7"/>
                <a:gd name="T13" fmla="*/ 7 h 7"/>
                <a:gd name="T14" fmla="*/ 7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Freeform 428"/>
            <p:cNvSpPr>
              <a:spLocks/>
            </p:cNvSpPr>
            <p:nvPr/>
          </p:nvSpPr>
          <p:spPr bwMode="auto">
            <a:xfrm>
              <a:off x="519" y="1127"/>
              <a:ext cx="6" cy="4"/>
            </a:xfrm>
            <a:custGeom>
              <a:avLst/>
              <a:gdLst>
                <a:gd name="T0" fmla="*/ 7 w 14"/>
                <a:gd name="T1" fmla="*/ 7 h 14"/>
                <a:gd name="T2" fmla="*/ 7 w 14"/>
                <a:gd name="T3" fmla="*/ 0 h 14"/>
                <a:gd name="T4" fmla="*/ 7 w 14"/>
                <a:gd name="T5" fmla="*/ 0 h 14"/>
                <a:gd name="T6" fmla="*/ 7 w 14"/>
                <a:gd name="T7" fmla="*/ 7 h 14"/>
                <a:gd name="T8" fmla="*/ 14 w 14"/>
                <a:gd name="T9" fmla="*/ 7 h 14"/>
                <a:gd name="T10" fmla="*/ 14 w 14"/>
                <a:gd name="T11" fmla="*/ 7 h 14"/>
                <a:gd name="T12" fmla="*/ 7 w 14"/>
                <a:gd name="T13" fmla="*/ 7 h 14"/>
                <a:gd name="T14" fmla="*/ 7 w 14"/>
                <a:gd name="T15" fmla="*/ 7 h 14"/>
                <a:gd name="T16" fmla="*/ 14 w 14"/>
                <a:gd name="T17" fmla="*/ 7 h 14"/>
                <a:gd name="T18" fmla="*/ 14 w 14"/>
                <a:gd name="T19" fmla="*/ 14 h 14"/>
                <a:gd name="T20" fmla="*/ 7 w 14"/>
                <a:gd name="T21" fmla="*/ 14 h 14"/>
                <a:gd name="T22" fmla="*/ 7 w 14"/>
                <a:gd name="T23" fmla="*/ 14 h 14"/>
                <a:gd name="T24" fmla="*/ 7 w 14"/>
                <a:gd name="T25" fmla="*/ 7 h 14"/>
                <a:gd name="T26" fmla="*/ 7 w 14"/>
                <a:gd name="T27" fmla="*/ 7 h 14"/>
                <a:gd name="T28" fmla="*/ 7 w 14"/>
                <a:gd name="T29" fmla="*/ 14 h 14"/>
                <a:gd name="T30" fmla="*/ 0 w 14"/>
                <a:gd name="T31" fmla="*/ 14 h 14"/>
                <a:gd name="T32" fmla="*/ 0 w 14"/>
                <a:gd name="T33" fmla="*/ 7 h 14"/>
                <a:gd name="T34" fmla="*/ 0 w 14"/>
                <a:gd name="T35" fmla="*/ 7 h 14"/>
                <a:gd name="T36" fmla="*/ 0 w 14"/>
                <a:gd name="T37" fmla="*/ 7 h 14"/>
                <a:gd name="T38" fmla="*/ 0 w 14"/>
                <a:gd name="T39" fmla="*/ 7 h 14"/>
                <a:gd name="T40" fmla="*/ 0 w 14"/>
                <a:gd name="T41" fmla="*/ 7 h 14"/>
                <a:gd name="T42" fmla="*/ 7 w 14"/>
                <a:gd name="T43" fmla="*/ 7 h 14"/>
                <a:gd name="T44" fmla="*/ 7 w 14"/>
                <a:gd name="T45" fmla="*/ 7 h 1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"/>
                <a:gd name="T70" fmla="*/ 0 h 14"/>
                <a:gd name="T71" fmla="*/ 14 w 14"/>
                <a:gd name="T72" fmla="*/ 14 h 1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" h="14">
                  <a:moveTo>
                    <a:pt x="7" y="7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14" y="7"/>
                  </a:lnTo>
                  <a:lnTo>
                    <a:pt x="7" y="7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Rectangle 429"/>
            <p:cNvSpPr>
              <a:spLocks noChangeArrowheads="1"/>
            </p:cNvSpPr>
            <p:nvPr/>
          </p:nvSpPr>
          <p:spPr bwMode="auto">
            <a:xfrm>
              <a:off x="535" y="1122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28" name="Rectangle 430"/>
            <p:cNvSpPr>
              <a:spLocks noChangeArrowheads="1"/>
            </p:cNvSpPr>
            <p:nvPr/>
          </p:nvSpPr>
          <p:spPr bwMode="auto">
            <a:xfrm>
              <a:off x="538" y="1122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29" name="Rectangle 431"/>
            <p:cNvSpPr>
              <a:spLocks noChangeArrowheads="1"/>
            </p:cNvSpPr>
            <p:nvPr/>
          </p:nvSpPr>
          <p:spPr bwMode="auto">
            <a:xfrm>
              <a:off x="535" y="1122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30" name="Freeform 432"/>
            <p:cNvSpPr>
              <a:spLocks/>
            </p:cNvSpPr>
            <p:nvPr/>
          </p:nvSpPr>
          <p:spPr bwMode="auto">
            <a:xfrm>
              <a:off x="527" y="1122"/>
              <a:ext cx="6" cy="0"/>
            </a:xfrm>
            <a:custGeom>
              <a:avLst/>
              <a:gdLst>
                <a:gd name="T0" fmla="*/ 7 w 14"/>
                <a:gd name="T1" fmla="*/ 0 h 1"/>
                <a:gd name="T2" fmla="*/ 7 w 14"/>
                <a:gd name="T3" fmla="*/ 0 h 1"/>
                <a:gd name="T4" fmla="*/ 7 w 14"/>
                <a:gd name="T5" fmla="*/ 0 h 1"/>
                <a:gd name="T6" fmla="*/ 7 w 14"/>
                <a:gd name="T7" fmla="*/ 0 h 1"/>
                <a:gd name="T8" fmla="*/ 14 w 14"/>
                <a:gd name="T9" fmla="*/ 0 h 1"/>
                <a:gd name="T10" fmla="*/ 14 w 14"/>
                <a:gd name="T11" fmla="*/ 0 h 1"/>
                <a:gd name="T12" fmla="*/ 14 w 14"/>
                <a:gd name="T13" fmla="*/ 0 h 1"/>
                <a:gd name="T14" fmla="*/ 14 w 14"/>
                <a:gd name="T15" fmla="*/ 0 h 1"/>
                <a:gd name="T16" fmla="*/ 14 w 14"/>
                <a:gd name="T17" fmla="*/ 0 h 1"/>
                <a:gd name="T18" fmla="*/ 7 w 14"/>
                <a:gd name="T19" fmla="*/ 0 h 1"/>
                <a:gd name="T20" fmla="*/ 7 w 14"/>
                <a:gd name="T21" fmla="*/ 0 h 1"/>
                <a:gd name="T22" fmla="*/ 7 w 14"/>
                <a:gd name="T23" fmla="*/ 0 h 1"/>
                <a:gd name="T24" fmla="*/ 0 w 14"/>
                <a:gd name="T25" fmla="*/ 0 h 1"/>
                <a:gd name="T26" fmla="*/ 0 w 14"/>
                <a:gd name="T27" fmla="*/ 0 h 1"/>
                <a:gd name="T28" fmla="*/ 7 w 14"/>
                <a:gd name="T29" fmla="*/ 0 h 1"/>
                <a:gd name="T30" fmla="*/ 7 w 14"/>
                <a:gd name="T31" fmla="*/ 0 h 1"/>
                <a:gd name="T32" fmla="*/ 7 w 14"/>
                <a:gd name="T33" fmla="*/ 0 h 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"/>
                <a:gd name="T53" fmla="*/ 14 w 14"/>
                <a:gd name="T54" fmla="*/ 1 h 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">
                  <a:moveTo>
                    <a:pt x="7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Rectangle 433"/>
            <p:cNvSpPr>
              <a:spLocks noChangeArrowheads="1"/>
            </p:cNvSpPr>
            <p:nvPr/>
          </p:nvSpPr>
          <p:spPr bwMode="auto">
            <a:xfrm>
              <a:off x="567" y="1120"/>
              <a:ext cx="1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32" name="Freeform 434"/>
            <p:cNvSpPr>
              <a:spLocks/>
            </p:cNvSpPr>
            <p:nvPr/>
          </p:nvSpPr>
          <p:spPr bwMode="auto">
            <a:xfrm>
              <a:off x="567" y="1120"/>
              <a:ext cx="3" cy="0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Freeform 435"/>
            <p:cNvSpPr>
              <a:spLocks/>
            </p:cNvSpPr>
            <p:nvPr/>
          </p:nvSpPr>
          <p:spPr bwMode="auto">
            <a:xfrm>
              <a:off x="567" y="1117"/>
              <a:ext cx="3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0 w 7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"/>
                <a:gd name="T25" fmla="*/ 0 h 1"/>
                <a:gd name="T26" fmla="*/ 7 w 7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Rectangle 436"/>
            <p:cNvSpPr>
              <a:spLocks noChangeArrowheads="1"/>
            </p:cNvSpPr>
            <p:nvPr/>
          </p:nvSpPr>
          <p:spPr bwMode="auto">
            <a:xfrm>
              <a:off x="570" y="1115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35" name="Freeform 437"/>
            <p:cNvSpPr>
              <a:spLocks/>
            </p:cNvSpPr>
            <p:nvPr/>
          </p:nvSpPr>
          <p:spPr bwMode="auto">
            <a:xfrm>
              <a:off x="538" y="1113"/>
              <a:ext cx="8" cy="2"/>
            </a:xfrm>
            <a:custGeom>
              <a:avLst/>
              <a:gdLst>
                <a:gd name="T0" fmla="*/ 15 w 22"/>
                <a:gd name="T1" fmla="*/ 7 h 7"/>
                <a:gd name="T2" fmla="*/ 8 w 22"/>
                <a:gd name="T3" fmla="*/ 7 h 7"/>
                <a:gd name="T4" fmla="*/ 8 w 22"/>
                <a:gd name="T5" fmla="*/ 7 h 7"/>
                <a:gd name="T6" fmla="*/ 8 w 22"/>
                <a:gd name="T7" fmla="*/ 7 h 7"/>
                <a:gd name="T8" fmla="*/ 0 w 22"/>
                <a:gd name="T9" fmla="*/ 7 h 7"/>
                <a:gd name="T10" fmla="*/ 0 w 22"/>
                <a:gd name="T11" fmla="*/ 7 h 7"/>
                <a:gd name="T12" fmla="*/ 0 w 22"/>
                <a:gd name="T13" fmla="*/ 0 h 7"/>
                <a:gd name="T14" fmla="*/ 0 w 22"/>
                <a:gd name="T15" fmla="*/ 0 h 7"/>
                <a:gd name="T16" fmla="*/ 8 w 22"/>
                <a:gd name="T17" fmla="*/ 0 h 7"/>
                <a:gd name="T18" fmla="*/ 8 w 22"/>
                <a:gd name="T19" fmla="*/ 0 h 7"/>
                <a:gd name="T20" fmla="*/ 8 w 22"/>
                <a:gd name="T21" fmla="*/ 0 h 7"/>
                <a:gd name="T22" fmla="*/ 15 w 22"/>
                <a:gd name="T23" fmla="*/ 0 h 7"/>
                <a:gd name="T24" fmla="*/ 15 w 22"/>
                <a:gd name="T25" fmla="*/ 0 h 7"/>
                <a:gd name="T26" fmla="*/ 15 w 22"/>
                <a:gd name="T27" fmla="*/ 0 h 7"/>
                <a:gd name="T28" fmla="*/ 15 w 22"/>
                <a:gd name="T29" fmla="*/ 0 h 7"/>
                <a:gd name="T30" fmla="*/ 22 w 22"/>
                <a:gd name="T31" fmla="*/ 0 h 7"/>
                <a:gd name="T32" fmla="*/ 22 w 22"/>
                <a:gd name="T33" fmla="*/ 0 h 7"/>
                <a:gd name="T34" fmla="*/ 22 w 22"/>
                <a:gd name="T35" fmla="*/ 0 h 7"/>
                <a:gd name="T36" fmla="*/ 22 w 22"/>
                <a:gd name="T37" fmla="*/ 0 h 7"/>
                <a:gd name="T38" fmla="*/ 22 w 22"/>
                <a:gd name="T39" fmla="*/ 7 h 7"/>
                <a:gd name="T40" fmla="*/ 22 w 22"/>
                <a:gd name="T41" fmla="*/ 7 h 7"/>
                <a:gd name="T42" fmla="*/ 22 w 22"/>
                <a:gd name="T43" fmla="*/ 7 h 7"/>
                <a:gd name="T44" fmla="*/ 22 w 22"/>
                <a:gd name="T45" fmla="*/ 7 h 7"/>
                <a:gd name="T46" fmla="*/ 22 w 22"/>
                <a:gd name="T47" fmla="*/ 7 h 7"/>
                <a:gd name="T48" fmla="*/ 22 w 22"/>
                <a:gd name="T49" fmla="*/ 7 h 7"/>
                <a:gd name="T50" fmla="*/ 15 w 22"/>
                <a:gd name="T51" fmla="*/ 7 h 7"/>
                <a:gd name="T52" fmla="*/ 15 w 22"/>
                <a:gd name="T53" fmla="*/ 7 h 7"/>
                <a:gd name="T54" fmla="*/ 15 w 22"/>
                <a:gd name="T55" fmla="*/ 7 h 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2"/>
                <a:gd name="T85" fmla="*/ 0 h 7"/>
                <a:gd name="T86" fmla="*/ 22 w 22"/>
                <a:gd name="T87" fmla="*/ 7 h 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2" h="7">
                  <a:moveTo>
                    <a:pt x="15" y="7"/>
                  </a:moveTo>
                  <a:lnTo>
                    <a:pt x="8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8" y="0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Rectangle 438"/>
            <p:cNvSpPr>
              <a:spLocks noChangeArrowheads="1"/>
            </p:cNvSpPr>
            <p:nvPr/>
          </p:nvSpPr>
          <p:spPr bwMode="auto">
            <a:xfrm>
              <a:off x="570" y="1115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37" name="Rectangle 439"/>
            <p:cNvSpPr>
              <a:spLocks noChangeArrowheads="1"/>
            </p:cNvSpPr>
            <p:nvPr/>
          </p:nvSpPr>
          <p:spPr bwMode="auto">
            <a:xfrm>
              <a:off x="567" y="1115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38" name="Freeform 440"/>
            <p:cNvSpPr>
              <a:spLocks/>
            </p:cNvSpPr>
            <p:nvPr/>
          </p:nvSpPr>
          <p:spPr bwMode="auto">
            <a:xfrm>
              <a:off x="570" y="1113"/>
              <a:ext cx="0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7 h 7"/>
                <a:gd name="T10" fmla="*/ 0 w 1"/>
                <a:gd name="T11" fmla="*/ 7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7"/>
                <a:gd name="T20" fmla="*/ 1 w 1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Freeform 441"/>
            <p:cNvSpPr>
              <a:spLocks/>
            </p:cNvSpPr>
            <p:nvPr/>
          </p:nvSpPr>
          <p:spPr bwMode="auto">
            <a:xfrm>
              <a:off x="573" y="1115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0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Freeform 442"/>
            <p:cNvSpPr>
              <a:spLocks/>
            </p:cNvSpPr>
            <p:nvPr/>
          </p:nvSpPr>
          <p:spPr bwMode="auto">
            <a:xfrm>
              <a:off x="576" y="1113"/>
              <a:ext cx="0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7 h 7"/>
                <a:gd name="T10" fmla="*/ 0 w 1"/>
                <a:gd name="T11" fmla="*/ 7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7"/>
                <a:gd name="T20" fmla="*/ 1 w 1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Rectangle 443"/>
            <p:cNvSpPr>
              <a:spLocks noChangeArrowheads="1"/>
            </p:cNvSpPr>
            <p:nvPr/>
          </p:nvSpPr>
          <p:spPr bwMode="auto">
            <a:xfrm>
              <a:off x="567" y="1110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42" name="Freeform 444"/>
            <p:cNvSpPr>
              <a:spLocks/>
            </p:cNvSpPr>
            <p:nvPr/>
          </p:nvSpPr>
          <p:spPr bwMode="auto">
            <a:xfrm>
              <a:off x="560" y="1098"/>
              <a:ext cx="0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7 h 7"/>
                <a:gd name="T6" fmla="*/ 0 w 1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7"/>
                <a:gd name="T14" fmla="*/ 1 w 1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Freeform 445"/>
            <p:cNvSpPr>
              <a:spLocks/>
            </p:cNvSpPr>
            <p:nvPr/>
          </p:nvSpPr>
          <p:spPr bwMode="auto">
            <a:xfrm>
              <a:off x="557" y="1096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"/>
                <a:gd name="T20" fmla="*/ 1 w 1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Freeform 446"/>
            <p:cNvSpPr>
              <a:spLocks/>
            </p:cNvSpPr>
            <p:nvPr/>
          </p:nvSpPr>
          <p:spPr bwMode="auto">
            <a:xfrm>
              <a:off x="549" y="1172"/>
              <a:ext cx="3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0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Freeform 447"/>
            <p:cNvSpPr>
              <a:spLocks/>
            </p:cNvSpPr>
            <p:nvPr/>
          </p:nvSpPr>
          <p:spPr bwMode="auto">
            <a:xfrm>
              <a:off x="535" y="1170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0 w 7"/>
                <a:gd name="T5" fmla="*/ 0 h 7"/>
                <a:gd name="T6" fmla="*/ 0 w 7"/>
                <a:gd name="T7" fmla="*/ 0 h 7"/>
                <a:gd name="T8" fmla="*/ 0 w 7"/>
                <a:gd name="T9" fmla="*/ 0 h 7"/>
                <a:gd name="T10" fmla="*/ 0 w 7"/>
                <a:gd name="T11" fmla="*/ 0 h 7"/>
                <a:gd name="T12" fmla="*/ 7 w 7"/>
                <a:gd name="T13" fmla="*/ 0 h 7"/>
                <a:gd name="T14" fmla="*/ 0 w 7"/>
                <a:gd name="T15" fmla="*/ 0 h 7"/>
                <a:gd name="T16" fmla="*/ 0 w 7"/>
                <a:gd name="T17" fmla="*/ 0 h 7"/>
                <a:gd name="T18" fmla="*/ 0 w 7"/>
                <a:gd name="T19" fmla="*/ 7 h 7"/>
                <a:gd name="T20" fmla="*/ 0 w 7"/>
                <a:gd name="T21" fmla="*/ 7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"/>
                <a:gd name="T34" fmla="*/ 0 h 7"/>
                <a:gd name="T35" fmla="*/ 7 w 7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Rectangle 448"/>
            <p:cNvSpPr>
              <a:spLocks noChangeArrowheads="1"/>
            </p:cNvSpPr>
            <p:nvPr/>
          </p:nvSpPr>
          <p:spPr bwMode="auto">
            <a:xfrm>
              <a:off x="530" y="1167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47" name="Rectangle 449"/>
            <p:cNvSpPr>
              <a:spLocks noChangeArrowheads="1"/>
            </p:cNvSpPr>
            <p:nvPr/>
          </p:nvSpPr>
          <p:spPr bwMode="auto">
            <a:xfrm>
              <a:off x="552" y="1167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48" name="Rectangle 450"/>
            <p:cNvSpPr>
              <a:spLocks noChangeArrowheads="1"/>
            </p:cNvSpPr>
            <p:nvPr/>
          </p:nvSpPr>
          <p:spPr bwMode="auto">
            <a:xfrm>
              <a:off x="527" y="1165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49" name="Rectangle 451"/>
            <p:cNvSpPr>
              <a:spLocks noChangeArrowheads="1"/>
            </p:cNvSpPr>
            <p:nvPr/>
          </p:nvSpPr>
          <p:spPr bwMode="auto">
            <a:xfrm>
              <a:off x="535" y="1163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50" name="Rectangle 452"/>
            <p:cNvSpPr>
              <a:spLocks noChangeArrowheads="1"/>
            </p:cNvSpPr>
            <p:nvPr/>
          </p:nvSpPr>
          <p:spPr bwMode="auto">
            <a:xfrm>
              <a:off x="533" y="1160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51" name="Rectangle 453"/>
            <p:cNvSpPr>
              <a:spLocks noChangeArrowheads="1"/>
            </p:cNvSpPr>
            <p:nvPr/>
          </p:nvSpPr>
          <p:spPr bwMode="auto">
            <a:xfrm>
              <a:off x="530" y="1160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52" name="Rectangle 454"/>
            <p:cNvSpPr>
              <a:spLocks noChangeArrowheads="1"/>
            </p:cNvSpPr>
            <p:nvPr/>
          </p:nvSpPr>
          <p:spPr bwMode="auto">
            <a:xfrm>
              <a:off x="535" y="1160"/>
              <a:ext cx="1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53" name="Rectangle 455"/>
            <p:cNvSpPr>
              <a:spLocks noChangeArrowheads="1"/>
            </p:cNvSpPr>
            <p:nvPr/>
          </p:nvSpPr>
          <p:spPr bwMode="auto">
            <a:xfrm>
              <a:off x="535" y="1158"/>
              <a:ext cx="1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54" name="Rectangle 456"/>
            <p:cNvSpPr>
              <a:spLocks noChangeArrowheads="1"/>
            </p:cNvSpPr>
            <p:nvPr/>
          </p:nvSpPr>
          <p:spPr bwMode="auto">
            <a:xfrm>
              <a:off x="535" y="1158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55" name="Rectangle 457"/>
            <p:cNvSpPr>
              <a:spLocks noChangeArrowheads="1"/>
            </p:cNvSpPr>
            <p:nvPr/>
          </p:nvSpPr>
          <p:spPr bwMode="auto">
            <a:xfrm>
              <a:off x="519" y="1155"/>
              <a:ext cx="1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56" name="Freeform 458"/>
            <p:cNvSpPr>
              <a:spLocks/>
            </p:cNvSpPr>
            <p:nvPr/>
          </p:nvSpPr>
          <p:spPr bwMode="auto">
            <a:xfrm>
              <a:off x="519" y="1148"/>
              <a:ext cx="1" cy="3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0 h 7"/>
                <a:gd name="T4" fmla="*/ 0 w 1"/>
                <a:gd name="T5" fmla="*/ 7 h 7"/>
                <a:gd name="T6" fmla="*/ 0 w 1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7"/>
                <a:gd name="T14" fmla="*/ 1 w 1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Rectangle 459"/>
            <p:cNvSpPr>
              <a:spLocks noChangeArrowheads="1"/>
            </p:cNvSpPr>
            <p:nvPr/>
          </p:nvSpPr>
          <p:spPr bwMode="auto">
            <a:xfrm>
              <a:off x="522" y="1144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58" name="Rectangle 460"/>
            <p:cNvSpPr>
              <a:spLocks noChangeArrowheads="1"/>
            </p:cNvSpPr>
            <p:nvPr/>
          </p:nvSpPr>
          <p:spPr bwMode="auto">
            <a:xfrm>
              <a:off x="522" y="1141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59" name="Rectangle 461"/>
            <p:cNvSpPr>
              <a:spLocks noChangeArrowheads="1"/>
            </p:cNvSpPr>
            <p:nvPr/>
          </p:nvSpPr>
          <p:spPr bwMode="auto">
            <a:xfrm>
              <a:off x="533" y="1139"/>
              <a:ext cx="2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60" name="Freeform 462"/>
            <p:cNvSpPr>
              <a:spLocks/>
            </p:cNvSpPr>
            <p:nvPr/>
          </p:nvSpPr>
          <p:spPr bwMode="auto">
            <a:xfrm>
              <a:off x="519" y="1139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0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Rectangle 463"/>
            <p:cNvSpPr>
              <a:spLocks noChangeArrowheads="1"/>
            </p:cNvSpPr>
            <p:nvPr/>
          </p:nvSpPr>
          <p:spPr bwMode="auto">
            <a:xfrm>
              <a:off x="514" y="1136"/>
              <a:ext cx="3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62" name="Freeform 464"/>
            <p:cNvSpPr>
              <a:spLocks/>
            </p:cNvSpPr>
            <p:nvPr/>
          </p:nvSpPr>
          <p:spPr bwMode="auto">
            <a:xfrm>
              <a:off x="535" y="1131"/>
              <a:ext cx="1" cy="3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7 h 7"/>
                <a:gd name="T6" fmla="*/ 0 w 1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7"/>
                <a:gd name="T14" fmla="*/ 1 w 1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Rectangle 465"/>
            <p:cNvSpPr>
              <a:spLocks noChangeArrowheads="1"/>
            </p:cNvSpPr>
            <p:nvPr/>
          </p:nvSpPr>
          <p:spPr bwMode="auto">
            <a:xfrm>
              <a:off x="543" y="1131"/>
              <a:ext cx="1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64" name="Rectangle 466"/>
            <p:cNvSpPr>
              <a:spLocks noChangeArrowheads="1"/>
            </p:cNvSpPr>
            <p:nvPr/>
          </p:nvSpPr>
          <p:spPr bwMode="auto">
            <a:xfrm>
              <a:off x="533" y="1131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65" name="Rectangle 467"/>
            <p:cNvSpPr>
              <a:spLocks noChangeArrowheads="1"/>
            </p:cNvSpPr>
            <p:nvPr/>
          </p:nvSpPr>
          <p:spPr bwMode="auto">
            <a:xfrm>
              <a:off x="673" y="1034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66" name="Rectangle 468"/>
            <p:cNvSpPr>
              <a:spLocks noChangeArrowheads="1"/>
            </p:cNvSpPr>
            <p:nvPr/>
          </p:nvSpPr>
          <p:spPr bwMode="auto">
            <a:xfrm>
              <a:off x="678" y="1028"/>
              <a:ext cx="1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67" name="Freeform 469"/>
            <p:cNvSpPr>
              <a:spLocks/>
            </p:cNvSpPr>
            <p:nvPr/>
          </p:nvSpPr>
          <p:spPr bwMode="auto">
            <a:xfrm>
              <a:off x="678" y="1028"/>
              <a:ext cx="3" cy="3"/>
            </a:xfrm>
            <a:custGeom>
              <a:avLst/>
              <a:gdLst>
                <a:gd name="T0" fmla="*/ 0 w 7"/>
                <a:gd name="T1" fmla="*/ 8 h 8"/>
                <a:gd name="T2" fmla="*/ 7 w 7"/>
                <a:gd name="T3" fmla="*/ 0 h 8"/>
                <a:gd name="T4" fmla="*/ 7 w 7"/>
                <a:gd name="T5" fmla="*/ 8 h 8"/>
                <a:gd name="T6" fmla="*/ 0 w 7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8"/>
                <a:gd name="T14" fmla="*/ 7 w 7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8">
                  <a:moveTo>
                    <a:pt x="0" y="8"/>
                  </a:moveTo>
                  <a:lnTo>
                    <a:pt x="7" y="0"/>
                  </a:lnTo>
                  <a:lnTo>
                    <a:pt x="7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Rectangle 470"/>
            <p:cNvSpPr>
              <a:spLocks noChangeArrowheads="1"/>
            </p:cNvSpPr>
            <p:nvPr/>
          </p:nvSpPr>
          <p:spPr bwMode="auto">
            <a:xfrm>
              <a:off x="753" y="1019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69" name="Rectangle 471"/>
            <p:cNvSpPr>
              <a:spLocks noChangeArrowheads="1"/>
            </p:cNvSpPr>
            <p:nvPr/>
          </p:nvSpPr>
          <p:spPr bwMode="auto">
            <a:xfrm>
              <a:off x="691" y="1017"/>
              <a:ext cx="1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70" name="Freeform 472"/>
            <p:cNvSpPr>
              <a:spLocks/>
            </p:cNvSpPr>
            <p:nvPr/>
          </p:nvSpPr>
          <p:spPr bwMode="auto">
            <a:xfrm>
              <a:off x="689" y="1017"/>
              <a:ext cx="2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Freeform 473"/>
            <p:cNvSpPr>
              <a:spLocks/>
            </p:cNvSpPr>
            <p:nvPr/>
          </p:nvSpPr>
          <p:spPr bwMode="auto">
            <a:xfrm>
              <a:off x="689" y="1014"/>
              <a:ext cx="2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Freeform 474"/>
            <p:cNvSpPr>
              <a:spLocks/>
            </p:cNvSpPr>
            <p:nvPr/>
          </p:nvSpPr>
          <p:spPr bwMode="auto">
            <a:xfrm>
              <a:off x="683" y="1007"/>
              <a:ext cx="6" cy="7"/>
            </a:xfrm>
            <a:custGeom>
              <a:avLst/>
              <a:gdLst>
                <a:gd name="T0" fmla="*/ 0 w 14"/>
                <a:gd name="T1" fmla="*/ 7 h 21"/>
                <a:gd name="T2" fmla="*/ 0 w 14"/>
                <a:gd name="T3" fmla="*/ 7 h 21"/>
                <a:gd name="T4" fmla="*/ 0 w 14"/>
                <a:gd name="T5" fmla="*/ 7 h 21"/>
                <a:gd name="T6" fmla="*/ 7 w 14"/>
                <a:gd name="T7" fmla="*/ 7 h 21"/>
                <a:gd name="T8" fmla="*/ 7 w 14"/>
                <a:gd name="T9" fmla="*/ 0 h 21"/>
                <a:gd name="T10" fmla="*/ 7 w 14"/>
                <a:gd name="T11" fmla="*/ 0 h 21"/>
                <a:gd name="T12" fmla="*/ 7 w 14"/>
                <a:gd name="T13" fmla="*/ 7 h 21"/>
                <a:gd name="T14" fmla="*/ 7 w 14"/>
                <a:gd name="T15" fmla="*/ 7 h 21"/>
                <a:gd name="T16" fmla="*/ 7 w 14"/>
                <a:gd name="T17" fmla="*/ 7 h 21"/>
                <a:gd name="T18" fmla="*/ 7 w 14"/>
                <a:gd name="T19" fmla="*/ 7 h 21"/>
                <a:gd name="T20" fmla="*/ 14 w 14"/>
                <a:gd name="T21" fmla="*/ 7 h 21"/>
                <a:gd name="T22" fmla="*/ 14 w 14"/>
                <a:gd name="T23" fmla="*/ 14 h 21"/>
                <a:gd name="T24" fmla="*/ 14 w 14"/>
                <a:gd name="T25" fmla="*/ 14 h 21"/>
                <a:gd name="T26" fmla="*/ 14 w 14"/>
                <a:gd name="T27" fmla="*/ 14 h 21"/>
                <a:gd name="T28" fmla="*/ 14 w 14"/>
                <a:gd name="T29" fmla="*/ 14 h 21"/>
                <a:gd name="T30" fmla="*/ 14 w 14"/>
                <a:gd name="T31" fmla="*/ 21 h 21"/>
                <a:gd name="T32" fmla="*/ 14 w 14"/>
                <a:gd name="T33" fmla="*/ 21 h 21"/>
                <a:gd name="T34" fmla="*/ 7 w 14"/>
                <a:gd name="T35" fmla="*/ 21 h 21"/>
                <a:gd name="T36" fmla="*/ 7 w 14"/>
                <a:gd name="T37" fmla="*/ 21 h 21"/>
                <a:gd name="T38" fmla="*/ 7 w 14"/>
                <a:gd name="T39" fmla="*/ 21 h 21"/>
                <a:gd name="T40" fmla="*/ 7 w 14"/>
                <a:gd name="T41" fmla="*/ 21 h 21"/>
                <a:gd name="T42" fmla="*/ 0 w 14"/>
                <a:gd name="T43" fmla="*/ 21 h 21"/>
                <a:gd name="T44" fmla="*/ 0 w 14"/>
                <a:gd name="T45" fmla="*/ 21 h 21"/>
                <a:gd name="T46" fmla="*/ 0 w 14"/>
                <a:gd name="T47" fmla="*/ 14 h 21"/>
                <a:gd name="T48" fmla="*/ 0 w 14"/>
                <a:gd name="T49" fmla="*/ 14 h 21"/>
                <a:gd name="T50" fmla="*/ 0 w 14"/>
                <a:gd name="T51" fmla="*/ 14 h 21"/>
                <a:gd name="T52" fmla="*/ 0 w 14"/>
                <a:gd name="T53" fmla="*/ 14 h 21"/>
                <a:gd name="T54" fmla="*/ 0 w 14"/>
                <a:gd name="T55" fmla="*/ 14 h 21"/>
                <a:gd name="T56" fmla="*/ 0 w 14"/>
                <a:gd name="T57" fmla="*/ 7 h 21"/>
                <a:gd name="T58" fmla="*/ 0 w 14"/>
                <a:gd name="T59" fmla="*/ 7 h 2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4"/>
                <a:gd name="T91" fmla="*/ 0 h 21"/>
                <a:gd name="T92" fmla="*/ 14 w 14"/>
                <a:gd name="T93" fmla="*/ 21 h 2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4" h="21">
                  <a:moveTo>
                    <a:pt x="0" y="7"/>
                  </a:move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14" y="21"/>
                  </a:lnTo>
                  <a:lnTo>
                    <a:pt x="7" y="21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Freeform 475"/>
            <p:cNvSpPr>
              <a:spLocks/>
            </p:cNvSpPr>
            <p:nvPr/>
          </p:nvSpPr>
          <p:spPr bwMode="auto">
            <a:xfrm>
              <a:off x="694" y="1007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"/>
                <a:gd name="T22" fmla="*/ 0 h 1"/>
                <a:gd name="T23" fmla="*/ 1 w 1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Freeform 476"/>
            <p:cNvSpPr>
              <a:spLocks/>
            </p:cNvSpPr>
            <p:nvPr/>
          </p:nvSpPr>
          <p:spPr bwMode="auto">
            <a:xfrm>
              <a:off x="694" y="1005"/>
              <a:ext cx="1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0 h 7"/>
                <a:gd name="T10" fmla="*/ 0 w 1"/>
                <a:gd name="T11" fmla="*/ 7 h 7"/>
                <a:gd name="T12" fmla="*/ 0 w 1"/>
                <a:gd name="T13" fmla="*/ 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"/>
                <a:gd name="T22" fmla="*/ 0 h 7"/>
                <a:gd name="T23" fmla="*/ 1 w 1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Freeform 477"/>
            <p:cNvSpPr>
              <a:spLocks/>
            </p:cNvSpPr>
            <p:nvPr/>
          </p:nvSpPr>
          <p:spPr bwMode="auto">
            <a:xfrm>
              <a:off x="700" y="1002"/>
              <a:ext cx="0" cy="3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0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0 h 7"/>
                <a:gd name="T10" fmla="*/ 0 w 1"/>
                <a:gd name="T11" fmla="*/ 0 h 7"/>
                <a:gd name="T12" fmla="*/ 0 w 1"/>
                <a:gd name="T13" fmla="*/ 7 h 7"/>
                <a:gd name="T14" fmla="*/ 0 w 1"/>
                <a:gd name="T15" fmla="*/ 7 h 7"/>
                <a:gd name="T16" fmla="*/ 0 w 1"/>
                <a:gd name="T17" fmla="*/ 7 h 7"/>
                <a:gd name="T18" fmla="*/ 0 w 1"/>
                <a:gd name="T19" fmla="*/ 7 h 7"/>
                <a:gd name="T20" fmla="*/ 0 w 1"/>
                <a:gd name="T21" fmla="*/ 7 h 7"/>
                <a:gd name="T22" fmla="*/ 0 w 1"/>
                <a:gd name="T23" fmla="*/ 0 h 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"/>
                <a:gd name="T37" fmla="*/ 0 h 7"/>
                <a:gd name="T38" fmla="*/ 1 w 1"/>
                <a:gd name="T39" fmla="*/ 7 h 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"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Rectangle 478"/>
            <p:cNvSpPr>
              <a:spLocks noChangeArrowheads="1"/>
            </p:cNvSpPr>
            <p:nvPr/>
          </p:nvSpPr>
          <p:spPr bwMode="auto">
            <a:xfrm>
              <a:off x="700" y="1002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77" name="Rectangle 479"/>
            <p:cNvSpPr>
              <a:spLocks noChangeArrowheads="1"/>
            </p:cNvSpPr>
            <p:nvPr/>
          </p:nvSpPr>
          <p:spPr bwMode="auto">
            <a:xfrm>
              <a:off x="703" y="1002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78" name="Rectangle 480"/>
            <p:cNvSpPr>
              <a:spLocks noChangeArrowheads="1"/>
            </p:cNvSpPr>
            <p:nvPr/>
          </p:nvSpPr>
          <p:spPr bwMode="auto">
            <a:xfrm>
              <a:off x="703" y="1000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79" name="Freeform 481"/>
            <p:cNvSpPr>
              <a:spLocks/>
            </p:cNvSpPr>
            <p:nvPr/>
          </p:nvSpPr>
          <p:spPr bwMode="auto">
            <a:xfrm>
              <a:off x="716" y="995"/>
              <a:ext cx="2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0 w 7"/>
                <a:gd name="T5" fmla="*/ 7 h 7"/>
                <a:gd name="T6" fmla="*/ 7 w 7"/>
                <a:gd name="T7" fmla="*/ 7 h 7"/>
                <a:gd name="T8" fmla="*/ 0 w 7"/>
                <a:gd name="T9" fmla="*/ 7 h 7"/>
                <a:gd name="T10" fmla="*/ 0 w 7"/>
                <a:gd name="T11" fmla="*/ 7 h 7"/>
                <a:gd name="T12" fmla="*/ 0 w 7"/>
                <a:gd name="T13" fmla="*/ 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7"/>
                <a:gd name="T23" fmla="*/ 7 w 7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Freeform 482"/>
            <p:cNvSpPr>
              <a:spLocks/>
            </p:cNvSpPr>
            <p:nvPr/>
          </p:nvSpPr>
          <p:spPr bwMode="auto">
            <a:xfrm>
              <a:off x="716" y="995"/>
              <a:ext cx="2" cy="0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Rectangle 483"/>
            <p:cNvSpPr>
              <a:spLocks noChangeArrowheads="1"/>
            </p:cNvSpPr>
            <p:nvPr/>
          </p:nvSpPr>
          <p:spPr bwMode="auto">
            <a:xfrm>
              <a:off x="748" y="995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82" name="Rectangle 484"/>
            <p:cNvSpPr>
              <a:spLocks noChangeArrowheads="1"/>
            </p:cNvSpPr>
            <p:nvPr/>
          </p:nvSpPr>
          <p:spPr bwMode="auto">
            <a:xfrm>
              <a:off x="775" y="993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83" name="Freeform 485"/>
            <p:cNvSpPr>
              <a:spLocks/>
            </p:cNvSpPr>
            <p:nvPr/>
          </p:nvSpPr>
          <p:spPr bwMode="auto">
            <a:xfrm>
              <a:off x="716" y="988"/>
              <a:ext cx="2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0 w 7"/>
                <a:gd name="T7" fmla="*/ 0 h 1"/>
                <a:gd name="T8" fmla="*/ 0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7 w 7"/>
                <a:gd name="T15" fmla="*/ 0 h 1"/>
                <a:gd name="T16" fmla="*/ 7 w 7"/>
                <a:gd name="T17" fmla="*/ 0 h 1"/>
                <a:gd name="T18" fmla="*/ 7 w 7"/>
                <a:gd name="T19" fmla="*/ 0 h 1"/>
                <a:gd name="T20" fmla="*/ 0 w 7"/>
                <a:gd name="T21" fmla="*/ 0 h 1"/>
                <a:gd name="T22" fmla="*/ 0 w 7"/>
                <a:gd name="T23" fmla="*/ 0 h 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"/>
                <a:gd name="T37" fmla="*/ 0 h 1"/>
                <a:gd name="T38" fmla="*/ 7 w 7"/>
                <a:gd name="T39" fmla="*/ 1 h 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Freeform 486"/>
            <p:cNvSpPr>
              <a:spLocks/>
            </p:cNvSpPr>
            <p:nvPr/>
          </p:nvSpPr>
          <p:spPr bwMode="auto">
            <a:xfrm>
              <a:off x="713" y="986"/>
              <a:ext cx="3" cy="2"/>
            </a:xfrm>
            <a:custGeom>
              <a:avLst/>
              <a:gdLst>
                <a:gd name="T0" fmla="*/ 7 w 7"/>
                <a:gd name="T1" fmla="*/ 7 h 7"/>
                <a:gd name="T2" fmla="*/ 0 w 7"/>
                <a:gd name="T3" fmla="*/ 0 h 7"/>
                <a:gd name="T4" fmla="*/ 0 w 7"/>
                <a:gd name="T5" fmla="*/ 0 h 7"/>
                <a:gd name="T6" fmla="*/ 7 w 7"/>
                <a:gd name="T7" fmla="*/ 0 h 7"/>
                <a:gd name="T8" fmla="*/ 7 w 7"/>
                <a:gd name="T9" fmla="*/ 0 h 7"/>
                <a:gd name="T10" fmla="*/ 7 w 7"/>
                <a:gd name="T11" fmla="*/ 0 h 7"/>
                <a:gd name="T12" fmla="*/ 7 w 7"/>
                <a:gd name="T13" fmla="*/ 7 h 7"/>
                <a:gd name="T14" fmla="*/ 7 w 7"/>
                <a:gd name="T15" fmla="*/ 7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"/>
                <a:gd name="T25" fmla="*/ 0 h 7"/>
                <a:gd name="T26" fmla="*/ 7 w 7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" h="7">
                  <a:moveTo>
                    <a:pt x="7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Freeform 487"/>
            <p:cNvSpPr>
              <a:spLocks/>
            </p:cNvSpPr>
            <p:nvPr/>
          </p:nvSpPr>
          <p:spPr bwMode="auto">
            <a:xfrm>
              <a:off x="789" y="983"/>
              <a:ext cx="2" cy="3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0 w 7"/>
                <a:gd name="T5" fmla="*/ 0 h 7"/>
                <a:gd name="T6" fmla="*/ 7 w 7"/>
                <a:gd name="T7" fmla="*/ 7 h 7"/>
                <a:gd name="T8" fmla="*/ 0 w 7"/>
                <a:gd name="T9" fmla="*/ 7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7"/>
                <a:gd name="T17" fmla="*/ 7 w 7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Freeform 488"/>
            <p:cNvSpPr>
              <a:spLocks/>
            </p:cNvSpPr>
            <p:nvPr/>
          </p:nvSpPr>
          <p:spPr bwMode="auto">
            <a:xfrm>
              <a:off x="533" y="1093"/>
              <a:ext cx="2" cy="1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Freeform 489"/>
            <p:cNvSpPr>
              <a:spLocks/>
            </p:cNvSpPr>
            <p:nvPr/>
          </p:nvSpPr>
          <p:spPr bwMode="auto">
            <a:xfrm>
              <a:off x="530" y="1089"/>
              <a:ext cx="24" cy="21"/>
            </a:xfrm>
            <a:custGeom>
              <a:avLst/>
              <a:gdLst>
                <a:gd name="T0" fmla="*/ 14 w 64"/>
                <a:gd name="T1" fmla="*/ 0 h 63"/>
                <a:gd name="T2" fmla="*/ 21 w 64"/>
                <a:gd name="T3" fmla="*/ 0 h 63"/>
                <a:gd name="T4" fmla="*/ 29 w 64"/>
                <a:gd name="T5" fmla="*/ 7 h 63"/>
                <a:gd name="T6" fmla="*/ 36 w 64"/>
                <a:gd name="T7" fmla="*/ 7 h 63"/>
                <a:gd name="T8" fmla="*/ 36 w 64"/>
                <a:gd name="T9" fmla="*/ 0 h 63"/>
                <a:gd name="T10" fmla="*/ 43 w 64"/>
                <a:gd name="T11" fmla="*/ 0 h 63"/>
                <a:gd name="T12" fmla="*/ 50 w 64"/>
                <a:gd name="T13" fmla="*/ 7 h 63"/>
                <a:gd name="T14" fmla="*/ 50 w 64"/>
                <a:gd name="T15" fmla="*/ 7 h 63"/>
                <a:gd name="T16" fmla="*/ 57 w 64"/>
                <a:gd name="T17" fmla="*/ 7 h 63"/>
                <a:gd name="T18" fmla="*/ 64 w 64"/>
                <a:gd name="T19" fmla="*/ 14 h 63"/>
                <a:gd name="T20" fmla="*/ 64 w 64"/>
                <a:gd name="T21" fmla="*/ 14 h 63"/>
                <a:gd name="T22" fmla="*/ 57 w 64"/>
                <a:gd name="T23" fmla="*/ 21 h 63"/>
                <a:gd name="T24" fmla="*/ 57 w 64"/>
                <a:gd name="T25" fmla="*/ 21 h 63"/>
                <a:gd name="T26" fmla="*/ 57 w 64"/>
                <a:gd name="T27" fmla="*/ 28 h 63"/>
                <a:gd name="T28" fmla="*/ 57 w 64"/>
                <a:gd name="T29" fmla="*/ 28 h 63"/>
                <a:gd name="T30" fmla="*/ 64 w 64"/>
                <a:gd name="T31" fmla="*/ 28 h 63"/>
                <a:gd name="T32" fmla="*/ 64 w 64"/>
                <a:gd name="T33" fmla="*/ 28 h 63"/>
                <a:gd name="T34" fmla="*/ 57 w 64"/>
                <a:gd name="T35" fmla="*/ 35 h 63"/>
                <a:gd name="T36" fmla="*/ 57 w 64"/>
                <a:gd name="T37" fmla="*/ 42 h 63"/>
                <a:gd name="T38" fmla="*/ 57 w 64"/>
                <a:gd name="T39" fmla="*/ 42 h 63"/>
                <a:gd name="T40" fmla="*/ 57 w 64"/>
                <a:gd name="T41" fmla="*/ 42 h 63"/>
                <a:gd name="T42" fmla="*/ 50 w 64"/>
                <a:gd name="T43" fmla="*/ 49 h 63"/>
                <a:gd name="T44" fmla="*/ 50 w 64"/>
                <a:gd name="T45" fmla="*/ 56 h 63"/>
                <a:gd name="T46" fmla="*/ 50 w 64"/>
                <a:gd name="T47" fmla="*/ 56 h 63"/>
                <a:gd name="T48" fmla="*/ 43 w 64"/>
                <a:gd name="T49" fmla="*/ 56 h 63"/>
                <a:gd name="T50" fmla="*/ 43 w 64"/>
                <a:gd name="T51" fmla="*/ 49 h 63"/>
                <a:gd name="T52" fmla="*/ 43 w 64"/>
                <a:gd name="T53" fmla="*/ 49 h 63"/>
                <a:gd name="T54" fmla="*/ 43 w 64"/>
                <a:gd name="T55" fmla="*/ 42 h 63"/>
                <a:gd name="T56" fmla="*/ 43 w 64"/>
                <a:gd name="T57" fmla="*/ 35 h 63"/>
                <a:gd name="T58" fmla="*/ 36 w 64"/>
                <a:gd name="T59" fmla="*/ 35 h 63"/>
                <a:gd name="T60" fmla="*/ 36 w 64"/>
                <a:gd name="T61" fmla="*/ 28 h 63"/>
                <a:gd name="T62" fmla="*/ 36 w 64"/>
                <a:gd name="T63" fmla="*/ 28 h 63"/>
                <a:gd name="T64" fmla="*/ 36 w 64"/>
                <a:gd name="T65" fmla="*/ 21 h 63"/>
                <a:gd name="T66" fmla="*/ 36 w 64"/>
                <a:gd name="T67" fmla="*/ 14 h 63"/>
                <a:gd name="T68" fmla="*/ 29 w 64"/>
                <a:gd name="T69" fmla="*/ 21 h 63"/>
                <a:gd name="T70" fmla="*/ 21 w 64"/>
                <a:gd name="T71" fmla="*/ 14 h 63"/>
                <a:gd name="T72" fmla="*/ 14 w 64"/>
                <a:gd name="T73" fmla="*/ 14 h 63"/>
                <a:gd name="T74" fmla="*/ 14 w 64"/>
                <a:gd name="T75" fmla="*/ 14 h 63"/>
                <a:gd name="T76" fmla="*/ 7 w 64"/>
                <a:gd name="T77" fmla="*/ 14 h 63"/>
                <a:gd name="T78" fmla="*/ 0 w 64"/>
                <a:gd name="T79" fmla="*/ 7 h 63"/>
                <a:gd name="T80" fmla="*/ 7 w 64"/>
                <a:gd name="T81" fmla="*/ 7 h 63"/>
                <a:gd name="T82" fmla="*/ 7 w 64"/>
                <a:gd name="T83" fmla="*/ 7 h 63"/>
                <a:gd name="T84" fmla="*/ 14 w 64"/>
                <a:gd name="T85" fmla="*/ 7 h 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4"/>
                <a:gd name="T130" fmla="*/ 0 h 63"/>
                <a:gd name="T131" fmla="*/ 64 w 64"/>
                <a:gd name="T132" fmla="*/ 63 h 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4" h="63">
                  <a:moveTo>
                    <a:pt x="14" y="0"/>
                  </a:moveTo>
                  <a:lnTo>
                    <a:pt x="14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29" y="7"/>
                  </a:lnTo>
                  <a:lnTo>
                    <a:pt x="36" y="7"/>
                  </a:lnTo>
                  <a:lnTo>
                    <a:pt x="36" y="0"/>
                  </a:lnTo>
                  <a:lnTo>
                    <a:pt x="43" y="0"/>
                  </a:lnTo>
                  <a:lnTo>
                    <a:pt x="43" y="7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64" y="7"/>
                  </a:lnTo>
                  <a:lnTo>
                    <a:pt x="64" y="14"/>
                  </a:lnTo>
                  <a:lnTo>
                    <a:pt x="64" y="21"/>
                  </a:lnTo>
                  <a:lnTo>
                    <a:pt x="57" y="21"/>
                  </a:lnTo>
                  <a:lnTo>
                    <a:pt x="57" y="28"/>
                  </a:lnTo>
                  <a:lnTo>
                    <a:pt x="64" y="28"/>
                  </a:lnTo>
                  <a:lnTo>
                    <a:pt x="64" y="35"/>
                  </a:lnTo>
                  <a:lnTo>
                    <a:pt x="57" y="35"/>
                  </a:lnTo>
                  <a:lnTo>
                    <a:pt x="57" y="42"/>
                  </a:lnTo>
                  <a:lnTo>
                    <a:pt x="50" y="42"/>
                  </a:lnTo>
                  <a:lnTo>
                    <a:pt x="57" y="42"/>
                  </a:lnTo>
                  <a:lnTo>
                    <a:pt x="57" y="49"/>
                  </a:lnTo>
                  <a:lnTo>
                    <a:pt x="50" y="49"/>
                  </a:lnTo>
                  <a:lnTo>
                    <a:pt x="50" y="56"/>
                  </a:lnTo>
                  <a:lnTo>
                    <a:pt x="50" y="63"/>
                  </a:lnTo>
                  <a:lnTo>
                    <a:pt x="50" y="56"/>
                  </a:lnTo>
                  <a:lnTo>
                    <a:pt x="43" y="56"/>
                  </a:lnTo>
                  <a:lnTo>
                    <a:pt x="50" y="56"/>
                  </a:lnTo>
                  <a:lnTo>
                    <a:pt x="50" y="49"/>
                  </a:lnTo>
                  <a:lnTo>
                    <a:pt x="43" y="49"/>
                  </a:lnTo>
                  <a:lnTo>
                    <a:pt x="43" y="42"/>
                  </a:lnTo>
                  <a:lnTo>
                    <a:pt x="43" y="35"/>
                  </a:lnTo>
                  <a:lnTo>
                    <a:pt x="36" y="35"/>
                  </a:lnTo>
                  <a:lnTo>
                    <a:pt x="36" y="28"/>
                  </a:lnTo>
                  <a:lnTo>
                    <a:pt x="36" y="21"/>
                  </a:lnTo>
                  <a:lnTo>
                    <a:pt x="36" y="14"/>
                  </a:lnTo>
                  <a:lnTo>
                    <a:pt x="29" y="14"/>
                  </a:lnTo>
                  <a:lnTo>
                    <a:pt x="29" y="21"/>
                  </a:lnTo>
                  <a:lnTo>
                    <a:pt x="29" y="14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0" y="7"/>
                  </a:lnTo>
                  <a:lnTo>
                    <a:pt x="7" y="7"/>
                  </a:lnTo>
                  <a:lnTo>
                    <a:pt x="14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Freeform 490"/>
            <p:cNvSpPr>
              <a:spLocks/>
            </p:cNvSpPr>
            <p:nvPr/>
          </p:nvSpPr>
          <p:spPr bwMode="auto">
            <a:xfrm>
              <a:off x="657" y="1086"/>
              <a:ext cx="2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0 w 7"/>
                <a:gd name="T9" fmla="*/ 0 h 1"/>
                <a:gd name="T10" fmla="*/ 0 w 7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"/>
                <a:gd name="T20" fmla="*/ 7 w 7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Rectangle 491"/>
            <p:cNvSpPr>
              <a:spLocks noChangeArrowheads="1"/>
            </p:cNvSpPr>
            <p:nvPr/>
          </p:nvSpPr>
          <p:spPr bwMode="auto">
            <a:xfrm>
              <a:off x="616" y="1086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90" name="Freeform 492"/>
            <p:cNvSpPr>
              <a:spLocks/>
            </p:cNvSpPr>
            <p:nvPr/>
          </p:nvSpPr>
          <p:spPr bwMode="auto">
            <a:xfrm>
              <a:off x="659" y="1084"/>
              <a:ext cx="1" cy="2"/>
            </a:xfrm>
            <a:custGeom>
              <a:avLst/>
              <a:gdLst>
                <a:gd name="T0" fmla="*/ 0 w 1"/>
                <a:gd name="T1" fmla="*/ 8 h 8"/>
                <a:gd name="T2" fmla="*/ 0 w 1"/>
                <a:gd name="T3" fmla="*/ 8 h 8"/>
                <a:gd name="T4" fmla="*/ 0 w 1"/>
                <a:gd name="T5" fmla="*/ 0 h 8"/>
                <a:gd name="T6" fmla="*/ 0 w 1"/>
                <a:gd name="T7" fmla="*/ 0 h 8"/>
                <a:gd name="T8" fmla="*/ 0 w 1"/>
                <a:gd name="T9" fmla="*/ 8 h 8"/>
                <a:gd name="T10" fmla="*/ 0 w 1"/>
                <a:gd name="T11" fmla="*/ 8 h 8"/>
                <a:gd name="T12" fmla="*/ 0 w 1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"/>
                <a:gd name="T22" fmla="*/ 0 h 8"/>
                <a:gd name="T23" fmla="*/ 1 w 1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" h="8">
                  <a:moveTo>
                    <a:pt x="0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Freeform 493"/>
            <p:cNvSpPr>
              <a:spLocks/>
            </p:cNvSpPr>
            <p:nvPr/>
          </p:nvSpPr>
          <p:spPr bwMode="auto">
            <a:xfrm>
              <a:off x="613" y="1084"/>
              <a:ext cx="3" cy="0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Rectangle 494"/>
            <p:cNvSpPr>
              <a:spLocks noChangeArrowheads="1"/>
            </p:cNvSpPr>
            <p:nvPr/>
          </p:nvSpPr>
          <p:spPr bwMode="auto">
            <a:xfrm>
              <a:off x="613" y="1084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93" name="Rectangle 495"/>
            <p:cNvSpPr>
              <a:spLocks noChangeArrowheads="1"/>
            </p:cNvSpPr>
            <p:nvPr/>
          </p:nvSpPr>
          <p:spPr bwMode="auto">
            <a:xfrm>
              <a:off x="538" y="1081"/>
              <a:ext cx="3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94" name="Rectangle 496"/>
            <p:cNvSpPr>
              <a:spLocks noChangeArrowheads="1"/>
            </p:cNvSpPr>
            <p:nvPr/>
          </p:nvSpPr>
          <p:spPr bwMode="auto">
            <a:xfrm>
              <a:off x="616" y="1079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95" name="Freeform 497"/>
            <p:cNvSpPr>
              <a:spLocks/>
            </p:cNvSpPr>
            <p:nvPr/>
          </p:nvSpPr>
          <p:spPr bwMode="auto">
            <a:xfrm>
              <a:off x="538" y="1074"/>
              <a:ext cx="0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7 h 7"/>
                <a:gd name="T6" fmla="*/ 0 w 1"/>
                <a:gd name="T7" fmla="*/ 0 h 7"/>
                <a:gd name="T8" fmla="*/ 0 w 1"/>
                <a:gd name="T9" fmla="*/ 7 h 7"/>
                <a:gd name="T10" fmla="*/ 0 w 1"/>
                <a:gd name="T11" fmla="*/ 7 h 7"/>
                <a:gd name="T12" fmla="*/ 0 w 1"/>
                <a:gd name="T13" fmla="*/ 7 h 7"/>
                <a:gd name="T14" fmla="*/ 0 w 1"/>
                <a:gd name="T15" fmla="*/ 7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"/>
                <a:gd name="T25" fmla="*/ 0 h 7"/>
                <a:gd name="T26" fmla="*/ 1 w 1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Freeform 498"/>
            <p:cNvSpPr>
              <a:spLocks/>
            </p:cNvSpPr>
            <p:nvPr/>
          </p:nvSpPr>
          <p:spPr bwMode="auto">
            <a:xfrm>
              <a:off x="538" y="1074"/>
              <a:ext cx="3" cy="0"/>
            </a:xfrm>
            <a:custGeom>
              <a:avLst/>
              <a:gdLst>
                <a:gd name="T0" fmla="*/ 0 w 8"/>
                <a:gd name="T1" fmla="*/ 0 h 1"/>
                <a:gd name="T2" fmla="*/ 0 w 8"/>
                <a:gd name="T3" fmla="*/ 0 h 1"/>
                <a:gd name="T4" fmla="*/ 0 w 8"/>
                <a:gd name="T5" fmla="*/ 0 h 1"/>
                <a:gd name="T6" fmla="*/ 8 w 8"/>
                <a:gd name="T7" fmla="*/ 0 h 1"/>
                <a:gd name="T8" fmla="*/ 8 w 8"/>
                <a:gd name="T9" fmla="*/ 0 h 1"/>
                <a:gd name="T10" fmla="*/ 8 w 8"/>
                <a:gd name="T11" fmla="*/ 0 h 1"/>
                <a:gd name="T12" fmla="*/ 8 w 8"/>
                <a:gd name="T13" fmla="*/ 0 h 1"/>
                <a:gd name="T14" fmla="*/ 0 w 8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"/>
                <a:gd name="T25" fmla="*/ 0 h 1"/>
                <a:gd name="T26" fmla="*/ 8 w 8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" h="1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Freeform 499"/>
            <p:cNvSpPr>
              <a:spLocks/>
            </p:cNvSpPr>
            <p:nvPr/>
          </p:nvSpPr>
          <p:spPr bwMode="auto">
            <a:xfrm>
              <a:off x="543" y="1074"/>
              <a:ext cx="9" cy="7"/>
            </a:xfrm>
            <a:custGeom>
              <a:avLst/>
              <a:gdLst>
                <a:gd name="T0" fmla="*/ 7 w 21"/>
                <a:gd name="T1" fmla="*/ 0 h 21"/>
                <a:gd name="T2" fmla="*/ 7 w 21"/>
                <a:gd name="T3" fmla="*/ 0 h 21"/>
                <a:gd name="T4" fmla="*/ 7 w 21"/>
                <a:gd name="T5" fmla="*/ 0 h 21"/>
                <a:gd name="T6" fmla="*/ 14 w 21"/>
                <a:gd name="T7" fmla="*/ 0 h 21"/>
                <a:gd name="T8" fmla="*/ 14 w 21"/>
                <a:gd name="T9" fmla="*/ 0 h 21"/>
                <a:gd name="T10" fmla="*/ 14 w 21"/>
                <a:gd name="T11" fmla="*/ 0 h 21"/>
                <a:gd name="T12" fmla="*/ 14 w 21"/>
                <a:gd name="T13" fmla="*/ 0 h 21"/>
                <a:gd name="T14" fmla="*/ 21 w 21"/>
                <a:gd name="T15" fmla="*/ 0 h 21"/>
                <a:gd name="T16" fmla="*/ 21 w 21"/>
                <a:gd name="T17" fmla="*/ 7 h 21"/>
                <a:gd name="T18" fmla="*/ 14 w 21"/>
                <a:gd name="T19" fmla="*/ 7 h 21"/>
                <a:gd name="T20" fmla="*/ 14 w 21"/>
                <a:gd name="T21" fmla="*/ 7 h 21"/>
                <a:gd name="T22" fmla="*/ 14 w 21"/>
                <a:gd name="T23" fmla="*/ 7 h 21"/>
                <a:gd name="T24" fmla="*/ 14 w 21"/>
                <a:gd name="T25" fmla="*/ 7 h 21"/>
                <a:gd name="T26" fmla="*/ 14 w 21"/>
                <a:gd name="T27" fmla="*/ 14 h 21"/>
                <a:gd name="T28" fmla="*/ 14 w 21"/>
                <a:gd name="T29" fmla="*/ 14 h 21"/>
                <a:gd name="T30" fmla="*/ 7 w 21"/>
                <a:gd name="T31" fmla="*/ 14 h 21"/>
                <a:gd name="T32" fmla="*/ 7 w 21"/>
                <a:gd name="T33" fmla="*/ 14 h 21"/>
                <a:gd name="T34" fmla="*/ 14 w 21"/>
                <a:gd name="T35" fmla="*/ 14 h 21"/>
                <a:gd name="T36" fmla="*/ 14 w 21"/>
                <a:gd name="T37" fmla="*/ 14 h 21"/>
                <a:gd name="T38" fmla="*/ 14 w 21"/>
                <a:gd name="T39" fmla="*/ 21 h 21"/>
                <a:gd name="T40" fmla="*/ 14 w 21"/>
                <a:gd name="T41" fmla="*/ 21 h 21"/>
                <a:gd name="T42" fmla="*/ 14 w 21"/>
                <a:gd name="T43" fmla="*/ 21 h 21"/>
                <a:gd name="T44" fmla="*/ 14 w 21"/>
                <a:gd name="T45" fmla="*/ 21 h 21"/>
                <a:gd name="T46" fmla="*/ 7 w 21"/>
                <a:gd name="T47" fmla="*/ 21 h 21"/>
                <a:gd name="T48" fmla="*/ 7 w 21"/>
                <a:gd name="T49" fmla="*/ 21 h 21"/>
                <a:gd name="T50" fmla="*/ 7 w 21"/>
                <a:gd name="T51" fmla="*/ 21 h 21"/>
                <a:gd name="T52" fmla="*/ 7 w 21"/>
                <a:gd name="T53" fmla="*/ 21 h 21"/>
                <a:gd name="T54" fmla="*/ 7 w 21"/>
                <a:gd name="T55" fmla="*/ 21 h 21"/>
                <a:gd name="T56" fmla="*/ 7 w 21"/>
                <a:gd name="T57" fmla="*/ 21 h 21"/>
                <a:gd name="T58" fmla="*/ 0 w 21"/>
                <a:gd name="T59" fmla="*/ 21 h 21"/>
                <a:gd name="T60" fmla="*/ 0 w 21"/>
                <a:gd name="T61" fmla="*/ 21 h 21"/>
                <a:gd name="T62" fmla="*/ 0 w 21"/>
                <a:gd name="T63" fmla="*/ 14 h 21"/>
                <a:gd name="T64" fmla="*/ 0 w 21"/>
                <a:gd name="T65" fmla="*/ 14 h 21"/>
                <a:gd name="T66" fmla="*/ 0 w 21"/>
                <a:gd name="T67" fmla="*/ 14 h 21"/>
                <a:gd name="T68" fmla="*/ 0 w 21"/>
                <a:gd name="T69" fmla="*/ 14 h 21"/>
                <a:gd name="T70" fmla="*/ 0 w 21"/>
                <a:gd name="T71" fmla="*/ 7 h 21"/>
                <a:gd name="T72" fmla="*/ 0 w 21"/>
                <a:gd name="T73" fmla="*/ 7 h 21"/>
                <a:gd name="T74" fmla="*/ 7 w 21"/>
                <a:gd name="T75" fmla="*/ 7 h 21"/>
                <a:gd name="T76" fmla="*/ 7 w 21"/>
                <a:gd name="T77" fmla="*/ 7 h 21"/>
                <a:gd name="T78" fmla="*/ 7 w 21"/>
                <a:gd name="T79" fmla="*/ 0 h 21"/>
                <a:gd name="T80" fmla="*/ 7 w 21"/>
                <a:gd name="T81" fmla="*/ 0 h 2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"/>
                <a:gd name="T124" fmla="*/ 0 h 21"/>
                <a:gd name="T125" fmla="*/ 21 w 21"/>
                <a:gd name="T126" fmla="*/ 21 h 2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" h="21">
                  <a:moveTo>
                    <a:pt x="7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14" y="14"/>
                  </a:lnTo>
                  <a:lnTo>
                    <a:pt x="14" y="21"/>
                  </a:lnTo>
                  <a:lnTo>
                    <a:pt x="7" y="21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Rectangle 500"/>
            <p:cNvSpPr>
              <a:spLocks noChangeArrowheads="1"/>
            </p:cNvSpPr>
            <p:nvPr/>
          </p:nvSpPr>
          <p:spPr bwMode="auto">
            <a:xfrm>
              <a:off x="557" y="1074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299" name="Freeform 501"/>
            <p:cNvSpPr>
              <a:spLocks/>
            </p:cNvSpPr>
            <p:nvPr/>
          </p:nvSpPr>
          <p:spPr bwMode="auto">
            <a:xfrm>
              <a:off x="538" y="1072"/>
              <a:ext cx="3" cy="2"/>
            </a:xfrm>
            <a:custGeom>
              <a:avLst/>
              <a:gdLst>
                <a:gd name="T0" fmla="*/ 8 w 8"/>
                <a:gd name="T1" fmla="*/ 7 h 7"/>
                <a:gd name="T2" fmla="*/ 0 w 8"/>
                <a:gd name="T3" fmla="*/ 0 h 7"/>
                <a:gd name="T4" fmla="*/ 8 w 8"/>
                <a:gd name="T5" fmla="*/ 0 h 7"/>
                <a:gd name="T6" fmla="*/ 8 w 8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7"/>
                <a:gd name="T14" fmla="*/ 8 w 8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7">
                  <a:moveTo>
                    <a:pt x="8" y="7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Rectangle 502"/>
            <p:cNvSpPr>
              <a:spLocks noChangeArrowheads="1"/>
            </p:cNvSpPr>
            <p:nvPr/>
          </p:nvSpPr>
          <p:spPr bwMode="auto">
            <a:xfrm>
              <a:off x="565" y="1069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01" name="Freeform 503"/>
            <p:cNvSpPr>
              <a:spLocks/>
            </p:cNvSpPr>
            <p:nvPr/>
          </p:nvSpPr>
          <p:spPr bwMode="auto">
            <a:xfrm>
              <a:off x="657" y="1069"/>
              <a:ext cx="2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Rectangle 504"/>
            <p:cNvSpPr>
              <a:spLocks noChangeArrowheads="1"/>
            </p:cNvSpPr>
            <p:nvPr/>
          </p:nvSpPr>
          <p:spPr bwMode="auto">
            <a:xfrm>
              <a:off x="546" y="1069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03" name="Freeform 505"/>
            <p:cNvSpPr>
              <a:spLocks/>
            </p:cNvSpPr>
            <p:nvPr/>
          </p:nvSpPr>
          <p:spPr bwMode="auto">
            <a:xfrm>
              <a:off x="546" y="1067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7 w 7"/>
                <a:gd name="T5" fmla="*/ 7 h 7"/>
                <a:gd name="T6" fmla="*/ 0 w 7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7"/>
                <a:gd name="T14" fmla="*/ 7 w 7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Rectangle 506"/>
            <p:cNvSpPr>
              <a:spLocks noChangeArrowheads="1"/>
            </p:cNvSpPr>
            <p:nvPr/>
          </p:nvSpPr>
          <p:spPr bwMode="auto">
            <a:xfrm>
              <a:off x="549" y="1065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05" name="Rectangle 507"/>
            <p:cNvSpPr>
              <a:spLocks noChangeArrowheads="1"/>
            </p:cNvSpPr>
            <p:nvPr/>
          </p:nvSpPr>
          <p:spPr bwMode="auto">
            <a:xfrm>
              <a:off x="570" y="1060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06" name="Rectangle 508"/>
            <p:cNvSpPr>
              <a:spLocks noChangeArrowheads="1"/>
            </p:cNvSpPr>
            <p:nvPr/>
          </p:nvSpPr>
          <p:spPr bwMode="auto">
            <a:xfrm>
              <a:off x="681" y="1052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07" name="Rectangle 509"/>
            <p:cNvSpPr>
              <a:spLocks noChangeArrowheads="1"/>
            </p:cNvSpPr>
            <p:nvPr/>
          </p:nvSpPr>
          <p:spPr bwMode="auto">
            <a:xfrm>
              <a:off x="654" y="1041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08" name="Rectangle 510"/>
            <p:cNvSpPr>
              <a:spLocks noChangeArrowheads="1"/>
            </p:cNvSpPr>
            <p:nvPr/>
          </p:nvSpPr>
          <p:spPr bwMode="auto">
            <a:xfrm>
              <a:off x="444" y="1345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09" name="Freeform 511"/>
            <p:cNvSpPr>
              <a:spLocks/>
            </p:cNvSpPr>
            <p:nvPr/>
          </p:nvSpPr>
          <p:spPr bwMode="auto">
            <a:xfrm>
              <a:off x="662" y="1340"/>
              <a:ext cx="0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7 h 7"/>
                <a:gd name="T10" fmla="*/ 0 w 1"/>
                <a:gd name="T11" fmla="*/ 7 h 7"/>
                <a:gd name="T12" fmla="*/ 0 w 1"/>
                <a:gd name="T13" fmla="*/ 7 h 7"/>
                <a:gd name="T14" fmla="*/ 0 w 1"/>
                <a:gd name="T15" fmla="*/ 7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"/>
                <a:gd name="T25" fmla="*/ 0 h 7"/>
                <a:gd name="T26" fmla="*/ 1 w 1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Freeform 512"/>
            <p:cNvSpPr>
              <a:spLocks/>
            </p:cNvSpPr>
            <p:nvPr/>
          </p:nvSpPr>
          <p:spPr bwMode="auto">
            <a:xfrm>
              <a:off x="735" y="1342"/>
              <a:ext cx="2" cy="1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"/>
                <a:gd name="T17" fmla="*/ 7 w 7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Rectangle 513"/>
            <p:cNvSpPr>
              <a:spLocks noChangeArrowheads="1"/>
            </p:cNvSpPr>
            <p:nvPr/>
          </p:nvSpPr>
          <p:spPr bwMode="auto">
            <a:xfrm>
              <a:off x="737" y="1342"/>
              <a:ext cx="1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12" name="Rectangle 514"/>
            <p:cNvSpPr>
              <a:spLocks noChangeArrowheads="1"/>
            </p:cNvSpPr>
            <p:nvPr/>
          </p:nvSpPr>
          <p:spPr bwMode="auto">
            <a:xfrm>
              <a:off x="700" y="1340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13" name="Rectangle 515"/>
            <p:cNvSpPr>
              <a:spLocks noChangeArrowheads="1"/>
            </p:cNvSpPr>
            <p:nvPr/>
          </p:nvSpPr>
          <p:spPr bwMode="auto">
            <a:xfrm>
              <a:off x="700" y="1340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14" name="Freeform 516"/>
            <p:cNvSpPr>
              <a:spLocks/>
            </p:cNvSpPr>
            <p:nvPr/>
          </p:nvSpPr>
          <p:spPr bwMode="auto">
            <a:xfrm>
              <a:off x="759" y="1335"/>
              <a:ext cx="3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0 w 7"/>
                <a:gd name="T7" fmla="*/ 0 h 1"/>
                <a:gd name="T8" fmla="*/ 0 w 7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"/>
                <a:gd name="T17" fmla="*/ 7 w 7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Rectangle 517"/>
            <p:cNvSpPr>
              <a:spLocks noChangeArrowheads="1"/>
            </p:cNvSpPr>
            <p:nvPr/>
          </p:nvSpPr>
          <p:spPr bwMode="auto">
            <a:xfrm>
              <a:off x="762" y="1332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16" name="Rectangle 518"/>
            <p:cNvSpPr>
              <a:spLocks noChangeArrowheads="1"/>
            </p:cNvSpPr>
            <p:nvPr/>
          </p:nvSpPr>
          <p:spPr bwMode="auto">
            <a:xfrm>
              <a:off x="457" y="1330"/>
              <a:ext cx="3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17" name="Freeform 519"/>
            <p:cNvSpPr>
              <a:spLocks/>
            </p:cNvSpPr>
            <p:nvPr/>
          </p:nvSpPr>
          <p:spPr bwMode="auto">
            <a:xfrm>
              <a:off x="479" y="1330"/>
              <a:ext cx="3" cy="2"/>
            </a:xfrm>
            <a:custGeom>
              <a:avLst/>
              <a:gdLst>
                <a:gd name="T0" fmla="*/ 0 w 8"/>
                <a:gd name="T1" fmla="*/ 7 h 7"/>
                <a:gd name="T2" fmla="*/ 0 w 8"/>
                <a:gd name="T3" fmla="*/ 0 h 7"/>
                <a:gd name="T4" fmla="*/ 8 w 8"/>
                <a:gd name="T5" fmla="*/ 0 h 7"/>
                <a:gd name="T6" fmla="*/ 8 w 8"/>
                <a:gd name="T7" fmla="*/ 0 h 7"/>
                <a:gd name="T8" fmla="*/ 8 w 8"/>
                <a:gd name="T9" fmla="*/ 0 h 7"/>
                <a:gd name="T10" fmla="*/ 8 w 8"/>
                <a:gd name="T11" fmla="*/ 0 h 7"/>
                <a:gd name="T12" fmla="*/ 8 w 8"/>
                <a:gd name="T13" fmla="*/ 0 h 7"/>
                <a:gd name="T14" fmla="*/ 0 w 8"/>
                <a:gd name="T15" fmla="*/ 7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"/>
                <a:gd name="T25" fmla="*/ 0 h 7"/>
                <a:gd name="T26" fmla="*/ 8 w 8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" h="7">
                  <a:moveTo>
                    <a:pt x="0" y="7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Freeform 520"/>
            <p:cNvSpPr>
              <a:spLocks/>
            </p:cNvSpPr>
            <p:nvPr/>
          </p:nvSpPr>
          <p:spPr bwMode="auto">
            <a:xfrm>
              <a:off x="452" y="1330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0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0 w 7"/>
                <a:gd name="T13" fmla="*/ 0 h 1"/>
                <a:gd name="T14" fmla="*/ 0 w 7"/>
                <a:gd name="T15" fmla="*/ 0 h 1"/>
                <a:gd name="T16" fmla="*/ 0 w 7"/>
                <a:gd name="T17" fmla="*/ 0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"/>
                <a:gd name="T29" fmla="*/ 7 w 7"/>
                <a:gd name="T30" fmla="*/ 1 h 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Freeform 521"/>
            <p:cNvSpPr>
              <a:spLocks/>
            </p:cNvSpPr>
            <p:nvPr/>
          </p:nvSpPr>
          <p:spPr bwMode="auto">
            <a:xfrm>
              <a:off x="500" y="1328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Rectangle 522"/>
            <p:cNvSpPr>
              <a:spLocks noChangeArrowheads="1"/>
            </p:cNvSpPr>
            <p:nvPr/>
          </p:nvSpPr>
          <p:spPr bwMode="auto">
            <a:xfrm>
              <a:off x="500" y="1328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21" name="Rectangle 523"/>
            <p:cNvSpPr>
              <a:spLocks noChangeArrowheads="1"/>
            </p:cNvSpPr>
            <p:nvPr/>
          </p:nvSpPr>
          <p:spPr bwMode="auto">
            <a:xfrm>
              <a:off x="457" y="1325"/>
              <a:ext cx="1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22" name="Rectangle 524"/>
            <p:cNvSpPr>
              <a:spLocks noChangeArrowheads="1"/>
            </p:cNvSpPr>
            <p:nvPr/>
          </p:nvSpPr>
          <p:spPr bwMode="auto">
            <a:xfrm>
              <a:off x="455" y="1323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23" name="Rectangle 525"/>
            <p:cNvSpPr>
              <a:spLocks noChangeArrowheads="1"/>
            </p:cNvSpPr>
            <p:nvPr/>
          </p:nvSpPr>
          <p:spPr bwMode="auto">
            <a:xfrm>
              <a:off x="433" y="1321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24" name="Rectangle 526"/>
            <p:cNvSpPr>
              <a:spLocks noChangeArrowheads="1"/>
            </p:cNvSpPr>
            <p:nvPr/>
          </p:nvSpPr>
          <p:spPr bwMode="auto">
            <a:xfrm>
              <a:off x="457" y="1309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25" name="Rectangle 527"/>
            <p:cNvSpPr>
              <a:spLocks noChangeArrowheads="1"/>
            </p:cNvSpPr>
            <p:nvPr/>
          </p:nvSpPr>
          <p:spPr bwMode="auto">
            <a:xfrm>
              <a:off x="455" y="1306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26" name="Rectangle 528"/>
            <p:cNvSpPr>
              <a:spLocks noChangeArrowheads="1"/>
            </p:cNvSpPr>
            <p:nvPr/>
          </p:nvSpPr>
          <p:spPr bwMode="auto">
            <a:xfrm>
              <a:off x="436" y="1290"/>
              <a:ext cx="2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27" name="Rectangle 529"/>
            <p:cNvSpPr>
              <a:spLocks noChangeArrowheads="1"/>
            </p:cNvSpPr>
            <p:nvPr/>
          </p:nvSpPr>
          <p:spPr bwMode="auto">
            <a:xfrm>
              <a:off x="436" y="1290"/>
              <a:ext cx="2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28" name="Freeform 530"/>
            <p:cNvSpPr>
              <a:spLocks/>
            </p:cNvSpPr>
            <p:nvPr/>
          </p:nvSpPr>
          <p:spPr bwMode="auto">
            <a:xfrm>
              <a:off x="441" y="1285"/>
              <a:ext cx="5" cy="2"/>
            </a:xfrm>
            <a:custGeom>
              <a:avLst/>
              <a:gdLst>
                <a:gd name="T0" fmla="*/ 0 w 14"/>
                <a:gd name="T1" fmla="*/ 7 h 7"/>
                <a:gd name="T2" fmla="*/ 0 w 14"/>
                <a:gd name="T3" fmla="*/ 7 h 7"/>
                <a:gd name="T4" fmla="*/ 0 w 14"/>
                <a:gd name="T5" fmla="*/ 7 h 7"/>
                <a:gd name="T6" fmla="*/ 0 w 14"/>
                <a:gd name="T7" fmla="*/ 7 h 7"/>
                <a:gd name="T8" fmla="*/ 0 w 14"/>
                <a:gd name="T9" fmla="*/ 7 h 7"/>
                <a:gd name="T10" fmla="*/ 0 w 14"/>
                <a:gd name="T11" fmla="*/ 7 h 7"/>
                <a:gd name="T12" fmla="*/ 7 w 14"/>
                <a:gd name="T13" fmla="*/ 7 h 7"/>
                <a:gd name="T14" fmla="*/ 7 w 14"/>
                <a:gd name="T15" fmla="*/ 7 h 7"/>
                <a:gd name="T16" fmla="*/ 7 w 14"/>
                <a:gd name="T17" fmla="*/ 7 h 7"/>
                <a:gd name="T18" fmla="*/ 7 w 14"/>
                <a:gd name="T19" fmla="*/ 0 h 7"/>
                <a:gd name="T20" fmla="*/ 14 w 14"/>
                <a:gd name="T21" fmla="*/ 0 h 7"/>
                <a:gd name="T22" fmla="*/ 14 w 14"/>
                <a:gd name="T23" fmla="*/ 7 h 7"/>
                <a:gd name="T24" fmla="*/ 7 w 14"/>
                <a:gd name="T25" fmla="*/ 7 h 7"/>
                <a:gd name="T26" fmla="*/ 7 w 14"/>
                <a:gd name="T27" fmla="*/ 7 h 7"/>
                <a:gd name="T28" fmla="*/ 7 w 14"/>
                <a:gd name="T29" fmla="*/ 7 h 7"/>
                <a:gd name="T30" fmla="*/ 0 w 14"/>
                <a:gd name="T31" fmla="*/ 7 h 7"/>
                <a:gd name="T32" fmla="*/ 0 w 14"/>
                <a:gd name="T33" fmla="*/ 7 h 7"/>
                <a:gd name="T34" fmla="*/ 0 w 14"/>
                <a:gd name="T35" fmla="*/ 7 h 7"/>
                <a:gd name="T36" fmla="*/ 0 w 14"/>
                <a:gd name="T37" fmla="*/ 7 h 7"/>
                <a:gd name="T38" fmla="*/ 0 w 14"/>
                <a:gd name="T39" fmla="*/ 7 h 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"/>
                <a:gd name="T61" fmla="*/ 0 h 7"/>
                <a:gd name="T62" fmla="*/ 14 w 14"/>
                <a:gd name="T63" fmla="*/ 7 h 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" h="7">
                  <a:moveTo>
                    <a:pt x="0" y="7"/>
                  </a:move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Freeform 531"/>
            <p:cNvSpPr>
              <a:spLocks/>
            </p:cNvSpPr>
            <p:nvPr/>
          </p:nvSpPr>
          <p:spPr bwMode="auto">
            <a:xfrm>
              <a:off x="498" y="1376"/>
              <a:ext cx="2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7 h 7"/>
                <a:gd name="T4" fmla="*/ 0 w 7"/>
                <a:gd name="T5" fmla="*/ 0 h 7"/>
                <a:gd name="T6" fmla="*/ 0 w 7"/>
                <a:gd name="T7" fmla="*/ 0 h 7"/>
                <a:gd name="T8" fmla="*/ 0 w 7"/>
                <a:gd name="T9" fmla="*/ 0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0 h 7"/>
                <a:gd name="T16" fmla="*/ 7 w 7"/>
                <a:gd name="T17" fmla="*/ 0 h 7"/>
                <a:gd name="T18" fmla="*/ 7 w 7"/>
                <a:gd name="T19" fmla="*/ 0 h 7"/>
                <a:gd name="T20" fmla="*/ 7 w 7"/>
                <a:gd name="T21" fmla="*/ 0 h 7"/>
                <a:gd name="T22" fmla="*/ 7 w 7"/>
                <a:gd name="T23" fmla="*/ 0 h 7"/>
                <a:gd name="T24" fmla="*/ 7 w 7"/>
                <a:gd name="T25" fmla="*/ 0 h 7"/>
                <a:gd name="T26" fmla="*/ 7 w 7"/>
                <a:gd name="T27" fmla="*/ 0 h 7"/>
                <a:gd name="T28" fmla="*/ 7 w 7"/>
                <a:gd name="T29" fmla="*/ 7 h 7"/>
                <a:gd name="T30" fmla="*/ 7 w 7"/>
                <a:gd name="T31" fmla="*/ 7 h 7"/>
                <a:gd name="T32" fmla="*/ 0 w 7"/>
                <a:gd name="T33" fmla="*/ 7 h 7"/>
                <a:gd name="T34" fmla="*/ 0 w 7"/>
                <a:gd name="T35" fmla="*/ 7 h 7"/>
                <a:gd name="T36" fmla="*/ 0 w 7"/>
                <a:gd name="T37" fmla="*/ 7 h 7"/>
                <a:gd name="T38" fmla="*/ 0 w 7"/>
                <a:gd name="T39" fmla="*/ 7 h 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"/>
                <a:gd name="T61" fmla="*/ 0 h 7"/>
                <a:gd name="T62" fmla="*/ 7 w 7"/>
                <a:gd name="T63" fmla="*/ 7 h 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Freeform 532"/>
            <p:cNvSpPr>
              <a:spLocks/>
            </p:cNvSpPr>
            <p:nvPr/>
          </p:nvSpPr>
          <p:spPr bwMode="auto">
            <a:xfrm>
              <a:off x="503" y="1373"/>
              <a:ext cx="5" cy="3"/>
            </a:xfrm>
            <a:custGeom>
              <a:avLst/>
              <a:gdLst>
                <a:gd name="T0" fmla="*/ 0 w 14"/>
                <a:gd name="T1" fmla="*/ 7 h 7"/>
                <a:gd name="T2" fmla="*/ 0 w 14"/>
                <a:gd name="T3" fmla="*/ 7 h 7"/>
                <a:gd name="T4" fmla="*/ 7 w 14"/>
                <a:gd name="T5" fmla="*/ 7 h 7"/>
                <a:gd name="T6" fmla="*/ 7 w 14"/>
                <a:gd name="T7" fmla="*/ 7 h 7"/>
                <a:gd name="T8" fmla="*/ 7 w 14"/>
                <a:gd name="T9" fmla="*/ 7 h 7"/>
                <a:gd name="T10" fmla="*/ 7 w 14"/>
                <a:gd name="T11" fmla="*/ 7 h 7"/>
                <a:gd name="T12" fmla="*/ 7 w 14"/>
                <a:gd name="T13" fmla="*/ 0 h 7"/>
                <a:gd name="T14" fmla="*/ 7 w 14"/>
                <a:gd name="T15" fmla="*/ 0 h 7"/>
                <a:gd name="T16" fmla="*/ 14 w 14"/>
                <a:gd name="T17" fmla="*/ 0 h 7"/>
                <a:gd name="T18" fmla="*/ 14 w 14"/>
                <a:gd name="T19" fmla="*/ 0 h 7"/>
                <a:gd name="T20" fmla="*/ 14 w 14"/>
                <a:gd name="T21" fmla="*/ 7 h 7"/>
                <a:gd name="T22" fmla="*/ 7 w 14"/>
                <a:gd name="T23" fmla="*/ 7 h 7"/>
                <a:gd name="T24" fmla="*/ 14 w 14"/>
                <a:gd name="T25" fmla="*/ 7 h 7"/>
                <a:gd name="T26" fmla="*/ 7 w 14"/>
                <a:gd name="T27" fmla="*/ 7 h 7"/>
                <a:gd name="T28" fmla="*/ 7 w 14"/>
                <a:gd name="T29" fmla="*/ 7 h 7"/>
                <a:gd name="T30" fmla="*/ 7 w 14"/>
                <a:gd name="T31" fmla="*/ 7 h 7"/>
                <a:gd name="T32" fmla="*/ 7 w 14"/>
                <a:gd name="T33" fmla="*/ 7 h 7"/>
                <a:gd name="T34" fmla="*/ 0 w 14"/>
                <a:gd name="T35" fmla="*/ 7 h 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"/>
                <a:gd name="T55" fmla="*/ 0 h 7"/>
                <a:gd name="T56" fmla="*/ 14 w 14"/>
                <a:gd name="T57" fmla="*/ 7 h 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" h="7">
                  <a:moveTo>
                    <a:pt x="0" y="7"/>
                  </a:move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Rectangle 533"/>
            <p:cNvSpPr>
              <a:spLocks noChangeArrowheads="1"/>
            </p:cNvSpPr>
            <p:nvPr/>
          </p:nvSpPr>
          <p:spPr bwMode="auto">
            <a:xfrm>
              <a:off x="525" y="1376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32" name="Freeform 534"/>
            <p:cNvSpPr>
              <a:spLocks/>
            </p:cNvSpPr>
            <p:nvPr/>
          </p:nvSpPr>
          <p:spPr bwMode="auto">
            <a:xfrm>
              <a:off x="527" y="1373"/>
              <a:ext cx="1" cy="3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7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7"/>
                <a:gd name="T17" fmla="*/ 1 w 1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Freeform 535"/>
            <p:cNvSpPr>
              <a:spLocks/>
            </p:cNvSpPr>
            <p:nvPr/>
          </p:nvSpPr>
          <p:spPr bwMode="auto">
            <a:xfrm>
              <a:off x="498" y="1373"/>
              <a:ext cx="2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7 w 7"/>
                <a:gd name="T5" fmla="*/ 0 h 1"/>
                <a:gd name="T6" fmla="*/ 0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Rectangle 536"/>
            <p:cNvSpPr>
              <a:spLocks noChangeArrowheads="1"/>
            </p:cNvSpPr>
            <p:nvPr/>
          </p:nvSpPr>
          <p:spPr bwMode="auto">
            <a:xfrm>
              <a:off x="500" y="1371"/>
              <a:ext cx="1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35" name="Freeform 537"/>
            <p:cNvSpPr>
              <a:spLocks/>
            </p:cNvSpPr>
            <p:nvPr/>
          </p:nvSpPr>
          <p:spPr bwMode="auto">
            <a:xfrm>
              <a:off x="503" y="1371"/>
              <a:ext cx="3" cy="2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7 w 7"/>
                <a:gd name="T5" fmla="*/ 0 h 7"/>
                <a:gd name="T6" fmla="*/ 0 w 7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7"/>
                <a:gd name="T14" fmla="*/ 7 w 7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Rectangle 538"/>
            <p:cNvSpPr>
              <a:spLocks noChangeArrowheads="1"/>
            </p:cNvSpPr>
            <p:nvPr/>
          </p:nvSpPr>
          <p:spPr bwMode="auto">
            <a:xfrm>
              <a:off x="506" y="1371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37" name="Freeform 539"/>
            <p:cNvSpPr>
              <a:spLocks/>
            </p:cNvSpPr>
            <p:nvPr/>
          </p:nvSpPr>
          <p:spPr bwMode="auto">
            <a:xfrm>
              <a:off x="503" y="1371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0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Freeform 540"/>
            <p:cNvSpPr>
              <a:spLocks/>
            </p:cNvSpPr>
            <p:nvPr/>
          </p:nvSpPr>
          <p:spPr bwMode="auto">
            <a:xfrm>
              <a:off x="495" y="1369"/>
              <a:ext cx="0" cy="2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0 h 7"/>
                <a:gd name="T6" fmla="*/ 0 w 1"/>
                <a:gd name="T7" fmla="*/ 7 h 7"/>
                <a:gd name="T8" fmla="*/ 0 w 1"/>
                <a:gd name="T9" fmla="*/ 7 h 7"/>
                <a:gd name="T10" fmla="*/ 0 w 1"/>
                <a:gd name="T11" fmla="*/ 7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7"/>
                <a:gd name="T20" fmla="*/ 1 w 1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Rectangle 541"/>
            <p:cNvSpPr>
              <a:spLocks noChangeArrowheads="1"/>
            </p:cNvSpPr>
            <p:nvPr/>
          </p:nvSpPr>
          <p:spPr bwMode="auto">
            <a:xfrm>
              <a:off x="498" y="1369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40" name="Freeform 542"/>
            <p:cNvSpPr>
              <a:spLocks/>
            </p:cNvSpPr>
            <p:nvPr/>
          </p:nvSpPr>
          <p:spPr bwMode="auto">
            <a:xfrm>
              <a:off x="500" y="1369"/>
              <a:ext cx="1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"/>
                <a:gd name="T20" fmla="*/ 1 w 1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Freeform 543"/>
            <p:cNvSpPr>
              <a:spLocks/>
            </p:cNvSpPr>
            <p:nvPr/>
          </p:nvSpPr>
          <p:spPr bwMode="auto">
            <a:xfrm>
              <a:off x="503" y="1369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"/>
                <a:gd name="T22" fmla="*/ 0 h 1"/>
                <a:gd name="T23" fmla="*/ 1 w 1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Rectangle 544"/>
            <p:cNvSpPr>
              <a:spLocks noChangeArrowheads="1"/>
            </p:cNvSpPr>
            <p:nvPr/>
          </p:nvSpPr>
          <p:spPr bwMode="auto">
            <a:xfrm>
              <a:off x="603" y="1354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43" name="Rectangle 545"/>
            <p:cNvSpPr>
              <a:spLocks noChangeArrowheads="1"/>
            </p:cNvSpPr>
            <p:nvPr/>
          </p:nvSpPr>
          <p:spPr bwMode="auto">
            <a:xfrm>
              <a:off x="603" y="1354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44" name="Rectangle 546"/>
            <p:cNvSpPr>
              <a:spLocks noChangeArrowheads="1"/>
            </p:cNvSpPr>
            <p:nvPr/>
          </p:nvSpPr>
          <p:spPr bwMode="auto">
            <a:xfrm>
              <a:off x="735" y="1352"/>
              <a:ext cx="2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45" name="Rectangle 547"/>
            <p:cNvSpPr>
              <a:spLocks noChangeArrowheads="1"/>
            </p:cNvSpPr>
            <p:nvPr/>
          </p:nvSpPr>
          <p:spPr bwMode="auto">
            <a:xfrm>
              <a:off x="740" y="1352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46" name="Rectangle 548"/>
            <p:cNvSpPr>
              <a:spLocks noChangeArrowheads="1"/>
            </p:cNvSpPr>
            <p:nvPr/>
          </p:nvSpPr>
          <p:spPr bwMode="auto">
            <a:xfrm>
              <a:off x="463" y="1349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47" name="Freeform 549"/>
            <p:cNvSpPr>
              <a:spLocks/>
            </p:cNvSpPr>
            <p:nvPr/>
          </p:nvSpPr>
          <p:spPr bwMode="auto">
            <a:xfrm>
              <a:off x="473" y="1347"/>
              <a:ext cx="11" cy="2"/>
            </a:xfrm>
            <a:custGeom>
              <a:avLst/>
              <a:gdLst>
                <a:gd name="T0" fmla="*/ 0 w 29"/>
                <a:gd name="T1" fmla="*/ 7 h 7"/>
                <a:gd name="T2" fmla="*/ 0 w 29"/>
                <a:gd name="T3" fmla="*/ 7 h 7"/>
                <a:gd name="T4" fmla="*/ 0 w 29"/>
                <a:gd name="T5" fmla="*/ 7 h 7"/>
                <a:gd name="T6" fmla="*/ 0 w 29"/>
                <a:gd name="T7" fmla="*/ 7 h 7"/>
                <a:gd name="T8" fmla="*/ 0 w 29"/>
                <a:gd name="T9" fmla="*/ 0 h 7"/>
                <a:gd name="T10" fmla="*/ 7 w 29"/>
                <a:gd name="T11" fmla="*/ 0 h 7"/>
                <a:gd name="T12" fmla="*/ 7 w 29"/>
                <a:gd name="T13" fmla="*/ 0 h 7"/>
                <a:gd name="T14" fmla="*/ 7 w 29"/>
                <a:gd name="T15" fmla="*/ 0 h 7"/>
                <a:gd name="T16" fmla="*/ 14 w 29"/>
                <a:gd name="T17" fmla="*/ 0 h 7"/>
                <a:gd name="T18" fmla="*/ 14 w 29"/>
                <a:gd name="T19" fmla="*/ 7 h 7"/>
                <a:gd name="T20" fmla="*/ 14 w 29"/>
                <a:gd name="T21" fmla="*/ 7 h 7"/>
                <a:gd name="T22" fmla="*/ 22 w 29"/>
                <a:gd name="T23" fmla="*/ 7 h 7"/>
                <a:gd name="T24" fmla="*/ 22 w 29"/>
                <a:gd name="T25" fmla="*/ 7 h 7"/>
                <a:gd name="T26" fmla="*/ 22 w 29"/>
                <a:gd name="T27" fmla="*/ 7 h 7"/>
                <a:gd name="T28" fmla="*/ 22 w 29"/>
                <a:gd name="T29" fmla="*/ 7 h 7"/>
                <a:gd name="T30" fmla="*/ 22 w 29"/>
                <a:gd name="T31" fmla="*/ 7 h 7"/>
                <a:gd name="T32" fmla="*/ 29 w 29"/>
                <a:gd name="T33" fmla="*/ 7 h 7"/>
                <a:gd name="T34" fmla="*/ 29 w 29"/>
                <a:gd name="T35" fmla="*/ 7 h 7"/>
                <a:gd name="T36" fmla="*/ 29 w 29"/>
                <a:gd name="T37" fmla="*/ 7 h 7"/>
                <a:gd name="T38" fmla="*/ 29 w 29"/>
                <a:gd name="T39" fmla="*/ 7 h 7"/>
                <a:gd name="T40" fmla="*/ 22 w 29"/>
                <a:gd name="T41" fmla="*/ 7 h 7"/>
                <a:gd name="T42" fmla="*/ 22 w 29"/>
                <a:gd name="T43" fmla="*/ 7 h 7"/>
                <a:gd name="T44" fmla="*/ 22 w 29"/>
                <a:gd name="T45" fmla="*/ 7 h 7"/>
                <a:gd name="T46" fmla="*/ 22 w 29"/>
                <a:gd name="T47" fmla="*/ 7 h 7"/>
                <a:gd name="T48" fmla="*/ 14 w 29"/>
                <a:gd name="T49" fmla="*/ 7 h 7"/>
                <a:gd name="T50" fmla="*/ 14 w 29"/>
                <a:gd name="T51" fmla="*/ 7 h 7"/>
                <a:gd name="T52" fmla="*/ 14 w 29"/>
                <a:gd name="T53" fmla="*/ 7 h 7"/>
                <a:gd name="T54" fmla="*/ 7 w 29"/>
                <a:gd name="T55" fmla="*/ 7 h 7"/>
                <a:gd name="T56" fmla="*/ 7 w 29"/>
                <a:gd name="T57" fmla="*/ 7 h 7"/>
                <a:gd name="T58" fmla="*/ 7 w 29"/>
                <a:gd name="T59" fmla="*/ 7 h 7"/>
                <a:gd name="T60" fmla="*/ 7 w 29"/>
                <a:gd name="T61" fmla="*/ 7 h 7"/>
                <a:gd name="T62" fmla="*/ 0 w 29"/>
                <a:gd name="T63" fmla="*/ 7 h 7"/>
                <a:gd name="T64" fmla="*/ 0 w 29"/>
                <a:gd name="T65" fmla="*/ 7 h 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9"/>
                <a:gd name="T100" fmla="*/ 0 h 7"/>
                <a:gd name="T101" fmla="*/ 29 w 29"/>
                <a:gd name="T102" fmla="*/ 7 h 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9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22" y="7"/>
                  </a:lnTo>
                  <a:lnTo>
                    <a:pt x="29" y="7"/>
                  </a:lnTo>
                  <a:lnTo>
                    <a:pt x="22" y="7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Freeform 550"/>
            <p:cNvSpPr>
              <a:spLocks/>
            </p:cNvSpPr>
            <p:nvPr/>
          </p:nvSpPr>
          <p:spPr bwMode="auto">
            <a:xfrm>
              <a:off x="506" y="1349"/>
              <a:ext cx="2" cy="1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0 w 7"/>
                <a:gd name="T7" fmla="*/ 0 h 1"/>
                <a:gd name="T8" fmla="*/ 0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7 w 7"/>
                <a:gd name="T15" fmla="*/ 0 h 1"/>
                <a:gd name="T16" fmla="*/ 7 w 7"/>
                <a:gd name="T17" fmla="*/ 0 h 1"/>
                <a:gd name="T18" fmla="*/ 7 w 7"/>
                <a:gd name="T19" fmla="*/ 0 h 1"/>
                <a:gd name="T20" fmla="*/ 7 w 7"/>
                <a:gd name="T21" fmla="*/ 0 h 1"/>
                <a:gd name="T22" fmla="*/ 7 w 7"/>
                <a:gd name="T23" fmla="*/ 0 h 1"/>
                <a:gd name="T24" fmla="*/ 7 w 7"/>
                <a:gd name="T25" fmla="*/ 0 h 1"/>
                <a:gd name="T26" fmla="*/ 0 w 7"/>
                <a:gd name="T27" fmla="*/ 0 h 1"/>
                <a:gd name="T28" fmla="*/ 0 w 7"/>
                <a:gd name="T29" fmla="*/ 0 h 1"/>
                <a:gd name="T30" fmla="*/ 0 w 7"/>
                <a:gd name="T31" fmla="*/ 0 h 1"/>
                <a:gd name="T32" fmla="*/ 0 w 7"/>
                <a:gd name="T33" fmla="*/ 0 h 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"/>
                <a:gd name="T52" fmla="*/ 0 h 1"/>
                <a:gd name="T53" fmla="*/ 7 w 7"/>
                <a:gd name="T54" fmla="*/ 1 h 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Freeform 551"/>
            <p:cNvSpPr>
              <a:spLocks/>
            </p:cNvSpPr>
            <p:nvPr/>
          </p:nvSpPr>
          <p:spPr bwMode="auto">
            <a:xfrm>
              <a:off x="449" y="1345"/>
              <a:ext cx="6" cy="2"/>
            </a:xfrm>
            <a:custGeom>
              <a:avLst/>
              <a:gdLst>
                <a:gd name="T0" fmla="*/ 0 w 14"/>
                <a:gd name="T1" fmla="*/ 7 h 7"/>
                <a:gd name="T2" fmla="*/ 0 w 14"/>
                <a:gd name="T3" fmla="*/ 7 h 7"/>
                <a:gd name="T4" fmla="*/ 0 w 14"/>
                <a:gd name="T5" fmla="*/ 7 h 7"/>
                <a:gd name="T6" fmla="*/ 0 w 14"/>
                <a:gd name="T7" fmla="*/ 7 h 7"/>
                <a:gd name="T8" fmla="*/ 0 w 14"/>
                <a:gd name="T9" fmla="*/ 7 h 7"/>
                <a:gd name="T10" fmla="*/ 7 w 14"/>
                <a:gd name="T11" fmla="*/ 7 h 7"/>
                <a:gd name="T12" fmla="*/ 7 w 14"/>
                <a:gd name="T13" fmla="*/ 0 h 7"/>
                <a:gd name="T14" fmla="*/ 7 w 14"/>
                <a:gd name="T15" fmla="*/ 0 h 7"/>
                <a:gd name="T16" fmla="*/ 7 w 14"/>
                <a:gd name="T17" fmla="*/ 0 h 7"/>
                <a:gd name="T18" fmla="*/ 14 w 14"/>
                <a:gd name="T19" fmla="*/ 0 h 7"/>
                <a:gd name="T20" fmla="*/ 14 w 14"/>
                <a:gd name="T21" fmla="*/ 0 h 7"/>
                <a:gd name="T22" fmla="*/ 14 w 14"/>
                <a:gd name="T23" fmla="*/ 7 h 7"/>
                <a:gd name="T24" fmla="*/ 14 w 14"/>
                <a:gd name="T25" fmla="*/ 7 h 7"/>
                <a:gd name="T26" fmla="*/ 14 w 14"/>
                <a:gd name="T27" fmla="*/ 7 h 7"/>
                <a:gd name="T28" fmla="*/ 7 w 14"/>
                <a:gd name="T29" fmla="*/ 7 h 7"/>
                <a:gd name="T30" fmla="*/ 7 w 14"/>
                <a:gd name="T31" fmla="*/ 7 h 7"/>
                <a:gd name="T32" fmla="*/ 7 w 14"/>
                <a:gd name="T33" fmla="*/ 7 h 7"/>
                <a:gd name="T34" fmla="*/ 0 w 14"/>
                <a:gd name="T35" fmla="*/ 7 h 7"/>
                <a:gd name="T36" fmla="*/ 0 w 14"/>
                <a:gd name="T37" fmla="*/ 7 h 7"/>
                <a:gd name="T38" fmla="*/ 0 w 14"/>
                <a:gd name="T39" fmla="*/ 7 h 7"/>
                <a:gd name="T40" fmla="*/ 0 w 14"/>
                <a:gd name="T41" fmla="*/ 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"/>
                <a:gd name="T64" fmla="*/ 0 h 7"/>
                <a:gd name="T65" fmla="*/ 14 w 14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" h="7">
                  <a:moveTo>
                    <a:pt x="0" y="7"/>
                  </a:move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Rectangle 552"/>
            <p:cNvSpPr>
              <a:spLocks noChangeArrowheads="1"/>
            </p:cNvSpPr>
            <p:nvPr/>
          </p:nvSpPr>
          <p:spPr bwMode="auto">
            <a:xfrm>
              <a:off x="584" y="1199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51" name="Rectangle 553"/>
            <p:cNvSpPr>
              <a:spLocks noChangeArrowheads="1"/>
            </p:cNvSpPr>
            <p:nvPr/>
          </p:nvSpPr>
          <p:spPr bwMode="auto">
            <a:xfrm>
              <a:off x="597" y="1199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52" name="Freeform 554"/>
            <p:cNvSpPr>
              <a:spLocks/>
            </p:cNvSpPr>
            <p:nvPr/>
          </p:nvSpPr>
          <p:spPr bwMode="auto">
            <a:xfrm>
              <a:off x="592" y="1196"/>
              <a:ext cx="2" cy="3"/>
            </a:xfrm>
            <a:custGeom>
              <a:avLst/>
              <a:gdLst>
                <a:gd name="T0" fmla="*/ 0 w 7"/>
                <a:gd name="T1" fmla="*/ 7 h 7"/>
                <a:gd name="T2" fmla="*/ 7 w 7"/>
                <a:gd name="T3" fmla="*/ 0 h 7"/>
                <a:gd name="T4" fmla="*/ 7 w 7"/>
                <a:gd name="T5" fmla="*/ 7 h 7"/>
                <a:gd name="T6" fmla="*/ 0 w 7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7"/>
                <a:gd name="T14" fmla="*/ 7 w 7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7">
                  <a:moveTo>
                    <a:pt x="0" y="7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Rectangle 555"/>
            <p:cNvSpPr>
              <a:spLocks noChangeArrowheads="1"/>
            </p:cNvSpPr>
            <p:nvPr/>
          </p:nvSpPr>
          <p:spPr bwMode="auto">
            <a:xfrm>
              <a:off x="594" y="1196"/>
              <a:ext cx="1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54" name="Freeform 556"/>
            <p:cNvSpPr>
              <a:spLocks/>
            </p:cNvSpPr>
            <p:nvPr/>
          </p:nvSpPr>
          <p:spPr bwMode="auto">
            <a:xfrm>
              <a:off x="543" y="1194"/>
              <a:ext cx="1" cy="2"/>
            </a:xfrm>
            <a:custGeom>
              <a:avLst/>
              <a:gdLst>
                <a:gd name="T0" fmla="*/ 0 w 1"/>
                <a:gd name="T1" fmla="*/ 8 h 8"/>
                <a:gd name="T2" fmla="*/ 0 w 1"/>
                <a:gd name="T3" fmla="*/ 0 h 8"/>
                <a:gd name="T4" fmla="*/ 0 w 1"/>
                <a:gd name="T5" fmla="*/ 8 h 8"/>
                <a:gd name="T6" fmla="*/ 0 w 1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8"/>
                <a:gd name="T14" fmla="*/ 1 w 1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Rectangle 557"/>
            <p:cNvSpPr>
              <a:spLocks noChangeArrowheads="1"/>
            </p:cNvSpPr>
            <p:nvPr/>
          </p:nvSpPr>
          <p:spPr bwMode="auto">
            <a:xfrm>
              <a:off x="594" y="1194"/>
              <a:ext cx="1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56" name="Freeform 558"/>
            <p:cNvSpPr>
              <a:spLocks/>
            </p:cNvSpPr>
            <p:nvPr/>
          </p:nvSpPr>
          <p:spPr bwMode="auto">
            <a:xfrm>
              <a:off x="592" y="1194"/>
              <a:ext cx="2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0 w 7"/>
                <a:gd name="T11" fmla="*/ 0 h 1"/>
                <a:gd name="T12" fmla="*/ 0 w 7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"/>
                <a:gd name="T23" fmla="*/ 7 w 7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Rectangle 559"/>
            <p:cNvSpPr>
              <a:spLocks noChangeArrowheads="1"/>
            </p:cNvSpPr>
            <p:nvPr/>
          </p:nvSpPr>
          <p:spPr bwMode="auto">
            <a:xfrm>
              <a:off x="594" y="1194"/>
              <a:ext cx="1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58" name="Rectangle 560"/>
            <p:cNvSpPr>
              <a:spLocks noChangeArrowheads="1"/>
            </p:cNvSpPr>
            <p:nvPr/>
          </p:nvSpPr>
          <p:spPr bwMode="auto">
            <a:xfrm>
              <a:off x="594" y="1191"/>
              <a:ext cx="1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59" name="Freeform 561"/>
            <p:cNvSpPr>
              <a:spLocks/>
            </p:cNvSpPr>
            <p:nvPr/>
          </p:nvSpPr>
          <p:spPr bwMode="auto">
            <a:xfrm>
              <a:off x="543" y="1175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7 w 7"/>
                <a:gd name="T15" fmla="*/ 0 h 1"/>
                <a:gd name="T16" fmla="*/ 0 w 7"/>
                <a:gd name="T17" fmla="*/ 0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"/>
                <a:gd name="T29" fmla="*/ 7 w 7"/>
                <a:gd name="T30" fmla="*/ 1 h 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Freeform 562"/>
            <p:cNvSpPr>
              <a:spLocks/>
            </p:cNvSpPr>
            <p:nvPr/>
          </p:nvSpPr>
          <p:spPr bwMode="auto">
            <a:xfrm>
              <a:off x="533" y="1187"/>
              <a:ext cx="13" cy="9"/>
            </a:xfrm>
            <a:custGeom>
              <a:avLst/>
              <a:gdLst>
                <a:gd name="T0" fmla="*/ 0 w 36"/>
                <a:gd name="T1" fmla="*/ 7 h 29"/>
                <a:gd name="T2" fmla="*/ 0 w 36"/>
                <a:gd name="T3" fmla="*/ 0 h 29"/>
                <a:gd name="T4" fmla="*/ 0 w 36"/>
                <a:gd name="T5" fmla="*/ 0 h 29"/>
                <a:gd name="T6" fmla="*/ 0 w 36"/>
                <a:gd name="T7" fmla="*/ 0 h 29"/>
                <a:gd name="T8" fmla="*/ 7 w 36"/>
                <a:gd name="T9" fmla="*/ 0 h 29"/>
                <a:gd name="T10" fmla="*/ 7 w 36"/>
                <a:gd name="T11" fmla="*/ 0 h 29"/>
                <a:gd name="T12" fmla="*/ 7 w 36"/>
                <a:gd name="T13" fmla="*/ 7 h 29"/>
                <a:gd name="T14" fmla="*/ 7 w 36"/>
                <a:gd name="T15" fmla="*/ 7 h 29"/>
                <a:gd name="T16" fmla="*/ 14 w 36"/>
                <a:gd name="T17" fmla="*/ 7 h 29"/>
                <a:gd name="T18" fmla="*/ 14 w 36"/>
                <a:gd name="T19" fmla="*/ 7 h 29"/>
                <a:gd name="T20" fmla="*/ 14 w 36"/>
                <a:gd name="T21" fmla="*/ 7 h 29"/>
                <a:gd name="T22" fmla="*/ 14 w 36"/>
                <a:gd name="T23" fmla="*/ 14 h 29"/>
                <a:gd name="T24" fmla="*/ 14 w 36"/>
                <a:gd name="T25" fmla="*/ 14 h 29"/>
                <a:gd name="T26" fmla="*/ 14 w 36"/>
                <a:gd name="T27" fmla="*/ 7 h 29"/>
                <a:gd name="T28" fmla="*/ 14 w 36"/>
                <a:gd name="T29" fmla="*/ 7 h 29"/>
                <a:gd name="T30" fmla="*/ 22 w 36"/>
                <a:gd name="T31" fmla="*/ 7 h 29"/>
                <a:gd name="T32" fmla="*/ 22 w 36"/>
                <a:gd name="T33" fmla="*/ 14 h 29"/>
                <a:gd name="T34" fmla="*/ 22 w 36"/>
                <a:gd name="T35" fmla="*/ 14 h 29"/>
                <a:gd name="T36" fmla="*/ 22 w 36"/>
                <a:gd name="T37" fmla="*/ 7 h 29"/>
                <a:gd name="T38" fmla="*/ 22 w 36"/>
                <a:gd name="T39" fmla="*/ 14 h 29"/>
                <a:gd name="T40" fmla="*/ 29 w 36"/>
                <a:gd name="T41" fmla="*/ 14 h 29"/>
                <a:gd name="T42" fmla="*/ 29 w 36"/>
                <a:gd name="T43" fmla="*/ 14 h 29"/>
                <a:gd name="T44" fmla="*/ 29 w 36"/>
                <a:gd name="T45" fmla="*/ 14 h 29"/>
                <a:gd name="T46" fmla="*/ 29 w 36"/>
                <a:gd name="T47" fmla="*/ 14 h 29"/>
                <a:gd name="T48" fmla="*/ 29 w 36"/>
                <a:gd name="T49" fmla="*/ 14 h 29"/>
                <a:gd name="T50" fmla="*/ 29 w 36"/>
                <a:gd name="T51" fmla="*/ 21 h 29"/>
                <a:gd name="T52" fmla="*/ 29 w 36"/>
                <a:gd name="T53" fmla="*/ 21 h 29"/>
                <a:gd name="T54" fmla="*/ 29 w 36"/>
                <a:gd name="T55" fmla="*/ 21 h 29"/>
                <a:gd name="T56" fmla="*/ 29 w 36"/>
                <a:gd name="T57" fmla="*/ 21 h 29"/>
                <a:gd name="T58" fmla="*/ 29 w 36"/>
                <a:gd name="T59" fmla="*/ 21 h 29"/>
                <a:gd name="T60" fmla="*/ 29 w 36"/>
                <a:gd name="T61" fmla="*/ 29 h 29"/>
                <a:gd name="T62" fmla="*/ 29 w 36"/>
                <a:gd name="T63" fmla="*/ 29 h 29"/>
                <a:gd name="T64" fmla="*/ 29 w 36"/>
                <a:gd name="T65" fmla="*/ 29 h 29"/>
                <a:gd name="T66" fmla="*/ 29 w 36"/>
                <a:gd name="T67" fmla="*/ 29 h 29"/>
                <a:gd name="T68" fmla="*/ 36 w 36"/>
                <a:gd name="T69" fmla="*/ 29 h 29"/>
                <a:gd name="T70" fmla="*/ 36 w 36"/>
                <a:gd name="T71" fmla="*/ 29 h 29"/>
                <a:gd name="T72" fmla="*/ 29 w 36"/>
                <a:gd name="T73" fmla="*/ 29 h 29"/>
                <a:gd name="T74" fmla="*/ 29 w 36"/>
                <a:gd name="T75" fmla="*/ 29 h 29"/>
                <a:gd name="T76" fmla="*/ 29 w 36"/>
                <a:gd name="T77" fmla="*/ 29 h 29"/>
                <a:gd name="T78" fmla="*/ 29 w 36"/>
                <a:gd name="T79" fmla="*/ 29 h 29"/>
                <a:gd name="T80" fmla="*/ 29 w 36"/>
                <a:gd name="T81" fmla="*/ 29 h 29"/>
                <a:gd name="T82" fmla="*/ 22 w 36"/>
                <a:gd name="T83" fmla="*/ 29 h 29"/>
                <a:gd name="T84" fmla="*/ 22 w 36"/>
                <a:gd name="T85" fmla="*/ 29 h 29"/>
                <a:gd name="T86" fmla="*/ 22 w 36"/>
                <a:gd name="T87" fmla="*/ 21 h 29"/>
                <a:gd name="T88" fmla="*/ 22 w 36"/>
                <a:gd name="T89" fmla="*/ 21 h 29"/>
                <a:gd name="T90" fmla="*/ 22 w 36"/>
                <a:gd name="T91" fmla="*/ 21 h 29"/>
                <a:gd name="T92" fmla="*/ 22 w 36"/>
                <a:gd name="T93" fmla="*/ 21 h 29"/>
                <a:gd name="T94" fmla="*/ 14 w 36"/>
                <a:gd name="T95" fmla="*/ 21 h 29"/>
                <a:gd name="T96" fmla="*/ 14 w 36"/>
                <a:gd name="T97" fmla="*/ 21 h 29"/>
                <a:gd name="T98" fmla="*/ 14 w 36"/>
                <a:gd name="T99" fmla="*/ 21 h 29"/>
                <a:gd name="T100" fmla="*/ 14 w 36"/>
                <a:gd name="T101" fmla="*/ 14 h 29"/>
                <a:gd name="T102" fmla="*/ 14 w 36"/>
                <a:gd name="T103" fmla="*/ 14 h 29"/>
                <a:gd name="T104" fmla="*/ 14 w 36"/>
                <a:gd name="T105" fmla="*/ 14 h 29"/>
                <a:gd name="T106" fmla="*/ 7 w 36"/>
                <a:gd name="T107" fmla="*/ 14 h 29"/>
                <a:gd name="T108" fmla="*/ 7 w 36"/>
                <a:gd name="T109" fmla="*/ 14 h 29"/>
                <a:gd name="T110" fmla="*/ 7 w 36"/>
                <a:gd name="T111" fmla="*/ 14 h 29"/>
                <a:gd name="T112" fmla="*/ 7 w 36"/>
                <a:gd name="T113" fmla="*/ 7 h 29"/>
                <a:gd name="T114" fmla="*/ 7 w 36"/>
                <a:gd name="T115" fmla="*/ 7 h 29"/>
                <a:gd name="T116" fmla="*/ 0 w 36"/>
                <a:gd name="T117" fmla="*/ 7 h 29"/>
                <a:gd name="T118" fmla="*/ 0 w 36"/>
                <a:gd name="T119" fmla="*/ 7 h 29"/>
                <a:gd name="T120" fmla="*/ 0 w 36"/>
                <a:gd name="T121" fmla="*/ 7 h 29"/>
                <a:gd name="T122" fmla="*/ 0 w 36"/>
                <a:gd name="T123" fmla="*/ 7 h 29"/>
                <a:gd name="T124" fmla="*/ 0 w 36"/>
                <a:gd name="T125" fmla="*/ 7 h 2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6"/>
                <a:gd name="T190" fmla="*/ 0 h 29"/>
                <a:gd name="T191" fmla="*/ 36 w 36"/>
                <a:gd name="T192" fmla="*/ 29 h 2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6" h="29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14" y="7"/>
                  </a:lnTo>
                  <a:lnTo>
                    <a:pt x="22" y="7"/>
                  </a:lnTo>
                  <a:lnTo>
                    <a:pt x="22" y="14"/>
                  </a:lnTo>
                  <a:lnTo>
                    <a:pt x="22" y="7"/>
                  </a:lnTo>
                  <a:lnTo>
                    <a:pt x="22" y="14"/>
                  </a:lnTo>
                  <a:lnTo>
                    <a:pt x="29" y="14"/>
                  </a:lnTo>
                  <a:lnTo>
                    <a:pt x="29" y="21"/>
                  </a:lnTo>
                  <a:lnTo>
                    <a:pt x="29" y="29"/>
                  </a:lnTo>
                  <a:lnTo>
                    <a:pt x="36" y="29"/>
                  </a:lnTo>
                  <a:lnTo>
                    <a:pt x="29" y="29"/>
                  </a:lnTo>
                  <a:lnTo>
                    <a:pt x="22" y="29"/>
                  </a:lnTo>
                  <a:lnTo>
                    <a:pt x="22" y="21"/>
                  </a:lnTo>
                  <a:lnTo>
                    <a:pt x="14" y="21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Rectangle 563"/>
            <p:cNvSpPr>
              <a:spLocks noChangeArrowheads="1"/>
            </p:cNvSpPr>
            <p:nvPr/>
          </p:nvSpPr>
          <p:spPr bwMode="auto">
            <a:xfrm>
              <a:off x="541" y="1175"/>
              <a:ext cx="0" cy="2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62" name="Freeform 564"/>
            <p:cNvSpPr>
              <a:spLocks/>
            </p:cNvSpPr>
            <p:nvPr/>
          </p:nvSpPr>
          <p:spPr bwMode="auto">
            <a:xfrm>
              <a:off x="543" y="1175"/>
              <a:ext cx="6" cy="7"/>
            </a:xfrm>
            <a:custGeom>
              <a:avLst/>
              <a:gdLst>
                <a:gd name="T0" fmla="*/ 0 w 14"/>
                <a:gd name="T1" fmla="*/ 7 h 21"/>
                <a:gd name="T2" fmla="*/ 0 w 14"/>
                <a:gd name="T3" fmla="*/ 7 h 21"/>
                <a:gd name="T4" fmla="*/ 0 w 14"/>
                <a:gd name="T5" fmla="*/ 7 h 21"/>
                <a:gd name="T6" fmla="*/ 0 w 14"/>
                <a:gd name="T7" fmla="*/ 7 h 21"/>
                <a:gd name="T8" fmla="*/ 0 w 14"/>
                <a:gd name="T9" fmla="*/ 7 h 21"/>
                <a:gd name="T10" fmla="*/ 7 w 14"/>
                <a:gd name="T11" fmla="*/ 7 h 21"/>
                <a:gd name="T12" fmla="*/ 7 w 14"/>
                <a:gd name="T13" fmla="*/ 7 h 21"/>
                <a:gd name="T14" fmla="*/ 7 w 14"/>
                <a:gd name="T15" fmla="*/ 7 h 21"/>
                <a:gd name="T16" fmla="*/ 7 w 14"/>
                <a:gd name="T17" fmla="*/ 0 h 21"/>
                <a:gd name="T18" fmla="*/ 14 w 14"/>
                <a:gd name="T19" fmla="*/ 0 h 21"/>
                <a:gd name="T20" fmla="*/ 14 w 14"/>
                <a:gd name="T21" fmla="*/ 0 h 21"/>
                <a:gd name="T22" fmla="*/ 14 w 14"/>
                <a:gd name="T23" fmla="*/ 0 h 21"/>
                <a:gd name="T24" fmla="*/ 14 w 14"/>
                <a:gd name="T25" fmla="*/ 7 h 21"/>
                <a:gd name="T26" fmla="*/ 14 w 14"/>
                <a:gd name="T27" fmla="*/ 7 h 21"/>
                <a:gd name="T28" fmla="*/ 14 w 14"/>
                <a:gd name="T29" fmla="*/ 7 h 21"/>
                <a:gd name="T30" fmla="*/ 14 w 14"/>
                <a:gd name="T31" fmla="*/ 7 h 21"/>
                <a:gd name="T32" fmla="*/ 14 w 14"/>
                <a:gd name="T33" fmla="*/ 7 h 21"/>
                <a:gd name="T34" fmla="*/ 14 w 14"/>
                <a:gd name="T35" fmla="*/ 14 h 21"/>
                <a:gd name="T36" fmla="*/ 14 w 14"/>
                <a:gd name="T37" fmla="*/ 14 h 21"/>
                <a:gd name="T38" fmla="*/ 14 w 14"/>
                <a:gd name="T39" fmla="*/ 14 h 21"/>
                <a:gd name="T40" fmla="*/ 14 w 14"/>
                <a:gd name="T41" fmla="*/ 21 h 21"/>
                <a:gd name="T42" fmla="*/ 14 w 14"/>
                <a:gd name="T43" fmla="*/ 21 h 21"/>
                <a:gd name="T44" fmla="*/ 7 w 14"/>
                <a:gd name="T45" fmla="*/ 21 h 21"/>
                <a:gd name="T46" fmla="*/ 7 w 14"/>
                <a:gd name="T47" fmla="*/ 21 h 21"/>
                <a:gd name="T48" fmla="*/ 7 w 14"/>
                <a:gd name="T49" fmla="*/ 21 h 21"/>
                <a:gd name="T50" fmla="*/ 7 w 14"/>
                <a:gd name="T51" fmla="*/ 21 h 21"/>
                <a:gd name="T52" fmla="*/ 7 w 14"/>
                <a:gd name="T53" fmla="*/ 21 h 21"/>
                <a:gd name="T54" fmla="*/ 0 w 14"/>
                <a:gd name="T55" fmla="*/ 21 h 21"/>
                <a:gd name="T56" fmla="*/ 0 w 14"/>
                <a:gd name="T57" fmla="*/ 21 h 21"/>
                <a:gd name="T58" fmla="*/ 0 w 14"/>
                <a:gd name="T59" fmla="*/ 14 h 21"/>
                <a:gd name="T60" fmla="*/ 0 w 14"/>
                <a:gd name="T61" fmla="*/ 14 h 21"/>
                <a:gd name="T62" fmla="*/ 0 w 14"/>
                <a:gd name="T63" fmla="*/ 14 h 21"/>
                <a:gd name="T64" fmla="*/ 0 w 14"/>
                <a:gd name="T65" fmla="*/ 14 h 21"/>
                <a:gd name="T66" fmla="*/ 0 w 14"/>
                <a:gd name="T67" fmla="*/ 14 h 21"/>
                <a:gd name="T68" fmla="*/ 7 w 14"/>
                <a:gd name="T69" fmla="*/ 7 h 21"/>
                <a:gd name="T70" fmla="*/ 0 w 14"/>
                <a:gd name="T71" fmla="*/ 7 h 21"/>
                <a:gd name="T72" fmla="*/ 0 w 14"/>
                <a:gd name="T73" fmla="*/ 7 h 2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"/>
                <a:gd name="T112" fmla="*/ 0 h 21"/>
                <a:gd name="T113" fmla="*/ 14 w 14"/>
                <a:gd name="T114" fmla="*/ 21 h 2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" h="21">
                  <a:moveTo>
                    <a:pt x="0" y="7"/>
                  </a:move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14" y="21"/>
                  </a:lnTo>
                  <a:lnTo>
                    <a:pt x="7" y="21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Rectangle 565"/>
            <p:cNvSpPr>
              <a:spLocks noChangeArrowheads="1"/>
            </p:cNvSpPr>
            <p:nvPr/>
          </p:nvSpPr>
          <p:spPr bwMode="auto">
            <a:xfrm>
              <a:off x="530" y="1184"/>
              <a:ext cx="0" cy="3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64" name="Rectangle 566"/>
            <p:cNvSpPr>
              <a:spLocks noChangeArrowheads="1"/>
            </p:cNvSpPr>
            <p:nvPr/>
          </p:nvSpPr>
          <p:spPr bwMode="auto">
            <a:xfrm>
              <a:off x="543" y="1179"/>
              <a:ext cx="1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65" name="Freeform 567"/>
            <p:cNvSpPr>
              <a:spLocks/>
            </p:cNvSpPr>
            <p:nvPr/>
          </p:nvSpPr>
          <p:spPr bwMode="auto">
            <a:xfrm>
              <a:off x="541" y="1177"/>
              <a:ext cx="2" cy="2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0 w 7"/>
                <a:gd name="T5" fmla="*/ 0 h 7"/>
                <a:gd name="T6" fmla="*/ 0 w 7"/>
                <a:gd name="T7" fmla="*/ 0 h 7"/>
                <a:gd name="T8" fmla="*/ 7 w 7"/>
                <a:gd name="T9" fmla="*/ 0 h 7"/>
                <a:gd name="T10" fmla="*/ 7 w 7"/>
                <a:gd name="T11" fmla="*/ 0 h 7"/>
                <a:gd name="T12" fmla="*/ 7 w 7"/>
                <a:gd name="T13" fmla="*/ 0 h 7"/>
                <a:gd name="T14" fmla="*/ 7 w 7"/>
                <a:gd name="T15" fmla="*/ 0 h 7"/>
                <a:gd name="T16" fmla="*/ 7 w 7"/>
                <a:gd name="T17" fmla="*/ 7 h 7"/>
                <a:gd name="T18" fmla="*/ 7 w 7"/>
                <a:gd name="T19" fmla="*/ 7 h 7"/>
                <a:gd name="T20" fmla="*/ 0 w 7"/>
                <a:gd name="T21" fmla="*/ 7 h 7"/>
                <a:gd name="T22" fmla="*/ 0 w 7"/>
                <a:gd name="T23" fmla="*/ 7 h 7"/>
                <a:gd name="T24" fmla="*/ 0 w 7"/>
                <a:gd name="T25" fmla="*/ 7 h 7"/>
                <a:gd name="T26" fmla="*/ 0 w 7"/>
                <a:gd name="T27" fmla="*/ 0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"/>
                <a:gd name="T43" fmla="*/ 0 h 7"/>
                <a:gd name="T44" fmla="*/ 7 w 7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Rectangle 568"/>
            <p:cNvSpPr>
              <a:spLocks noChangeArrowheads="1"/>
            </p:cNvSpPr>
            <p:nvPr/>
          </p:nvSpPr>
          <p:spPr bwMode="auto">
            <a:xfrm>
              <a:off x="538" y="1179"/>
              <a:ext cx="3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67" name="Rectangle 569"/>
            <p:cNvSpPr>
              <a:spLocks noChangeArrowheads="1"/>
            </p:cNvSpPr>
            <p:nvPr/>
          </p:nvSpPr>
          <p:spPr bwMode="auto">
            <a:xfrm>
              <a:off x="541" y="1179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68" name="Freeform 570"/>
            <p:cNvSpPr>
              <a:spLocks/>
            </p:cNvSpPr>
            <p:nvPr/>
          </p:nvSpPr>
          <p:spPr bwMode="auto">
            <a:xfrm>
              <a:off x="441" y="128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"/>
                <a:gd name="T22" fmla="*/ 0 h 1"/>
                <a:gd name="T23" fmla="*/ 1 w 1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Freeform 571"/>
            <p:cNvSpPr>
              <a:spLocks/>
            </p:cNvSpPr>
            <p:nvPr/>
          </p:nvSpPr>
          <p:spPr bwMode="auto">
            <a:xfrm>
              <a:off x="546" y="1196"/>
              <a:ext cx="3" cy="3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7 h 7"/>
                <a:gd name="T4" fmla="*/ 0 w 7"/>
                <a:gd name="T5" fmla="*/ 7 h 7"/>
                <a:gd name="T6" fmla="*/ 0 w 7"/>
                <a:gd name="T7" fmla="*/ 7 h 7"/>
                <a:gd name="T8" fmla="*/ 0 w 7"/>
                <a:gd name="T9" fmla="*/ 7 h 7"/>
                <a:gd name="T10" fmla="*/ 0 w 7"/>
                <a:gd name="T11" fmla="*/ 7 h 7"/>
                <a:gd name="T12" fmla="*/ 0 w 7"/>
                <a:gd name="T13" fmla="*/ 0 h 7"/>
                <a:gd name="T14" fmla="*/ 7 w 7"/>
                <a:gd name="T15" fmla="*/ 0 h 7"/>
                <a:gd name="T16" fmla="*/ 7 w 7"/>
                <a:gd name="T17" fmla="*/ 0 h 7"/>
                <a:gd name="T18" fmla="*/ 7 w 7"/>
                <a:gd name="T19" fmla="*/ 0 h 7"/>
                <a:gd name="T20" fmla="*/ 7 w 7"/>
                <a:gd name="T21" fmla="*/ 7 h 7"/>
                <a:gd name="T22" fmla="*/ 7 w 7"/>
                <a:gd name="T23" fmla="*/ 7 h 7"/>
                <a:gd name="T24" fmla="*/ 7 w 7"/>
                <a:gd name="T25" fmla="*/ 7 h 7"/>
                <a:gd name="T26" fmla="*/ 7 w 7"/>
                <a:gd name="T27" fmla="*/ 7 h 7"/>
                <a:gd name="T28" fmla="*/ 7 w 7"/>
                <a:gd name="T29" fmla="*/ 7 h 7"/>
                <a:gd name="T30" fmla="*/ 0 w 7"/>
                <a:gd name="T31" fmla="*/ 7 h 7"/>
                <a:gd name="T32" fmla="*/ 0 w 7"/>
                <a:gd name="T33" fmla="*/ 7 h 7"/>
                <a:gd name="T34" fmla="*/ 0 w 7"/>
                <a:gd name="T35" fmla="*/ 7 h 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"/>
                <a:gd name="T55" fmla="*/ 0 h 7"/>
                <a:gd name="T56" fmla="*/ 7 w 7"/>
                <a:gd name="T57" fmla="*/ 7 h 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Rectangle 572"/>
            <p:cNvSpPr>
              <a:spLocks noChangeArrowheads="1"/>
            </p:cNvSpPr>
            <p:nvPr/>
          </p:nvSpPr>
          <p:spPr bwMode="auto">
            <a:xfrm>
              <a:off x="487" y="1273"/>
              <a:ext cx="0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71" name="Freeform 573"/>
            <p:cNvSpPr>
              <a:spLocks/>
            </p:cNvSpPr>
            <p:nvPr/>
          </p:nvSpPr>
          <p:spPr bwMode="auto">
            <a:xfrm>
              <a:off x="549" y="1201"/>
              <a:ext cx="5" cy="2"/>
            </a:xfrm>
            <a:custGeom>
              <a:avLst/>
              <a:gdLst>
                <a:gd name="T0" fmla="*/ 0 w 14"/>
                <a:gd name="T1" fmla="*/ 7 h 7"/>
                <a:gd name="T2" fmla="*/ 0 w 14"/>
                <a:gd name="T3" fmla="*/ 0 h 7"/>
                <a:gd name="T4" fmla="*/ 0 w 14"/>
                <a:gd name="T5" fmla="*/ 0 h 7"/>
                <a:gd name="T6" fmla="*/ 0 w 14"/>
                <a:gd name="T7" fmla="*/ 0 h 7"/>
                <a:gd name="T8" fmla="*/ 7 w 14"/>
                <a:gd name="T9" fmla="*/ 0 h 7"/>
                <a:gd name="T10" fmla="*/ 7 w 14"/>
                <a:gd name="T11" fmla="*/ 0 h 7"/>
                <a:gd name="T12" fmla="*/ 7 w 14"/>
                <a:gd name="T13" fmla="*/ 0 h 7"/>
                <a:gd name="T14" fmla="*/ 14 w 14"/>
                <a:gd name="T15" fmla="*/ 0 h 7"/>
                <a:gd name="T16" fmla="*/ 14 w 14"/>
                <a:gd name="T17" fmla="*/ 0 h 7"/>
                <a:gd name="T18" fmla="*/ 14 w 14"/>
                <a:gd name="T19" fmla="*/ 7 h 7"/>
                <a:gd name="T20" fmla="*/ 7 w 14"/>
                <a:gd name="T21" fmla="*/ 7 h 7"/>
                <a:gd name="T22" fmla="*/ 7 w 14"/>
                <a:gd name="T23" fmla="*/ 7 h 7"/>
                <a:gd name="T24" fmla="*/ 7 w 14"/>
                <a:gd name="T25" fmla="*/ 7 h 7"/>
                <a:gd name="T26" fmla="*/ 7 w 14"/>
                <a:gd name="T27" fmla="*/ 7 h 7"/>
                <a:gd name="T28" fmla="*/ 0 w 14"/>
                <a:gd name="T29" fmla="*/ 7 h 7"/>
                <a:gd name="T30" fmla="*/ 0 w 14"/>
                <a:gd name="T31" fmla="*/ 7 h 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"/>
                <a:gd name="T49" fmla="*/ 0 h 7"/>
                <a:gd name="T50" fmla="*/ 14 w 14"/>
                <a:gd name="T51" fmla="*/ 7 h 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Freeform 574"/>
            <p:cNvSpPr>
              <a:spLocks/>
            </p:cNvSpPr>
            <p:nvPr/>
          </p:nvSpPr>
          <p:spPr bwMode="auto">
            <a:xfrm>
              <a:off x="543" y="1227"/>
              <a:ext cx="1" cy="3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  <a:gd name="T4" fmla="*/ 0 w 1"/>
                <a:gd name="T5" fmla="*/ 0 h 7"/>
                <a:gd name="T6" fmla="*/ 0 w 1"/>
                <a:gd name="T7" fmla="*/ 0 h 7"/>
                <a:gd name="T8" fmla="*/ 0 w 1"/>
                <a:gd name="T9" fmla="*/ 7 h 7"/>
                <a:gd name="T10" fmla="*/ 0 w 1"/>
                <a:gd name="T11" fmla="*/ 7 h 7"/>
                <a:gd name="T12" fmla="*/ 0 w 1"/>
                <a:gd name="T13" fmla="*/ 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"/>
                <a:gd name="T22" fmla="*/ 0 h 7"/>
                <a:gd name="T23" fmla="*/ 1 w 1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" h="7">
                  <a:moveTo>
                    <a:pt x="0" y="7"/>
                  </a:move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Freeform 575"/>
            <p:cNvSpPr>
              <a:spLocks/>
            </p:cNvSpPr>
            <p:nvPr/>
          </p:nvSpPr>
          <p:spPr bwMode="auto">
            <a:xfrm>
              <a:off x="546" y="1172"/>
              <a:ext cx="6" cy="3"/>
            </a:xfrm>
            <a:custGeom>
              <a:avLst/>
              <a:gdLst>
                <a:gd name="T0" fmla="*/ 0 w 14"/>
                <a:gd name="T1" fmla="*/ 7 h 7"/>
                <a:gd name="T2" fmla="*/ 0 w 14"/>
                <a:gd name="T3" fmla="*/ 7 h 7"/>
                <a:gd name="T4" fmla="*/ 0 w 14"/>
                <a:gd name="T5" fmla="*/ 7 h 7"/>
                <a:gd name="T6" fmla="*/ 0 w 14"/>
                <a:gd name="T7" fmla="*/ 0 h 7"/>
                <a:gd name="T8" fmla="*/ 0 w 14"/>
                <a:gd name="T9" fmla="*/ 0 h 7"/>
                <a:gd name="T10" fmla="*/ 0 w 14"/>
                <a:gd name="T11" fmla="*/ 0 h 7"/>
                <a:gd name="T12" fmla="*/ 0 w 14"/>
                <a:gd name="T13" fmla="*/ 0 h 7"/>
                <a:gd name="T14" fmla="*/ 0 w 14"/>
                <a:gd name="T15" fmla="*/ 0 h 7"/>
                <a:gd name="T16" fmla="*/ 7 w 14"/>
                <a:gd name="T17" fmla="*/ 0 h 7"/>
                <a:gd name="T18" fmla="*/ 7 w 14"/>
                <a:gd name="T19" fmla="*/ 0 h 7"/>
                <a:gd name="T20" fmla="*/ 7 w 14"/>
                <a:gd name="T21" fmla="*/ 0 h 7"/>
                <a:gd name="T22" fmla="*/ 7 w 14"/>
                <a:gd name="T23" fmla="*/ 0 h 7"/>
                <a:gd name="T24" fmla="*/ 7 w 14"/>
                <a:gd name="T25" fmla="*/ 0 h 7"/>
                <a:gd name="T26" fmla="*/ 14 w 14"/>
                <a:gd name="T27" fmla="*/ 0 h 7"/>
                <a:gd name="T28" fmla="*/ 14 w 14"/>
                <a:gd name="T29" fmla="*/ 0 h 7"/>
                <a:gd name="T30" fmla="*/ 14 w 14"/>
                <a:gd name="T31" fmla="*/ 0 h 7"/>
                <a:gd name="T32" fmla="*/ 14 w 14"/>
                <a:gd name="T33" fmla="*/ 7 h 7"/>
                <a:gd name="T34" fmla="*/ 14 w 14"/>
                <a:gd name="T35" fmla="*/ 7 h 7"/>
                <a:gd name="T36" fmla="*/ 14 w 14"/>
                <a:gd name="T37" fmla="*/ 7 h 7"/>
                <a:gd name="T38" fmla="*/ 7 w 14"/>
                <a:gd name="T39" fmla="*/ 7 h 7"/>
                <a:gd name="T40" fmla="*/ 7 w 14"/>
                <a:gd name="T41" fmla="*/ 7 h 7"/>
                <a:gd name="T42" fmla="*/ 7 w 14"/>
                <a:gd name="T43" fmla="*/ 7 h 7"/>
                <a:gd name="T44" fmla="*/ 0 w 14"/>
                <a:gd name="T45" fmla="*/ 7 h 7"/>
                <a:gd name="T46" fmla="*/ 0 w 14"/>
                <a:gd name="T47" fmla="*/ 7 h 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4"/>
                <a:gd name="T73" fmla="*/ 0 h 7"/>
                <a:gd name="T74" fmla="*/ 14 w 14"/>
                <a:gd name="T75" fmla="*/ 7 h 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4" h="7">
                  <a:moveTo>
                    <a:pt x="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Rectangle 576"/>
            <p:cNvSpPr>
              <a:spLocks noChangeArrowheads="1"/>
            </p:cNvSpPr>
            <p:nvPr/>
          </p:nvSpPr>
          <p:spPr bwMode="auto">
            <a:xfrm>
              <a:off x="552" y="1172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75" name="Freeform 577"/>
            <p:cNvSpPr>
              <a:spLocks/>
            </p:cNvSpPr>
            <p:nvPr/>
          </p:nvSpPr>
          <p:spPr bwMode="auto">
            <a:xfrm>
              <a:off x="818" y="1213"/>
              <a:ext cx="3" cy="0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7 w 7"/>
                <a:gd name="T7" fmla="*/ 0 h 1"/>
                <a:gd name="T8" fmla="*/ 7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7 w 7"/>
                <a:gd name="T15" fmla="*/ 0 h 1"/>
                <a:gd name="T16" fmla="*/ 0 w 7"/>
                <a:gd name="T17" fmla="*/ 0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"/>
                <a:gd name="T29" fmla="*/ 7 w 7"/>
                <a:gd name="T30" fmla="*/ 1 h 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">
                  <a:moveTo>
                    <a:pt x="0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Rectangle 578"/>
            <p:cNvSpPr>
              <a:spLocks noChangeArrowheads="1"/>
            </p:cNvSpPr>
            <p:nvPr/>
          </p:nvSpPr>
          <p:spPr bwMode="auto">
            <a:xfrm>
              <a:off x="802" y="1225"/>
              <a:ext cx="3" cy="0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77" name="Rectangle 579"/>
            <p:cNvSpPr>
              <a:spLocks noChangeArrowheads="1"/>
            </p:cNvSpPr>
            <p:nvPr/>
          </p:nvSpPr>
          <p:spPr bwMode="auto">
            <a:xfrm>
              <a:off x="538" y="1172"/>
              <a:ext cx="0" cy="1"/>
            </a:xfrm>
            <a:prstGeom prst="rect">
              <a:avLst/>
            </a:pr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fr-FR" sz="1800">
                <a:latin typeface="Arial" pitchFamily="34" charset="0"/>
              </a:endParaRPr>
            </a:p>
          </p:txBody>
        </p:sp>
        <p:sp>
          <p:nvSpPr>
            <p:cNvPr id="378" name="Freeform 580"/>
            <p:cNvSpPr>
              <a:spLocks noEditPoints="1"/>
            </p:cNvSpPr>
            <p:nvPr/>
          </p:nvSpPr>
          <p:spPr bwMode="auto">
            <a:xfrm>
              <a:off x="444" y="988"/>
              <a:ext cx="385" cy="388"/>
            </a:xfrm>
            <a:custGeom>
              <a:avLst/>
              <a:gdLst>
                <a:gd name="T0" fmla="*/ 298 w 1014"/>
                <a:gd name="T1" fmla="*/ 546 h 1148"/>
                <a:gd name="T2" fmla="*/ 915 w 1014"/>
                <a:gd name="T3" fmla="*/ 35 h 1148"/>
                <a:gd name="T4" fmla="*/ 851 w 1014"/>
                <a:gd name="T5" fmla="*/ 113 h 1148"/>
                <a:gd name="T6" fmla="*/ 730 w 1014"/>
                <a:gd name="T7" fmla="*/ 191 h 1148"/>
                <a:gd name="T8" fmla="*/ 667 w 1014"/>
                <a:gd name="T9" fmla="*/ 262 h 1148"/>
                <a:gd name="T10" fmla="*/ 759 w 1014"/>
                <a:gd name="T11" fmla="*/ 397 h 1148"/>
                <a:gd name="T12" fmla="*/ 830 w 1014"/>
                <a:gd name="T13" fmla="*/ 347 h 1148"/>
                <a:gd name="T14" fmla="*/ 922 w 1014"/>
                <a:gd name="T15" fmla="*/ 432 h 1148"/>
                <a:gd name="T16" fmla="*/ 1007 w 1014"/>
                <a:gd name="T17" fmla="*/ 489 h 1148"/>
                <a:gd name="T18" fmla="*/ 971 w 1014"/>
                <a:gd name="T19" fmla="*/ 553 h 1148"/>
                <a:gd name="T20" fmla="*/ 971 w 1014"/>
                <a:gd name="T21" fmla="*/ 694 h 1148"/>
                <a:gd name="T22" fmla="*/ 957 w 1014"/>
                <a:gd name="T23" fmla="*/ 772 h 1148"/>
                <a:gd name="T24" fmla="*/ 886 w 1014"/>
                <a:gd name="T25" fmla="*/ 935 h 1148"/>
                <a:gd name="T26" fmla="*/ 808 w 1014"/>
                <a:gd name="T27" fmla="*/ 1063 h 1148"/>
                <a:gd name="T28" fmla="*/ 709 w 1014"/>
                <a:gd name="T29" fmla="*/ 1063 h 1148"/>
                <a:gd name="T30" fmla="*/ 645 w 1014"/>
                <a:gd name="T31" fmla="*/ 1042 h 1148"/>
                <a:gd name="T32" fmla="*/ 546 w 1014"/>
                <a:gd name="T33" fmla="*/ 1070 h 1148"/>
                <a:gd name="T34" fmla="*/ 440 w 1014"/>
                <a:gd name="T35" fmla="*/ 1105 h 1148"/>
                <a:gd name="T36" fmla="*/ 390 w 1014"/>
                <a:gd name="T37" fmla="*/ 1127 h 1148"/>
                <a:gd name="T38" fmla="*/ 312 w 1014"/>
                <a:gd name="T39" fmla="*/ 1148 h 1148"/>
                <a:gd name="T40" fmla="*/ 227 w 1014"/>
                <a:gd name="T41" fmla="*/ 1134 h 1148"/>
                <a:gd name="T42" fmla="*/ 163 w 1014"/>
                <a:gd name="T43" fmla="*/ 1120 h 1148"/>
                <a:gd name="T44" fmla="*/ 100 w 1014"/>
                <a:gd name="T45" fmla="*/ 1113 h 1148"/>
                <a:gd name="T46" fmla="*/ 121 w 1014"/>
                <a:gd name="T47" fmla="*/ 1084 h 1148"/>
                <a:gd name="T48" fmla="*/ 121 w 1014"/>
                <a:gd name="T49" fmla="*/ 1063 h 1148"/>
                <a:gd name="T50" fmla="*/ 57 w 1014"/>
                <a:gd name="T51" fmla="*/ 1049 h 1148"/>
                <a:gd name="T52" fmla="*/ 149 w 1014"/>
                <a:gd name="T53" fmla="*/ 1013 h 1148"/>
                <a:gd name="T54" fmla="*/ 64 w 1014"/>
                <a:gd name="T55" fmla="*/ 1013 h 1148"/>
                <a:gd name="T56" fmla="*/ 7 w 1014"/>
                <a:gd name="T57" fmla="*/ 964 h 1148"/>
                <a:gd name="T58" fmla="*/ 64 w 1014"/>
                <a:gd name="T59" fmla="*/ 928 h 1148"/>
                <a:gd name="T60" fmla="*/ 114 w 1014"/>
                <a:gd name="T61" fmla="*/ 907 h 1148"/>
                <a:gd name="T62" fmla="*/ 15 w 1014"/>
                <a:gd name="T63" fmla="*/ 872 h 1148"/>
                <a:gd name="T64" fmla="*/ 107 w 1014"/>
                <a:gd name="T65" fmla="*/ 857 h 1148"/>
                <a:gd name="T66" fmla="*/ 149 w 1014"/>
                <a:gd name="T67" fmla="*/ 857 h 1148"/>
                <a:gd name="T68" fmla="*/ 192 w 1014"/>
                <a:gd name="T69" fmla="*/ 772 h 1148"/>
                <a:gd name="T70" fmla="*/ 270 w 1014"/>
                <a:gd name="T71" fmla="*/ 723 h 1148"/>
                <a:gd name="T72" fmla="*/ 333 w 1014"/>
                <a:gd name="T73" fmla="*/ 631 h 1148"/>
                <a:gd name="T74" fmla="*/ 404 w 1014"/>
                <a:gd name="T75" fmla="*/ 609 h 1148"/>
                <a:gd name="T76" fmla="*/ 298 w 1014"/>
                <a:gd name="T77" fmla="*/ 560 h 1148"/>
                <a:gd name="T78" fmla="*/ 270 w 1014"/>
                <a:gd name="T79" fmla="*/ 531 h 1148"/>
                <a:gd name="T80" fmla="*/ 241 w 1014"/>
                <a:gd name="T81" fmla="*/ 503 h 1148"/>
                <a:gd name="T82" fmla="*/ 206 w 1014"/>
                <a:gd name="T83" fmla="*/ 454 h 1148"/>
                <a:gd name="T84" fmla="*/ 256 w 1014"/>
                <a:gd name="T85" fmla="*/ 439 h 1148"/>
                <a:gd name="T86" fmla="*/ 333 w 1014"/>
                <a:gd name="T87" fmla="*/ 383 h 1148"/>
                <a:gd name="T88" fmla="*/ 291 w 1014"/>
                <a:gd name="T89" fmla="*/ 333 h 1148"/>
                <a:gd name="T90" fmla="*/ 298 w 1014"/>
                <a:gd name="T91" fmla="*/ 276 h 1148"/>
                <a:gd name="T92" fmla="*/ 284 w 1014"/>
                <a:gd name="T93" fmla="*/ 220 h 1148"/>
                <a:gd name="T94" fmla="*/ 348 w 1014"/>
                <a:gd name="T95" fmla="*/ 234 h 1148"/>
                <a:gd name="T96" fmla="*/ 433 w 1014"/>
                <a:gd name="T97" fmla="*/ 241 h 1148"/>
                <a:gd name="T98" fmla="*/ 497 w 1014"/>
                <a:gd name="T99" fmla="*/ 269 h 1148"/>
                <a:gd name="T100" fmla="*/ 574 w 1014"/>
                <a:gd name="T101" fmla="*/ 298 h 1148"/>
                <a:gd name="T102" fmla="*/ 596 w 1014"/>
                <a:gd name="T103" fmla="*/ 241 h 1148"/>
                <a:gd name="T104" fmla="*/ 674 w 1014"/>
                <a:gd name="T105" fmla="*/ 198 h 1148"/>
                <a:gd name="T106" fmla="*/ 596 w 1014"/>
                <a:gd name="T107" fmla="*/ 184 h 1148"/>
                <a:gd name="T108" fmla="*/ 624 w 1014"/>
                <a:gd name="T109" fmla="*/ 135 h 1148"/>
                <a:gd name="T110" fmla="*/ 660 w 1014"/>
                <a:gd name="T111" fmla="*/ 92 h 1148"/>
                <a:gd name="T112" fmla="*/ 709 w 1014"/>
                <a:gd name="T113" fmla="*/ 35 h 1148"/>
                <a:gd name="T114" fmla="*/ 794 w 1014"/>
                <a:gd name="T115" fmla="*/ 21 h 1148"/>
                <a:gd name="T116" fmla="*/ 830 w 1014"/>
                <a:gd name="T117" fmla="*/ 57 h 1148"/>
                <a:gd name="T118" fmla="*/ 823 w 1014"/>
                <a:gd name="T119" fmla="*/ 99 h 1148"/>
                <a:gd name="T120" fmla="*/ 865 w 1014"/>
                <a:gd name="T121" fmla="*/ 28 h 1148"/>
                <a:gd name="T122" fmla="*/ 57 w 1014"/>
                <a:gd name="T123" fmla="*/ 893 h 1148"/>
                <a:gd name="T124" fmla="*/ 312 w 1014"/>
                <a:gd name="T125" fmla="*/ 234 h 11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14"/>
                <a:gd name="T190" fmla="*/ 0 h 1148"/>
                <a:gd name="T191" fmla="*/ 1014 w 1014"/>
                <a:gd name="T192" fmla="*/ 1148 h 114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14" h="1148">
                  <a:moveTo>
                    <a:pt x="284" y="1127"/>
                  </a:moveTo>
                  <a:lnTo>
                    <a:pt x="284" y="1127"/>
                  </a:lnTo>
                  <a:lnTo>
                    <a:pt x="284" y="1134"/>
                  </a:lnTo>
                  <a:lnTo>
                    <a:pt x="291" y="1134"/>
                  </a:lnTo>
                  <a:lnTo>
                    <a:pt x="291" y="1127"/>
                  </a:lnTo>
                  <a:lnTo>
                    <a:pt x="284" y="1127"/>
                  </a:lnTo>
                  <a:close/>
                  <a:moveTo>
                    <a:pt x="808" y="28"/>
                  </a:moveTo>
                  <a:lnTo>
                    <a:pt x="808" y="28"/>
                  </a:lnTo>
                  <a:lnTo>
                    <a:pt x="808" y="35"/>
                  </a:lnTo>
                  <a:lnTo>
                    <a:pt x="801" y="35"/>
                  </a:lnTo>
                  <a:lnTo>
                    <a:pt x="808" y="35"/>
                  </a:lnTo>
                  <a:lnTo>
                    <a:pt x="801" y="43"/>
                  </a:lnTo>
                  <a:lnTo>
                    <a:pt x="808" y="43"/>
                  </a:lnTo>
                  <a:lnTo>
                    <a:pt x="808" y="35"/>
                  </a:lnTo>
                  <a:lnTo>
                    <a:pt x="808" y="28"/>
                  </a:lnTo>
                  <a:close/>
                  <a:moveTo>
                    <a:pt x="773" y="57"/>
                  </a:moveTo>
                  <a:lnTo>
                    <a:pt x="773" y="57"/>
                  </a:lnTo>
                  <a:close/>
                  <a:moveTo>
                    <a:pt x="773" y="50"/>
                  </a:moveTo>
                  <a:lnTo>
                    <a:pt x="773" y="50"/>
                  </a:lnTo>
                  <a:close/>
                  <a:moveTo>
                    <a:pt x="404" y="602"/>
                  </a:moveTo>
                  <a:lnTo>
                    <a:pt x="404" y="602"/>
                  </a:lnTo>
                  <a:lnTo>
                    <a:pt x="404" y="609"/>
                  </a:lnTo>
                  <a:lnTo>
                    <a:pt x="404" y="602"/>
                  </a:lnTo>
                  <a:close/>
                  <a:moveTo>
                    <a:pt x="766" y="50"/>
                  </a:moveTo>
                  <a:lnTo>
                    <a:pt x="766" y="50"/>
                  </a:lnTo>
                  <a:lnTo>
                    <a:pt x="766" y="57"/>
                  </a:lnTo>
                  <a:lnTo>
                    <a:pt x="766" y="50"/>
                  </a:lnTo>
                  <a:close/>
                  <a:moveTo>
                    <a:pt x="808" y="43"/>
                  </a:moveTo>
                  <a:lnTo>
                    <a:pt x="801" y="43"/>
                  </a:lnTo>
                  <a:lnTo>
                    <a:pt x="801" y="50"/>
                  </a:lnTo>
                  <a:lnTo>
                    <a:pt x="801" y="57"/>
                  </a:lnTo>
                  <a:lnTo>
                    <a:pt x="801" y="64"/>
                  </a:lnTo>
                  <a:lnTo>
                    <a:pt x="801" y="71"/>
                  </a:lnTo>
                  <a:lnTo>
                    <a:pt x="794" y="71"/>
                  </a:lnTo>
                  <a:lnTo>
                    <a:pt x="801" y="71"/>
                  </a:lnTo>
                  <a:lnTo>
                    <a:pt x="801" y="64"/>
                  </a:lnTo>
                  <a:lnTo>
                    <a:pt x="808" y="64"/>
                  </a:lnTo>
                  <a:lnTo>
                    <a:pt x="808" y="57"/>
                  </a:lnTo>
                  <a:lnTo>
                    <a:pt x="808" y="50"/>
                  </a:lnTo>
                  <a:lnTo>
                    <a:pt x="808" y="43"/>
                  </a:lnTo>
                  <a:close/>
                  <a:moveTo>
                    <a:pt x="305" y="546"/>
                  </a:moveTo>
                  <a:lnTo>
                    <a:pt x="298" y="546"/>
                  </a:lnTo>
                  <a:lnTo>
                    <a:pt x="305" y="546"/>
                  </a:lnTo>
                  <a:close/>
                  <a:moveTo>
                    <a:pt x="298" y="546"/>
                  </a:moveTo>
                  <a:lnTo>
                    <a:pt x="298" y="546"/>
                  </a:lnTo>
                  <a:lnTo>
                    <a:pt x="298" y="553"/>
                  </a:lnTo>
                  <a:lnTo>
                    <a:pt x="298" y="546"/>
                  </a:lnTo>
                  <a:close/>
                  <a:moveTo>
                    <a:pt x="298" y="524"/>
                  </a:moveTo>
                  <a:lnTo>
                    <a:pt x="298" y="524"/>
                  </a:lnTo>
                  <a:lnTo>
                    <a:pt x="298" y="531"/>
                  </a:lnTo>
                  <a:lnTo>
                    <a:pt x="305" y="531"/>
                  </a:lnTo>
                  <a:lnTo>
                    <a:pt x="298" y="531"/>
                  </a:lnTo>
                  <a:lnTo>
                    <a:pt x="298" y="524"/>
                  </a:lnTo>
                  <a:close/>
                  <a:moveTo>
                    <a:pt x="723" y="35"/>
                  </a:moveTo>
                  <a:lnTo>
                    <a:pt x="723" y="35"/>
                  </a:lnTo>
                  <a:lnTo>
                    <a:pt x="716" y="35"/>
                  </a:lnTo>
                  <a:lnTo>
                    <a:pt x="716" y="43"/>
                  </a:lnTo>
                  <a:lnTo>
                    <a:pt x="723" y="43"/>
                  </a:lnTo>
                  <a:lnTo>
                    <a:pt x="723" y="35"/>
                  </a:lnTo>
                  <a:close/>
                  <a:moveTo>
                    <a:pt x="759" y="28"/>
                  </a:moveTo>
                  <a:lnTo>
                    <a:pt x="752" y="28"/>
                  </a:lnTo>
                  <a:lnTo>
                    <a:pt x="752" y="35"/>
                  </a:lnTo>
                  <a:lnTo>
                    <a:pt x="759" y="35"/>
                  </a:lnTo>
                  <a:lnTo>
                    <a:pt x="759" y="28"/>
                  </a:lnTo>
                  <a:close/>
                  <a:moveTo>
                    <a:pt x="872" y="0"/>
                  </a:moveTo>
                  <a:lnTo>
                    <a:pt x="879" y="0"/>
                  </a:lnTo>
                  <a:lnTo>
                    <a:pt x="886" y="0"/>
                  </a:lnTo>
                  <a:lnTo>
                    <a:pt x="886" y="7"/>
                  </a:lnTo>
                  <a:lnTo>
                    <a:pt x="893" y="7"/>
                  </a:lnTo>
                  <a:lnTo>
                    <a:pt x="901" y="7"/>
                  </a:lnTo>
                  <a:lnTo>
                    <a:pt x="901" y="14"/>
                  </a:lnTo>
                  <a:lnTo>
                    <a:pt x="908" y="14"/>
                  </a:lnTo>
                  <a:lnTo>
                    <a:pt x="908" y="21"/>
                  </a:lnTo>
                  <a:lnTo>
                    <a:pt x="915" y="21"/>
                  </a:lnTo>
                  <a:lnTo>
                    <a:pt x="915" y="28"/>
                  </a:lnTo>
                  <a:lnTo>
                    <a:pt x="915" y="35"/>
                  </a:lnTo>
                  <a:lnTo>
                    <a:pt x="908" y="35"/>
                  </a:lnTo>
                  <a:lnTo>
                    <a:pt x="915" y="35"/>
                  </a:lnTo>
                  <a:lnTo>
                    <a:pt x="922" y="35"/>
                  </a:lnTo>
                  <a:lnTo>
                    <a:pt x="922" y="43"/>
                  </a:lnTo>
                  <a:lnTo>
                    <a:pt x="929" y="43"/>
                  </a:lnTo>
                  <a:lnTo>
                    <a:pt x="929" y="50"/>
                  </a:lnTo>
                  <a:lnTo>
                    <a:pt x="936" y="50"/>
                  </a:lnTo>
                  <a:lnTo>
                    <a:pt x="936" y="57"/>
                  </a:lnTo>
                  <a:lnTo>
                    <a:pt x="943" y="57"/>
                  </a:lnTo>
                  <a:lnTo>
                    <a:pt x="950" y="57"/>
                  </a:lnTo>
                  <a:lnTo>
                    <a:pt x="950" y="64"/>
                  </a:lnTo>
                  <a:lnTo>
                    <a:pt x="950" y="71"/>
                  </a:lnTo>
                  <a:lnTo>
                    <a:pt x="943" y="71"/>
                  </a:lnTo>
                  <a:lnTo>
                    <a:pt x="936" y="71"/>
                  </a:lnTo>
                  <a:lnTo>
                    <a:pt x="936" y="78"/>
                  </a:lnTo>
                  <a:lnTo>
                    <a:pt x="929" y="78"/>
                  </a:lnTo>
                  <a:lnTo>
                    <a:pt x="922" y="78"/>
                  </a:lnTo>
                  <a:lnTo>
                    <a:pt x="915" y="78"/>
                  </a:lnTo>
                  <a:lnTo>
                    <a:pt x="908" y="78"/>
                  </a:lnTo>
                  <a:lnTo>
                    <a:pt x="908" y="85"/>
                  </a:lnTo>
                  <a:lnTo>
                    <a:pt x="901" y="85"/>
                  </a:lnTo>
                  <a:lnTo>
                    <a:pt x="893" y="85"/>
                  </a:lnTo>
                  <a:lnTo>
                    <a:pt x="893" y="92"/>
                  </a:lnTo>
                  <a:lnTo>
                    <a:pt x="886" y="92"/>
                  </a:lnTo>
                  <a:lnTo>
                    <a:pt x="886" y="99"/>
                  </a:lnTo>
                  <a:lnTo>
                    <a:pt x="879" y="99"/>
                  </a:lnTo>
                  <a:lnTo>
                    <a:pt x="879" y="106"/>
                  </a:lnTo>
                  <a:lnTo>
                    <a:pt x="872" y="106"/>
                  </a:lnTo>
                  <a:lnTo>
                    <a:pt x="865" y="106"/>
                  </a:lnTo>
                  <a:lnTo>
                    <a:pt x="858" y="106"/>
                  </a:lnTo>
                  <a:lnTo>
                    <a:pt x="851" y="113"/>
                  </a:lnTo>
                  <a:lnTo>
                    <a:pt x="844" y="113"/>
                  </a:lnTo>
                  <a:lnTo>
                    <a:pt x="844" y="120"/>
                  </a:lnTo>
                  <a:lnTo>
                    <a:pt x="844" y="128"/>
                  </a:lnTo>
                  <a:lnTo>
                    <a:pt x="844" y="135"/>
                  </a:lnTo>
                  <a:lnTo>
                    <a:pt x="837" y="135"/>
                  </a:lnTo>
                  <a:lnTo>
                    <a:pt x="844" y="135"/>
                  </a:lnTo>
                  <a:lnTo>
                    <a:pt x="837" y="135"/>
                  </a:lnTo>
                  <a:lnTo>
                    <a:pt x="830" y="142"/>
                  </a:lnTo>
                  <a:lnTo>
                    <a:pt x="830" y="149"/>
                  </a:lnTo>
                  <a:lnTo>
                    <a:pt x="830" y="156"/>
                  </a:lnTo>
                  <a:lnTo>
                    <a:pt x="830" y="163"/>
                  </a:lnTo>
                  <a:lnTo>
                    <a:pt x="823" y="163"/>
                  </a:lnTo>
                  <a:lnTo>
                    <a:pt x="823" y="170"/>
                  </a:lnTo>
                  <a:lnTo>
                    <a:pt x="815" y="170"/>
                  </a:lnTo>
                  <a:lnTo>
                    <a:pt x="808" y="177"/>
                  </a:lnTo>
                  <a:lnTo>
                    <a:pt x="801" y="177"/>
                  </a:lnTo>
                  <a:lnTo>
                    <a:pt x="801" y="184"/>
                  </a:lnTo>
                  <a:lnTo>
                    <a:pt x="801" y="191"/>
                  </a:lnTo>
                  <a:lnTo>
                    <a:pt x="801" y="198"/>
                  </a:lnTo>
                  <a:lnTo>
                    <a:pt x="794" y="198"/>
                  </a:lnTo>
                  <a:lnTo>
                    <a:pt x="794" y="191"/>
                  </a:lnTo>
                  <a:lnTo>
                    <a:pt x="787" y="191"/>
                  </a:lnTo>
                  <a:lnTo>
                    <a:pt x="780" y="191"/>
                  </a:lnTo>
                  <a:lnTo>
                    <a:pt x="773" y="191"/>
                  </a:lnTo>
                  <a:lnTo>
                    <a:pt x="766" y="191"/>
                  </a:lnTo>
                  <a:lnTo>
                    <a:pt x="759" y="191"/>
                  </a:lnTo>
                  <a:lnTo>
                    <a:pt x="759" y="198"/>
                  </a:lnTo>
                  <a:lnTo>
                    <a:pt x="752" y="198"/>
                  </a:lnTo>
                  <a:lnTo>
                    <a:pt x="752" y="191"/>
                  </a:lnTo>
                  <a:lnTo>
                    <a:pt x="752" y="184"/>
                  </a:lnTo>
                  <a:lnTo>
                    <a:pt x="745" y="184"/>
                  </a:lnTo>
                  <a:lnTo>
                    <a:pt x="738" y="184"/>
                  </a:lnTo>
                  <a:lnTo>
                    <a:pt x="738" y="191"/>
                  </a:lnTo>
                  <a:lnTo>
                    <a:pt x="730" y="191"/>
                  </a:lnTo>
                  <a:lnTo>
                    <a:pt x="723" y="191"/>
                  </a:lnTo>
                  <a:lnTo>
                    <a:pt x="723" y="198"/>
                  </a:lnTo>
                  <a:lnTo>
                    <a:pt x="730" y="198"/>
                  </a:lnTo>
                  <a:lnTo>
                    <a:pt x="723" y="198"/>
                  </a:lnTo>
                  <a:lnTo>
                    <a:pt x="723" y="206"/>
                  </a:lnTo>
                  <a:lnTo>
                    <a:pt x="730" y="206"/>
                  </a:lnTo>
                  <a:lnTo>
                    <a:pt x="730" y="213"/>
                  </a:lnTo>
                  <a:lnTo>
                    <a:pt x="730" y="220"/>
                  </a:lnTo>
                  <a:lnTo>
                    <a:pt x="738" y="220"/>
                  </a:lnTo>
                  <a:lnTo>
                    <a:pt x="745" y="213"/>
                  </a:lnTo>
                  <a:lnTo>
                    <a:pt x="745" y="220"/>
                  </a:lnTo>
                  <a:lnTo>
                    <a:pt x="745" y="227"/>
                  </a:lnTo>
                  <a:lnTo>
                    <a:pt x="752" y="227"/>
                  </a:lnTo>
                  <a:lnTo>
                    <a:pt x="759" y="227"/>
                  </a:lnTo>
                  <a:lnTo>
                    <a:pt x="759" y="234"/>
                  </a:lnTo>
                  <a:lnTo>
                    <a:pt x="752" y="234"/>
                  </a:lnTo>
                  <a:lnTo>
                    <a:pt x="745" y="234"/>
                  </a:lnTo>
                  <a:lnTo>
                    <a:pt x="738" y="234"/>
                  </a:lnTo>
                  <a:lnTo>
                    <a:pt x="738" y="241"/>
                  </a:lnTo>
                  <a:lnTo>
                    <a:pt x="730" y="241"/>
                  </a:lnTo>
                  <a:lnTo>
                    <a:pt x="730" y="248"/>
                  </a:lnTo>
                  <a:lnTo>
                    <a:pt x="723" y="248"/>
                  </a:lnTo>
                  <a:lnTo>
                    <a:pt x="716" y="248"/>
                  </a:lnTo>
                  <a:lnTo>
                    <a:pt x="716" y="241"/>
                  </a:lnTo>
                  <a:lnTo>
                    <a:pt x="709" y="241"/>
                  </a:lnTo>
                  <a:lnTo>
                    <a:pt x="702" y="241"/>
                  </a:lnTo>
                  <a:lnTo>
                    <a:pt x="695" y="241"/>
                  </a:lnTo>
                  <a:lnTo>
                    <a:pt x="688" y="241"/>
                  </a:lnTo>
                  <a:lnTo>
                    <a:pt x="688" y="248"/>
                  </a:lnTo>
                  <a:lnTo>
                    <a:pt x="681" y="255"/>
                  </a:lnTo>
                  <a:lnTo>
                    <a:pt x="674" y="248"/>
                  </a:lnTo>
                  <a:lnTo>
                    <a:pt x="674" y="255"/>
                  </a:lnTo>
                  <a:lnTo>
                    <a:pt x="667" y="255"/>
                  </a:lnTo>
                  <a:lnTo>
                    <a:pt x="660" y="255"/>
                  </a:lnTo>
                  <a:lnTo>
                    <a:pt x="667" y="262"/>
                  </a:lnTo>
                  <a:lnTo>
                    <a:pt x="660" y="262"/>
                  </a:lnTo>
                  <a:lnTo>
                    <a:pt x="667" y="269"/>
                  </a:lnTo>
                  <a:lnTo>
                    <a:pt x="667" y="276"/>
                  </a:lnTo>
                  <a:lnTo>
                    <a:pt x="674" y="276"/>
                  </a:lnTo>
                  <a:lnTo>
                    <a:pt x="674" y="283"/>
                  </a:lnTo>
                  <a:lnTo>
                    <a:pt x="674" y="291"/>
                  </a:lnTo>
                  <a:lnTo>
                    <a:pt x="674" y="298"/>
                  </a:lnTo>
                  <a:lnTo>
                    <a:pt x="681" y="298"/>
                  </a:lnTo>
                  <a:lnTo>
                    <a:pt x="681" y="305"/>
                  </a:lnTo>
                  <a:lnTo>
                    <a:pt x="688" y="312"/>
                  </a:lnTo>
                  <a:lnTo>
                    <a:pt x="688" y="319"/>
                  </a:lnTo>
                  <a:lnTo>
                    <a:pt x="695" y="319"/>
                  </a:lnTo>
                  <a:lnTo>
                    <a:pt x="702" y="319"/>
                  </a:lnTo>
                  <a:lnTo>
                    <a:pt x="702" y="326"/>
                  </a:lnTo>
                  <a:lnTo>
                    <a:pt x="702" y="333"/>
                  </a:lnTo>
                  <a:lnTo>
                    <a:pt x="702" y="340"/>
                  </a:lnTo>
                  <a:lnTo>
                    <a:pt x="695" y="340"/>
                  </a:lnTo>
                  <a:lnTo>
                    <a:pt x="695" y="347"/>
                  </a:lnTo>
                  <a:lnTo>
                    <a:pt x="702" y="347"/>
                  </a:lnTo>
                  <a:lnTo>
                    <a:pt x="702" y="354"/>
                  </a:lnTo>
                  <a:lnTo>
                    <a:pt x="709" y="354"/>
                  </a:lnTo>
                  <a:lnTo>
                    <a:pt x="716" y="354"/>
                  </a:lnTo>
                  <a:lnTo>
                    <a:pt x="716" y="361"/>
                  </a:lnTo>
                  <a:lnTo>
                    <a:pt x="723" y="361"/>
                  </a:lnTo>
                  <a:lnTo>
                    <a:pt x="730" y="361"/>
                  </a:lnTo>
                  <a:lnTo>
                    <a:pt x="730" y="369"/>
                  </a:lnTo>
                  <a:lnTo>
                    <a:pt x="738" y="369"/>
                  </a:lnTo>
                  <a:lnTo>
                    <a:pt x="738" y="376"/>
                  </a:lnTo>
                  <a:lnTo>
                    <a:pt x="738" y="383"/>
                  </a:lnTo>
                  <a:lnTo>
                    <a:pt x="745" y="390"/>
                  </a:lnTo>
                  <a:lnTo>
                    <a:pt x="752" y="390"/>
                  </a:lnTo>
                  <a:lnTo>
                    <a:pt x="752" y="397"/>
                  </a:lnTo>
                  <a:lnTo>
                    <a:pt x="759" y="397"/>
                  </a:lnTo>
                  <a:lnTo>
                    <a:pt x="766" y="397"/>
                  </a:lnTo>
                  <a:lnTo>
                    <a:pt x="766" y="390"/>
                  </a:lnTo>
                  <a:lnTo>
                    <a:pt x="773" y="390"/>
                  </a:lnTo>
                  <a:lnTo>
                    <a:pt x="780" y="390"/>
                  </a:lnTo>
                  <a:lnTo>
                    <a:pt x="773" y="390"/>
                  </a:lnTo>
                  <a:lnTo>
                    <a:pt x="773" y="397"/>
                  </a:lnTo>
                  <a:lnTo>
                    <a:pt x="780" y="397"/>
                  </a:lnTo>
                  <a:lnTo>
                    <a:pt x="787" y="397"/>
                  </a:lnTo>
                  <a:lnTo>
                    <a:pt x="787" y="404"/>
                  </a:lnTo>
                  <a:lnTo>
                    <a:pt x="794" y="404"/>
                  </a:lnTo>
                  <a:lnTo>
                    <a:pt x="794" y="397"/>
                  </a:lnTo>
                  <a:lnTo>
                    <a:pt x="787" y="397"/>
                  </a:lnTo>
                  <a:lnTo>
                    <a:pt x="794" y="397"/>
                  </a:lnTo>
                  <a:lnTo>
                    <a:pt x="794" y="390"/>
                  </a:lnTo>
                  <a:lnTo>
                    <a:pt x="801" y="390"/>
                  </a:lnTo>
                  <a:lnTo>
                    <a:pt x="801" y="397"/>
                  </a:lnTo>
                  <a:lnTo>
                    <a:pt x="794" y="397"/>
                  </a:lnTo>
                  <a:lnTo>
                    <a:pt x="801" y="397"/>
                  </a:lnTo>
                  <a:lnTo>
                    <a:pt x="801" y="404"/>
                  </a:lnTo>
                  <a:lnTo>
                    <a:pt x="794" y="404"/>
                  </a:lnTo>
                  <a:lnTo>
                    <a:pt x="801" y="404"/>
                  </a:lnTo>
                  <a:lnTo>
                    <a:pt x="801" y="397"/>
                  </a:lnTo>
                  <a:lnTo>
                    <a:pt x="808" y="397"/>
                  </a:lnTo>
                  <a:lnTo>
                    <a:pt x="808" y="390"/>
                  </a:lnTo>
                  <a:lnTo>
                    <a:pt x="808" y="383"/>
                  </a:lnTo>
                  <a:lnTo>
                    <a:pt x="815" y="383"/>
                  </a:lnTo>
                  <a:lnTo>
                    <a:pt x="823" y="383"/>
                  </a:lnTo>
                  <a:lnTo>
                    <a:pt x="823" y="376"/>
                  </a:lnTo>
                  <a:lnTo>
                    <a:pt x="823" y="383"/>
                  </a:lnTo>
                  <a:lnTo>
                    <a:pt x="830" y="383"/>
                  </a:lnTo>
                  <a:lnTo>
                    <a:pt x="830" y="376"/>
                  </a:lnTo>
                  <a:lnTo>
                    <a:pt x="837" y="369"/>
                  </a:lnTo>
                  <a:lnTo>
                    <a:pt x="830" y="369"/>
                  </a:lnTo>
                  <a:lnTo>
                    <a:pt x="830" y="361"/>
                  </a:lnTo>
                  <a:lnTo>
                    <a:pt x="830" y="354"/>
                  </a:lnTo>
                  <a:lnTo>
                    <a:pt x="823" y="354"/>
                  </a:lnTo>
                  <a:lnTo>
                    <a:pt x="830" y="347"/>
                  </a:lnTo>
                  <a:lnTo>
                    <a:pt x="830" y="340"/>
                  </a:lnTo>
                  <a:lnTo>
                    <a:pt x="837" y="340"/>
                  </a:lnTo>
                  <a:lnTo>
                    <a:pt x="844" y="340"/>
                  </a:lnTo>
                  <a:lnTo>
                    <a:pt x="851" y="340"/>
                  </a:lnTo>
                  <a:lnTo>
                    <a:pt x="851" y="333"/>
                  </a:lnTo>
                  <a:lnTo>
                    <a:pt x="858" y="333"/>
                  </a:lnTo>
                  <a:lnTo>
                    <a:pt x="858" y="326"/>
                  </a:lnTo>
                  <a:lnTo>
                    <a:pt x="865" y="326"/>
                  </a:lnTo>
                  <a:lnTo>
                    <a:pt x="865" y="319"/>
                  </a:lnTo>
                  <a:lnTo>
                    <a:pt x="872" y="319"/>
                  </a:lnTo>
                  <a:lnTo>
                    <a:pt x="872" y="326"/>
                  </a:lnTo>
                  <a:lnTo>
                    <a:pt x="879" y="326"/>
                  </a:lnTo>
                  <a:lnTo>
                    <a:pt x="879" y="333"/>
                  </a:lnTo>
                  <a:lnTo>
                    <a:pt x="886" y="333"/>
                  </a:lnTo>
                  <a:lnTo>
                    <a:pt x="886" y="340"/>
                  </a:lnTo>
                  <a:lnTo>
                    <a:pt x="886" y="347"/>
                  </a:lnTo>
                  <a:lnTo>
                    <a:pt x="893" y="347"/>
                  </a:lnTo>
                  <a:lnTo>
                    <a:pt x="893" y="354"/>
                  </a:lnTo>
                  <a:lnTo>
                    <a:pt x="893" y="361"/>
                  </a:lnTo>
                  <a:lnTo>
                    <a:pt x="893" y="369"/>
                  </a:lnTo>
                  <a:lnTo>
                    <a:pt x="893" y="376"/>
                  </a:lnTo>
                  <a:lnTo>
                    <a:pt x="886" y="376"/>
                  </a:lnTo>
                  <a:lnTo>
                    <a:pt x="893" y="383"/>
                  </a:lnTo>
                  <a:lnTo>
                    <a:pt x="893" y="390"/>
                  </a:lnTo>
                  <a:lnTo>
                    <a:pt x="893" y="397"/>
                  </a:lnTo>
                  <a:lnTo>
                    <a:pt x="901" y="397"/>
                  </a:lnTo>
                  <a:lnTo>
                    <a:pt x="893" y="397"/>
                  </a:lnTo>
                  <a:lnTo>
                    <a:pt x="901" y="397"/>
                  </a:lnTo>
                  <a:lnTo>
                    <a:pt x="901" y="404"/>
                  </a:lnTo>
                  <a:lnTo>
                    <a:pt x="901" y="411"/>
                  </a:lnTo>
                  <a:lnTo>
                    <a:pt x="908" y="411"/>
                  </a:lnTo>
                  <a:lnTo>
                    <a:pt x="915" y="404"/>
                  </a:lnTo>
                  <a:lnTo>
                    <a:pt x="915" y="411"/>
                  </a:lnTo>
                  <a:lnTo>
                    <a:pt x="922" y="411"/>
                  </a:lnTo>
                  <a:lnTo>
                    <a:pt x="922" y="418"/>
                  </a:lnTo>
                  <a:lnTo>
                    <a:pt x="922" y="425"/>
                  </a:lnTo>
                  <a:lnTo>
                    <a:pt x="922" y="432"/>
                  </a:lnTo>
                  <a:lnTo>
                    <a:pt x="915" y="432"/>
                  </a:lnTo>
                  <a:lnTo>
                    <a:pt x="915" y="439"/>
                  </a:lnTo>
                  <a:lnTo>
                    <a:pt x="915" y="446"/>
                  </a:lnTo>
                  <a:lnTo>
                    <a:pt x="908" y="454"/>
                  </a:lnTo>
                  <a:lnTo>
                    <a:pt x="915" y="454"/>
                  </a:lnTo>
                  <a:lnTo>
                    <a:pt x="915" y="461"/>
                  </a:lnTo>
                  <a:lnTo>
                    <a:pt x="915" y="468"/>
                  </a:lnTo>
                  <a:lnTo>
                    <a:pt x="915" y="461"/>
                  </a:lnTo>
                  <a:lnTo>
                    <a:pt x="922" y="461"/>
                  </a:lnTo>
                  <a:lnTo>
                    <a:pt x="929" y="461"/>
                  </a:lnTo>
                  <a:lnTo>
                    <a:pt x="936" y="461"/>
                  </a:lnTo>
                  <a:lnTo>
                    <a:pt x="936" y="468"/>
                  </a:lnTo>
                  <a:lnTo>
                    <a:pt x="936" y="461"/>
                  </a:lnTo>
                  <a:lnTo>
                    <a:pt x="943" y="461"/>
                  </a:lnTo>
                  <a:lnTo>
                    <a:pt x="950" y="461"/>
                  </a:lnTo>
                  <a:lnTo>
                    <a:pt x="950" y="468"/>
                  </a:lnTo>
                  <a:lnTo>
                    <a:pt x="957" y="468"/>
                  </a:lnTo>
                  <a:lnTo>
                    <a:pt x="964" y="468"/>
                  </a:lnTo>
                  <a:lnTo>
                    <a:pt x="971" y="468"/>
                  </a:lnTo>
                  <a:lnTo>
                    <a:pt x="971" y="461"/>
                  </a:lnTo>
                  <a:lnTo>
                    <a:pt x="971" y="454"/>
                  </a:lnTo>
                  <a:lnTo>
                    <a:pt x="971" y="461"/>
                  </a:lnTo>
                  <a:lnTo>
                    <a:pt x="978" y="461"/>
                  </a:lnTo>
                  <a:lnTo>
                    <a:pt x="978" y="454"/>
                  </a:lnTo>
                  <a:lnTo>
                    <a:pt x="986" y="454"/>
                  </a:lnTo>
                  <a:lnTo>
                    <a:pt x="986" y="461"/>
                  </a:lnTo>
                  <a:lnTo>
                    <a:pt x="986" y="468"/>
                  </a:lnTo>
                  <a:lnTo>
                    <a:pt x="993" y="468"/>
                  </a:lnTo>
                  <a:lnTo>
                    <a:pt x="1000" y="475"/>
                  </a:lnTo>
                  <a:lnTo>
                    <a:pt x="1000" y="482"/>
                  </a:lnTo>
                  <a:lnTo>
                    <a:pt x="1007" y="489"/>
                  </a:lnTo>
                  <a:lnTo>
                    <a:pt x="1007" y="496"/>
                  </a:lnTo>
                  <a:lnTo>
                    <a:pt x="1014" y="496"/>
                  </a:lnTo>
                  <a:lnTo>
                    <a:pt x="1007" y="496"/>
                  </a:lnTo>
                  <a:lnTo>
                    <a:pt x="1007" y="503"/>
                  </a:lnTo>
                  <a:lnTo>
                    <a:pt x="1000" y="503"/>
                  </a:lnTo>
                  <a:lnTo>
                    <a:pt x="993" y="503"/>
                  </a:lnTo>
                  <a:lnTo>
                    <a:pt x="993" y="496"/>
                  </a:lnTo>
                  <a:lnTo>
                    <a:pt x="986" y="496"/>
                  </a:lnTo>
                  <a:lnTo>
                    <a:pt x="978" y="496"/>
                  </a:lnTo>
                  <a:lnTo>
                    <a:pt x="978" y="489"/>
                  </a:lnTo>
                  <a:lnTo>
                    <a:pt x="971" y="489"/>
                  </a:lnTo>
                  <a:lnTo>
                    <a:pt x="971" y="482"/>
                  </a:lnTo>
                  <a:lnTo>
                    <a:pt x="964" y="482"/>
                  </a:lnTo>
                  <a:lnTo>
                    <a:pt x="964" y="475"/>
                  </a:lnTo>
                  <a:lnTo>
                    <a:pt x="964" y="482"/>
                  </a:lnTo>
                  <a:lnTo>
                    <a:pt x="957" y="482"/>
                  </a:lnTo>
                  <a:lnTo>
                    <a:pt x="964" y="482"/>
                  </a:lnTo>
                  <a:lnTo>
                    <a:pt x="964" y="489"/>
                  </a:lnTo>
                  <a:lnTo>
                    <a:pt x="964" y="496"/>
                  </a:lnTo>
                  <a:lnTo>
                    <a:pt x="957" y="496"/>
                  </a:lnTo>
                  <a:lnTo>
                    <a:pt x="957" y="503"/>
                  </a:lnTo>
                  <a:lnTo>
                    <a:pt x="957" y="510"/>
                  </a:lnTo>
                  <a:lnTo>
                    <a:pt x="957" y="517"/>
                  </a:lnTo>
                  <a:lnTo>
                    <a:pt x="957" y="524"/>
                  </a:lnTo>
                  <a:lnTo>
                    <a:pt x="957" y="531"/>
                  </a:lnTo>
                  <a:lnTo>
                    <a:pt x="964" y="531"/>
                  </a:lnTo>
                  <a:lnTo>
                    <a:pt x="971" y="531"/>
                  </a:lnTo>
                  <a:lnTo>
                    <a:pt x="971" y="539"/>
                  </a:lnTo>
                  <a:lnTo>
                    <a:pt x="971" y="546"/>
                  </a:lnTo>
                  <a:lnTo>
                    <a:pt x="971" y="553"/>
                  </a:lnTo>
                  <a:lnTo>
                    <a:pt x="971" y="560"/>
                  </a:lnTo>
                  <a:lnTo>
                    <a:pt x="971" y="567"/>
                  </a:lnTo>
                  <a:lnTo>
                    <a:pt x="964" y="567"/>
                  </a:lnTo>
                  <a:lnTo>
                    <a:pt x="964" y="574"/>
                  </a:lnTo>
                  <a:lnTo>
                    <a:pt x="964" y="581"/>
                  </a:lnTo>
                  <a:lnTo>
                    <a:pt x="964" y="588"/>
                  </a:lnTo>
                  <a:lnTo>
                    <a:pt x="964" y="595"/>
                  </a:lnTo>
                  <a:lnTo>
                    <a:pt x="964" y="602"/>
                  </a:lnTo>
                  <a:lnTo>
                    <a:pt x="964" y="609"/>
                  </a:lnTo>
                  <a:lnTo>
                    <a:pt x="964" y="617"/>
                  </a:lnTo>
                  <a:lnTo>
                    <a:pt x="971" y="617"/>
                  </a:lnTo>
                  <a:lnTo>
                    <a:pt x="971" y="624"/>
                  </a:lnTo>
                  <a:lnTo>
                    <a:pt x="971" y="631"/>
                  </a:lnTo>
                  <a:lnTo>
                    <a:pt x="978" y="631"/>
                  </a:lnTo>
                  <a:lnTo>
                    <a:pt x="978" y="638"/>
                  </a:lnTo>
                  <a:lnTo>
                    <a:pt x="986" y="638"/>
                  </a:lnTo>
                  <a:lnTo>
                    <a:pt x="986" y="645"/>
                  </a:lnTo>
                  <a:lnTo>
                    <a:pt x="978" y="645"/>
                  </a:lnTo>
                  <a:lnTo>
                    <a:pt x="986" y="645"/>
                  </a:lnTo>
                  <a:lnTo>
                    <a:pt x="978" y="645"/>
                  </a:lnTo>
                  <a:lnTo>
                    <a:pt x="978" y="652"/>
                  </a:lnTo>
                  <a:lnTo>
                    <a:pt x="971" y="652"/>
                  </a:lnTo>
                  <a:lnTo>
                    <a:pt x="971" y="659"/>
                  </a:lnTo>
                  <a:lnTo>
                    <a:pt x="971" y="666"/>
                  </a:lnTo>
                  <a:lnTo>
                    <a:pt x="971" y="673"/>
                  </a:lnTo>
                  <a:lnTo>
                    <a:pt x="964" y="673"/>
                  </a:lnTo>
                  <a:lnTo>
                    <a:pt x="971" y="680"/>
                  </a:lnTo>
                  <a:lnTo>
                    <a:pt x="964" y="680"/>
                  </a:lnTo>
                  <a:lnTo>
                    <a:pt x="964" y="687"/>
                  </a:lnTo>
                  <a:lnTo>
                    <a:pt x="964" y="694"/>
                  </a:lnTo>
                  <a:lnTo>
                    <a:pt x="971" y="694"/>
                  </a:lnTo>
                  <a:lnTo>
                    <a:pt x="978" y="694"/>
                  </a:lnTo>
                  <a:lnTo>
                    <a:pt x="978" y="702"/>
                  </a:lnTo>
                  <a:lnTo>
                    <a:pt x="971" y="702"/>
                  </a:lnTo>
                  <a:lnTo>
                    <a:pt x="964" y="702"/>
                  </a:lnTo>
                  <a:lnTo>
                    <a:pt x="964" y="694"/>
                  </a:lnTo>
                  <a:lnTo>
                    <a:pt x="957" y="694"/>
                  </a:lnTo>
                  <a:lnTo>
                    <a:pt x="964" y="694"/>
                  </a:lnTo>
                  <a:lnTo>
                    <a:pt x="964" y="702"/>
                  </a:lnTo>
                  <a:lnTo>
                    <a:pt x="957" y="702"/>
                  </a:lnTo>
                  <a:lnTo>
                    <a:pt x="950" y="702"/>
                  </a:lnTo>
                  <a:lnTo>
                    <a:pt x="950" y="694"/>
                  </a:lnTo>
                  <a:lnTo>
                    <a:pt x="950" y="702"/>
                  </a:lnTo>
                  <a:lnTo>
                    <a:pt x="943" y="702"/>
                  </a:lnTo>
                  <a:lnTo>
                    <a:pt x="943" y="694"/>
                  </a:lnTo>
                  <a:lnTo>
                    <a:pt x="943" y="702"/>
                  </a:lnTo>
                  <a:lnTo>
                    <a:pt x="943" y="709"/>
                  </a:lnTo>
                  <a:lnTo>
                    <a:pt x="943" y="716"/>
                  </a:lnTo>
                  <a:lnTo>
                    <a:pt x="950" y="723"/>
                  </a:lnTo>
                  <a:lnTo>
                    <a:pt x="957" y="723"/>
                  </a:lnTo>
                  <a:lnTo>
                    <a:pt x="957" y="730"/>
                  </a:lnTo>
                  <a:lnTo>
                    <a:pt x="964" y="730"/>
                  </a:lnTo>
                  <a:lnTo>
                    <a:pt x="964" y="737"/>
                  </a:lnTo>
                  <a:lnTo>
                    <a:pt x="957" y="730"/>
                  </a:lnTo>
                  <a:lnTo>
                    <a:pt x="957" y="737"/>
                  </a:lnTo>
                  <a:lnTo>
                    <a:pt x="957" y="744"/>
                  </a:lnTo>
                  <a:lnTo>
                    <a:pt x="957" y="751"/>
                  </a:lnTo>
                  <a:lnTo>
                    <a:pt x="957" y="758"/>
                  </a:lnTo>
                  <a:lnTo>
                    <a:pt x="957" y="765"/>
                  </a:lnTo>
                  <a:lnTo>
                    <a:pt x="957" y="772"/>
                  </a:lnTo>
                  <a:lnTo>
                    <a:pt x="957" y="780"/>
                  </a:lnTo>
                  <a:lnTo>
                    <a:pt x="957" y="787"/>
                  </a:lnTo>
                  <a:lnTo>
                    <a:pt x="957" y="794"/>
                  </a:lnTo>
                  <a:lnTo>
                    <a:pt x="957" y="801"/>
                  </a:lnTo>
                  <a:lnTo>
                    <a:pt x="957" y="808"/>
                  </a:lnTo>
                  <a:lnTo>
                    <a:pt x="950" y="808"/>
                  </a:lnTo>
                  <a:lnTo>
                    <a:pt x="950" y="815"/>
                  </a:lnTo>
                  <a:lnTo>
                    <a:pt x="950" y="822"/>
                  </a:lnTo>
                  <a:lnTo>
                    <a:pt x="950" y="829"/>
                  </a:lnTo>
                  <a:lnTo>
                    <a:pt x="950" y="836"/>
                  </a:lnTo>
                  <a:lnTo>
                    <a:pt x="957" y="836"/>
                  </a:lnTo>
                  <a:lnTo>
                    <a:pt x="950" y="836"/>
                  </a:lnTo>
                  <a:lnTo>
                    <a:pt x="950" y="843"/>
                  </a:lnTo>
                  <a:lnTo>
                    <a:pt x="950" y="850"/>
                  </a:lnTo>
                  <a:lnTo>
                    <a:pt x="943" y="850"/>
                  </a:lnTo>
                  <a:lnTo>
                    <a:pt x="943" y="857"/>
                  </a:lnTo>
                  <a:lnTo>
                    <a:pt x="936" y="857"/>
                  </a:lnTo>
                  <a:lnTo>
                    <a:pt x="936" y="865"/>
                  </a:lnTo>
                  <a:lnTo>
                    <a:pt x="929" y="872"/>
                  </a:lnTo>
                  <a:lnTo>
                    <a:pt x="922" y="872"/>
                  </a:lnTo>
                  <a:lnTo>
                    <a:pt x="922" y="879"/>
                  </a:lnTo>
                  <a:lnTo>
                    <a:pt x="915" y="879"/>
                  </a:lnTo>
                  <a:lnTo>
                    <a:pt x="915" y="886"/>
                  </a:lnTo>
                  <a:lnTo>
                    <a:pt x="915" y="893"/>
                  </a:lnTo>
                  <a:lnTo>
                    <a:pt x="915" y="900"/>
                  </a:lnTo>
                  <a:lnTo>
                    <a:pt x="908" y="900"/>
                  </a:lnTo>
                  <a:lnTo>
                    <a:pt x="908" y="907"/>
                  </a:lnTo>
                  <a:lnTo>
                    <a:pt x="901" y="907"/>
                  </a:lnTo>
                  <a:lnTo>
                    <a:pt x="901" y="914"/>
                  </a:lnTo>
                  <a:lnTo>
                    <a:pt x="901" y="921"/>
                  </a:lnTo>
                  <a:lnTo>
                    <a:pt x="893" y="921"/>
                  </a:lnTo>
                  <a:lnTo>
                    <a:pt x="893" y="928"/>
                  </a:lnTo>
                  <a:lnTo>
                    <a:pt x="886" y="928"/>
                  </a:lnTo>
                  <a:lnTo>
                    <a:pt x="886" y="935"/>
                  </a:lnTo>
                  <a:lnTo>
                    <a:pt x="886" y="942"/>
                  </a:lnTo>
                  <a:lnTo>
                    <a:pt x="886" y="950"/>
                  </a:lnTo>
                  <a:lnTo>
                    <a:pt x="886" y="957"/>
                  </a:lnTo>
                  <a:lnTo>
                    <a:pt x="886" y="964"/>
                  </a:lnTo>
                  <a:lnTo>
                    <a:pt x="879" y="964"/>
                  </a:lnTo>
                  <a:lnTo>
                    <a:pt x="879" y="971"/>
                  </a:lnTo>
                  <a:lnTo>
                    <a:pt x="872" y="971"/>
                  </a:lnTo>
                  <a:lnTo>
                    <a:pt x="872" y="978"/>
                  </a:lnTo>
                  <a:lnTo>
                    <a:pt x="865" y="978"/>
                  </a:lnTo>
                  <a:lnTo>
                    <a:pt x="865" y="985"/>
                  </a:lnTo>
                  <a:lnTo>
                    <a:pt x="858" y="992"/>
                  </a:lnTo>
                  <a:lnTo>
                    <a:pt x="851" y="992"/>
                  </a:lnTo>
                  <a:lnTo>
                    <a:pt x="851" y="999"/>
                  </a:lnTo>
                  <a:lnTo>
                    <a:pt x="844" y="999"/>
                  </a:lnTo>
                  <a:lnTo>
                    <a:pt x="844" y="1006"/>
                  </a:lnTo>
                  <a:lnTo>
                    <a:pt x="837" y="1006"/>
                  </a:lnTo>
                  <a:lnTo>
                    <a:pt x="837" y="1013"/>
                  </a:lnTo>
                  <a:lnTo>
                    <a:pt x="837" y="1020"/>
                  </a:lnTo>
                  <a:lnTo>
                    <a:pt x="837" y="1013"/>
                  </a:lnTo>
                  <a:lnTo>
                    <a:pt x="830" y="1013"/>
                  </a:lnTo>
                  <a:lnTo>
                    <a:pt x="823" y="1013"/>
                  </a:lnTo>
                  <a:lnTo>
                    <a:pt x="823" y="1020"/>
                  </a:lnTo>
                  <a:lnTo>
                    <a:pt x="823" y="1028"/>
                  </a:lnTo>
                  <a:lnTo>
                    <a:pt x="823" y="1035"/>
                  </a:lnTo>
                  <a:lnTo>
                    <a:pt x="830" y="1035"/>
                  </a:lnTo>
                  <a:lnTo>
                    <a:pt x="830" y="1028"/>
                  </a:lnTo>
                  <a:lnTo>
                    <a:pt x="830" y="1035"/>
                  </a:lnTo>
                  <a:lnTo>
                    <a:pt x="830" y="1042"/>
                  </a:lnTo>
                  <a:lnTo>
                    <a:pt x="830" y="1049"/>
                  </a:lnTo>
                  <a:lnTo>
                    <a:pt x="837" y="1049"/>
                  </a:lnTo>
                  <a:lnTo>
                    <a:pt x="837" y="1056"/>
                  </a:lnTo>
                  <a:lnTo>
                    <a:pt x="837" y="1063"/>
                  </a:lnTo>
                  <a:lnTo>
                    <a:pt x="830" y="1063"/>
                  </a:lnTo>
                  <a:lnTo>
                    <a:pt x="830" y="1070"/>
                  </a:lnTo>
                  <a:lnTo>
                    <a:pt x="823" y="1070"/>
                  </a:lnTo>
                  <a:lnTo>
                    <a:pt x="815" y="1070"/>
                  </a:lnTo>
                  <a:lnTo>
                    <a:pt x="815" y="1063"/>
                  </a:lnTo>
                  <a:lnTo>
                    <a:pt x="808" y="1063"/>
                  </a:lnTo>
                  <a:lnTo>
                    <a:pt x="801" y="1063"/>
                  </a:lnTo>
                  <a:lnTo>
                    <a:pt x="794" y="1063"/>
                  </a:lnTo>
                  <a:lnTo>
                    <a:pt x="787" y="1063"/>
                  </a:lnTo>
                  <a:lnTo>
                    <a:pt x="780" y="1063"/>
                  </a:lnTo>
                  <a:lnTo>
                    <a:pt x="780" y="1056"/>
                  </a:lnTo>
                  <a:lnTo>
                    <a:pt x="773" y="1056"/>
                  </a:lnTo>
                  <a:lnTo>
                    <a:pt x="773" y="1049"/>
                  </a:lnTo>
                  <a:lnTo>
                    <a:pt x="766" y="1049"/>
                  </a:lnTo>
                  <a:lnTo>
                    <a:pt x="766" y="1042"/>
                  </a:lnTo>
                  <a:lnTo>
                    <a:pt x="766" y="1049"/>
                  </a:lnTo>
                  <a:lnTo>
                    <a:pt x="759" y="1049"/>
                  </a:lnTo>
                  <a:lnTo>
                    <a:pt x="759" y="1042"/>
                  </a:lnTo>
                  <a:lnTo>
                    <a:pt x="752" y="1042"/>
                  </a:lnTo>
                  <a:lnTo>
                    <a:pt x="745" y="1042"/>
                  </a:lnTo>
                  <a:lnTo>
                    <a:pt x="745" y="1035"/>
                  </a:lnTo>
                  <a:lnTo>
                    <a:pt x="752" y="1035"/>
                  </a:lnTo>
                  <a:lnTo>
                    <a:pt x="752" y="1028"/>
                  </a:lnTo>
                  <a:lnTo>
                    <a:pt x="752" y="1035"/>
                  </a:lnTo>
                  <a:lnTo>
                    <a:pt x="745" y="1035"/>
                  </a:lnTo>
                  <a:lnTo>
                    <a:pt x="738" y="1035"/>
                  </a:lnTo>
                  <a:lnTo>
                    <a:pt x="738" y="1042"/>
                  </a:lnTo>
                  <a:lnTo>
                    <a:pt x="745" y="1042"/>
                  </a:lnTo>
                  <a:lnTo>
                    <a:pt x="738" y="1042"/>
                  </a:lnTo>
                  <a:lnTo>
                    <a:pt x="738" y="1049"/>
                  </a:lnTo>
                  <a:lnTo>
                    <a:pt x="730" y="1049"/>
                  </a:lnTo>
                  <a:lnTo>
                    <a:pt x="730" y="1056"/>
                  </a:lnTo>
                  <a:lnTo>
                    <a:pt x="723" y="1056"/>
                  </a:lnTo>
                  <a:lnTo>
                    <a:pt x="716" y="1056"/>
                  </a:lnTo>
                  <a:lnTo>
                    <a:pt x="716" y="1063"/>
                  </a:lnTo>
                  <a:lnTo>
                    <a:pt x="709" y="1063"/>
                  </a:lnTo>
                  <a:lnTo>
                    <a:pt x="709" y="1056"/>
                  </a:lnTo>
                  <a:lnTo>
                    <a:pt x="716" y="1056"/>
                  </a:lnTo>
                  <a:lnTo>
                    <a:pt x="723" y="1056"/>
                  </a:lnTo>
                  <a:lnTo>
                    <a:pt x="723" y="1049"/>
                  </a:lnTo>
                  <a:lnTo>
                    <a:pt x="723" y="1042"/>
                  </a:lnTo>
                  <a:lnTo>
                    <a:pt x="716" y="1042"/>
                  </a:lnTo>
                  <a:lnTo>
                    <a:pt x="723" y="1042"/>
                  </a:lnTo>
                  <a:lnTo>
                    <a:pt x="723" y="1035"/>
                  </a:lnTo>
                  <a:lnTo>
                    <a:pt x="716" y="1035"/>
                  </a:lnTo>
                  <a:lnTo>
                    <a:pt x="716" y="1028"/>
                  </a:lnTo>
                  <a:lnTo>
                    <a:pt x="709" y="1020"/>
                  </a:lnTo>
                  <a:lnTo>
                    <a:pt x="709" y="1028"/>
                  </a:lnTo>
                  <a:lnTo>
                    <a:pt x="709" y="1035"/>
                  </a:lnTo>
                  <a:lnTo>
                    <a:pt x="702" y="1042"/>
                  </a:lnTo>
                  <a:lnTo>
                    <a:pt x="709" y="1042"/>
                  </a:lnTo>
                  <a:lnTo>
                    <a:pt x="709" y="1049"/>
                  </a:lnTo>
                  <a:lnTo>
                    <a:pt x="702" y="1049"/>
                  </a:lnTo>
                  <a:lnTo>
                    <a:pt x="702" y="1056"/>
                  </a:lnTo>
                  <a:lnTo>
                    <a:pt x="695" y="1056"/>
                  </a:lnTo>
                  <a:lnTo>
                    <a:pt x="688" y="1056"/>
                  </a:lnTo>
                  <a:lnTo>
                    <a:pt x="681" y="1056"/>
                  </a:lnTo>
                  <a:lnTo>
                    <a:pt x="674" y="1056"/>
                  </a:lnTo>
                  <a:lnTo>
                    <a:pt x="674" y="1049"/>
                  </a:lnTo>
                  <a:lnTo>
                    <a:pt x="681" y="1049"/>
                  </a:lnTo>
                  <a:lnTo>
                    <a:pt x="681" y="1042"/>
                  </a:lnTo>
                  <a:lnTo>
                    <a:pt x="674" y="1042"/>
                  </a:lnTo>
                  <a:lnTo>
                    <a:pt x="667" y="1042"/>
                  </a:lnTo>
                  <a:lnTo>
                    <a:pt x="667" y="1049"/>
                  </a:lnTo>
                  <a:lnTo>
                    <a:pt x="660" y="1049"/>
                  </a:lnTo>
                  <a:lnTo>
                    <a:pt x="652" y="1049"/>
                  </a:lnTo>
                  <a:lnTo>
                    <a:pt x="652" y="1042"/>
                  </a:lnTo>
                  <a:lnTo>
                    <a:pt x="645" y="1042"/>
                  </a:lnTo>
                  <a:lnTo>
                    <a:pt x="638" y="1042"/>
                  </a:lnTo>
                  <a:lnTo>
                    <a:pt x="631" y="1042"/>
                  </a:lnTo>
                  <a:lnTo>
                    <a:pt x="624" y="1042"/>
                  </a:lnTo>
                  <a:lnTo>
                    <a:pt x="624" y="1035"/>
                  </a:lnTo>
                  <a:lnTo>
                    <a:pt x="624" y="1042"/>
                  </a:lnTo>
                  <a:lnTo>
                    <a:pt x="617" y="1042"/>
                  </a:lnTo>
                  <a:lnTo>
                    <a:pt x="617" y="1035"/>
                  </a:lnTo>
                  <a:lnTo>
                    <a:pt x="610" y="1035"/>
                  </a:lnTo>
                  <a:lnTo>
                    <a:pt x="610" y="1042"/>
                  </a:lnTo>
                  <a:lnTo>
                    <a:pt x="603" y="1042"/>
                  </a:lnTo>
                  <a:lnTo>
                    <a:pt x="596" y="1042"/>
                  </a:lnTo>
                  <a:lnTo>
                    <a:pt x="589" y="1042"/>
                  </a:lnTo>
                  <a:lnTo>
                    <a:pt x="589" y="1049"/>
                  </a:lnTo>
                  <a:lnTo>
                    <a:pt x="582" y="1049"/>
                  </a:lnTo>
                  <a:lnTo>
                    <a:pt x="582" y="1042"/>
                  </a:lnTo>
                  <a:lnTo>
                    <a:pt x="574" y="1042"/>
                  </a:lnTo>
                  <a:lnTo>
                    <a:pt x="567" y="1042"/>
                  </a:lnTo>
                  <a:lnTo>
                    <a:pt x="567" y="1049"/>
                  </a:lnTo>
                  <a:lnTo>
                    <a:pt x="574" y="1049"/>
                  </a:lnTo>
                  <a:lnTo>
                    <a:pt x="574" y="1056"/>
                  </a:lnTo>
                  <a:lnTo>
                    <a:pt x="582" y="1056"/>
                  </a:lnTo>
                  <a:lnTo>
                    <a:pt x="589" y="1056"/>
                  </a:lnTo>
                  <a:lnTo>
                    <a:pt x="582" y="1056"/>
                  </a:lnTo>
                  <a:lnTo>
                    <a:pt x="582" y="1063"/>
                  </a:lnTo>
                  <a:lnTo>
                    <a:pt x="574" y="1063"/>
                  </a:lnTo>
                  <a:lnTo>
                    <a:pt x="574" y="1070"/>
                  </a:lnTo>
                  <a:lnTo>
                    <a:pt x="567" y="1070"/>
                  </a:lnTo>
                  <a:lnTo>
                    <a:pt x="567" y="1077"/>
                  </a:lnTo>
                  <a:lnTo>
                    <a:pt x="560" y="1077"/>
                  </a:lnTo>
                  <a:lnTo>
                    <a:pt x="553" y="1077"/>
                  </a:lnTo>
                  <a:lnTo>
                    <a:pt x="546" y="1070"/>
                  </a:lnTo>
                  <a:lnTo>
                    <a:pt x="546" y="1077"/>
                  </a:lnTo>
                  <a:lnTo>
                    <a:pt x="539" y="1077"/>
                  </a:lnTo>
                  <a:lnTo>
                    <a:pt x="539" y="1084"/>
                  </a:lnTo>
                  <a:lnTo>
                    <a:pt x="532" y="1084"/>
                  </a:lnTo>
                  <a:lnTo>
                    <a:pt x="532" y="1077"/>
                  </a:lnTo>
                  <a:lnTo>
                    <a:pt x="525" y="1077"/>
                  </a:lnTo>
                  <a:lnTo>
                    <a:pt x="518" y="1077"/>
                  </a:lnTo>
                  <a:lnTo>
                    <a:pt x="518" y="1070"/>
                  </a:lnTo>
                  <a:lnTo>
                    <a:pt x="518" y="1077"/>
                  </a:lnTo>
                  <a:lnTo>
                    <a:pt x="511" y="1077"/>
                  </a:lnTo>
                  <a:lnTo>
                    <a:pt x="511" y="1084"/>
                  </a:lnTo>
                  <a:lnTo>
                    <a:pt x="504" y="1084"/>
                  </a:lnTo>
                  <a:lnTo>
                    <a:pt x="504" y="1091"/>
                  </a:lnTo>
                  <a:lnTo>
                    <a:pt x="511" y="1091"/>
                  </a:lnTo>
                  <a:lnTo>
                    <a:pt x="511" y="1098"/>
                  </a:lnTo>
                  <a:lnTo>
                    <a:pt x="504" y="1098"/>
                  </a:lnTo>
                  <a:lnTo>
                    <a:pt x="497" y="1098"/>
                  </a:lnTo>
                  <a:lnTo>
                    <a:pt x="497" y="1091"/>
                  </a:lnTo>
                  <a:lnTo>
                    <a:pt x="489" y="1098"/>
                  </a:lnTo>
                  <a:lnTo>
                    <a:pt x="489" y="1091"/>
                  </a:lnTo>
                  <a:lnTo>
                    <a:pt x="482" y="1091"/>
                  </a:lnTo>
                  <a:lnTo>
                    <a:pt x="482" y="1098"/>
                  </a:lnTo>
                  <a:lnTo>
                    <a:pt x="475" y="1098"/>
                  </a:lnTo>
                  <a:lnTo>
                    <a:pt x="468" y="1098"/>
                  </a:lnTo>
                  <a:lnTo>
                    <a:pt x="468" y="1105"/>
                  </a:lnTo>
                  <a:lnTo>
                    <a:pt x="475" y="1105"/>
                  </a:lnTo>
                  <a:lnTo>
                    <a:pt x="468" y="1105"/>
                  </a:lnTo>
                  <a:lnTo>
                    <a:pt x="461" y="1105"/>
                  </a:lnTo>
                  <a:lnTo>
                    <a:pt x="454" y="1105"/>
                  </a:lnTo>
                  <a:lnTo>
                    <a:pt x="447" y="1105"/>
                  </a:lnTo>
                  <a:lnTo>
                    <a:pt x="447" y="1113"/>
                  </a:lnTo>
                  <a:lnTo>
                    <a:pt x="440" y="1113"/>
                  </a:lnTo>
                  <a:lnTo>
                    <a:pt x="440" y="1105"/>
                  </a:lnTo>
                  <a:lnTo>
                    <a:pt x="433" y="1105"/>
                  </a:lnTo>
                  <a:lnTo>
                    <a:pt x="426" y="1105"/>
                  </a:lnTo>
                  <a:lnTo>
                    <a:pt x="426" y="1098"/>
                  </a:lnTo>
                  <a:lnTo>
                    <a:pt x="426" y="1091"/>
                  </a:lnTo>
                  <a:lnTo>
                    <a:pt x="433" y="1091"/>
                  </a:lnTo>
                  <a:lnTo>
                    <a:pt x="440" y="1091"/>
                  </a:lnTo>
                  <a:lnTo>
                    <a:pt x="440" y="1084"/>
                  </a:lnTo>
                  <a:lnTo>
                    <a:pt x="433" y="1084"/>
                  </a:lnTo>
                  <a:lnTo>
                    <a:pt x="426" y="1084"/>
                  </a:lnTo>
                  <a:lnTo>
                    <a:pt x="419" y="1084"/>
                  </a:lnTo>
                  <a:lnTo>
                    <a:pt x="411" y="1084"/>
                  </a:lnTo>
                  <a:lnTo>
                    <a:pt x="411" y="1091"/>
                  </a:lnTo>
                  <a:lnTo>
                    <a:pt x="419" y="1091"/>
                  </a:lnTo>
                  <a:lnTo>
                    <a:pt x="411" y="1091"/>
                  </a:lnTo>
                  <a:lnTo>
                    <a:pt x="411" y="1098"/>
                  </a:lnTo>
                  <a:lnTo>
                    <a:pt x="419" y="1098"/>
                  </a:lnTo>
                  <a:lnTo>
                    <a:pt x="419" y="1105"/>
                  </a:lnTo>
                  <a:lnTo>
                    <a:pt x="411" y="1105"/>
                  </a:lnTo>
                  <a:lnTo>
                    <a:pt x="411" y="1113"/>
                  </a:lnTo>
                  <a:lnTo>
                    <a:pt x="411" y="1120"/>
                  </a:lnTo>
                  <a:lnTo>
                    <a:pt x="404" y="1120"/>
                  </a:lnTo>
                  <a:lnTo>
                    <a:pt x="397" y="1120"/>
                  </a:lnTo>
                  <a:lnTo>
                    <a:pt x="397" y="1127"/>
                  </a:lnTo>
                  <a:lnTo>
                    <a:pt x="397" y="1120"/>
                  </a:lnTo>
                  <a:lnTo>
                    <a:pt x="390" y="1120"/>
                  </a:lnTo>
                  <a:lnTo>
                    <a:pt x="390" y="1127"/>
                  </a:lnTo>
                  <a:lnTo>
                    <a:pt x="383" y="1127"/>
                  </a:lnTo>
                  <a:lnTo>
                    <a:pt x="376" y="1127"/>
                  </a:lnTo>
                  <a:lnTo>
                    <a:pt x="369" y="1127"/>
                  </a:lnTo>
                  <a:lnTo>
                    <a:pt x="369" y="1120"/>
                  </a:lnTo>
                  <a:lnTo>
                    <a:pt x="362" y="1120"/>
                  </a:lnTo>
                  <a:lnTo>
                    <a:pt x="362" y="1127"/>
                  </a:lnTo>
                  <a:lnTo>
                    <a:pt x="355" y="1134"/>
                  </a:lnTo>
                  <a:lnTo>
                    <a:pt x="355" y="1141"/>
                  </a:lnTo>
                  <a:lnTo>
                    <a:pt x="355" y="1148"/>
                  </a:lnTo>
                  <a:lnTo>
                    <a:pt x="348" y="1148"/>
                  </a:lnTo>
                  <a:lnTo>
                    <a:pt x="348" y="1141"/>
                  </a:lnTo>
                  <a:lnTo>
                    <a:pt x="348" y="1134"/>
                  </a:lnTo>
                  <a:lnTo>
                    <a:pt x="341" y="1134"/>
                  </a:lnTo>
                  <a:lnTo>
                    <a:pt x="333" y="1134"/>
                  </a:lnTo>
                  <a:lnTo>
                    <a:pt x="326" y="1134"/>
                  </a:lnTo>
                  <a:lnTo>
                    <a:pt x="326" y="1127"/>
                  </a:lnTo>
                  <a:lnTo>
                    <a:pt x="319" y="1127"/>
                  </a:lnTo>
                  <a:lnTo>
                    <a:pt x="319" y="1134"/>
                  </a:lnTo>
                  <a:lnTo>
                    <a:pt x="319" y="1127"/>
                  </a:lnTo>
                  <a:lnTo>
                    <a:pt x="312" y="1127"/>
                  </a:lnTo>
                  <a:lnTo>
                    <a:pt x="305" y="1127"/>
                  </a:lnTo>
                  <a:lnTo>
                    <a:pt x="312" y="1127"/>
                  </a:lnTo>
                  <a:lnTo>
                    <a:pt x="319" y="1134"/>
                  </a:lnTo>
                  <a:lnTo>
                    <a:pt x="326" y="1134"/>
                  </a:lnTo>
                  <a:lnTo>
                    <a:pt x="319" y="1134"/>
                  </a:lnTo>
                  <a:lnTo>
                    <a:pt x="319" y="1141"/>
                  </a:lnTo>
                  <a:lnTo>
                    <a:pt x="319" y="1148"/>
                  </a:lnTo>
                  <a:lnTo>
                    <a:pt x="312" y="1148"/>
                  </a:lnTo>
                  <a:lnTo>
                    <a:pt x="319" y="1148"/>
                  </a:lnTo>
                  <a:lnTo>
                    <a:pt x="312" y="1148"/>
                  </a:lnTo>
                  <a:lnTo>
                    <a:pt x="305" y="1148"/>
                  </a:lnTo>
                  <a:lnTo>
                    <a:pt x="305" y="1141"/>
                  </a:lnTo>
                  <a:lnTo>
                    <a:pt x="305" y="1148"/>
                  </a:lnTo>
                  <a:lnTo>
                    <a:pt x="298" y="1148"/>
                  </a:lnTo>
                  <a:lnTo>
                    <a:pt x="298" y="1141"/>
                  </a:lnTo>
                  <a:lnTo>
                    <a:pt x="291" y="1141"/>
                  </a:lnTo>
                  <a:lnTo>
                    <a:pt x="291" y="1134"/>
                  </a:lnTo>
                  <a:lnTo>
                    <a:pt x="284" y="1134"/>
                  </a:lnTo>
                  <a:lnTo>
                    <a:pt x="277" y="1134"/>
                  </a:lnTo>
                  <a:lnTo>
                    <a:pt x="284" y="1134"/>
                  </a:lnTo>
                  <a:lnTo>
                    <a:pt x="284" y="1141"/>
                  </a:lnTo>
                  <a:lnTo>
                    <a:pt x="277" y="1141"/>
                  </a:lnTo>
                  <a:lnTo>
                    <a:pt x="277" y="1148"/>
                  </a:lnTo>
                  <a:lnTo>
                    <a:pt x="270" y="1148"/>
                  </a:lnTo>
                  <a:lnTo>
                    <a:pt x="263" y="1148"/>
                  </a:lnTo>
                  <a:lnTo>
                    <a:pt x="263" y="1141"/>
                  </a:lnTo>
                  <a:lnTo>
                    <a:pt x="256" y="1141"/>
                  </a:lnTo>
                  <a:lnTo>
                    <a:pt x="248" y="1141"/>
                  </a:lnTo>
                  <a:lnTo>
                    <a:pt x="241" y="1141"/>
                  </a:lnTo>
                  <a:lnTo>
                    <a:pt x="234" y="1141"/>
                  </a:lnTo>
                  <a:lnTo>
                    <a:pt x="234" y="1134"/>
                  </a:lnTo>
                  <a:lnTo>
                    <a:pt x="227" y="1134"/>
                  </a:lnTo>
                  <a:lnTo>
                    <a:pt x="227" y="1141"/>
                  </a:lnTo>
                  <a:lnTo>
                    <a:pt x="220" y="1141"/>
                  </a:lnTo>
                  <a:lnTo>
                    <a:pt x="213" y="1141"/>
                  </a:lnTo>
                  <a:lnTo>
                    <a:pt x="213" y="1148"/>
                  </a:lnTo>
                  <a:lnTo>
                    <a:pt x="206" y="1148"/>
                  </a:lnTo>
                  <a:lnTo>
                    <a:pt x="199" y="1148"/>
                  </a:lnTo>
                  <a:lnTo>
                    <a:pt x="206" y="1148"/>
                  </a:lnTo>
                  <a:lnTo>
                    <a:pt x="199" y="1148"/>
                  </a:lnTo>
                  <a:lnTo>
                    <a:pt x="192" y="1148"/>
                  </a:lnTo>
                  <a:lnTo>
                    <a:pt x="199" y="1148"/>
                  </a:lnTo>
                  <a:lnTo>
                    <a:pt x="192" y="1148"/>
                  </a:lnTo>
                  <a:lnTo>
                    <a:pt x="185" y="1148"/>
                  </a:lnTo>
                  <a:lnTo>
                    <a:pt x="178" y="1148"/>
                  </a:lnTo>
                  <a:lnTo>
                    <a:pt x="170" y="1148"/>
                  </a:lnTo>
                  <a:lnTo>
                    <a:pt x="170" y="1141"/>
                  </a:lnTo>
                  <a:lnTo>
                    <a:pt x="178" y="1141"/>
                  </a:lnTo>
                  <a:lnTo>
                    <a:pt x="178" y="1148"/>
                  </a:lnTo>
                  <a:lnTo>
                    <a:pt x="178" y="1141"/>
                  </a:lnTo>
                  <a:lnTo>
                    <a:pt x="170" y="1141"/>
                  </a:lnTo>
                  <a:lnTo>
                    <a:pt x="170" y="1134"/>
                  </a:lnTo>
                  <a:lnTo>
                    <a:pt x="178" y="1134"/>
                  </a:lnTo>
                  <a:lnTo>
                    <a:pt x="170" y="1134"/>
                  </a:lnTo>
                  <a:lnTo>
                    <a:pt x="170" y="1141"/>
                  </a:lnTo>
                  <a:lnTo>
                    <a:pt x="170" y="1134"/>
                  </a:lnTo>
                  <a:lnTo>
                    <a:pt x="170" y="1141"/>
                  </a:lnTo>
                  <a:lnTo>
                    <a:pt x="163" y="1141"/>
                  </a:lnTo>
                  <a:lnTo>
                    <a:pt x="163" y="1134"/>
                  </a:lnTo>
                  <a:lnTo>
                    <a:pt x="170" y="1134"/>
                  </a:lnTo>
                  <a:lnTo>
                    <a:pt x="170" y="1127"/>
                  </a:lnTo>
                  <a:lnTo>
                    <a:pt x="178" y="1127"/>
                  </a:lnTo>
                  <a:lnTo>
                    <a:pt x="178" y="1120"/>
                  </a:lnTo>
                  <a:lnTo>
                    <a:pt x="170" y="1120"/>
                  </a:lnTo>
                  <a:lnTo>
                    <a:pt x="163" y="1120"/>
                  </a:lnTo>
                  <a:lnTo>
                    <a:pt x="163" y="1113"/>
                  </a:lnTo>
                  <a:lnTo>
                    <a:pt x="163" y="1120"/>
                  </a:lnTo>
                  <a:lnTo>
                    <a:pt x="163" y="1127"/>
                  </a:lnTo>
                  <a:lnTo>
                    <a:pt x="156" y="1127"/>
                  </a:lnTo>
                  <a:lnTo>
                    <a:pt x="149" y="1127"/>
                  </a:lnTo>
                  <a:lnTo>
                    <a:pt x="149" y="1120"/>
                  </a:lnTo>
                  <a:lnTo>
                    <a:pt x="142" y="1120"/>
                  </a:lnTo>
                  <a:lnTo>
                    <a:pt x="142" y="1127"/>
                  </a:lnTo>
                  <a:lnTo>
                    <a:pt x="135" y="1127"/>
                  </a:lnTo>
                  <a:lnTo>
                    <a:pt x="128" y="1127"/>
                  </a:lnTo>
                  <a:lnTo>
                    <a:pt x="128" y="1120"/>
                  </a:lnTo>
                  <a:lnTo>
                    <a:pt x="121" y="1120"/>
                  </a:lnTo>
                  <a:lnTo>
                    <a:pt x="114" y="1120"/>
                  </a:lnTo>
                  <a:lnTo>
                    <a:pt x="107" y="1120"/>
                  </a:lnTo>
                  <a:lnTo>
                    <a:pt x="107" y="1127"/>
                  </a:lnTo>
                  <a:lnTo>
                    <a:pt x="100" y="1127"/>
                  </a:lnTo>
                  <a:lnTo>
                    <a:pt x="100" y="1134"/>
                  </a:lnTo>
                  <a:lnTo>
                    <a:pt x="92" y="1134"/>
                  </a:lnTo>
                  <a:lnTo>
                    <a:pt x="92" y="1127"/>
                  </a:lnTo>
                  <a:lnTo>
                    <a:pt x="85" y="1127"/>
                  </a:lnTo>
                  <a:lnTo>
                    <a:pt x="85" y="1134"/>
                  </a:lnTo>
                  <a:lnTo>
                    <a:pt x="85" y="1127"/>
                  </a:lnTo>
                  <a:lnTo>
                    <a:pt x="85" y="1120"/>
                  </a:lnTo>
                  <a:lnTo>
                    <a:pt x="78" y="1120"/>
                  </a:lnTo>
                  <a:lnTo>
                    <a:pt x="85" y="1120"/>
                  </a:lnTo>
                  <a:lnTo>
                    <a:pt x="85" y="1113"/>
                  </a:lnTo>
                  <a:lnTo>
                    <a:pt x="92" y="1113"/>
                  </a:lnTo>
                  <a:lnTo>
                    <a:pt x="100" y="1113"/>
                  </a:lnTo>
                  <a:lnTo>
                    <a:pt x="107" y="1113"/>
                  </a:lnTo>
                  <a:lnTo>
                    <a:pt x="114" y="1113"/>
                  </a:lnTo>
                  <a:lnTo>
                    <a:pt x="121" y="1105"/>
                  </a:lnTo>
                  <a:lnTo>
                    <a:pt x="128" y="1105"/>
                  </a:lnTo>
                  <a:lnTo>
                    <a:pt x="128" y="1098"/>
                  </a:lnTo>
                  <a:lnTo>
                    <a:pt x="135" y="1098"/>
                  </a:lnTo>
                  <a:lnTo>
                    <a:pt x="142" y="1098"/>
                  </a:lnTo>
                  <a:lnTo>
                    <a:pt x="142" y="1091"/>
                  </a:lnTo>
                  <a:lnTo>
                    <a:pt x="149" y="1091"/>
                  </a:lnTo>
                  <a:lnTo>
                    <a:pt x="142" y="1091"/>
                  </a:lnTo>
                  <a:lnTo>
                    <a:pt x="135" y="1091"/>
                  </a:lnTo>
                  <a:lnTo>
                    <a:pt x="128" y="1091"/>
                  </a:lnTo>
                  <a:lnTo>
                    <a:pt x="128" y="1098"/>
                  </a:lnTo>
                  <a:lnTo>
                    <a:pt x="128" y="1091"/>
                  </a:lnTo>
                  <a:lnTo>
                    <a:pt x="121" y="1091"/>
                  </a:lnTo>
                  <a:lnTo>
                    <a:pt x="121" y="1098"/>
                  </a:lnTo>
                  <a:lnTo>
                    <a:pt x="121" y="1091"/>
                  </a:lnTo>
                  <a:lnTo>
                    <a:pt x="121" y="1098"/>
                  </a:lnTo>
                  <a:lnTo>
                    <a:pt x="114" y="1098"/>
                  </a:lnTo>
                  <a:lnTo>
                    <a:pt x="107" y="1098"/>
                  </a:lnTo>
                  <a:lnTo>
                    <a:pt x="100" y="1098"/>
                  </a:lnTo>
                  <a:lnTo>
                    <a:pt x="92" y="1098"/>
                  </a:lnTo>
                  <a:lnTo>
                    <a:pt x="85" y="1098"/>
                  </a:lnTo>
                  <a:lnTo>
                    <a:pt x="92" y="1098"/>
                  </a:lnTo>
                  <a:lnTo>
                    <a:pt x="92" y="1091"/>
                  </a:lnTo>
                  <a:lnTo>
                    <a:pt x="100" y="1091"/>
                  </a:lnTo>
                  <a:lnTo>
                    <a:pt x="107" y="1091"/>
                  </a:lnTo>
                  <a:lnTo>
                    <a:pt x="107" y="1084"/>
                  </a:lnTo>
                  <a:lnTo>
                    <a:pt x="114" y="1084"/>
                  </a:lnTo>
                  <a:lnTo>
                    <a:pt x="121" y="1084"/>
                  </a:lnTo>
                  <a:lnTo>
                    <a:pt x="128" y="1084"/>
                  </a:lnTo>
                  <a:lnTo>
                    <a:pt x="135" y="1077"/>
                  </a:lnTo>
                  <a:lnTo>
                    <a:pt x="135" y="1084"/>
                  </a:lnTo>
                  <a:lnTo>
                    <a:pt x="135" y="1077"/>
                  </a:lnTo>
                  <a:lnTo>
                    <a:pt x="142" y="1077"/>
                  </a:lnTo>
                  <a:lnTo>
                    <a:pt x="149" y="1077"/>
                  </a:lnTo>
                  <a:lnTo>
                    <a:pt x="156" y="1077"/>
                  </a:lnTo>
                  <a:lnTo>
                    <a:pt x="163" y="1077"/>
                  </a:lnTo>
                  <a:lnTo>
                    <a:pt x="170" y="1077"/>
                  </a:lnTo>
                  <a:lnTo>
                    <a:pt x="178" y="1070"/>
                  </a:lnTo>
                  <a:lnTo>
                    <a:pt x="178" y="1063"/>
                  </a:lnTo>
                  <a:lnTo>
                    <a:pt x="170" y="1063"/>
                  </a:lnTo>
                  <a:lnTo>
                    <a:pt x="170" y="1056"/>
                  </a:lnTo>
                  <a:lnTo>
                    <a:pt x="163" y="1056"/>
                  </a:lnTo>
                  <a:lnTo>
                    <a:pt x="163" y="1049"/>
                  </a:lnTo>
                  <a:lnTo>
                    <a:pt x="163" y="1056"/>
                  </a:lnTo>
                  <a:lnTo>
                    <a:pt x="156" y="1056"/>
                  </a:lnTo>
                  <a:lnTo>
                    <a:pt x="156" y="1063"/>
                  </a:lnTo>
                  <a:lnTo>
                    <a:pt x="149" y="1063"/>
                  </a:lnTo>
                  <a:lnTo>
                    <a:pt x="142" y="1063"/>
                  </a:lnTo>
                  <a:lnTo>
                    <a:pt x="142" y="1070"/>
                  </a:lnTo>
                  <a:lnTo>
                    <a:pt x="135" y="1070"/>
                  </a:lnTo>
                  <a:lnTo>
                    <a:pt x="135" y="1063"/>
                  </a:lnTo>
                  <a:lnTo>
                    <a:pt x="128" y="1063"/>
                  </a:lnTo>
                  <a:lnTo>
                    <a:pt x="121" y="1063"/>
                  </a:lnTo>
                  <a:lnTo>
                    <a:pt x="121" y="1056"/>
                  </a:lnTo>
                  <a:lnTo>
                    <a:pt x="121" y="1063"/>
                  </a:lnTo>
                  <a:lnTo>
                    <a:pt x="114" y="1063"/>
                  </a:lnTo>
                  <a:lnTo>
                    <a:pt x="107" y="1063"/>
                  </a:lnTo>
                  <a:lnTo>
                    <a:pt x="100" y="1063"/>
                  </a:lnTo>
                  <a:lnTo>
                    <a:pt x="92" y="1063"/>
                  </a:lnTo>
                  <a:lnTo>
                    <a:pt x="85" y="1063"/>
                  </a:lnTo>
                  <a:lnTo>
                    <a:pt x="78" y="1063"/>
                  </a:lnTo>
                  <a:lnTo>
                    <a:pt x="78" y="1070"/>
                  </a:lnTo>
                  <a:lnTo>
                    <a:pt x="71" y="1070"/>
                  </a:lnTo>
                  <a:lnTo>
                    <a:pt x="64" y="1070"/>
                  </a:lnTo>
                  <a:lnTo>
                    <a:pt x="57" y="1070"/>
                  </a:lnTo>
                  <a:lnTo>
                    <a:pt x="50" y="1070"/>
                  </a:lnTo>
                  <a:lnTo>
                    <a:pt x="43" y="1070"/>
                  </a:lnTo>
                  <a:lnTo>
                    <a:pt x="36" y="1070"/>
                  </a:lnTo>
                  <a:lnTo>
                    <a:pt x="36" y="1063"/>
                  </a:lnTo>
                  <a:lnTo>
                    <a:pt x="29" y="1063"/>
                  </a:lnTo>
                  <a:lnTo>
                    <a:pt x="29" y="1070"/>
                  </a:lnTo>
                  <a:lnTo>
                    <a:pt x="29" y="1063"/>
                  </a:lnTo>
                  <a:lnTo>
                    <a:pt x="36" y="1063"/>
                  </a:lnTo>
                  <a:lnTo>
                    <a:pt x="29" y="1063"/>
                  </a:lnTo>
                  <a:lnTo>
                    <a:pt x="29" y="1056"/>
                  </a:lnTo>
                  <a:lnTo>
                    <a:pt x="36" y="1056"/>
                  </a:lnTo>
                  <a:lnTo>
                    <a:pt x="36" y="1063"/>
                  </a:lnTo>
                  <a:lnTo>
                    <a:pt x="43" y="1063"/>
                  </a:lnTo>
                  <a:lnTo>
                    <a:pt x="50" y="1063"/>
                  </a:lnTo>
                  <a:lnTo>
                    <a:pt x="50" y="1056"/>
                  </a:lnTo>
                  <a:lnTo>
                    <a:pt x="57" y="1056"/>
                  </a:lnTo>
                  <a:lnTo>
                    <a:pt x="57" y="1049"/>
                  </a:lnTo>
                  <a:lnTo>
                    <a:pt x="50" y="1049"/>
                  </a:lnTo>
                  <a:lnTo>
                    <a:pt x="43" y="1049"/>
                  </a:lnTo>
                  <a:lnTo>
                    <a:pt x="43" y="1042"/>
                  </a:lnTo>
                  <a:lnTo>
                    <a:pt x="50" y="1042"/>
                  </a:lnTo>
                  <a:lnTo>
                    <a:pt x="57" y="1042"/>
                  </a:lnTo>
                  <a:lnTo>
                    <a:pt x="57" y="1049"/>
                  </a:lnTo>
                  <a:lnTo>
                    <a:pt x="57" y="1042"/>
                  </a:lnTo>
                  <a:lnTo>
                    <a:pt x="64" y="1042"/>
                  </a:lnTo>
                  <a:lnTo>
                    <a:pt x="64" y="1049"/>
                  </a:lnTo>
                  <a:lnTo>
                    <a:pt x="71" y="1049"/>
                  </a:lnTo>
                  <a:lnTo>
                    <a:pt x="71" y="1042"/>
                  </a:lnTo>
                  <a:lnTo>
                    <a:pt x="71" y="1049"/>
                  </a:lnTo>
                  <a:lnTo>
                    <a:pt x="71" y="1042"/>
                  </a:lnTo>
                  <a:lnTo>
                    <a:pt x="78" y="1042"/>
                  </a:lnTo>
                  <a:lnTo>
                    <a:pt x="78" y="1035"/>
                  </a:lnTo>
                  <a:lnTo>
                    <a:pt x="71" y="1035"/>
                  </a:lnTo>
                  <a:lnTo>
                    <a:pt x="71" y="1028"/>
                  </a:lnTo>
                  <a:lnTo>
                    <a:pt x="78" y="1028"/>
                  </a:lnTo>
                  <a:lnTo>
                    <a:pt x="85" y="1028"/>
                  </a:lnTo>
                  <a:lnTo>
                    <a:pt x="92" y="1028"/>
                  </a:lnTo>
                  <a:lnTo>
                    <a:pt x="100" y="1028"/>
                  </a:lnTo>
                  <a:lnTo>
                    <a:pt x="92" y="1028"/>
                  </a:lnTo>
                  <a:lnTo>
                    <a:pt x="92" y="1035"/>
                  </a:lnTo>
                  <a:lnTo>
                    <a:pt x="100" y="1035"/>
                  </a:lnTo>
                  <a:lnTo>
                    <a:pt x="100" y="1028"/>
                  </a:lnTo>
                  <a:lnTo>
                    <a:pt x="107" y="1028"/>
                  </a:lnTo>
                  <a:lnTo>
                    <a:pt x="107" y="1020"/>
                  </a:lnTo>
                  <a:lnTo>
                    <a:pt x="107" y="1028"/>
                  </a:lnTo>
                  <a:lnTo>
                    <a:pt x="114" y="1028"/>
                  </a:lnTo>
                  <a:lnTo>
                    <a:pt x="121" y="1028"/>
                  </a:lnTo>
                  <a:lnTo>
                    <a:pt x="114" y="1028"/>
                  </a:lnTo>
                  <a:lnTo>
                    <a:pt x="114" y="1020"/>
                  </a:lnTo>
                  <a:lnTo>
                    <a:pt x="121" y="1020"/>
                  </a:lnTo>
                  <a:lnTo>
                    <a:pt x="121" y="1013"/>
                  </a:lnTo>
                  <a:lnTo>
                    <a:pt x="128" y="1013"/>
                  </a:lnTo>
                  <a:lnTo>
                    <a:pt x="135" y="1013"/>
                  </a:lnTo>
                  <a:lnTo>
                    <a:pt x="142" y="1013"/>
                  </a:lnTo>
                  <a:lnTo>
                    <a:pt x="149" y="1013"/>
                  </a:lnTo>
                  <a:lnTo>
                    <a:pt x="156" y="1013"/>
                  </a:lnTo>
                  <a:lnTo>
                    <a:pt x="156" y="1006"/>
                  </a:lnTo>
                  <a:lnTo>
                    <a:pt x="163" y="1006"/>
                  </a:lnTo>
                  <a:lnTo>
                    <a:pt x="170" y="1006"/>
                  </a:lnTo>
                  <a:lnTo>
                    <a:pt x="178" y="1006"/>
                  </a:lnTo>
                  <a:lnTo>
                    <a:pt x="170" y="1006"/>
                  </a:lnTo>
                  <a:lnTo>
                    <a:pt x="163" y="1006"/>
                  </a:lnTo>
                  <a:lnTo>
                    <a:pt x="156" y="1006"/>
                  </a:lnTo>
                  <a:lnTo>
                    <a:pt x="149" y="1006"/>
                  </a:lnTo>
                  <a:lnTo>
                    <a:pt x="142" y="1006"/>
                  </a:lnTo>
                  <a:lnTo>
                    <a:pt x="135" y="1006"/>
                  </a:lnTo>
                  <a:lnTo>
                    <a:pt x="128" y="1006"/>
                  </a:lnTo>
                  <a:lnTo>
                    <a:pt x="121" y="1006"/>
                  </a:lnTo>
                  <a:lnTo>
                    <a:pt x="121" y="1013"/>
                  </a:lnTo>
                  <a:lnTo>
                    <a:pt x="114" y="1013"/>
                  </a:lnTo>
                  <a:lnTo>
                    <a:pt x="121" y="1013"/>
                  </a:lnTo>
                  <a:lnTo>
                    <a:pt x="121" y="1006"/>
                  </a:lnTo>
                  <a:lnTo>
                    <a:pt x="114" y="1006"/>
                  </a:lnTo>
                  <a:lnTo>
                    <a:pt x="114" y="1013"/>
                  </a:lnTo>
                  <a:lnTo>
                    <a:pt x="107" y="1013"/>
                  </a:lnTo>
                  <a:lnTo>
                    <a:pt x="107" y="1006"/>
                  </a:lnTo>
                  <a:lnTo>
                    <a:pt x="107" y="1013"/>
                  </a:lnTo>
                  <a:lnTo>
                    <a:pt x="107" y="1006"/>
                  </a:lnTo>
                  <a:lnTo>
                    <a:pt x="100" y="1006"/>
                  </a:lnTo>
                  <a:lnTo>
                    <a:pt x="100" y="1013"/>
                  </a:lnTo>
                  <a:lnTo>
                    <a:pt x="92" y="1013"/>
                  </a:lnTo>
                  <a:lnTo>
                    <a:pt x="92" y="1006"/>
                  </a:lnTo>
                  <a:lnTo>
                    <a:pt x="92" y="1013"/>
                  </a:lnTo>
                  <a:lnTo>
                    <a:pt x="85" y="1006"/>
                  </a:lnTo>
                  <a:lnTo>
                    <a:pt x="85" y="1013"/>
                  </a:lnTo>
                  <a:lnTo>
                    <a:pt x="78" y="1013"/>
                  </a:lnTo>
                  <a:lnTo>
                    <a:pt x="71" y="1013"/>
                  </a:lnTo>
                  <a:lnTo>
                    <a:pt x="64" y="1013"/>
                  </a:lnTo>
                  <a:lnTo>
                    <a:pt x="57" y="1013"/>
                  </a:lnTo>
                  <a:lnTo>
                    <a:pt x="57" y="1020"/>
                  </a:lnTo>
                  <a:lnTo>
                    <a:pt x="50" y="1020"/>
                  </a:lnTo>
                  <a:lnTo>
                    <a:pt x="50" y="1013"/>
                  </a:lnTo>
                  <a:lnTo>
                    <a:pt x="43" y="1013"/>
                  </a:lnTo>
                  <a:lnTo>
                    <a:pt x="43" y="1006"/>
                  </a:lnTo>
                  <a:lnTo>
                    <a:pt x="36" y="1006"/>
                  </a:lnTo>
                  <a:lnTo>
                    <a:pt x="36" y="999"/>
                  </a:lnTo>
                  <a:lnTo>
                    <a:pt x="43" y="999"/>
                  </a:lnTo>
                  <a:lnTo>
                    <a:pt x="43" y="992"/>
                  </a:lnTo>
                  <a:lnTo>
                    <a:pt x="50" y="992"/>
                  </a:lnTo>
                  <a:lnTo>
                    <a:pt x="43" y="992"/>
                  </a:lnTo>
                  <a:lnTo>
                    <a:pt x="43" y="985"/>
                  </a:lnTo>
                  <a:lnTo>
                    <a:pt x="36" y="985"/>
                  </a:lnTo>
                  <a:lnTo>
                    <a:pt x="36" y="978"/>
                  </a:lnTo>
                  <a:lnTo>
                    <a:pt x="36" y="985"/>
                  </a:lnTo>
                  <a:lnTo>
                    <a:pt x="29" y="985"/>
                  </a:lnTo>
                  <a:lnTo>
                    <a:pt x="29" y="992"/>
                  </a:lnTo>
                  <a:lnTo>
                    <a:pt x="22" y="992"/>
                  </a:lnTo>
                  <a:lnTo>
                    <a:pt x="15" y="992"/>
                  </a:lnTo>
                  <a:lnTo>
                    <a:pt x="7" y="992"/>
                  </a:lnTo>
                  <a:lnTo>
                    <a:pt x="15" y="985"/>
                  </a:lnTo>
                  <a:lnTo>
                    <a:pt x="15" y="978"/>
                  </a:lnTo>
                  <a:lnTo>
                    <a:pt x="15" y="971"/>
                  </a:lnTo>
                  <a:lnTo>
                    <a:pt x="7" y="971"/>
                  </a:lnTo>
                  <a:lnTo>
                    <a:pt x="0" y="971"/>
                  </a:lnTo>
                  <a:lnTo>
                    <a:pt x="0" y="978"/>
                  </a:lnTo>
                  <a:lnTo>
                    <a:pt x="0" y="971"/>
                  </a:lnTo>
                  <a:lnTo>
                    <a:pt x="7" y="971"/>
                  </a:lnTo>
                  <a:lnTo>
                    <a:pt x="7" y="964"/>
                  </a:lnTo>
                  <a:lnTo>
                    <a:pt x="7" y="957"/>
                  </a:lnTo>
                  <a:lnTo>
                    <a:pt x="0" y="957"/>
                  </a:lnTo>
                  <a:lnTo>
                    <a:pt x="0" y="950"/>
                  </a:lnTo>
                  <a:lnTo>
                    <a:pt x="7" y="950"/>
                  </a:lnTo>
                  <a:lnTo>
                    <a:pt x="15" y="950"/>
                  </a:lnTo>
                  <a:lnTo>
                    <a:pt x="22" y="950"/>
                  </a:lnTo>
                  <a:lnTo>
                    <a:pt x="29" y="950"/>
                  </a:lnTo>
                  <a:lnTo>
                    <a:pt x="36" y="950"/>
                  </a:lnTo>
                  <a:lnTo>
                    <a:pt x="36" y="957"/>
                  </a:lnTo>
                  <a:lnTo>
                    <a:pt x="29" y="957"/>
                  </a:lnTo>
                  <a:lnTo>
                    <a:pt x="22" y="957"/>
                  </a:lnTo>
                  <a:lnTo>
                    <a:pt x="15" y="957"/>
                  </a:lnTo>
                  <a:lnTo>
                    <a:pt x="15" y="964"/>
                  </a:lnTo>
                  <a:lnTo>
                    <a:pt x="22" y="957"/>
                  </a:lnTo>
                  <a:lnTo>
                    <a:pt x="22" y="964"/>
                  </a:lnTo>
                  <a:lnTo>
                    <a:pt x="22" y="957"/>
                  </a:lnTo>
                  <a:lnTo>
                    <a:pt x="29" y="957"/>
                  </a:lnTo>
                  <a:lnTo>
                    <a:pt x="29" y="964"/>
                  </a:lnTo>
                  <a:lnTo>
                    <a:pt x="29" y="957"/>
                  </a:lnTo>
                  <a:lnTo>
                    <a:pt x="36" y="957"/>
                  </a:lnTo>
                  <a:lnTo>
                    <a:pt x="43" y="957"/>
                  </a:lnTo>
                  <a:lnTo>
                    <a:pt x="36" y="957"/>
                  </a:lnTo>
                  <a:lnTo>
                    <a:pt x="36" y="950"/>
                  </a:lnTo>
                  <a:lnTo>
                    <a:pt x="43" y="950"/>
                  </a:lnTo>
                  <a:lnTo>
                    <a:pt x="36" y="950"/>
                  </a:lnTo>
                  <a:lnTo>
                    <a:pt x="36" y="942"/>
                  </a:lnTo>
                  <a:lnTo>
                    <a:pt x="29" y="942"/>
                  </a:lnTo>
                  <a:lnTo>
                    <a:pt x="29" y="935"/>
                  </a:lnTo>
                  <a:lnTo>
                    <a:pt x="36" y="935"/>
                  </a:lnTo>
                  <a:lnTo>
                    <a:pt x="43" y="935"/>
                  </a:lnTo>
                  <a:lnTo>
                    <a:pt x="43" y="942"/>
                  </a:lnTo>
                  <a:lnTo>
                    <a:pt x="43" y="935"/>
                  </a:lnTo>
                  <a:lnTo>
                    <a:pt x="50" y="935"/>
                  </a:lnTo>
                  <a:lnTo>
                    <a:pt x="57" y="935"/>
                  </a:lnTo>
                  <a:lnTo>
                    <a:pt x="57" y="928"/>
                  </a:lnTo>
                  <a:lnTo>
                    <a:pt x="64" y="928"/>
                  </a:lnTo>
                  <a:lnTo>
                    <a:pt x="71" y="928"/>
                  </a:lnTo>
                  <a:lnTo>
                    <a:pt x="78" y="928"/>
                  </a:lnTo>
                  <a:lnTo>
                    <a:pt x="85" y="928"/>
                  </a:lnTo>
                  <a:lnTo>
                    <a:pt x="92" y="928"/>
                  </a:lnTo>
                  <a:lnTo>
                    <a:pt x="100" y="928"/>
                  </a:lnTo>
                  <a:lnTo>
                    <a:pt x="107" y="928"/>
                  </a:lnTo>
                  <a:lnTo>
                    <a:pt x="107" y="921"/>
                  </a:lnTo>
                  <a:lnTo>
                    <a:pt x="114" y="921"/>
                  </a:lnTo>
                  <a:lnTo>
                    <a:pt x="107" y="921"/>
                  </a:lnTo>
                  <a:lnTo>
                    <a:pt x="114" y="921"/>
                  </a:lnTo>
                  <a:lnTo>
                    <a:pt x="121" y="921"/>
                  </a:lnTo>
                  <a:lnTo>
                    <a:pt x="128" y="914"/>
                  </a:lnTo>
                  <a:lnTo>
                    <a:pt x="128" y="907"/>
                  </a:lnTo>
                  <a:lnTo>
                    <a:pt x="128" y="914"/>
                  </a:lnTo>
                  <a:lnTo>
                    <a:pt x="135" y="914"/>
                  </a:lnTo>
                  <a:lnTo>
                    <a:pt x="142" y="914"/>
                  </a:lnTo>
                  <a:lnTo>
                    <a:pt x="149" y="914"/>
                  </a:lnTo>
                  <a:lnTo>
                    <a:pt x="149" y="907"/>
                  </a:lnTo>
                  <a:lnTo>
                    <a:pt x="149" y="900"/>
                  </a:lnTo>
                  <a:lnTo>
                    <a:pt x="149" y="907"/>
                  </a:lnTo>
                  <a:lnTo>
                    <a:pt x="142" y="907"/>
                  </a:lnTo>
                  <a:lnTo>
                    <a:pt x="142" y="900"/>
                  </a:lnTo>
                  <a:lnTo>
                    <a:pt x="135" y="900"/>
                  </a:lnTo>
                  <a:lnTo>
                    <a:pt x="128" y="900"/>
                  </a:lnTo>
                  <a:lnTo>
                    <a:pt x="121" y="900"/>
                  </a:lnTo>
                  <a:lnTo>
                    <a:pt x="114" y="900"/>
                  </a:lnTo>
                  <a:lnTo>
                    <a:pt x="114" y="907"/>
                  </a:lnTo>
                  <a:lnTo>
                    <a:pt x="121" y="907"/>
                  </a:lnTo>
                  <a:lnTo>
                    <a:pt x="121" y="914"/>
                  </a:lnTo>
                  <a:lnTo>
                    <a:pt x="114" y="914"/>
                  </a:lnTo>
                  <a:lnTo>
                    <a:pt x="114" y="907"/>
                  </a:lnTo>
                  <a:lnTo>
                    <a:pt x="114" y="900"/>
                  </a:lnTo>
                  <a:lnTo>
                    <a:pt x="107" y="900"/>
                  </a:lnTo>
                  <a:lnTo>
                    <a:pt x="100" y="900"/>
                  </a:lnTo>
                  <a:lnTo>
                    <a:pt x="92" y="900"/>
                  </a:lnTo>
                  <a:lnTo>
                    <a:pt x="85" y="900"/>
                  </a:lnTo>
                  <a:lnTo>
                    <a:pt x="78" y="900"/>
                  </a:lnTo>
                  <a:lnTo>
                    <a:pt x="71" y="900"/>
                  </a:lnTo>
                  <a:lnTo>
                    <a:pt x="71" y="893"/>
                  </a:lnTo>
                  <a:lnTo>
                    <a:pt x="64" y="893"/>
                  </a:lnTo>
                  <a:lnTo>
                    <a:pt x="57" y="893"/>
                  </a:lnTo>
                  <a:lnTo>
                    <a:pt x="50" y="893"/>
                  </a:lnTo>
                  <a:lnTo>
                    <a:pt x="43" y="893"/>
                  </a:lnTo>
                  <a:lnTo>
                    <a:pt x="43" y="886"/>
                  </a:lnTo>
                  <a:lnTo>
                    <a:pt x="36" y="886"/>
                  </a:lnTo>
                  <a:lnTo>
                    <a:pt x="36" y="893"/>
                  </a:lnTo>
                  <a:lnTo>
                    <a:pt x="29" y="893"/>
                  </a:lnTo>
                  <a:lnTo>
                    <a:pt x="29" y="886"/>
                  </a:lnTo>
                  <a:lnTo>
                    <a:pt x="29" y="893"/>
                  </a:lnTo>
                  <a:lnTo>
                    <a:pt x="29" y="886"/>
                  </a:lnTo>
                  <a:lnTo>
                    <a:pt x="22" y="886"/>
                  </a:lnTo>
                  <a:lnTo>
                    <a:pt x="22" y="893"/>
                  </a:lnTo>
                  <a:lnTo>
                    <a:pt x="22" y="886"/>
                  </a:lnTo>
                  <a:lnTo>
                    <a:pt x="15" y="886"/>
                  </a:lnTo>
                  <a:lnTo>
                    <a:pt x="15" y="879"/>
                  </a:lnTo>
                  <a:lnTo>
                    <a:pt x="15" y="872"/>
                  </a:lnTo>
                  <a:lnTo>
                    <a:pt x="22" y="872"/>
                  </a:lnTo>
                  <a:lnTo>
                    <a:pt x="22" y="865"/>
                  </a:lnTo>
                  <a:lnTo>
                    <a:pt x="29" y="865"/>
                  </a:lnTo>
                  <a:lnTo>
                    <a:pt x="22" y="865"/>
                  </a:lnTo>
                  <a:lnTo>
                    <a:pt x="22" y="857"/>
                  </a:lnTo>
                  <a:lnTo>
                    <a:pt x="29" y="857"/>
                  </a:lnTo>
                  <a:lnTo>
                    <a:pt x="36" y="857"/>
                  </a:lnTo>
                  <a:lnTo>
                    <a:pt x="36" y="865"/>
                  </a:lnTo>
                  <a:lnTo>
                    <a:pt x="43" y="865"/>
                  </a:lnTo>
                  <a:lnTo>
                    <a:pt x="43" y="857"/>
                  </a:lnTo>
                  <a:lnTo>
                    <a:pt x="43" y="850"/>
                  </a:lnTo>
                  <a:lnTo>
                    <a:pt x="50" y="850"/>
                  </a:lnTo>
                  <a:lnTo>
                    <a:pt x="57" y="850"/>
                  </a:lnTo>
                  <a:lnTo>
                    <a:pt x="64" y="850"/>
                  </a:lnTo>
                  <a:lnTo>
                    <a:pt x="71" y="850"/>
                  </a:lnTo>
                  <a:lnTo>
                    <a:pt x="71" y="843"/>
                  </a:lnTo>
                  <a:lnTo>
                    <a:pt x="78" y="843"/>
                  </a:lnTo>
                  <a:lnTo>
                    <a:pt x="78" y="850"/>
                  </a:lnTo>
                  <a:lnTo>
                    <a:pt x="78" y="843"/>
                  </a:lnTo>
                  <a:lnTo>
                    <a:pt x="85" y="843"/>
                  </a:lnTo>
                  <a:lnTo>
                    <a:pt x="92" y="843"/>
                  </a:lnTo>
                  <a:lnTo>
                    <a:pt x="92" y="850"/>
                  </a:lnTo>
                  <a:lnTo>
                    <a:pt x="92" y="857"/>
                  </a:lnTo>
                  <a:lnTo>
                    <a:pt x="85" y="857"/>
                  </a:lnTo>
                  <a:lnTo>
                    <a:pt x="78" y="857"/>
                  </a:lnTo>
                  <a:lnTo>
                    <a:pt x="85" y="857"/>
                  </a:lnTo>
                  <a:lnTo>
                    <a:pt x="92" y="857"/>
                  </a:lnTo>
                  <a:lnTo>
                    <a:pt x="100" y="857"/>
                  </a:lnTo>
                  <a:lnTo>
                    <a:pt x="107" y="857"/>
                  </a:lnTo>
                  <a:lnTo>
                    <a:pt x="114" y="857"/>
                  </a:lnTo>
                  <a:lnTo>
                    <a:pt x="114" y="850"/>
                  </a:lnTo>
                  <a:lnTo>
                    <a:pt x="114" y="843"/>
                  </a:lnTo>
                  <a:lnTo>
                    <a:pt x="121" y="843"/>
                  </a:lnTo>
                  <a:lnTo>
                    <a:pt x="121" y="850"/>
                  </a:lnTo>
                  <a:lnTo>
                    <a:pt x="121" y="843"/>
                  </a:lnTo>
                  <a:lnTo>
                    <a:pt x="121" y="850"/>
                  </a:lnTo>
                  <a:lnTo>
                    <a:pt x="121" y="857"/>
                  </a:lnTo>
                  <a:lnTo>
                    <a:pt x="121" y="865"/>
                  </a:lnTo>
                  <a:lnTo>
                    <a:pt x="121" y="872"/>
                  </a:lnTo>
                  <a:lnTo>
                    <a:pt x="128" y="872"/>
                  </a:lnTo>
                  <a:lnTo>
                    <a:pt x="135" y="872"/>
                  </a:lnTo>
                  <a:lnTo>
                    <a:pt x="135" y="879"/>
                  </a:lnTo>
                  <a:lnTo>
                    <a:pt x="142" y="879"/>
                  </a:lnTo>
                  <a:lnTo>
                    <a:pt x="149" y="879"/>
                  </a:lnTo>
                  <a:lnTo>
                    <a:pt x="149" y="872"/>
                  </a:lnTo>
                  <a:lnTo>
                    <a:pt x="156" y="872"/>
                  </a:lnTo>
                  <a:lnTo>
                    <a:pt x="149" y="872"/>
                  </a:lnTo>
                  <a:lnTo>
                    <a:pt x="149" y="879"/>
                  </a:lnTo>
                  <a:lnTo>
                    <a:pt x="156" y="879"/>
                  </a:lnTo>
                  <a:lnTo>
                    <a:pt x="163" y="879"/>
                  </a:lnTo>
                  <a:lnTo>
                    <a:pt x="170" y="879"/>
                  </a:lnTo>
                  <a:lnTo>
                    <a:pt x="170" y="872"/>
                  </a:lnTo>
                  <a:lnTo>
                    <a:pt x="163" y="872"/>
                  </a:lnTo>
                  <a:lnTo>
                    <a:pt x="156" y="872"/>
                  </a:lnTo>
                  <a:lnTo>
                    <a:pt x="156" y="865"/>
                  </a:lnTo>
                  <a:lnTo>
                    <a:pt x="149" y="865"/>
                  </a:lnTo>
                  <a:lnTo>
                    <a:pt x="149" y="857"/>
                  </a:lnTo>
                  <a:lnTo>
                    <a:pt x="156" y="857"/>
                  </a:lnTo>
                  <a:lnTo>
                    <a:pt x="149" y="857"/>
                  </a:lnTo>
                  <a:lnTo>
                    <a:pt x="149" y="865"/>
                  </a:lnTo>
                  <a:lnTo>
                    <a:pt x="149" y="857"/>
                  </a:lnTo>
                  <a:lnTo>
                    <a:pt x="149" y="850"/>
                  </a:lnTo>
                  <a:lnTo>
                    <a:pt x="156" y="850"/>
                  </a:lnTo>
                  <a:lnTo>
                    <a:pt x="156" y="843"/>
                  </a:lnTo>
                  <a:lnTo>
                    <a:pt x="163" y="836"/>
                  </a:lnTo>
                  <a:lnTo>
                    <a:pt x="163" y="829"/>
                  </a:lnTo>
                  <a:lnTo>
                    <a:pt x="156" y="829"/>
                  </a:lnTo>
                  <a:lnTo>
                    <a:pt x="149" y="829"/>
                  </a:lnTo>
                  <a:lnTo>
                    <a:pt x="149" y="822"/>
                  </a:lnTo>
                  <a:lnTo>
                    <a:pt x="142" y="822"/>
                  </a:lnTo>
                  <a:lnTo>
                    <a:pt x="142" y="815"/>
                  </a:lnTo>
                  <a:lnTo>
                    <a:pt x="149" y="815"/>
                  </a:lnTo>
                  <a:lnTo>
                    <a:pt x="156" y="815"/>
                  </a:lnTo>
                  <a:lnTo>
                    <a:pt x="163" y="815"/>
                  </a:lnTo>
                  <a:lnTo>
                    <a:pt x="170" y="815"/>
                  </a:lnTo>
                  <a:lnTo>
                    <a:pt x="178" y="815"/>
                  </a:lnTo>
                  <a:lnTo>
                    <a:pt x="185" y="815"/>
                  </a:lnTo>
                  <a:lnTo>
                    <a:pt x="185" y="808"/>
                  </a:lnTo>
                  <a:lnTo>
                    <a:pt x="192" y="808"/>
                  </a:lnTo>
                  <a:lnTo>
                    <a:pt x="199" y="808"/>
                  </a:lnTo>
                  <a:lnTo>
                    <a:pt x="206" y="808"/>
                  </a:lnTo>
                  <a:lnTo>
                    <a:pt x="206" y="801"/>
                  </a:lnTo>
                  <a:lnTo>
                    <a:pt x="206" y="794"/>
                  </a:lnTo>
                  <a:lnTo>
                    <a:pt x="213" y="794"/>
                  </a:lnTo>
                  <a:lnTo>
                    <a:pt x="213" y="787"/>
                  </a:lnTo>
                  <a:lnTo>
                    <a:pt x="206" y="787"/>
                  </a:lnTo>
                  <a:lnTo>
                    <a:pt x="213" y="787"/>
                  </a:lnTo>
                  <a:lnTo>
                    <a:pt x="213" y="780"/>
                  </a:lnTo>
                  <a:lnTo>
                    <a:pt x="206" y="772"/>
                  </a:lnTo>
                  <a:lnTo>
                    <a:pt x="199" y="772"/>
                  </a:lnTo>
                  <a:lnTo>
                    <a:pt x="192" y="772"/>
                  </a:lnTo>
                  <a:lnTo>
                    <a:pt x="185" y="772"/>
                  </a:lnTo>
                  <a:lnTo>
                    <a:pt x="178" y="772"/>
                  </a:lnTo>
                  <a:lnTo>
                    <a:pt x="170" y="772"/>
                  </a:lnTo>
                  <a:lnTo>
                    <a:pt x="163" y="772"/>
                  </a:lnTo>
                  <a:lnTo>
                    <a:pt x="156" y="772"/>
                  </a:lnTo>
                  <a:lnTo>
                    <a:pt x="163" y="772"/>
                  </a:lnTo>
                  <a:lnTo>
                    <a:pt x="163" y="765"/>
                  </a:lnTo>
                  <a:lnTo>
                    <a:pt x="170" y="765"/>
                  </a:lnTo>
                  <a:lnTo>
                    <a:pt x="178" y="765"/>
                  </a:lnTo>
                  <a:lnTo>
                    <a:pt x="185" y="765"/>
                  </a:lnTo>
                  <a:lnTo>
                    <a:pt x="192" y="765"/>
                  </a:lnTo>
                  <a:lnTo>
                    <a:pt x="192" y="758"/>
                  </a:lnTo>
                  <a:lnTo>
                    <a:pt x="199" y="758"/>
                  </a:lnTo>
                  <a:lnTo>
                    <a:pt x="206" y="758"/>
                  </a:lnTo>
                  <a:lnTo>
                    <a:pt x="206" y="751"/>
                  </a:lnTo>
                  <a:lnTo>
                    <a:pt x="213" y="751"/>
                  </a:lnTo>
                  <a:lnTo>
                    <a:pt x="220" y="751"/>
                  </a:lnTo>
                  <a:lnTo>
                    <a:pt x="220" y="744"/>
                  </a:lnTo>
                  <a:lnTo>
                    <a:pt x="227" y="744"/>
                  </a:lnTo>
                  <a:lnTo>
                    <a:pt x="227" y="737"/>
                  </a:lnTo>
                  <a:lnTo>
                    <a:pt x="234" y="737"/>
                  </a:lnTo>
                  <a:lnTo>
                    <a:pt x="234" y="730"/>
                  </a:lnTo>
                  <a:lnTo>
                    <a:pt x="241" y="730"/>
                  </a:lnTo>
                  <a:lnTo>
                    <a:pt x="248" y="730"/>
                  </a:lnTo>
                  <a:lnTo>
                    <a:pt x="256" y="730"/>
                  </a:lnTo>
                  <a:lnTo>
                    <a:pt x="256" y="737"/>
                  </a:lnTo>
                  <a:lnTo>
                    <a:pt x="263" y="737"/>
                  </a:lnTo>
                  <a:lnTo>
                    <a:pt x="263" y="730"/>
                  </a:lnTo>
                  <a:lnTo>
                    <a:pt x="270" y="723"/>
                  </a:lnTo>
                  <a:lnTo>
                    <a:pt x="270" y="716"/>
                  </a:lnTo>
                  <a:lnTo>
                    <a:pt x="277" y="716"/>
                  </a:lnTo>
                  <a:lnTo>
                    <a:pt x="277" y="709"/>
                  </a:lnTo>
                  <a:lnTo>
                    <a:pt x="284" y="709"/>
                  </a:lnTo>
                  <a:lnTo>
                    <a:pt x="284" y="702"/>
                  </a:lnTo>
                  <a:lnTo>
                    <a:pt x="284" y="694"/>
                  </a:lnTo>
                  <a:lnTo>
                    <a:pt x="291" y="694"/>
                  </a:lnTo>
                  <a:lnTo>
                    <a:pt x="298" y="694"/>
                  </a:lnTo>
                  <a:lnTo>
                    <a:pt x="298" y="687"/>
                  </a:lnTo>
                  <a:lnTo>
                    <a:pt x="305" y="687"/>
                  </a:lnTo>
                  <a:lnTo>
                    <a:pt x="305" y="680"/>
                  </a:lnTo>
                  <a:lnTo>
                    <a:pt x="298" y="680"/>
                  </a:lnTo>
                  <a:lnTo>
                    <a:pt x="291" y="680"/>
                  </a:lnTo>
                  <a:lnTo>
                    <a:pt x="284" y="680"/>
                  </a:lnTo>
                  <a:lnTo>
                    <a:pt x="284" y="673"/>
                  </a:lnTo>
                  <a:lnTo>
                    <a:pt x="291" y="673"/>
                  </a:lnTo>
                  <a:lnTo>
                    <a:pt x="291" y="666"/>
                  </a:lnTo>
                  <a:lnTo>
                    <a:pt x="298" y="666"/>
                  </a:lnTo>
                  <a:lnTo>
                    <a:pt x="298" y="659"/>
                  </a:lnTo>
                  <a:lnTo>
                    <a:pt x="305" y="659"/>
                  </a:lnTo>
                  <a:lnTo>
                    <a:pt x="305" y="652"/>
                  </a:lnTo>
                  <a:lnTo>
                    <a:pt x="298" y="652"/>
                  </a:lnTo>
                  <a:lnTo>
                    <a:pt x="305" y="652"/>
                  </a:lnTo>
                  <a:lnTo>
                    <a:pt x="305" y="645"/>
                  </a:lnTo>
                  <a:lnTo>
                    <a:pt x="312" y="645"/>
                  </a:lnTo>
                  <a:lnTo>
                    <a:pt x="312" y="638"/>
                  </a:lnTo>
                  <a:lnTo>
                    <a:pt x="319" y="638"/>
                  </a:lnTo>
                  <a:lnTo>
                    <a:pt x="326" y="638"/>
                  </a:lnTo>
                  <a:lnTo>
                    <a:pt x="326" y="631"/>
                  </a:lnTo>
                  <a:lnTo>
                    <a:pt x="333" y="631"/>
                  </a:lnTo>
                  <a:lnTo>
                    <a:pt x="333" y="624"/>
                  </a:lnTo>
                  <a:lnTo>
                    <a:pt x="341" y="624"/>
                  </a:lnTo>
                  <a:lnTo>
                    <a:pt x="341" y="617"/>
                  </a:lnTo>
                  <a:lnTo>
                    <a:pt x="341" y="624"/>
                  </a:lnTo>
                  <a:lnTo>
                    <a:pt x="348" y="624"/>
                  </a:lnTo>
                  <a:lnTo>
                    <a:pt x="355" y="624"/>
                  </a:lnTo>
                  <a:lnTo>
                    <a:pt x="355" y="631"/>
                  </a:lnTo>
                  <a:lnTo>
                    <a:pt x="362" y="631"/>
                  </a:lnTo>
                  <a:lnTo>
                    <a:pt x="369" y="631"/>
                  </a:lnTo>
                  <a:lnTo>
                    <a:pt x="369" y="624"/>
                  </a:lnTo>
                  <a:lnTo>
                    <a:pt x="376" y="624"/>
                  </a:lnTo>
                  <a:lnTo>
                    <a:pt x="383" y="624"/>
                  </a:lnTo>
                  <a:lnTo>
                    <a:pt x="376" y="624"/>
                  </a:lnTo>
                  <a:lnTo>
                    <a:pt x="383" y="624"/>
                  </a:lnTo>
                  <a:lnTo>
                    <a:pt x="383" y="631"/>
                  </a:lnTo>
                  <a:lnTo>
                    <a:pt x="390" y="631"/>
                  </a:lnTo>
                  <a:lnTo>
                    <a:pt x="383" y="631"/>
                  </a:lnTo>
                  <a:lnTo>
                    <a:pt x="383" y="624"/>
                  </a:lnTo>
                  <a:lnTo>
                    <a:pt x="390" y="624"/>
                  </a:lnTo>
                  <a:lnTo>
                    <a:pt x="397" y="624"/>
                  </a:lnTo>
                  <a:lnTo>
                    <a:pt x="397" y="631"/>
                  </a:lnTo>
                  <a:lnTo>
                    <a:pt x="404" y="631"/>
                  </a:lnTo>
                  <a:lnTo>
                    <a:pt x="404" y="638"/>
                  </a:lnTo>
                  <a:lnTo>
                    <a:pt x="404" y="631"/>
                  </a:lnTo>
                  <a:lnTo>
                    <a:pt x="404" y="624"/>
                  </a:lnTo>
                  <a:lnTo>
                    <a:pt x="411" y="624"/>
                  </a:lnTo>
                  <a:lnTo>
                    <a:pt x="411" y="617"/>
                  </a:lnTo>
                  <a:lnTo>
                    <a:pt x="404" y="617"/>
                  </a:lnTo>
                  <a:lnTo>
                    <a:pt x="404" y="609"/>
                  </a:lnTo>
                  <a:lnTo>
                    <a:pt x="404" y="602"/>
                  </a:lnTo>
                  <a:lnTo>
                    <a:pt x="411" y="602"/>
                  </a:lnTo>
                  <a:lnTo>
                    <a:pt x="411" y="595"/>
                  </a:lnTo>
                  <a:lnTo>
                    <a:pt x="404" y="595"/>
                  </a:lnTo>
                  <a:lnTo>
                    <a:pt x="397" y="595"/>
                  </a:lnTo>
                  <a:lnTo>
                    <a:pt x="390" y="595"/>
                  </a:lnTo>
                  <a:lnTo>
                    <a:pt x="383" y="595"/>
                  </a:lnTo>
                  <a:lnTo>
                    <a:pt x="376" y="595"/>
                  </a:lnTo>
                  <a:lnTo>
                    <a:pt x="369" y="595"/>
                  </a:lnTo>
                  <a:lnTo>
                    <a:pt x="362" y="595"/>
                  </a:lnTo>
                  <a:lnTo>
                    <a:pt x="362" y="588"/>
                  </a:lnTo>
                  <a:lnTo>
                    <a:pt x="355" y="588"/>
                  </a:lnTo>
                  <a:lnTo>
                    <a:pt x="348" y="588"/>
                  </a:lnTo>
                  <a:lnTo>
                    <a:pt x="341" y="588"/>
                  </a:lnTo>
                  <a:lnTo>
                    <a:pt x="333" y="588"/>
                  </a:lnTo>
                  <a:lnTo>
                    <a:pt x="333" y="581"/>
                  </a:lnTo>
                  <a:lnTo>
                    <a:pt x="326" y="581"/>
                  </a:lnTo>
                  <a:lnTo>
                    <a:pt x="326" y="588"/>
                  </a:lnTo>
                  <a:lnTo>
                    <a:pt x="319" y="588"/>
                  </a:lnTo>
                  <a:lnTo>
                    <a:pt x="319" y="581"/>
                  </a:lnTo>
                  <a:lnTo>
                    <a:pt x="312" y="581"/>
                  </a:lnTo>
                  <a:lnTo>
                    <a:pt x="305" y="581"/>
                  </a:lnTo>
                  <a:lnTo>
                    <a:pt x="298" y="581"/>
                  </a:lnTo>
                  <a:lnTo>
                    <a:pt x="298" y="574"/>
                  </a:lnTo>
                  <a:lnTo>
                    <a:pt x="298" y="567"/>
                  </a:lnTo>
                  <a:lnTo>
                    <a:pt x="298" y="560"/>
                  </a:lnTo>
                  <a:lnTo>
                    <a:pt x="291" y="560"/>
                  </a:lnTo>
                  <a:lnTo>
                    <a:pt x="291" y="567"/>
                  </a:lnTo>
                  <a:lnTo>
                    <a:pt x="291" y="574"/>
                  </a:lnTo>
                  <a:lnTo>
                    <a:pt x="284" y="574"/>
                  </a:lnTo>
                  <a:lnTo>
                    <a:pt x="284" y="567"/>
                  </a:lnTo>
                  <a:lnTo>
                    <a:pt x="284" y="560"/>
                  </a:lnTo>
                  <a:lnTo>
                    <a:pt x="291" y="560"/>
                  </a:lnTo>
                  <a:lnTo>
                    <a:pt x="291" y="553"/>
                  </a:lnTo>
                  <a:lnTo>
                    <a:pt x="291" y="546"/>
                  </a:lnTo>
                  <a:lnTo>
                    <a:pt x="298" y="546"/>
                  </a:lnTo>
                  <a:lnTo>
                    <a:pt x="298" y="539"/>
                  </a:lnTo>
                  <a:lnTo>
                    <a:pt x="298" y="546"/>
                  </a:lnTo>
                  <a:lnTo>
                    <a:pt x="291" y="546"/>
                  </a:lnTo>
                  <a:lnTo>
                    <a:pt x="284" y="546"/>
                  </a:lnTo>
                  <a:lnTo>
                    <a:pt x="284" y="539"/>
                  </a:lnTo>
                  <a:lnTo>
                    <a:pt x="291" y="539"/>
                  </a:lnTo>
                  <a:lnTo>
                    <a:pt x="284" y="531"/>
                  </a:lnTo>
                  <a:lnTo>
                    <a:pt x="291" y="531"/>
                  </a:lnTo>
                  <a:lnTo>
                    <a:pt x="291" y="524"/>
                  </a:lnTo>
                  <a:lnTo>
                    <a:pt x="291" y="531"/>
                  </a:lnTo>
                  <a:lnTo>
                    <a:pt x="291" y="524"/>
                  </a:lnTo>
                  <a:lnTo>
                    <a:pt x="284" y="524"/>
                  </a:lnTo>
                  <a:lnTo>
                    <a:pt x="284" y="531"/>
                  </a:lnTo>
                  <a:lnTo>
                    <a:pt x="277" y="531"/>
                  </a:lnTo>
                  <a:lnTo>
                    <a:pt x="270" y="531"/>
                  </a:lnTo>
                  <a:lnTo>
                    <a:pt x="270" y="539"/>
                  </a:lnTo>
                  <a:lnTo>
                    <a:pt x="277" y="539"/>
                  </a:lnTo>
                  <a:lnTo>
                    <a:pt x="270" y="539"/>
                  </a:lnTo>
                  <a:lnTo>
                    <a:pt x="270" y="546"/>
                  </a:lnTo>
                  <a:lnTo>
                    <a:pt x="263" y="546"/>
                  </a:lnTo>
                  <a:lnTo>
                    <a:pt x="256" y="546"/>
                  </a:lnTo>
                  <a:lnTo>
                    <a:pt x="256" y="539"/>
                  </a:lnTo>
                  <a:lnTo>
                    <a:pt x="248" y="539"/>
                  </a:lnTo>
                  <a:lnTo>
                    <a:pt x="248" y="531"/>
                  </a:lnTo>
                  <a:lnTo>
                    <a:pt x="241" y="531"/>
                  </a:lnTo>
                  <a:lnTo>
                    <a:pt x="241" y="539"/>
                  </a:lnTo>
                  <a:lnTo>
                    <a:pt x="234" y="539"/>
                  </a:lnTo>
                  <a:lnTo>
                    <a:pt x="234" y="531"/>
                  </a:lnTo>
                  <a:lnTo>
                    <a:pt x="234" y="524"/>
                  </a:lnTo>
                  <a:lnTo>
                    <a:pt x="241" y="524"/>
                  </a:lnTo>
                  <a:lnTo>
                    <a:pt x="241" y="517"/>
                  </a:lnTo>
                  <a:lnTo>
                    <a:pt x="248" y="517"/>
                  </a:lnTo>
                  <a:lnTo>
                    <a:pt x="256" y="517"/>
                  </a:lnTo>
                  <a:lnTo>
                    <a:pt x="263" y="517"/>
                  </a:lnTo>
                  <a:lnTo>
                    <a:pt x="263" y="510"/>
                  </a:lnTo>
                  <a:lnTo>
                    <a:pt x="256" y="510"/>
                  </a:lnTo>
                  <a:lnTo>
                    <a:pt x="256" y="503"/>
                  </a:lnTo>
                  <a:lnTo>
                    <a:pt x="263" y="503"/>
                  </a:lnTo>
                  <a:lnTo>
                    <a:pt x="256" y="503"/>
                  </a:lnTo>
                  <a:lnTo>
                    <a:pt x="256" y="510"/>
                  </a:lnTo>
                  <a:lnTo>
                    <a:pt x="248" y="510"/>
                  </a:lnTo>
                  <a:lnTo>
                    <a:pt x="248" y="503"/>
                  </a:lnTo>
                  <a:lnTo>
                    <a:pt x="241" y="503"/>
                  </a:lnTo>
                  <a:lnTo>
                    <a:pt x="241" y="496"/>
                  </a:lnTo>
                  <a:lnTo>
                    <a:pt x="241" y="503"/>
                  </a:lnTo>
                  <a:lnTo>
                    <a:pt x="241" y="510"/>
                  </a:lnTo>
                  <a:lnTo>
                    <a:pt x="234" y="510"/>
                  </a:lnTo>
                  <a:lnTo>
                    <a:pt x="227" y="510"/>
                  </a:lnTo>
                  <a:lnTo>
                    <a:pt x="220" y="510"/>
                  </a:lnTo>
                  <a:lnTo>
                    <a:pt x="220" y="503"/>
                  </a:lnTo>
                  <a:lnTo>
                    <a:pt x="220" y="496"/>
                  </a:lnTo>
                  <a:lnTo>
                    <a:pt x="213" y="496"/>
                  </a:lnTo>
                  <a:lnTo>
                    <a:pt x="213" y="489"/>
                  </a:lnTo>
                  <a:lnTo>
                    <a:pt x="206" y="489"/>
                  </a:lnTo>
                  <a:lnTo>
                    <a:pt x="199" y="489"/>
                  </a:lnTo>
                  <a:lnTo>
                    <a:pt x="199" y="482"/>
                  </a:lnTo>
                  <a:lnTo>
                    <a:pt x="199" y="489"/>
                  </a:lnTo>
                  <a:lnTo>
                    <a:pt x="192" y="489"/>
                  </a:lnTo>
                  <a:lnTo>
                    <a:pt x="192" y="482"/>
                  </a:lnTo>
                  <a:lnTo>
                    <a:pt x="199" y="482"/>
                  </a:lnTo>
                  <a:lnTo>
                    <a:pt x="199" y="475"/>
                  </a:lnTo>
                  <a:lnTo>
                    <a:pt x="206" y="475"/>
                  </a:lnTo>
                  <a:lnTo>
                    <a:pt x="213" y="475"/>
                  </a:lnTo>
                  <a:lnTo>
                    <a:pt x="213" y="482"/>
                  </a:lnTo>
                  <a:lnTo>
                    <a:pt x="220" y="482"/>
                  </a:lnTo>
                  <a:lnTo>
                    <a:pt x="220" y="475"/>
                  </a:lnTo>
                  <a:lnTo>
                    <a:pt x="213" y="475"/>
                  </a:lnTo>
                  <a:lnTo>
                    <a:pt x="213" y="468"/>
                  </a:lnTo>
                  <a:lnTo>
                    <a:pt x="220" y="468"/>
                  </a:lnTo>
                  <a:lnTo>
                    <a:pt x="213" y="468"/>
                  </a:lnTo>
                  <a:lnTo>
                    <a:pt x="213" y="461"/>
                  </a:lnTo>
                  <a:lnTo>
                    <a:pt x="206" y="461"/>
                  </a:lnTo>
                  <a:lnTo>
                    <a:pt x="206" y="454"/>
                  </a:lnTo>
                  <a:lnTo>
                    <a:pt x="213" y="461"/>
                  </a:lnTo>
                  <a:lnTo>
                    <a:pt x="213" y="454"/>
                  </a:lnTo>
                  <a:lnTo>
                    <a:pt x="206" y="454"/>
                  </a:lnTo>
                  <a:lnTo>
                    <a:pt x="206" y="446"/>
                  </a:lnTo>
                  <a:lnTo>
                    <a:pt x="213" y="446"/>
                  </a:lnTo>
                  <a:lnTo>
                    <a:pt x="206" y="446"/>
                  </a:lnTo>
                  <a:lnTo>
                    <a:pt x="199" y="446"/>
                  </a:lnTo>
                  <a:lnTo>
                    <a:pt x="199" y="439"/>
                  </a:lnTo>
                  <a:lnTo>
                    <a:pt x="206" y="439"/>
                  </a:lnTo>
                  <a:lnTo>
                    <a:pt x="213" y="439"/>
                  </a:lnTo>
                  <a:lnTo>
                    <a:pt x="213" y="446"/>
                  </a:lnTo>
                  <a:lnTo>
                    <a:pt x="213" y="439"/>
                  </a:lnTo>
                  <a:lnTo>
                    <a:pt x="213" y="446"/>
                  </a:lnTo>
                  <a:lnTo>
                    <a:pt x="220" y="446"/>
                  </a:lnTo>
                  <a:lnTo>
                    <a:pt x="220" y="439"/>
                  </a:lnTo>
                  <a:lnTo>
                    <a:pt x="213" y="439"/>
                  </a:lnTo>
                  <a:lnTo>
                    <a:pt x="220" y="439"/>
                  </a:lnTo>
                  <a:lnTo>
                    <a:pt x="227" y="439"/>
                  </a:lnTo>
                  <a:lnTo>
                    <a:pt x="227" y="446"/>
                  </a:lnTo>
                  <a:lnTo>
                    <a:pt x="234" y="446"/>
                  </a:lnTo>
                  <a:lnTo>
                    <a:pt x="234" y="454"/>
                  </a:lnTo>
                  <a:lnTo>
                    <a:pt x="241" y="454"/>
                  </a:lnTo>
                  <a:lnTo>
                    <a:pt x="241" y="446"/>
                  </a:lnTo>
                  <a:lnTo>
                    <a:pt x="248" y="446"/>
                  </a:lnTo>
                  <a:lnTo>
                    <a:pt x="241" y="446"/>
                  </a:lnTo>
                  <a:lnTo>
                    <a:pt x="234" y="446"/>
                  </a:lnTo>
                  <a:lnTo>
                    <a:pt x="234" y="439"/>
                  </a:lnTo>
                  <a:lnTo>
                    <a:pt x="234" y="432"/>
                  </a:lnTo>
                  <a:lnTo>
                    <a:pt x="241" y="432"/>
                  </a:lnTo>
                  <a:lnTo>
                    <a:pt x="248" y="432"/>
                  </a:lnTo>
                  <a:lnTo>
                    <a:pt x="248" y="439"/>
                  </a:lnTo>
                  <a:lnTo>
                    <a:pt x="256" y="439"/>
                  </a:lnTo>
                  <a:lnTo>
                    <a:pt x="263" y="439"/>
                  </a:lnTo>
                  <a:lnTo>
                    <a:pt x="270" y="439"/>
                  </a:lnTo>
                  <a:lnTo>
                    <a:pt x="270" y="432"/>
                  </a:lnTo>
                  <a:lnTo>
                    <a:pt x="270" y="425"/>
                  </a:lnTo>
                  <a:lnTo>
                    <a:pt x="263" y="425"/>
                  </a:lnTo>
                  <a:lnTo>
                    <a:pt x="263" y="418"/>
                  </a:lnTo>
                  <a:lnTo>
                    <a:pt x="270" y="418"/>
                  </a:lnTo>
                  <a:lnTo>
                    <a:pt x="263" y="418"/>
                  </a:lnTo>
                  <a:lnTo>
                    <a:pt x="263" y="411"/>
                  </a:lnTo>
                  <a:lnTo>
                    <a:pt x="270" y="411"/>
                  </a:lnTo>
                  <a:lnTo>
                    <a:pt x="270" y="404"/>
                  </a:lnTo>
                  <a:lnTo>
                    <a:pt x="277" y="397"/>
                  </a:lnTo>
                  <a:lnTo>
                    <a:pt x="277" y="390"/>
                  </a:lnTo>
                  <a:lnTo>
                    <a:pt x="284" y="390"/>
                  </a:lnTo>
                  <a:lnTo>
                    <a:pt x="291" y="390"/>
                  </a:lnTo>
                  <a:lnTo>
                    <a:pt x="298" y="390"/>
                  </a:lnTo>
                  <a:lnTo>
                    <a:pt x="298" y="397"/>
                  </a:lnTo>
                  <a:lnTo>
                    <a:pt x="305" y="397"/>
                  </a:lnTo>
                  <a:lnTo>
                    <a:pt x="312" y="397"/>
                  </a:lnTo>
                  <a:lnTo>
                    <a:pt x="319" y="397"/>
                  </a:lnTo>
                  <a:lnTo>
                    <a:pt x="326" y="397"/>
                  </a:lnTo>
                  <a:lnTo>
                    <a:pt x="333" y="397"/>
                  </a:lnTo>
                  <a:lnTo>
                    <a:pt x="341" y="397"/>
                  </a:lnTo>
                  <a:lnTo>
                    <a:pt x="341" y="390"/>
                  </a:lnTo>
                  <a:lnTo>
                    <a:pt x="333" y="390"/>
                  </a:lnTo>
                  <a:lnTo>
                    <a:pt x="333" y="383"/>
                  </a:lnTo>
                  <a:lnTo>
                    <a:pt x="341" y="383"/>
                  </a:lnTo>
                  <a:lnTo>
                    <a:pt x="341" y="376"/>
                  </a:lnTo>
                  <a:lnTo>
                    <a:pt x="341" y="383"/>
                  </a:lnTo>
                  <a:lnTo>
                    <a:pt x="348" y="383"/>
                  </a:lnTo>
                  <a:lnTo>
                    <a:pt x="348" y="376"/>
                  </a:lnTo>
                  <a:lnTo>
                    <a:pt x="348" y="369"/>
                  </a:lnTo>
                  <a:lnTo>
                    <a:pt x="355" y="369"/>
                  </a:lnTo>
                  <a:lnTo>
                    <a:pt x="348" y="369"/>
                  </a:lnTo>
                  <a:lnTo>
                    <a:pt x="348" y="361"/>
                  </a:lnTo>
                  <a:lnTo>
                    <a:pt x="341" y="369"/>
                  </a:lnTo>
                  <a:lnTo>
                    <a:pt x="341" y="361"/>
                  </a:lnTo>
                  <a:lnTo>
                    <a:pt x="333" y="361"/>
                  </a:lnTo>
                  <a:lnTo>
                    <a:pt x="326" y="361"/>
                  </a:lnTo>
                  <a:lnTo>
                    <a:pt x="326" y="354"/>
                  </a:lnTo>
                  <a:lnTo>
                    <a:pt x="319" y="354"/>
                  </a:lnTo>
                  <a:lnTo>
                    <a:pt x="319" y="361"/>
                  </a:lnTo>
                  <a:lnTo>
                    <a:pt x="319" y="354"/>
                  </a:lnTo>
                  <a:lnTo>
                    <a:pt x="319" y="361"/>
                  </a:lnTo>
                  <a:lnTo>
                    <a:pt x="319" y="354"/>
                  </a:lnTo>
                  <a:lnTo>
                    <a:pt x="312" y="361"/>
                  </a:lnTo>
                  <a:lnTo>
                    <a:pt x="312" y="354"/>
                  </a:lnTo>
                  <a:lnTo>
                    <a:pt x="305" y="354"/>
                  </a:lnTo>
                  <a:lnTo>
                    <a:pt x="312" y="354"/>
                  </a:lnTo>
                  <a:lnTo>
                    <a:pt x="305" y="354"/>
                  </a:lnTo>
                  <a:lnTo>
                    <a:pt x="298" y="354"/>
                  </a:lnTo>
                  <a:lnTo>
                    <a:pt x="298" y="361"/>
                  </a:lnTo>
                  <a:lnTo>
                    <a:pt x="291" y="361"/>
                  </a:lnTo>
                  <a:lnTo>
                    <a:pt x="284" y="361"/>
                  </a:lnTo>
                  <a:lnTo>
                    <a:pt x="284" y="354"/>
                  </a:lnTo>
                  <a:lnTo>
                    <a:pt x="277" y="354"/>
                  </a:lnTo>
                  <a:lnTo>
                    <a:pt x="284" y="354"/>
                  </a:lnTo>
                  <a:lnTo>
                    <a:pt x="284" y="347"/>
                  </a:lnTo>
                  <a:lnTo>
                    <a:pt x="284" y="340"/>
                  </a:lnTo>
                  <a:lnTo>
                    <a:pt x="291" y="340"/>
                  </a:lnTo>
                  <a:lnTo>
                    <a:pt x="291" y="333"/>
                  </a:lnTo>
                  <a:lnTo>
                    <a:pt x="284" y="333"/>
                  </a:lnTo>
                  <a:lnTo>
                    <a:pt x="291" y="333"/>
                  </a:lnTo>
                  <a:lnTo>
                    <a:pt x="291" y="326"/>
                  </a:lnTo>
                  <a:lnTo>
                    <a:pt x="291" y="333"/>
                  </a:lnTo>
                  <a:lnTo>
                    <a:pt x="298" y="333"/>
                  </a:lnTo>
                  <a:lnTo>
                    <a:pt x="298" y="326"/>
                  </a:lnTo>
                  <a:lnTo>
                    <a:pt x="298" y="333"/>
                  </a:lnTo>
                  <a:lnTo>
                    <a:pt x="305" y="333"/>
                  </a:lnTo>
                  <a:lnTo>
                    <a:pt x="312" y="333"/>
                  </a:lnTo>
                  <a:lnTo>
                    <a:pt x="312" y="326"/>
                  </a:lnTo>
                  <a:lnTo>
                    <a:pt x="312" y="333"/>
                  </a:lnTo>
                  <a:lnTo>
                    <a:pt x="305" y="333"/>
                  </a:lnTo>
                  <a:lnTo>
                    <a:pt x="305" y="326"/>
                  </a:lnTo>
                  <a:lnTo>
                    <a:pt x="305" y="333"/>
                  </a:lnTo>
                  <a:lnTo>
                    <a:pt x="305" y="326"/>
                  </a:lnTo>
                  <a:lnTo>
                    <a:pt x="298" y="326"/>
                  </a:lnTo>
                  <a:lnTo>
                    <a:pt x="298" y="319"/>
                  </a:lnTo>
                  <a:lnTo>
                    <a:pt x="305" y="319"/>
                  </a:lnTo>
                  <a:lnTo>
                    <a:pt x="298" y="319"/>
                  </a:lnTo>
                  <a:lnTo>
                    <a:pt x="298" y="312"/>
                  </a:lnTo>
                  <a:lnTo>
                    <a:pt x="298" y="305"/>
                  </a:lnTo>
                  <a:lnTo>
                    <a:pt x="298" y="298"/>
                  </a:lnTo>
                  <a:lnTo>
                    <a:pt x="305" y="298"/>
                  </a:lnTo>
                  <a:lnTo>
                    <a:pt x="305" y="291"/>
                  </a:lnTo>
                  <a:lnTo>
                    <a:pt x="298" y="291"/>
                  </a:lnTo>
                  <a:lnTo>
                    <a:pt x="298" y="298"/>
                  </a:lnTo>
                  <a:lnTo>
                    <a:pt x="298" y="291"/>
                  </a:lnTo>
                  <a:lnTo>
                    <a:pt x="291" y="291"/>
                  </a:lnTo>
                  <a:lnTo>
                    <a:pt x="291" y="283"/>
                  </a:lnTo>
                  <a:lnTo>
                    <a:pt x="291" y="276"/>
                  </a:lnTo>
                  <a:lnTo>
                    <a:pt x="298" y="276"/>
                  </a:lnTo>
                  <a:lnTo>
                    <a:pt x="305" y="276"/>
                  </a:lnTo>
                  <a:lnTo>
                    <a:pt x="305" y="269"/>
                  </a:lnTo>
                  <a:lnTo>
                    <a:pt x="298" y="269"/>
                  </a:lnTo>
                  <a:lnTo>
                    <a:pt x="298" y="262"/>
                  </a:lnTo>
                  <a:lnTo>
                    <a:pt x="305" y="262"/>
                  </a:lnTo>
                  <a:lnTo>
                    <a:pt x="305" y="269"/>
                  </a:lnTo>
                  <a:lnTo>
                    <a:pt x="305" y="262"/>
                  </a:lnTo>
                  <a:lnTo>
                    <a:pt x="298" y="262"/>
                  </a:lnTo>
                  <a:lnTo>
                    <a:pt x="298" y="255"/>
                  </a:lnTo>
                  <a:lnTo>
                    <a:pt x="305" y="255"/>
                  </a:lnTo>
                  <a:lnTo>
                    <a:pt x="312" y="255"/>
                  </a:lnTo>
                  <a:lnTo>
                    <a:pt x="312" y="248"/>
                  </a:lnTo>
                  <a:lnTo>
                    <a:pt x="305" y="248"/>
                  </a:lnTo>
                  <a:lnTo>
                    <a:pt x="298" y="248"/>
                  </a:lnTo>
                  <a:lnTo>
                    <a:pt x="298" y="241"/>
                  </a:lnTo>
                  <a:lnTo>
                    <a:pt x="291" y="241"/>
                  </a:lnTo>
                  <a:lnTo>
                    <a:pt x="298" y="241"/>
                  </a:lnTo>
                  <a:lnTo>
                    <a:pt x="298" y="248"/>
                  </a:lnTo>
                  <a:lnTo>
                    <a:pt x="291" y="248"/>
                  </a:lnTo>
                  <a:lnTo>
                    <a:pt x="284" y="248"/>
                  </a:lnTo>
                  <a:lnTo>
                    <a:pt x="291" y="248"/>
                  </a:lnTo>
                  <a:lnTo>
                    <a:pt x="284" y="248"/>
                  </a:lnTo>
                  <a:lnTo>
                    <a:pt x="291" y="248"/>
                  </a:lnTo>
                  <a:lnTo>
                    <a:pt x="284" y="255"/>
                  </a:lnTo>
                  <a:lnTo>
                    <a:pt x="277" y="255"/>
                  </a:lnTo>
                  <a:lnTo>
                    <a:pt x="277" y="248"/>
                  </a:lnTo>
                  <a:lnTo>
                    <a:pt x="277" y="241"/>
                  </a:lnTo>
                  <a:lnTo>
                    <a:pt x="284" y="241"/>
                  </a:lnTo>
                  <a:lnTo>
                    <a:pt x="291" y="241"/>
                  </a:lnTo>
                  <a:lnTo>
                    <a:pt x="291" y="234"/>
                  </a:lnTo>
                  <a:lnTo>
                    <a:pt x="284" y="234"/>
                  </a:lnTo>
                  <a:lnTo>
                    <a:pt x="284" y="227"/>
                  </a:lnTo>
                  <a:lnTo>
                    <a:pt x="284" y="234"/>
                  </a:lnTo>
                  <a:lnTo>
                    <a:pt x="284" y="227"/>
                  </a:lnTo>
                  <a:lnTo>
                    <a:pt x="284" y="220"/>
                  </a:lnTo>
                  <a:lnTo>
                    <a:pt x="291" y="227"/>
                  </a:lnTo>
                  <a:lnTo>
                    <a:pt x="291" y="220"/>
                  </a:lnTo>
                  <a:lnTo>
                    <a:pt x="298" y="220"/>
                  </a:lnTo>
                  <a:lnTo>
                    <a:pt x="291" y="220"/>
                  </a:lnTo>
                  <a:lnTo>
                    <a:pt x="298" y="220"/>
                  </a:lnTo>
                  <a:lnTo>
                    <a:pt x="305" y="220"/>
                  </a:lnTo>
                  <a:lnTo>
                    <a:pt x="305" y="213"/>
                  </a:lnTo>
                  <a:lnTo>
                    <a:pt x="305" y="220"/>
                  </a:lnTo>
                  <a:lnTo>
                    <a:pt x="305" y="227"/>
                  </a:lnTo>
                  <a:lnTo>
                    <a:pt x="312" y="227"/>
                  </a:lnTo>
                  <a:lnTo>
                    <a:pt x="319" y="227"/>
                  </a:lnTo>
                  <a:lnTo>
                    <a:pt x="319" y="234"/>
                  </a:lnTo>
                  <a:lnTo>
                    <a:pt x="319" y="241"/>
                  </a:lnTo>
                  <a:lnTo>
                    <a:pt x="312" y="241"/>
                  </a:lnTo>
                  <a:lnTo>
                    <a:pt x="305" y="241"/>
                  </a:lnTo>
                  <a:lnTo>
                    <a:pt x="298" y="241"/>
                  </a:lnTo>
                  <a:lnTo>
                    <a:pt x="305" y="241"/>
                  </a:lnTo>
                  <a:lnTo>
                    <a:pt x="305" y="248"/>
                  </a:lnTo>
                  <a:lnTo>
                    <a:pt x="312" y="248"/>
                  </a:lnTo>
                  <a:lnTo>
                    <a:pt x="319" y="248"/>
                  </a:lnTo>
                  <a:lnTo>
                    <a:pt x="319" y="241"/>
                  </a:lnTo>
                  <a:lnTo>
                    <a:pt x="326" y="248"/>
                  </a:lnTo>
                  <a:lnTo>
                    <a:pt x="326" y="241"/>
                  </a:lnTo>
                  <a:lnTo>
                    <a:pt x="319" y="241"/>
                  </a:lnTo>
                  <a:lnTo>
                    <a:pt x="326" y="241"/>
                  </a:lnTo>
                  <a:lnTo>
                    <a:pt x="326" y="234"/>
                  </a:lnTo>
                  <a:lnTo>
                    <a:pt x="333" y="234"/>
                  </a:lnTo>
                  <a:lnTo>
                    <a:pt x="333" y="227"/>
                  </a:lnTo>
                  <a:lnTo>
                    <a:pt x="333" y="234"/>
                  </a:lnTo>
                  <a:lnTo>
                    <a:pt x="333" y="227"/>
                  </a:lnTo>
                  <a:lnTo>
                    <a:pt x="341" y="227"/>
                  </a:lnTo>
                  <a:lnTo>
                    <a:pt x="341" y="234"/>
                  </a:lnTo>
                  <a:lnTo>
                    <a:pt x="341" y="227"/>
                  </a:lnTo>
                  <a:lnTo>
                    <a:pt x="341" y="234"/>
                  </a:lnTo>
                  <a:lnTo>
                    <a:pt x="348" y="234"/>
                  </a:lnTo>
                  <a:lnTo>
                    <a:pt x="348" y="227"/>
                  </a:lnTo>
                  <a:lnTo>
                    <a:pt x="341" y="227"/>
                  </a:lnTo>
                  <a:lnTo>
                    <a:pt x="333" y="227"/>
                  </a:lnTo>
                  <a:lnTo>
                    <a:pt x="333" y="220"/>
                  </a:lnTo>
                  <a:lnTo>
                    <a:pt x="333" y="213"/>
                  </a:lnTo>
                  <a:lnTo>
                    <a:pt x="341" y="213"/>
                  </a:lnTo>
                  <a:lnTo>
                    <a:pt x="348" y="213"/>
                  </a:lnTo>
                  <a:lnTo>
                    <a:pt x="348" y="220"/>
                  </a:lnTo>
                  <a:lnTo>
                    <a:pt x="348" y="213"/>
                  </a:lnTo>
                  <a:lnTo>
                    <a:pt x="355" y="213"/>
                  </a:lnTo>
                  <a:lnTo>
                    <a:pt x="355" y="220"/>
                  </a:lnTo>
                  <a:lnTo>
                    <a:pt x="362" y="220"/>
                  </a:lnTo>
                  <a:lnTo>
                    <a:pt x="362" y="227"/>
                  </a:lnTo>
                  <a:lnTo>
                    <a:pt x="369" y="227"/>
                  </a:lnTo>
                  <a:lnTo>
                    <a:pt x="376" y="227"/>
                  </a:lnTo>
                  <a:lnTo>
                    <a:pt x="383" y="227"/>
                  </a:lnTo>
                  <a:lnTo>
                    <a:pt x="383" y="234"/>
                  </a:lnTo>
                  <a:lnTo>
                    <a:pt x="383" y="227"/>
                  </a:lnTo>
                  <a:lnTo>
                    <a:pt x="383" y="234"/>
                  </a:lnTo>
                  <a:lnTo>
                    <a:pt x="390" y="234"/>
                  </a:lnTo>
                  <a:lnTo>
                    <a:pt x="397" y="234"/>
                  </a:lnTo>
                  <a:lnTo>
                    <a:pt x="397" y="241"/>
                  </a:lnTo>
                  <a:lnTo>
                    <a:pt x="397" y="234"/>
                  </a:lnTo>
                  <a:lnTo>
                    <a:pt x="404" y="241"/>
                  </a:lnTo>
                  <a:lnTo>
                    <a:pt x="411" y="241"/>
                  </a:lnTo>
                  <a:lnTo>
                    <a:pt x="419" y="241"/>
                  </a:lnTo>
                  <a:lnTo>
                    <a:pt x="419" y="248"/>
                  </a:lnTo>
                  <a:lnTo>
                    <a:pt x="426" y="248"/>
                  </a:lnTo>
                  <a:lnTo>
                    <a:pt x="426" y="241"/>
                  </a:lnTo>
                  <a:lnTo>
                    <a:pt x="433" y="241"/>
                  </a:lnTo>
                  <a:lnTo>
                    <a:pt x="433" y="248"/>
                  </a:lnTo>
                  <a:lnTo>
                    <a:pt x="440" y="248"/>
                  </a:lnTo>
                  <a:lnTo>
                    <a:pt x="447" y="248"/>
                  </a:lnTo>
                  <a:lnTo>
                    <a:pt x="447" y="255"/>
                  </a:lnTo>
                  <a:lnTo>
                    <a:pt x="447" y="262"/>
                  </a:lnTo>
                  <a:lnTo>
                    <a:pt x="440" y="262"/>
                  </a:lnTo>
                  <a:lnTo>
                    <a:pt x="447" y="262"/>
                  </a:lnTo>
                  <a:lnTo>
                    <a:pt x="447" y="269"/>
                  </a:lnTo>
                  <a:lnTo>
                    <a:pt x="447" y="276"/>
                  </a:lnTo>
                  <a:lnTo>
                    <a:pt x="447" y="283"/>
                  </a:lnTo>
                  <a:lnTo>
                    <a:pt x="447" y="291"/>
                  </a:lnTo>
                  <a:lnTo>
                    <a:pt x="454" y="291"/>
                  </a:lnTo>
                  <a:lnTo>
                    <a:pt x="447" y="291"/>
                  </a:lnTo>
                  <a:lnTo>
                    <a:pt x="447" y="298"/>
                  </a:lnTo>
                  <a:lnTo>
                    <a:pt x="454" y="298"/>
                  </a:lnTo>
                  <a:lnTo>
                    <a:pt x="454" y="305"/>
                  </a:lnTo>
                  <a:lnTo>
                    <a:pt x="454" y="298"/>
                  </a:lnTo>
                  <a:lnTo>
                    <a:pt x="454" y="291"/>
                  </a:lnTo>
                  <a:lnTo>
                    <a:pt x="461" y="291"/>
                  </a:lnTo>
                  <a:lnTo>
                    <a:pt x="468" y="291"/>
                  </a:lnTo>
                  <a:lnTo>
                    <a:pt x="468" y="283"/>
                  </a:lnTo>
                  <a:lnTo>
                    <a:pt x="475" y="276"/>
                  </a:lnTo>
                  <a:lnTo>
                    <a:pt x="475" y="269"/>
                  </a:lnTo>
                  <a:lnTo>
                    <a:pt x="482" y="269"/>
                  </a:lnTo>
                  <a:lnTo>
                    <a:pt x="482" y="262"/>
                  </a:lnTo>
                  <a:lnTo>
                    <a:pt x="482" y="269"/>
                  </a:lnTo>
                  <a:lnTo>
                    <a:pt x="489" y="269"/>
                  </a:lnTo>
                  <a:lnTo>
                    <a:pt x="497" y="269"/>
                  </a:lnTo>
                  <a:lnTo>
                    <a:pt x="504" y="269"/>
                  </a:lnTo>
                  <a:lnTo>
                    <a:pt x="504" y="276"/>
                  </a:lnTo>
                  <a:lnTo>
                    <a:pt x="511" y="276"/>
                  </a:lnTo>
                  <a:lnTo>
                    <a:pt x="511" y="283"/>
                  </a:lnTo>
                  <a:lnTo>
                    <a:pt x="518" y="283"/>
                  </a:lnTo>
                  <a:lnTo>
                    <a:pt x="518" y="291"/>
                  </a:lnTo>
                  <a:lnTo>
                    <a:pt x="525" y="291"/>
                  </a:lnTo>
                  <a:lnTo>
                    <a:pt x="525" y="283"/>
                  </a:lnTo>
                  <a:lnTo>
                    <a:pt x="532" y="283"/>
                  </a:lnTo>
                  <a:lnTo>
                    <a:pt x="532" y="291"/>
                  </a:lnTo>
                  <a:lnTo>
                    <a:pt x="539" y="291"/>
                  </a:lnTo>
                  <a:lnTo>
                    <a:pt x="546" y="291"/>
                  </a:lnTo>
                  <a:lnTo>
                    <a:pt x="553" y="291"/>
                  </a:lnTo>
                  <a:lnTo>
                    <a:pt x="553" y="298"/>
                  </a:lnTo>
                  <a:lnTo>
                    <a:pt x="553" y="305"/>
                  </a:lnTo>
                  <a:lnTo>
                    <a:pt x="560" y="305"/>
                  </a:lnTo>
                  <a:lnTo>
                    <a:pt x="560" y="312"/>
                  </a:lnTo>
                  <a:lnTo>
                    <a:pt x="560" y="319"/>
                  </a:lnTo>
                  <a:lnTo>
                    <a:pt x="560" y="312"/>
                  </a:lnTo>
                  <a:lnTo>
                    <a:pt x="567" y="319"/>
                  </a:lnTo>
                  <a:lnTo>
                    <a:pt x="574" y="319"/>
                  </a:lnTo>
                  <a:lnTo>
                    <a:pt x="567" y="312"/>
                  </a:lnTo>
                  <a:lnTo>
                    <a:pt x="567" y="305"/>
                  </a:lnTo>
                  <a:lnTo>
                    <a:pt x="560" y="305"/>
                  </a:lnTo>
                  <a:lnTo>
                    <a:pt x="560" y="298"/>
                  </a:lnTo>
                  <a:lnTo>
                    <a:pt x="560" y="305"/>
                  </a:lnTo>
                  <a:lnTo>
                    <a:pt x="553" y="305"/>
                  </a:lnTo>
                  <a:lnTo>
                    <a:pt x="553" y="298"/>
                  </a:lnTo>
                  <a:lnTo>
                    <a:pt x="560" y="298"/>
                  </a:lnTo>
                  <a:lnTo>
                    <a:pt x="560" y="291"/>
                  </a:lnTo>
                  <a:lnTo>
                    <a:pt x="567" y="291"/>
                  </a:lnTo>
                  <a:lnTo>
                    <a:pt x="567" y="298"/>
                  </a:lnTo>
                  <a:lnTo>
                    <a:pt x="574" y="298"/>
                  </a:lnTo>
                  <a:lnTo>
                    <a:pt x="582" y="298"/>
                  </a:lnTo>
                  <a:lnTo>
                    <a:pt x="589" y="298"/>
                  </a:lnTo>
                  <a:lnTo>
                    <a:pt x="582" y="291"/>
                  </a:lnTo>
                  <a:lnTo>
                    <a:pt x="574" y="291"/>
                  </a:lnTo>
                  <a:lnTo>
                    <a:pt x="574" y="283"/>
                  </a:lnTo>
                  <a:lnTo>
                    <a:pt x="567" y="283"/>
                  </a:lnTo>
                  <a:lnTo>
                    <a:pt x="574" y="283"/>
                  </a:lnTo>
                  <a:lnTo>
                    <a:pt x="582" y="283"/>
                  </a:lnTo>
                  <a:lnTo>
                    <a:pt x="589" y="283"/>
                  </a:lnTo>
                  <a:lnTo>
                    <a:pt x="582" y="283"/>
                  </a:lnTo>
                  <a:lnTo>
                    <a:pt x="582" y="276"/>
                  </a:lnTo>
                  <a:lnTo>
                    <a:pt x="574" y="276"/>
                  </a:lnTo>
                  <a:lnTo>
                    <a:pt x="567" y="276"/>
                  </a:lnTo>
                  <a:lnTo>
                    <a:pt x="560" y="276"/>
                  </a:lnTo>
                  <a:lnTo>
                    <a:pt x="553" y="276"/>
                  </a:lnTo>
                  <a:lnTo>
                    <a:pt x="560" y="276"/>
                  </a:lnTo>
                  <a:lnTo>
                    <a:pt x="560" y="269"/>
                  </a:lnTo>
                  <a:lnTo>
                    <a:pt x="553" y="269"/>
                  </a:lnTo>
                  <a:lnTo>
                    <a:pt x="553" y="262"/>
                  </a:lnTo>
                  <a:lnTo>
                    <a:pt x="560" y="262"/>
                  </a:lnTo>
                  <a:lnTo>
                    <a:pt x="567" y="262"/>
                  </a:lnTo>
                  <a:lnTo>
                    <a:pt x="574" y="262"/>
                  </a:lnTo>
                  <a:lnTo>
                    <a:pt x="574" y="255"/>
                  </a:lnTo>
                  <a:lnTo>
                    <a:pt x="582" y="255"/>
                  </a:lnTo>
                  <a:lnTo>
                    <a:pt x="589" y="255"/>
                  </a:lnTo>
                  <a:lnTo>
                    <a:pt x="589" y="248"/>
                  </a:lnTo>
                  <a:lnTo>
                    <a:pt x="589" y="255"/>
                  </a:lnTo>
                  <a:lnTo>
                    <a:pt x="582" y="255"/>
                  </a:lnTo>
                  <a:lnTo>
                    <a:pt x="589" y="255"/>
                  </a:lnTo>
                  <a:lnTo>
                    <a:pt x="596" y="255"/>
                  </a:lnTo>
                  <a:lnTo>
                    <a:pt x="596" y="248"/>
                  </a:lnTo>
                  <a:lnTo>
                    <a:pt x="603" y="248"/>
                  </a:lnTo>
                  <a:lnTo>
                    <a:pt x="603" y="241"/>
                  </a:lnTo>
                  <a:lnTo>
                    <a:pt x="596" y="241"/>
                  </a:lnTo>
                  <a:lnTo>
                    <a:pt x="603" y="241"/>
                  </a:lnTo>
                  <a:lnTo>
                    <a:pt x="610" y="241"/>
                  </a:lnTo>
                  <a:lnTo>
                    <a:pt x="603" y="241"/>
                  </a:lnTo>
                  <a:lnTo>
                    <a:pt x="610" y="241"/>
                  </a:lnTo>
                  <a:lnTo>
                    <a:pt x="617" y="241"/>
                  </a:lnTo>
                  <a:lnTo>
                    <a:pt x="624" y="241"/>
                  </a:lnTo>
                  <a:lnTo>
                    <a:pt x="631" y="241"/>
                  </a:lnTo>
                  <a:lnTo>
                    <a:pt x="638" y="241"/>
                  </a:lnTo>
                  <a:lnTo>
                    <a:pt x="645" y="241"/>
                  </a:lnTo>
                  <a:lnTo>
                    <a:pt x="645" y="234"/>
                  </a:lnTo>
                  <a:lnTo>
                    <a:pt x="645" y="227"/>
                  </a:lnTo>
                  <a:lnTo>
                    <a:pt x="652" y="227"/>
                  </a:lnTo>
                  <a:lnTo>
                    <a:pt x="660" y="227"/>
                  </a:lnTo>
                  <a:lnTo>
                    <a:pt x="660" y="220"/>
                  </a:lnTo>
                  <a:lnTo>
                    <a:pt x="667" y="213"/>
                  </a:lnTo>
                  <a:lnTo>
                    <a:pt x="674" y="213"/>
                  </a:lnTo>
                  <a:lnTo>
                    <a:pt x="674" y="206"/>
                  </a:lnTo>
                  <a:lnTo>
                    <a:pt x="667" y="206"/>
                  </a:lnTo>
                  <a:lnTo>
                    <a:pt x="667" y="198"/>
                  </a:lnTo>
                  <a:lnTo>
                    <a:pt x="674" y="206"/>
                  </a:lnTo>
                  <a:lnTo>
                    <a:pt x="674" y="213"/>
                  </a:lnTo>
                  <a:lnTo>
                    <a:pt x="681" y="213"/>
                  </a:lnTo>
                  <a:lnTo>
                    <a:pt x="674" y="206"/>
                  </a:lnTo>
                  <a:lnTo>
                    <a:pt x="681" y="206"/>
                  </a:lnTo>
                  <a:lnTo>
                    <a:pt x="681" y="198"/>
                  </a:lnTo>
                  <a:lnTo>
                    <a:pt x="674" y="198"/>
                  </a:lnTo>
                  <a:lnTo>
                    <a:pt x="667" y="198"/>
                  </a:lnTo>
                  <a:lnTo>
                    <a:pt x="660" y="198"/>
                  </a:lnTo>
                  <a:lnTo>
                    <a:pt x="660" y="206"/>
                  </a:lnTo>
                  <a:lnTo>
                    <a:pt x="652" y="206"/>
                  </a:lnTo>
                  <a:lnTo>
                    <a:pt x="645" y="206"/>
                  </a:lnTo>
                  <a:lnTo>
                    <a:pt x="645" y="198"/>
                  </a:lnTo>
                  <a:lnTo>
                    <a:pt x="652" y="198"/>
                  </a:lnTo>
                  <a:lnTo>
                    <a:pt x="652" y="191"/>
                  </a:lnTo>
                  <a:lnTo>
                    <a:pt x="645" y="191"/>
                  </a:lnTo>
                  <a:lnTo>
                    <a:pt x="638" y="191"/>
                  </a:lnTo>
                  <a:lnTo>
                    <a:pt x="638" y="198"/>
                  </a:lnTo>
                  <a:lnTo>
                    <a:pt x="631" y="198"/>
                  </a:lnTo>
                  <a:lnTo>
                    <a:pt x="631" y="206"/>
                  </a:lnTo>
                  <a:lnTo>
                    <a:pt x="624" y="206"/>
                  </a:lnTo>
                  <a:lnTo>
                    <a:pt x="617" y="206"/>
                  </a:lnTo>
                  <a:lnTo>
                    <a:pt x="617" y="198"/>
                  </a:lnTo>
                  <a:lnTo>
                    <a:pt x="624" y="198"/>
                  </a:lnTo>
                  <a:lnTo>
                    <a:pt x="631" y="198"/>
                  </a:lnTo>
                  <a:lnTo>
                    <a:pt x="631" y="191"/>
                  </a:lnTo>
                  <a:lnTo>
                    <a:pt x="624" y="191"/>
                  </a:lnTo>
                  <a:lnTo>
                    <a:pt x="624" y="184"/>
                  </a:lnTo>
                  <a:lnTo>
                    <a:pt x="624" y="191"/>
                  </a:lnTo>
                  <a:lnTo>
                    <a:pt x="617" y="191"/>
                  </a:lnTo>
                  <a:lnTo>
                    <a:pt x="617" y="198"/>
                  </a:lnTo>
                  <a:lnTo>
                    <a:pt x="610" y="198"/>
                  </a:lnTo>
                  <a:lnTo>
                    <a:pt x="610" y="191"/>
                  </a:lnTo>
                  <a:lnTo>
                    <a:pt x="617" y="191"/>
                  </a:lnTo>
                  <a:lnTo>
                    <a:pt x="617" y="184"/>
                  </a:lnTo>
                  <a:lnTo>
                    <a:pt x="610" y="184"/>
                  </a:lnTo>
                  <a:lnTo>
                    <a:pt x="603" y="184"/>
                  </a:lnTo>
                  <a:lnTo>
                    <a:pt x="596" y="184"/>
                  </a:lnTo>
                  <a:lnTo>
                    <a:pt x="596" y="191"/>
                  </a:lnTo>
                  <a:lnTo>
                    <a:pt x="596" y="184"/>
                  </a:lnTo>
                  <a:lnTo>
                    <a:pt x="589" y="184"/>
                  </a:lnTo>
                  <a:lnTo>
                    <a:pt x="582" y="184"/>
                  </a:lnTo>
                  <a:lnTo>
                    <a:pt x="582" y="177"/>
                  </a:lnTo>
                  <a:lnTo>
                    <a:pt x="574" y="177"/>
                  </a:lnTo>
                  <a:lnTo>
                    <a:pt x="582" y="177"/>
                  </a:lnTo>
                  <a:lnTo>
                    <a:pt x="582" y="170"/>
                  </a:lnTo>
                  <a:lnTo>
                    <a:pt x="574" y="170"/>
                  </a:lnTo>
                  <a:lnTo>
                    <a:pt x="567" y="170"/>
                  </a:lnTo>
                  <a:lnTo>
                    <a:pt x="567" y="163"/>
                  </a:lnTo>
                  <a:lnTo>
                    <a:pt x="560" y="163"/>
                  </a:lnTo>
                  <a:lnTo>
                    <a:pt x="567" y="163"/>
                  </a:lnTo>
                  <a:lnTo>
                    <a:pt x="560" y="163"/>
                  </a:lnTo>
                  <a:lnTo>
                    <a:pt x="560" y="156"/>
                  </a:lnTo>
                  <a:lnTo>
                    <a:pt x="567" y="156"/>
                  </a:lnTo>
                  <a:lnTo>
                    <a:pt x="560" y="156"/>
                  </a:lnTo>
                  <a:lnTo>
                    <a:pt x="560" y="149"/>
                  </a:lnTo>
                  <a:lnTo>
                    <a:pt x="567" y="149"/>
                  </a:lnTo>
                  <a:lnTo>
                    <a:pt x="574" y="149"/>
                  </a:lnTo>
                  <a:lnTo>
                    <a:pt x="574" y="142"/>
                  </a:lnTo>
                  <a:lnTo>
                    <a:pt x="582" y="142"/>
                  </a:lnTo>
                  <a:lnTo>
                    <a:pt x="582" y="135"/>
                  </a:lnTo>
                  <a:lnTo>
                    <a:pt x="589" y="135"/>
                  </a:lnTo>
                  <a:lnTo>
                    <a:pt x="596" y="135"/>
                  </a:lnTo>
                  <a:lnTo>
                    <a:pt x="603" y="135"/>
                  </a:lnTo>
                  <a:lnTo>
                    <a:pt x="610" y="135"/>
                  </a:lnTo>
                  <a:lnTo>
                    <a:pt x="610" y="142"/>
                  </a:lnTo>
                  <a:lnTo>
                    <a:pt x="617" y="142"/>
                  </a:lnTo>
                  <a:lnTo>
                    <a:pt x="617" y="135"/>
                  </a:lnTo>
                  <a:lnTo>
                    <a:pt x="624" y="135"/>
                  </a:lnTo>
                  <a:lnTo>
                    <a:pt x="624" y="128"/>
                  </a:lnTo>
                  <a:lnTo>
                    <a:pt x="624" y="120"/>
                  </a:lnTo>
                  <a:lnTo>
                    <a:pt x="617" y="120"/>
                  </a:lnTo>
                  <a:lnTo>
                    <a:pt x="624" y="120"/>
                  </a:lnTo>
                  <a:lnTo>
                    <a:pt x="631" y="120"/>
                  </a:lnTo>
                  <a:lnTo>
                    <a:pt x="631" y="113"/>
                  </a:lnTo>
                  <a:lnTo>
                    <a:pt x="631" y="120"/>
                  </a:lnTo>
                  <a:lnTo>
                    <a:pt x="638" y="120"/>
                  </a:lnTo>
                  <a:lnTo>
                    <a:pt x="645" y="120"/>
                  </a:lnTo>
                  <a:lnTo>
                    <a:pt x="652" y="120"/>
                  </a:lnTo>
                  <a:lnTo>
                    <a:pt x="652" y="113"/>
                  </a:lnTo>
                  <a:lnTo>
                    <a:pt x="660" y="113"/>
                  </a:lnTo>
                  <a:lnTo>
                    <a:pt x="667" y="113"/>
                  </a:lnTo>
                  <a:lnTo>
                    <a:pt x="667" y="106"/>
                  </a:lnTo>
                  <a:lnTo>
                    <a:pt x="660" y="106"/>
                  </a:lnTo>
                  <a:lnTo>
                    <a:pt x="652" y="113"/>
                  </a:lnTo>
                  <a:lnTo>
                    <a:pt x="652" y="106"/>
                  </a:lnTo>
                  <a:lnTo>
                    <a:pt x="645" y="99"/>
                  </a:lnTo>
                  <a:lnTo>
                    <a:pt x="645" y="92"/>
                  </a:lnTo>
                  <a:lnTo>
                    <a:pt x="645" y="85"/>
                  </a:lnTo>
                  <a:lnTo>
                    <a:pt x="652" y="92"/>
                  </a:lnTo>
                  <a:lnTo>
                    <a:pt x="660" y="92"/>
                  </a:lnTo>
                  <a:lnTo>
                    <a:pt x="667" y="92"/>
                  </a:lnTo>
                  <a:lnTo>
                    <a:pt x="660" y="92"/>
                  </a:lnTo>
                  <a:lnTo>
                    <a:pt x="660" y="85"/>
                  </a:lnTo>
                  <a:lnTo>
                    <a:pt x="652" y="85"/>
                  </a:lnTo>
                  <a:lnTo>
                    <a:pt x="652" y="78"/>
                  </a:lnTo>
                  <a:lnTo>
                    <a:pt x="652" y="71"/>
                  </a:lnTo>
                  <a:lnTo>
                    <a:pt x="660" y="71"/>
                  </a:lnTo>
                  <a:lnTo>
                    <a:pt x="660" y="64"/>
                  </a:lnTo>
                  <a:lnTo>
                    <a:pt x="660" y="57"/>
                  </a:lnTo>
                  <a:lnTo>
                    <a:pt x="660" y="64"/>
                  </a:lnTo>
                  <a:lnTo>
                    <a:pt x="667" y="64"/>
                  </a:lnTo>
                  <a:lnTo>
                    <a:pt x="667" y="57"/>
                  </a:lnTo>
                  <a:lnTo>
                    <a:pt x="667" y="64"/>
                  </a:lnTo>
                  <a:lnTo>
                    <a:pt x="674" y="64"/>
                  </a:lnTo>
                  <a:lnTo>
                    <a:pt x="674" y="57"/>
                  </a:lnTo>
                  <a:lnTo>
                    <a:pt x="681" y="57"/>
                  </a:lnTo>
                  <a:lnTo>
                    <a:pt x="681" y="50"/>
                  </a:lnTo>
                  <a:lnTo>
                    <a:pt x="681" y="43"/>
                  </a:lnTo>
                  <a:lnTo>
                    <a:pt x="688" y="43"/>
                  </a:lnTo>
                  <a:lnTo>
                    <a:pt x="688" y="35"/>
                  </a:lnTo>
                  <a:lnTo>
                    <a:pt x="688" y="28"/>
                  </a:lnTo>
                  <a:lnTo>
                    <a:pt x="695" y="28"/>
                  </a:lnTo>
                  <a:lnTo>
                    <a:pt x="702" y="28"/>
                  </a:lnTo>
                  <a:lnTo>
                    <a:pt x="709" y="28"/>
                  </a:lnTo>
                  <a:lnTo>
                    <a:pt x="709" y="35"/>
                  </a:lnTo>
                  <a:lnTo>
                    <a:pt x="716" y="35"/>
                  </a:lnTo>
                  <a:lnTo>
                    <a:pt x="723" y="35"/>
                  </a:lnTo>
                  <a:lnTo>
                    <a:pt x="723" y="28"/>
                  </a:lnTo>
                  <a:lnTo>
                    <a:pt x="723" y="35"/>
                  </a:lnTo>
                  <a:lnTo>
                    <a:pt x="730" y="35"/>
                  </a:lnTo>
                  <a:lnTo>
                    <a:pt x="738" y="35"/>
                  </a:lnTo>
                  <a:lnTo>
                    <a:pt x="745" y="35"/>
                  </a:lnTo>
                  <a:lnTo>
                    <a:pt x="745" y="28"/>
                  </a:lnTo>
                  <a:lnTo>
                    <a:pt x="752" y="28"/>
                  </a:lnTo>
                  <a:lnTo>
                    <a:pt x="752" y="21"/>
                  </a:lnTo>
                  <a:lnTo>
                    <a:pt x="759" y="21"/>
                  </a:lnTo>
                  <a:lnTo>
                    <a:pt x="759" y="28"/>
                  </a:lnTo>
                  <a:lnTo>
                    <a:pt x="766" y="28"/>
                  </a:lnTo>
                  <a:lnTo>
                    <a:pt x="759" y="28"/>
                  </a:lnTo>
                  <a:lnTo>
                    <a:pt x="759" y="35"/>
                  </a:lnTo>
                  <a:lnTo>
                    <a:pt x="766" y="35"/>
                  </a:lnTo>
                  <a:lnTo>
                    <a:pt x="766" y="43"/>
                  </a:lnTo>
                  <a:lnTo>
                    <a:pt x="773" y="43"/>
                  </a:lnTo>
                  <a:lnTo>
                    <a:pt x="766" y="43"/>
                  </a:lnTo>
                  <a:lnTo>
                    <a:pt x="773" y="43"/>
                  </a:lnTo>
                  <a:lnTo>
                    <a:pt x="773" y="50"/>
                  </a:lnTo>
                  <a:lnTo>
                    <a:pt x="780" y="50"/>
                  </a:lnTo>
                  <a:lnTo>
                    <a:pt x="780" y="43"/>
                  </a:lnTo>
                  <a:lnTo>
                    <a:pt x="780" y="35"/>
                  </a:lnTo>
                  <a:lnTo>
                    <a:pt x="773" y="35"/>
                  </a:lnTo>
                  <a:lnTo>
                    <a:pt x="773" y="28"/>
                  </a:lnTo>
                  <a:lnTo>
                    <a:pt x="780" y="28"/>
                  </a:lnTo>
                  <a:lnTo>
                    <a:pt x="780" y="21"/>
                  </a:lnTo>
                  <a:lnTo>
                    <a:pt x="780" y="28"/>
                  </a:lnTo>
                  <a:lnTo>
                    <a:pt x="780" y="21"/>
                  </a:lnTo>
                  <a:lnTo>
                    <a:pt x="787" y="21"/>
                  </a:lnTo>
                  <a:lnTo>
                    <a:pt x="787" y="28"/>
                  </a:lnTo>
                  <a:lnTo>
                    <a:pt x="787" y="21"/>
                  </a:lnTo>
                  <a:lnTo>
                    <a:pt x="794" y="21"/>
                  </a:lnTo>
                  <a:lnTo>
                    <a:pt x="794" y="28"/>
                  </a:lnTo>
                  <a:lnTo>
                    <a:pt x="787" y="28"/>
                  </a:lnTo>
                  <a:lnTo>
                    <a:pt x="787" y="35"/>
                  </a:lnTo>
                  <a:lnTo>
                    <a:pt x="787" y="43"/>
                  </a:lnTo>
                  <a:lnTo>
                    <a:pt x="794" y="43"/>
                  </a:lnTo>
                  <a:lnTo>
                    <a:pt x="794" y="50"/>
                  </a:lnTo>
                  <a:lnTo>
                    <a:pt x="794" y="43"/>
                  </a:lnTo>
                  <a:lnTo>
                    <a:pt x="801" y="50"/>
                  </a:lnTo>
                  <a:lnTo>
                    <a:pt x="801" y="43"/>
                  </a:lnTo>
                  <a:lnTo>
                    <a:pt x="794" y="43"/>
                  </a:lnTo>
                  <a:lnTo>
                    <a:pt x="801" y="43"/>
                  </a:lnTo>
                  <a:lnTo>
                    <a:pt x="794" y="43"/>
                  </a:lnTo>
                  <a:lnTo>
                    <a:pt x="794" y="35"/>
                  </a:lnTo>
                  <a:lnTo>
                    <a:pt x="787" y="35"/>
                  </a:lnTo>
                  <a:lnTo>
                    <a:pt x="787" y="28"/>
                  </a:lnTo>
                  <a:lnTo>
                    <a:pt x="794" y="28"/>
                  </a:lnTo>
                  <a:lnTo>
                    <a:pt x="801" y="28"/>
                  </a:lnTo>
                  <a:lnTo>
                    <a:pt x="801" y="21"/>
                  </a:lnTo>
                  <a:lnTo>
                    <a:pt x="808" y="21"/>
                  </a:lnTo>
                  <a:lnTo>
                    <a:pt x="815" y="21"/>
                  </a:lnTo>
                  <a:lnTo>
                    <a:pt x="823" y="21"/>
                  </a:lnTo>
                  <a:lnTo>
                    <a:pt x="823" y="28"/>
                  </a:lnTo>
                  <a:lnTo>
                    <a:pt x="823" y="35"/>
                  </a:lnTo>
                  <a:lnTo>
                    <a:pt x="823" y="43"/>
                  </a:lnTo>
                  <a:lnTo>
                    <a:pt x="823" y="50"/>
                  </a:lnTo>
                  <a:lnTo>
                    <a:pt x="830" y="50"/>
                  </a:lnTo>
                  <a:lnTo>
                    <a:pt x="830" y="57"/>
                  </a:lnTo>
                  <a:lnTo>
                    <a:pt x="823" y="57"/>
                  </a:lnTo>
                  <a:lnTo>
                    <a:pt x="830" y="57"/>
                  </a:lnTo>
                  <a:lnTo>
                    <a:pt x="830" y="64"/>
                  </a:lnTo>
                  <a:lnTo>
                    <a:pt x="830" y="71"/>
                  </a:lnTo>
                  <a:lnTo>
                    <a:pt x="837" y="71"/>
                  </a:lnTo>
                  <a:lnTo>
                    <a:pt x="830" y="71"/>
                  </a:lnTo>
                  <a:lnTo>
                    <a:pt x="830" y="78"/>
                  </a:lnTo>
                  <a:lnTo>
                    <a:pt x="830" y="85"/>
                  </a:lnTo>
                  <a:lnTo>
                    <a:pt x="823" y="85"/>
                  </a:lnTo>
                  <a:lnTo>
                    <a:pt x="815" y="85"/>
                  </a:lnTo>
                  <a:lnTo>
                    <a:pt x="815" y="92"/>
                  </a:lnTo>
                  <a:lnTo>
                    <a:pt x="808" y="92"/>
                  </a:lnTo>
                  <a:lnTo>
                    <a:pt x="815" y="92"/>
                  </a:lnTo>
                  <a:lnTo>
                    <a:pt x="823" y="92"/>
                  </a:lnTo>
                  <a:lnTo>
                    <a:pt x="823" y="99"/>
                  </a:lnTo>
                  <a:lnTo>
                    <a:pt x="815" y="99"/>
                  </a:lnTo>
                  <a:lnTo>
                    <a:pt x="815" y="106"/>
                  </a:lnTo>
                  <a:lnTo>
                    <a:pt x="808" y="106"/>
                  </a:lnTo>
                  <a:lnTo>
                    <a:pt x="801" y="106"/>
                  </a:lnTo>
                  <a:lnTo>
                    <a:pt x="801" y="113"/>
                  </a:lnTo>
                  <a:lnTo>
                    <a:pt x="794" y="113"/>
                  </a:lnTo>
                  <a:lnTo>
                    <a:pt x="794" y="120"/>
                  </a:lnTo>
                  <a:lnTo>
                    <a:pt x="787" y="120"/>
                  </a:lnTo>
                  <a:lnTo>
                    <a:pt x="794" y="120"/>
                  </a:lnTo>
                  <a:lnTo>
                    <a:pt x="801" y="120"/>
                  </a:lnTo>
                  <a:lnTo>
                    <a:pt x="808" y="120"/>
                  </a:lnTo>
                  <a:lnTo>
                    <a:pt x="808" y="113"/>
                  </a:lnTo>
                  <a:lnTo>
                    <a:pt x="815" y="113"/>
                  </a:lnTo>
                  <a:lnTo>
                    <a:pt x="815" y="106"/>
                  </a:lnTo>
                  <a:lnTo>
                    <a:pt x="823" y="106"/>
                  </a:lnTo>
                  <a:lnTo>
                    <a:pt x="823" y="99"/>
                  </a:lnTo>
                  <a:lnTo>
                    <a:pt x="830" y="99"/>
                  </a:lnTo>
                  <a:lnTo>
                    <a:pt x="837" y="99"/>
                  </a:lnTo>
                  <a:lnTo>
                    <a:pt x="844" y="99"/>
                  </a:lnTo>
                  <a:lnTo>
                    <a:pt x="837" y="99"/>
                  </a:lnTo>
                  <a:lnTo>
                    <a:pt x="830" y="99"/>
                  </a:lnTo>
                  <a:lnTo>
                    <a:pt x="830" y="92"/>
                  </a:lnTo>
                  <a:lnTo>
                    <a:pt x="823" y="92"/>
                  </a:lnTo>
                  <a:lnTo>
                    <a:pt x="830" y="92"/>
                  </a:lnTo>
                  <a:lnTo>
                    <a:pt x="837" y="92"/>
                  </a:lnTo>
                  <a:lnTo>
                    <a:pt x="844" y="92"/>
                  </a:lnTo>
                  <a:lnTo>
                    <a:pt x="837" y="92"/>
                  </a:lnTo>
                  <a:lnTo>
                    <a:pt x="837" y="85"/>
                  </a:lnTo>
                  <a:lnTo>
                    <a:pt x="837" y="78"/>
                  </a:lnTo>
                  <a:lnTo>
                    <a:pt x="844" y="78"/>
                  </a:lnTo>
                  <a:lnTo>
                    <a:pt x="844" y="71"/>
                  </a:lnTo>
                  <a:lnTo>
                    <a:pt x="844" y="64"/>
                  </a:lnTo>
                  <a:lnTo>
                    <a:pt x="837" y="64"/>
                  </a:lnTo>
                  <a:lnTo>
                    <a:pt x="837" y="57"/>
                  </a:lnTo>
                  <a:lnTo>
                    <a:pt x="837" y="50"/>
                  </a:lnTo>
                  <a:lnTo>
                    <a:pt x="830" y="50"/>
                  </a:lnTo>
                  <a:lnTo>
                    <a:pt x="837" y="50"/>
                  </a:lnTo>
                  <a:lnTo>
                    <a:pt x="837" y="43"/>
                  </a:lnTo>
                  <a:lnTo>
                    <a:pt x="837" y="35"/>
                  </a:lnTo>
                  <a:lnTo>
                    <a:pt x="844" y="35"/>
                  </a:lnTo>
                  <a:lnTo>
                    <a:pt x="837" y="35"/>
                  </a:lnTo>
                  <a:lnTo>
                    <a:pt x="844" y="35"/>
                  </a:lnTo>
                  <a:lnTo>
                    <a:pt x="844" y="28"/>
                  </a:lnTo>
                  <a:lnTo>
                    <a:pt x="844" y="21"/>
                  </a:lnTo>
                  <a:lnTo>
                    <a:pt x="851" y="21"/>
                  </a:lnTo>
                  <a:lnTo>
                    <a:pt x="851" y="28"/>
                  </a:lnTo>
                  <a:lnTo>
                    <a:pt x="858" y="28"/>
                  </a:lnTo>
                  <a:lnTo>
                    <a:pt x="858" y="21"/>
                  </a:lnTo>
                  <a:lnTo>
                    <a:pt x="858" y="28"/>
                  </a:lnTo>
                  <a:lnTo>
                    <a:pt x="865" y="28"/>
                  </a:lnTo>
                  <a:lnTo>
                    <a:pt x="865" y="21"/>
                  </a:lnTo>
                  <a:lnTo>
                    <a:pt x="872" y="21"/>
                  </a:lnTo>
                  <a:lnTo>
                    <a:pt x="872" y="28"/>
                  </a:lnTo>
                  <a:lnTo>
                    <a:pt x="872" y="21"/>
                  </a:lnTo>
                  <a:lnTo>
                    <a:pt x="879" y="21"/>
                  </a:lnTo>
                  <a:lnTo>
                    <a:pt x="886" y="21"/>
                  </a:lnTo>
                  <a:lnTo>
                    <a:pt x="886" y="28"/>
                  </a:lnTo>
                  <a:lnTo>
                    <a:pt x="879" y="28"/>
                  </a:lnTo>
                  <a:lnTo>
                    <a:pt x="886" y="28"/>
                  </a:lnTo>
                  <a:lnTo>
                    <a:pt x="886" y="35"/>
                  </a:lnTo>
                  <a:lnTo>
                    <a:pt x="893" y="35"/>
                  </a:lnTo>
                  <a:lnTo>
                    <a:pt x="893" y="28"/>
                  </a:lnTo>
                  <a:lnTo>
                    <a:pt x="886" y="28"/>
                  </a:lnTo>
                  <a:lnTo>
                    <a:pt x="886" y="21"/>
                  </a:lnTo>
                  <a:lnTo>
                    <a:pt x="879" y="21"/>
                  </a:lnTo>
                  <a:lnTo>
                    <a:pt x="879" y="14"/>
                  </a:lnTo>
                  <a:lnTo>
                    <a:pt x="886" y="7"/>
                  </a:lnTo>
                  <a:lnTo>
                    <a:pt x="879" y="7"/>
                  </a:lnTo>
                  <a:lnTo>
                    <a:pt x="879" y="0"/>
                  </a:lnTo>
                  <a:lnTo>
                    <a:pt x="872" y="0"/>
                  </a:lnTo>
                  <a:close/>
                  <a:moveTo>
                    <a:pt x="192" y="1141"/>
                  </a:moveTo>
                  <a:lnTo>
                    <a:pt x="192" y="1141"/>
                  </a:lnTo>
                  <a:close/>
                  <a:moveTo>
                    <a:pt x="178" y="1134"/>
                  </a:moveTo>
                  <a:lnTo>
                    <a:pt x="178" y="1141"/>
                  </a:lnTo>
                  <a:lnTo>
                    <a:pt x="178" y="1134"/>
                  </a:lnTo>
                  <a:close/>
                  <a:moveTo>
                    <a:pt x="298" y="531"/>
                  </a:moveTo>
                  <a:lnTo>
                    <a:pt x="298" y="531"/>
                  </a:lnTo>
                  <a:lnTo>
                    <a:pt x="298" y="539"/>
                  </a:lnTo>
                  <a:lnTo>
                    <a:pt x="298" y="531"/>
                  </a:lnTo>
                  <a:close/>
                  <a:moveTo>
                    <a:pt x="964" y="687"/>
                  </a:moveTo>
                  <a:lnTo>
                    <a:pt x="964" y="687"/>
                  </a:lnTo>
                  <a:close/>
                  <a:moveTo>
                    <a:pt x="57" y="886"/>
                  </a:moveTo>
                  <a:lnTo>
                    <a:pt x="50" y="886"/>
                  </a:lnTo>
                  <a:lnTo>
                    <a:pt x="50" y="893"/>
                  </a:lnTo>
                  <a:lnTo>
                    <a:pt x="57" y="893"/>
                  </a:lnTo>
                  <a:lnTo>
                    <a:pt x="57" y="886"/>
                  </a:lnTo>
                  <a:close/>
                  <a:moveTo>
                    <a:pt x="312" y="340"/>
                  </a:moveTo>
                  <a:lnTo>
                    <a:pt x="305" y="340"/>
                  </a:lnTo>
                  <a:lnTo>
                    <a:pt x="305" y="347"/>
                  </a:lnTo>
                  <a:lnTo>
                    <a:pt x="312" y="347"/>
                  </a:lnTo>
                  <a:lnTo>
                    <a:pt x="312" y="340"/>
                  </a:lnTo>
                  <a:close/>
                  <a:moveTo>
                    <a:pt x="57" y="942"/>
                  </a:moveTo>
                  <a:lnTo>
                    <a:pt x="50" y="942"/>
                  </a:lnTo>
                  <a:lnTo>
                    <a:pt x="50" y="950"/>
                  </a:lnTo>
                  <a:lnTo>
                    <a:pt x="50" y="942"/>
                  </a:lnTo>
                  <a:lnTo>
                    <a:pt x="50" y="950"/>
                  </a:lnTo>
                  <a:lnTo>
                    <a:pt x="57" y="950"/>
                  </a:lnTo>
                  <a:lnTo>
                    <a:pt x="57" y="942"/>
                  </a:lnTo>
                  <a:close/>
                  <a:moveTo>
                    <a:pt x="964" y="666"/>
                  </a:moveTo>
                  <a:lnTo>
                    <a:pt x="964" y="666"/>
                  </a:lnTo>
                  <a:lnTo>
                    <a:pt x="957" y="666"/>
                  </a:lnTo>
                  <a:lnTo>
                    <a:pt x="957" y="673"/>
                  </a:lnTo>
                  <a:lnTo>
                    <a:pt x="964" y="673"/>
                  </a:lnTo>
                  <a:lnTo>
                    <a:pt x="964" y="666"/>
                  </a:lnTo>
                  <a:lnTo>
                    <a:pt x="971" y="666"/>
                  </a:lnTo>
                  <a:lnTo>
                    <a:pt x="964" y="666"/>
                  </a:lnTo>
                  <a:close/>
                  <a:moveTo>
                    <a:pt x="454" y="312"/>
                  </a:moveTo>
                  <a:lnTo>
                    <a:pt x="447" y="312"/>
                  </a:lnTo>
                  <a:lnTo>
                    <a:pt x="454" y="312"/>
                  </a:lnTo>
                  <a:close/>
                  <a:moveTo>
                    <a:pt x="971" y="652"/>
                  </a:moveTo>
                  <a:lnTo>
                    <a:pt x="971" y="652"/>
                  </a:lnTo>
                  <a:lnTo>
                    <a:pt x="964" y="652"/>
                  </a:lnTo>
                  <a:lnTo>
                    <a:pt x="964" y="659"/>
                  </a:lnTo>
                  <a:lnTo>
                    <a:pt x="971" y="659"/>
                  </a:lnTo>
                  <a:lnTo>
                    <a:pt x="971" y="652"/>
                  </a:lnTo>
                  <a:close/>
                  <a:moveTo>
                    <a:pt x="348" y="397"/>
                  </a:moveTo>
                  <a:lnTo>
                    <a:pt x="348" y="397"/>
                  </a:lnTo>
                  <a:close/>
                  <a:moveTo>
                    <a:pt x="376" y="638"/>
                  </a:moveTo>
                  <a:lnTo>
                    <a:pt x="376" y="638"/>
                  </a:lnTo>
                  <a:close/>
                  <a:moveTo>
                    <a:pt x="376" y="631"/>
                  </a:moveTo>
                  <a:lnTo>
                    <a:pt x="369" y="631"/>
                  </a:lnTo>
                  <a:lnTo>
                    <a:pt x="376" y="631"/>
                  </a:lnTo>
                  <a:close/>
                  <a:moveTo>
                    <a:pt x="447" y="276"/>
                  </a:moveTo>
                  <a:lnTo>
                    <a:pt x="440" y="276"/>
                  </a:lnTo>
                  <a:lnTo>
                    <a:pt x="447" y="276"/>
                  </a:lnTo>
                  <a:close/>
                  <a:moveTo>
                    <a:pt x="738" y="1042"/>
                  </a:moveTo>
                  <a:lnTo>
                    <a:pt x="730" y="1042"/>
                  </a:lnTo>
                  <a:lnTo>
                    <a:pt x="738" y="1042"/>
                  </a:lnTo>
                  <a:close/>
                  <a:moveTo>
                    <a:pt x="312" y="234"/>
                  </a:moveTo>
                  <a:lnTo>
                    <a:pt x="312" y="234"/>
                  </a:lnTo>
                  <a:close/>
                  <a:moveTo>
                    <a:pt x="411" y="609"/>
                  </a:moveTo>
                  <a:lnTo>
                    <a:pt x="404" y="609"/>
                  </a:lnTo>
                  <a:lnTo>
                    <a:pt x="411" y="609"/>
                  </a:lnTo>
                  <a:close/>
                  <a:moveTo>
                    <a:pt x="220" y="461"/>
                  </a:moveTo>
                  <a:lnTo>
                    <a:pt x="220" y="461"/>
                  </a:lnTo>
                  <a:lnTo>
                    <a:pt x="220" y="468"/>
                  </a:lnTo>
                  <a:lnTo>
                    <a:pt x="227" y="468"/>
                  </a:lnTo>
                  <a:lnTo>
                    <a:pt x="227" y="461"/>
                  </a:lnTo>
                  <a:lnTo>
                    <a:pt x="220" y="461"/>
                  </a:lnTo>
                  <a:close/>
                  <a:moveTo>
                    <a:pt x="688" y="198"/>
                  </a:moveTo>
                  <a:lnTo>
                    <a:pt x="681" y="198"/>
                  </a:lnTo>
                  <a:lnTo>
                    <a:pt x="688" y="198"/>
                  </a:lnTo>
                  <a:close/>
                  <a:moveTo>
                    <a:pt x="589" y="170"/>
                  </a:moveTo>
                  <a:lnTo>
                    <a:pt x="589" y="170"/>
                  </a:lnTo>
                  <a:lnTo>
                    <a:pt x="589" y="177"/>
                  </a:lnTo>
                  <a:lnTo>
                    <a:pt x="589" y="170"/>
                  </a:lnTo>
                  <a:close/>
                  <a:moveTo>
                    <a:pt x="220" y="475"/>
                  </a:moveTo>
                  <a:lnTo>
                    <a:pt x="220" y="475"/>
                  </a:lnTo>
                  <a:lnTo>
                    <a:pt x="227" y="475"/>
                  </a:lnTo>
                  <a:lnTo>
                    <a:pt x="220" y="475"/>
                  </a:lnTo>
                  <a:close/>
                  <a:moveTo>
                    <a:pt x="624" y="142"/>
                  </a:moveTo>
                  <a:lnTo>
                    <a:pt x="617" y="142"/>
                  </a:lnTo>
                  <a:lnTo>
                    <a:pt x="624" y="142"/>
                  </a:lnTo>
                  <a:close/>
                  <a:moveTo>
                    <a:pt x="631" y="135"/>
                  </a:moveTo>
                  <a:lnTo>
                    <a:pt x="631" y="135"/>
                  </a:lnTo>
                  <a:lnTo>
                    <a:pt x="631" y="142"/>
                  </a:lnTo>
                  <a:lnTo>
                    <a:pt x="638" y="149"/>
                  </a:lnTo>
                  <a:lnTo>
                    <a:pt x="638" y="142"/>
                  </a:lnTo>
                  <a:lnTo>
                    <a:pt x="638" y="135"/>
                  </a:lnTo>
                  <a:lnTo>
                    <a:pt x="631" y="135"/>
                  </a:lnTo>
                  <a:close/>
                  <a:moveTo>
                    <a:pt x="220" y="475"/>
                  </a:moveTo>
                  <a:lnTo>
                    <a:pt x="220" y="475"/>
                  </a:lnTo>
                  <a:lnTo>
                    <a:pt x="220" y="482"/>
                  </a:lnTo>
                  <a:lnTo>
                    <a:pt x="220" y="475"/>
                  </a:lnTo>
                  <a:close/>
                  <a:moveTo>
                    <a:pt x="256" y="496"/>
                  </a:moveTo>
                  <a:lnTo>
                    <a:pt x="248" y="496"/>
                  </a:lnTo>
                  <a:lnTo>
                    <a:pt x="248" y="503"/>
                  </a:lnTo>
                  <a:lnTo>
                    <a:pt x="256" y="503"/>
                  </a:lnTo>
                  <a:lnTo>
                    <a:pt x="256" y="496"/>
                  </a:lnTo>
                  <a:close/>
                  <a:moveTo>
                    <a:pt x="92" y="1120"/>
                  </a:moveTo>
                  <a:lnTo>
                    <a:pt x="92" y="1127"/>
                  </a:lnTo>
                  <a:lnTo>
                    <a:pt x="100" y="1127"/>
                  </a:lnTo>
                  <a:lnTo>
                    <a:pt x="92" y="1120"/>
                  </a:lnTo>
                  <a:close/>
                </a:path>
              </a:pathLst>
            </a:custGeom>
            <a:solidFill>
              <a:schemeClr val="bg1"/>
            </a:solidFill>
            <a:ln w="11113">
              <a:solidFill>
                <a:srgbClr val="66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379" name="Picture 587" descr="Puce gris clair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" y="1455"/>
              <a:ext cx="82" cy="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0" name="Line 588"/>
            <p:cNvSpPr>
              <a:spLocks noChangeShapeType="1"/>
            </p:cNvSpPr>
            <p:nvPr/>
          </p:nvSpPr>
          <p:spPr bwMode="auto">
            <a:xfrm flipH="1">
              <a:off x="1089" y="1312"/>
              <a:ext cx="312" cy="154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 type="triangle" w="med" len="med"/>
            </a:ln>
            <a:effectLst>
              <a:prstShdw prst="shdw17" dist="12700">
                <a:schemeClr val="tx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48437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3710" y="1786606"/>
            <a:ext cx="7200800" cy="2520280"/>
          </a:xfrm>
        </p:spPr>
        <p:txBody>
          <a:bodyPr>
            <a:normAutofit/>
          </a:bodyPr>
          <a:lstStyle/>
          <a:p>
            <a:pPr marL="355600" indent="-355600">
              <a:buNone/>
            </a:pPr>
            <a:r>
              <a:rPr lang="fr-FR" dirty="0" smtClean="0">
                <a:solidFill>
                  <a:srgbClr val="FF0000"/>
                </a:solidFill>
                <a:sym typeface="Symbol"/>
              </a:rPr>
              <a:t></a:t>
            </a:r>
            <a:r>
              <a:rPr lang="fr-FR" dirty="0" smtClean="0">
                <a:sym typeface="Symbol"/>
              </a:rPr>
              <a:t> </a:t>
            </a:r>
            <a:r>
              <a:rPr lang="fr-FR" dirty="0" smtClean="0"/>
              <a:t>La progression vers l’ankylose (« colonne bambou ») et les </a:t>
            </a:r>
            <a:r>
              <a:rPr lang="fr-FR" dirty="0" smtClean="0"/>
              <a:t>fractures … les </a:t>
            </a:r>
            <a:r>
              <a:rPr lang="fr-FR" dirty="0" err="1" smtClean="0"/>
              <a:t>coxites</a:t>
            </a:r>
            <a:r>
              <a:rPr lang="fr-FR" dirty="0" smtClean="0"/>
              <a:t> …</a:t>
            </a:r>
            <a:endParaRPr lang="fr-FR" dirty="0" smtClean="0"/>
          </a:p>
          <a:p>
            <a:pPr marL="355600" indent="-355600">
              <a:buNone/>
            </a:pPr>
            <a:endParaRPr lang="fr-FR" dirty="0" smtClean="0"/>
          </a:p>
          <a:p>
            <a:pPr marL="355600" indent="-355600">
              <a:buNone/>
            </a:pPr>
            <a:r>
              <a:rPr lang="fr-FR" dirty="0">
                <a:solidFill>
                  <a:srgbClr val="FF0000"/>
                </a:solidFill>
                <a:sym typeface="Symbol"/>
              </a:rPr>
              <a:t> </a:t>
            </a:r>
            <a:r>
              <a:rPr lang="fr-FR" dirty="0" smtClean="0"/>
              <a:t>La survenue de MEA (uvéites antérieures … troubles cardiaques … I. </a:t>
            </a:r>
            <a:r>
              <a:rPr lang="fr-FR" dirty="0" err="1" smtClean="0"/>
              <a:t>Resp</a:t>
            </a:r>
            <a:r>
              <a:rPr lang="fr-FR" dirty="0" smtClean="0"/>
              <a:t>. Chronique restrictive … amylose …)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faut-il </a:t>
            </a: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craindre aujourd’hui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4290627" y="5229200"/>
            <a:ext cx="562746" cy="38889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ym typeface="Symbol"/>
              </a:rPr>
              <a:t>?</a:t>
            </a:r>
            <a:endParaRPr lang="fr-FR" dirty="0"/>
          </a:p>
        </p:txBody>
      </p:sp>
      <p:pic>
        <p:nvPicPr>
          <p:cNvPr id="10" name="Picture 10" descr="Sans titre-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65104"/>
            <a:ext cx="3419872" cy="227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755576" y="4293096"/>
            <a:ext cx="3024336" cy="2338544"/>
            <a:chOff x="812" y="770"/>
            <a:chExt cx="4854" cy="3313"/>
          </a:xfrm>
        </p:grpSpPr>
        <p:pic>
          <p:nvPicPr>
            <p:cNvPr id="12" name="Picture 2" descr="COFE_dia_0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1" t="10953" r="7910" b="9227"/>
            <a:stretch>
              <a:fillRect/>
            </a:stretch>
          </p:blipFill>
          <p:spPr bwMode="auto">
            <a:xfrm>
              <a:off x="813" y="770"/>
              <a:ext cx="4853" cy="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812" y="785"/>
              <a:ext cx="95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1" hangingPunct="1"/>
              <a:r>
                <a:rPr lang="fr-FR" sz="1200">
                  <a:solidFill>
                    <a:schemeClr val="bg1"/>
                  </a:solidFill>
                  <a:latin typeface="Arial" pitchFamily="34" charset="0"/>
                </a:rPr>
                <a:t>Cofer - www.lecofer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96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16632"/>
            <a:ext cx="7366694" cy="967394"/>
          </a:xfrm>
          <a:ln w="28575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dirty="0" smtClean="0"/>
              <a:t>Les manifestations </a:t>
            </a:r>
            <a:r>
              <a:rPr lang="fr-FR" dirty="0" err="1" smtClean="0"/>
              <a:t>extraarticulaires</a:t>
            </a:r>
            <a:r>
              <a:rPr lang="fr-FR" dirty="0" smtClean="0"/>
              <a:t> des </a:t>
            </a:r>
            <a:r>
              <a:rPr lang="fr-FR" dirty="0" err="1" smtClean="0"/>
              <a:t>spondyloarthrites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658201" y="1550013"/>
            <a:ext cx="3809818" cy="639659"/>
          </a:xfrm>
          <a:solidFill>
            <a:schemeClr val="accent6">
              <a:lumMod val="50000"/>
            </a:schemeClr>
          </a:solidFill>
        </p:spPr>
        <p:txBody>
          <a:bodyPr anchor="ctr">
            <a:noAutofit/>
          </a:bodyPr>
          <a:lstStyle/>
          <a:p>
            <a:pPr algn="ctr"/>
            <a:r>
              <a:rPr lang="fr-FR" sz="2800" dirty="0" smtClean="0">
                <a:solidFill>
                  <a:schemeClr val="bg1"/>
                </a:solidFill>
              </a:rPr>
              <a:t>… Quid en </a:t>
            </a:r>
            <a:r>
              <a:rPr lang="fr-FR" sz="2800" dirty="0" smtClean="0">
                <a:solidFill>
                  <a:schemeClr val="bg1"/>
                </a:solidFill>
              </a:rPr>
              <a:t>2017 </a:t>
            </a:r>
            <a:r>
              <a:rPr lang="fr-FR" sz="2800" dirty="0" smtClean="0">
                <a:solidFill>
                  <a:schemeClr val="bg1"/>
                </a:solidFill>
              </a:rPr>
              <a:t>? …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3152129" y="3351755"/>
            <a:ext cx="2821961" cy="128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Pr René-Marc FLIPO</a:t>
            </a:r>
          </a:p>
          <a:p>
            <a:pPr algn="ctr"/>
            <a:r>
              <a:rPr lang="fr-FR" dirty="0" smtClean="0"/>
              <a:t>CHRU Lille - FRANCE</a:t>
            </a:r>
            <a:endParaRPr lang="fr-FR" dirty="0"/>
          </a:p>
        </p:txBody>
      </p:sp>
      <p:pic>
        <p:nvPicPr>
          <p:cNvPr id="1026" name="Picture 2" descr="J:\PC rhumato 2012\RMF\DIAPO\logo - Plan CHR\Nveau log fac 2014\UL2-2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225" y="4592970"/>
            <a:ext cx="1639550" cy="84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30" y="3985706"/>
            <a:ext cx="1436300" cy="128603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86" y="2576396"/>
            <a:ext cx="1510445" cy="130927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349" y="2189672"/>
            <a:ext cx="1448909" cy="174094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2361" y="3946076"/>
            <a:ext cx="1314896" cy="131247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4982" y="5384827"/>
            <a:ext cx="1000696" cy="133426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87" y="5451045"/>
            <a:ext cx="1692611" cy="126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6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5665" y="1978955"/>
            <a:ext cx="7886700" cy="3722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</a:t>
            </a:r>
            <a:r>
              <a:rPr lang="fr-FR" u="sng" dirty="0" smtClean="0">
                <a:sym typeface="Symbol" panose="05050102010706020507" pitchFamily="18" charset="2"/>
              </a:rPr>
              <a:t> </a:t>
            </a:r>
            <a:r>
              <a:rPr lang="fr-FR" u="sng" dirty="0" smtClean="0"/>
              <a:t>Les lithiases rénales « a </a:t>
            </a:r>
            <a:r>
              <a:rPr lang="fr-FR" u="sng" dirty="0" err="1" smtClean="0"/>
              <a:t>novel</a:t>
            </a:r>
            <a:r>
              <a:rPr lang="fr-FR" u="sng" dirty="0" smtClean="0"/>
              <a:t> </a:t>
            </a:r>
            <a:r>
              <a:rPr lang="fr-FR" u="sng" dirty="0" err="1" smtClean="0"/>
              <a:t>extraarticular</a:t>
            </a:r>
            <a:r>
              <a:rPr lang="fr-FR" u="sng" dirty="0" smtClean="0"/>
              <a:t> manifestation » ?</a:t>
            </a:r>
          </a:p>
          <a:p>
            <a:pPr marL="0" indent="0">
              <a:buNone/>
            </a:pPr>
            <a:r>
              <a:rPr lang="fr-FR" dirty="0" smtClean="0"/>
              <a:t>		</a:t>
            </a:r>
            <a:r>
              <a:rPr lang="fr-FR" sz="1800" dirty="0" smtClean="0"/>
              <a:t>(A.K. </a:t>
            </a:r>
            <a:r>
              <a:rPr lang="fr-FR" sz="1800" dirty="0" err="1" smtClean="0"/>
              <a:t>Jakobsen</a:t>
            </a:r>
            <a:r>
              <a:rPr lang="fr-FR" sz="1800" dirty="0" smtClean="0"/>
              <a:t> et al. </a:t>
            </a:r>
            <a:r>
              <a:rPr lang="fr-FR" sz="1800" dirty="0" err="1" smtClean="0"/>
              <a:t>PLoS</a:t>
            </a:r>
            <a:r>
              <a:rPr lang="fr-FR" sz="1800" dirty="0" smtClean="0"/>
              <a:t> one 2014, 9, </a:t>
            </a:r>
            <a:r>
              <a:rPr lang="fr-FR" sz="1800" dirty="0" err="1" smtClean="0"/>
              <a:t>Nov</a:t>
            </a:r>
            <a:r>
              <a:rPr lang="fr-FR" sz="1800" dirty="0" smtClean="0"/>
              <a:t> 25)</a:t>
            </a:r>
          </a:p>
          <a:p>
            <a:pPr marL="0" indent="0">
              <a:buNone/>
            </a:pPr>
            <a:endParaRPr lang="fr-FR" dirty="0"/>
          </a:p>
          <a:p>
            <a:pPr lvl="1"/>
            <a:r>
              <a:rPr lang="fr-FR" dirty="0" smtClean="0"/>
              <a:t>Etude prospective de cohorte (1/2001 – 12/2009)</a:t>
            </a:r>
          </a:p>
          <a:p>
            <a:pPr marL="457200" lvl="1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N = 8 572 SA (49 258 PA) et 39 639 témoins (223 985 PA)</a:t>
            </a:r>
          </a:p>
          <a:p>
            <a:pPr marL="114300" indent="0">
              <a:buNone/>
            </a:pPr>
            <a:endParaRPr lang="fr-FR" dirty="0"/>
          </a:p>
          <a:p>
            <a:pPr marL="114300" indent="0">
              <a:buNone/>
            </a:pPr>
            <a:r>
              <a:rPr lang="fr-FR" dirty="0">
                <a:solidFill>
                  <a:srgbClr val="FF0000"/>
                </a:solidFill>
                <a:sym typeface="Symbol" panose="05050102010706020507" pitchFamily="18" charset="2"/>
              </a:rPr>
              <a:t> </a:t>
            </a:r>
            <a:r>
              <a:rPr lang="fr-FR" dirty="0" smtClean="0"/>
              <a:t>1</a:t>
            </a:r>
            <a:r>
              <a:rPr lang="fr-FR" baseline="30000" dirty="0" smtClean="0"/>
              <a:t>er</a:t>
            </a:r>
            <a:r>
              <a:rPr lang="fr-FR" dirty="0" smtClean="0"/>
              <a:t> épisode de colique néphrétique sur lithiase rénale</a:t>
            </a:r>
          </a:p>
          <a:p>
            <a:pPr marL="114300" indent="0">
              <a:buNone/>
            </a:pPr>
            <a:r>
              <a:rPr lang="fr-FR" dirty="0"/>
              <a:t>	</a:t>
            </a:r>
            <a:r>
              <a:rPr lang="fr-FR" dirty="0" smtClean="0"/>
              <a:t>	250  Vs  466 événements</a:t>
            </a: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1115616" y="176442"/>
            <a:ext cx="6843297" cy="68417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Les manifestations </a:t>
            </a:r>
            <a:r>
              <a:rPr lang="fr-FR" dirty="0" err="1" smtClean="0"/>
              <a:t>extraarticulaires</a:t>
            </a:r>
            <a:r>
              <a:rPr lang="fr-FR" dirty="0" smtClean="0"/>
              <a:t> des </a:t>
            </a:r>
            <a:r>
              <a:rPr lang="fr-FR" dirty="0" err="1" smtClean="0"/>
              <a:t>spondyloarthrites</a:t>
            </a:r>
            <a:endParaRPr lang="fr-FR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619672" y="1033382"/>
            <a:ext cx="5919759" cy="6396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u="sng" dirty="0" smtClean="0">
                <a:solidFill>
                  <a:srgbClr val="002060"/>
                </a:solidFill>
              </a:rPr>
              <a:t>Les manifestations néphrologiques des MEA</a:t>
            </a:r>
            <a:endParaRPr lang="fr-FR" sz="2400" u="sng" dirty="0">
              <a:solidFill>
                <a:srgbClr val="002060"/>
              </a:solidFill>
            </a:endParaRP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60172" y="5705115"/>
            <a:ext cx="3059900" cy="8973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HR    =  2,4  (2,1 – 2,9)</a:t>
            </a:r>
          </a:p>
          <a:p>
            <a:r>
              <a:rPr lang="fr-FR" dirty="0" err="1" smtClean="0"/>
              <a:t>HRaj</a:t>
            </a:r>
            <a:r>
              <a:rPr lang="fr-FR" dirty="0" smtClean="0"/>
              <a:t> =  2,1  (1,9 – 2,4)</a:t>
            </a:r>
            <a:endParaRPr lang="fr-FR" dirty="0"/>
          </a:p>
        </p:txBody>
      </p:sp>
      <p:sp>
        <p:nvSpPr>
          <p:cNvPr id="7" name="Espace réservé du texte 4"/>
          <p:cNvSpPr txBox="1">
            <a:spLocks/>
          </p:cNvSpPr>
          <p:nvPr/>
        </p:nvSpPr>
        <p:spPr>
          <a:xfrm>
            <a:off x="5343370" y="6165304"/>
            <a:ext cx="3634381" cy="4095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smtClean="0">
                <a:solidFill>
                  <a:schemeClr val="tx1"/>
                </a:solidFill>
                <a:cs typeface="Arial"/>
              </a:rPr>
              <a:t>(</a:t>
            </a:r>
            <a:r>
              <a:rPr lang="en-US" sz="2000" b="1" dirty="0" err="1" smtClean="0">
                <a:solidFill>
                  <a:schemeClr val="tx1"/>
                </a:solidFill>
                <a:cs typeface="Arial"/>
              </a:rPr>
              <a:t>âge</a:t>
            </a:r>
            <a:r>
              <a:rPr lang="en-US" sz="2000" b="1" dirty="0" smtClean="0">
                <a:solidFill>
                  <a:schemeClr val="tx1"/>
                </a:solidFill>
                <a:cs typeface="Arial"/>
              </a:rPr>
              <a:t>, MICI, ATCD de </a:t>
            </a:r>
            <a:r>
              <a:rPr lang="en-US" sz="2000" b="1" dirty="0" err="1" smtClean="0">
                <a:solidFill>
                  <a:schemeClr val="tx1"/>
                </a:solidFill>
                <a:cs typeface="Arial"/>
              </a:rPr>
              <a:t>lithiase</a:t>
            </a:r>
            <a:r>
              <a:rPr lang="en-US" sz="2000" b="1" dirty="0" smtClean="0">
                <a:solidFill>
                  <a:schemeClr val="tx1"/>
                </a:solidFill>
                <a:cs typeface="Arial"/>
              </a:rPr>
              <a:t>)</a:t>
            </a:r>
            <a:endParaRPr lang="en-US" sz="2000" b="1" dirty="0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5045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ChangeArrowheads="1"/>
          </p:cNvSpPr>
          <p:nvPr/>
        </p:nvSpPr>
        <p:spPr bwMode="auto">
          <a:xfrm>
            <a:off x="2184400" y="101600"/>
            <a:ext cx="4724400" cy="59690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fr-FR" sz="2800" b="1" dirty="0" smtClean="0">
                <a:latin typeface="Arial" pitchFamily="34" charset="0"/>
              </a:rPr>
              <a:t>Les </a:t>
            </a:r>
            <a:r>
              <a:rPr lang="fr-FR" sz="2800" b="1" dirty="0" err="1" smtClean="0">
                <a:latin typeface="Arial" pitchFamily="34" charset="0"/>
              </a:rPr>
              <a:t>spondyloarthrites</a:t>
            </a:r>
            <a:endParaRPr lang="fr-FR" sz="2800" b="1" dirty="0">
              <a:latin typeface="Arial" pitchFamily="34" charset="0"/>
            </a:endParaRPr>
          </a:p>
        </p:txBody>
      </p:sp>
      <p:sp>
        <p:nvSpPr>
          <p:cNvPr id="305155" name="Rectangle 3"/>
          <p:cNvSpPr>
            <a:spLocks noChangeArrowheads="1"/>
          </p:cNvSpPr>
          <p:nvPr/>
        </p:nvSpPr>
        <p:spPr bwMode="auto">
          <a:xfrm>
            <a:off x="3637139" y="812800"/>
            <a:ext cx="1818922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r>
              <a:rPr lang="fr-FR" b="1" u="sng" dirty="0">
                <a:latin typeface="Arial" pitchFamily="34" charset="0"/>
                <a:sym typeface="Symbol" pitchFamily="18" charset="2"/>
              </a:rPr>
              <a:t>Traitement</a:t>
            </a:r>
            <a:endParaRPr lang="fr-FR" b="1" u="sng" dirty="0">
              <a:latin typeface="Arial" pitchFamily="34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1691680" y="1268760"/>
            <a:ext cx="5470510" cy="5567408"/>
            <a:chOff x="1691680" y="1268760"/>
            <a:chExt cx="5470510" cy="5567408"/>
          </a:xfrm>
        </p:grpSpPr>
        <p:pic>
          <p:nvPicPr>
            <p:cNvPr id="305156" name="Picture 4" descr="Reco ASAS EULAR Tt S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7704" y="1268760"/>
              <a:ext cx="5254486" cy="5567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691680" y="6669360"/>
              <a:ext cx="1008112" cy="1668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117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 prise en charge aujourd’hui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827584" y="1988841"/>
            <a:ext cx="7895220" cy="3168351"/>
          </a:xfrm>
        </p:spPr>
        <p:txBody>
          <a:bodyPr/>
          <a:lstStyle/>
          <a:p>
            <a:r>
              <a:rPr lang="fr-FR" dirty="0" smtClean="0"/>
              <a:t>Y a-t-il encore une place pour la kinésithérapie ?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Quid de la prescription des AINS … au long cours … ?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Quand recourir à un </a:t>
            </a:r>
            <a:r>
              <a:rPr lang="fr-FR" dirty="0" err="1" smtClean="0"/>
              <a:t>biomédicament</a:t>
            </a:r>
            <a:r>
              <a:rPr lang="fr-FR" dirty="0" smtClean="0"/>
              <a:t> anti-TNF</a:t>
            </a:r>
            <a:r>
              <a:rPr lang="fr-FR" dirty="0" smtClean="0">
                <a:sym typeface="Symbol"/>
              </a:rPr>
              <a:t> ?</a:t>
            </a:r>
          </a:p>
          <a:p>
            <a:pPr marL="0" indent="0">
              <a:buNone/>
            </a:pPr>
            <a:endParaRPr lang="fr-FR" dirty="0" smtClean="0">
              <a:sym typeface="Symbol"/>
            </a:endParaRPr>
          </a:p>
          <a:p>
            <a:r>
              <a:rPr lang="fr-FR" dirty="0" smtClean="0">
                <a:sym typeface="Symbol"/>
              </a:rPr>
              <a:t>Que penser des nouveaux traitements (anti-IL17 …) ?</a:t>
            </a:r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4290627" y="5229200"/>
            <a:ext cx="562746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ym typeface="Symbol"/>
              </a:rPr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37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 prise en charge aujourd’hui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93204" y="1628800"/>
            <a:ext cx="8229600" cy="40741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  <a:sym typeface="Symbol"/>
              </a:rPr>
              <a:t> </a:t>
            </a:r>
            <a:r>
              <a:rPr lang="fr-FR" u="sng" dirty="0" smtClean="0">
                <a:sym typeface="Symbol"/>
              </a:rPr>
              <a:t>L</a:t>
            </a:r>
            <a:r>
              <a:rPr lang="fr-FR" u="sng" dirty="0" smtClean="0"/>
              <a:t>es mesures « non » médicamenteuses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Kinésithérapie … et auto-exercices … quotidiens !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La crénothérapie</a:t>
            </a:r>
            <a:endParaRPr lang="fr-FR" dirty="0" smtClean="0">
              <a:sym typeface="Symbol"/>
            </a:endParaRPr>
          </a:p>
          <a:p>
            <a:pPr marL="0" indent="0">
              <a:buNone/>
            </a:pPr>
            <a:endParaRPr lang="fr-FR" dirty="0" smtClean="0">
              <a:sym typeface="Symbol"/>
            </a:endParaRPr>
          </a:p>
          <a:p>
            <a:r>
              <a:rPr lang="fr-FR" dirty="0" smtClean="0">
                <a:sym typeface="Symbol"/>
              </a:rPr>
              <a:t>Les régimes alimentaires (« régime SEIGNALET » … régime sans gluten …)</a:t>
            </a:r>
          </a:p>
          <a:p>
            <a:endParaRPr lang="fr-FR" dirty="0" smtClean="0">
              <a:sym typeface="Symbol"/>
            </a:endParaRPr>
          </a:p>
          <a:p>
            <a:r>
              <a:rPr lang="fr-FR" dirty="0" smtClean="0">
                <a:sym typeface="Symbol"/>
              </a:rPr>
              <a:t>Les thérapeutiques « alternatives » (cryothérapie …)</a:t>
            </a:r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4290627" y="5954959"/>
            <a:ext cx="562746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ym typeface="Symbol"/>
              </a:rPr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998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 prise en charge aujourd’hui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93204" y="2132857"/>
            <a:ext cx="8229600" cy="3024336"/>
          </a:xfrm>
        </p:spPr>
        <p:txBody>
          <a:bodyPr>
            <a:noAutofit/>
          </a:bodyPr>
          <a:lstStyle/>
          <a:p>
            <a:r>
              <a:rPr lang="fr-FR" dirty="0" smtClean="0"/>
              <a:t>Demeurent les </a:t>
            </a:r>
            <a:r>
              <a:rPr lang="fr-FR" dirty="0" smtClean="0"/>
              <a:t>traitements médicamenteux de première ligne</a:t>
            </a:r>
          </a:p>
          <a:p>
            <a:r>
              <a:rPr lang="fr-FR" dirty="0" smtClean="0"/>
              <a:t>Une efficacité clinique … voire structurale … démontrée</a:t>
            </a:r>
          </a:p>
          <a:p>
            <a:r>
              <a:rPr lang="fr-FR" dirty="0" smtClean="0"/>
              <a:t>Un traitement « à la demande » … plutôt qu’au long cours …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/>
              <a:t>		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</a:t>
            </a:r>
            <a:r>
              <a:rPr lang="fr-FR" dirty="0" smtClean="0">
                <a:sym typeface="Symbol"/>
              </a:rPr>
              <a:t> </a:t>
            </a:r>
            <a:r>
              <a:rPr lang="fr-FR" dirty="0" smtClean="0"/>
              <a:t>Le phénomène d’échappement		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	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 </a:t>
            </a:r>
            <a:r>
              <a:rPr lang="fr-FR" dirty="0" smtClean="0"/>
              <a:t>Le retrait de la </a:t>
            </a:r>
            <a:r>
              <a:rPr lang="fr-FR" dirty="0" err="1" smtClean="0"/>
              <a:t>phenylbutazone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		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 </a:t>
            </a:r>
            <a:r>
              <a:rPr lang="fr-FR" dirty="0" smtClean="0"/>
              <a:t>Les risques CV</a:t>
            </a:r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1475656" y="4077072"/>
            <a:ext cx="562746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ym typeface="Symbol"/>
              </a:rPr>
              <a:t>?</a:t>
            </a:r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323528" y="1484784"/>
            <a:ext cx="1541514" cy="4320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ym typeface="Symbol"/>
              </a:rPr>
              <a:t>Les AINS</a:t>
            </a:r>
            <a:endParaRPr lang="fr-FR" dirty="0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001661" y="5373216"/>
            <a:ext cx="5140678" cy="612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 smtClean="0">
                <a:solidFill>
                  <a:srgbClr val="FF3111"/>
                </a:solidFill>
                <a:latin typeface="Arial" pitchFamily="34" charset="0"/>
                <a:sym typeface="Symbol" pitchFamily="18" charset="2"/>
              </a:rPr>
              <a:t> </a:t>
            </a:r>
            <a:r>
              <a:rPr lang="fr-FR" sz="2200" b="1" dirty="0">
                <a:latin typeface="Arial" pitchFamily="34" charset="0"/>
              </a:rPr>
              <a:t>Efficacité structurale potentielle ?</a:t>
            </a:r>
          </a:p>
        </p:txBody>
      </p:sp>
    </p:spTree>
    <p:extLst>
      <p:ext uri="{BB962C8B-B14F-4D97-AF65-F5344CB8AC3E}">
        <p14:creationId xmlns:p14="http://schemas.microsoft.com/office/powerpoint/2010/main" val="8468659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9404" y="764704"/>
            <a:ext cx="7905044" cy="609600"/>
          </a:xfrm>
        </p:spPr>
        <p:txBody>
          <a:bodyPr lIns="91438" tIns="45718" rIns="91438" bIns="45718">
            <a:normAutofit/>
          </a:bodyPr>
          <a:lstStyle/>
          <a:p>
            <a:r>
              <a:rPr lang="fr-FR" sz="2400" dirty="0" smtClean="0"/>
              <a:t>L’efficacité </a:t>
            </a:r>
            <a:r>
              <a:rPr lang="fr-FR" sz="2400" dirty="0"/>
              <a:t>structurale des AINS ?</a:t>
            </a:r>
          </a:p>
        </p:txBody>
      </p:sp>
      <p:sp>
        <p:nvSpPr>
          <p:cNvPr id="36864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423" y="5550088"/>
            <a:ext cx="8785578" cy="945962"/>
          </a:xfrm>
        </p:spPr>
        <p:txBody>
          <a:bodyPr lIns="91438" tIns="45718" rIns="91438" bIns="45718"/>
          <a:lstStyle/>
          <a:p>
            <a:pPr marL="255588" indent="-255588" defTabSz="822325">
              <a:spcBef>
                <a:spcPct val="10000"/>
              </a:spcBef>
            </a:pPr>
            <a:r>
              <a:rPr lang="fr-FR" sz="1400" dirty="0" err="1"/>
              <a:t>mSASSS</a:t>
            </a:r>
            <a:r>
              <a:rPr lang="fr-FR" sz="1400" dirty="0"/>
              <a:t> à 2 ans </a:t>
            </a:r>
          </a:p>
          <a:p>
            <a:pPr marL="600075" lvl="1" indent="-173038" defTabSz="822325">
              <a:spcBef>
                <a:spcPct val="10000"/>
              </a:spcBef>
            </a:pPr>
            <a:r>
              <a:rPr lang="fr-FR" sz="1600" dirty="0"/>
              <a:t> Continu : 0,4 ± 1,7 (IC</a:t>
            </a:r>
            <a:r>
              <a:rPr lang="fr-FR" sz="1600" baseline="-25000" dirty="0"/>
              <a:t>95</a:t>
            </a:r>
            <a:r>
              <a:rPr lang="fr-FR" sz="1600" dirty="0"/>
              <a:t> : 0-0,8) </a:t>
            </a:r>
            <a:r>
              <a:rPr lang="fr-FR" sz="1600" i="1" dirty="0"/>
              <a:t>vs</a:t>
            </a:r>
            <a:r>
              <a:rPr lang="fr-FR" sz="1600" dirty="0"/>
              <a:t> 1,5 ± 1,7 (IC</a:t>
            </a:r>
            <a:r>
              <a:rPr lang="fr-FR" sz="1600" baseline="-25000" dirty="0"/>
              <a:t>95</a:t>
            </a:r>
            <a:r>
              <a:rPr lang="fr-FR" sz="1600" dirty="0"/>
              <a:t> : 0,9-2,1) p = 0,002</a:t>
            </a:r>
          </a:p>
          <a:p>
            <a:pPr marL="600075" lvl="1" indent="-173038" defTabSz="822325">
              <a:spcBef>
                <a:spcPct val="10000"/>
              </a:spcBef>
            </a:pPr>
            <a:r>
              <a:rPr lang="fr-FR" sz="1600" dirty="0"/>
              <a:t> Pas de DSS pour la symptomatologie</a:t>
            </a:r>
          </a:p>
          <a:p>
            <a:pPr marL="255588" indent="-255588" defTabSz="822325">
              <a:spcBef>
                <a:spcPct val="10000"/>
              </a:spcBef>
            </a:pPr>
            <a:endParaRPr lang="fr-FR" sz="1400" dirty="0"/>
          </a:p>
        </p:txBody>
      </p:sp>
      <p:sp>
        <p:nvSpPr>
          <p:cNvPr id="368647" name="Text Box 7"/>
          <p:cNvSpPr txBox="1">
            <a:spLocks noChangeArrowheads="1"/>
          </p:cNvSpPr>
          <p:nvPr/>
        </p:nvSpPr>
        <p:spPr bwMode="auto">
          <a:xfrm>
            <a:off x="6331656" y="1844676"/>
            <a:ext cx="2569930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38" tIns="45718" rIns="91438" bIns="45718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fr-FR" sz="1800" b="1" dirty="0">
                <a:latin typeface="Arial" pitchFamily="34" charset="0"/>
                <a:cs typeface="Arial" pitchFamily="34" charset="0"/>
              </a:rPr>
              <a:t>Probabilité </a:t>
            </a:r>
            <a:r>
              <a:rPr lang="fr-FR" sz="1800" b="1" dirty="0" smtClean="0">
                <a:latin typeface="Arial" pitchFamily="34" charset="0"/>
                <a:cs typeface="Arial" pitchFamily="34" charset="0"/>
              </a:rPr>
              <a:t>cumulée   </a:t>
            </a:r>
            <a:endParaRPr lang="fr-FR" sz="1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68649" name="Group 9"/>
          <p:cNvGrpSpPr>
            <a:grpSpLocks/>
          </p:cNvGrpSpPr>
          <p:nvPr/>
        </p:nvGrpSpPr>
        <p:grpSpPr bwMode="auto">
          <a:xfrm>
            <a:off x="6659034" y="3068638"/>
            <a:ext cx="376766" cy="80962"/>
            <a:chOff x="4272" y="1320"/>
            <a:chExt cx="192" cy="48"/>
          </a:xfrm>
        </p:grpSpPr>
        <p:sp>
          <p:nvSpPr>
            <p:cNvPr id="368650" name="Line 10"/>
            <p:cNvSpPr>
              <a:spLocks noChangeShapeType="1"/>
            </p:cNvSpPr>
            <p:nvPr/>
          </p:nvSpPr>
          <p:spPr bwMode="auto">
            <a:xfrm flipH="1">
              <a:off x="4272" y="1344"/>
              <a:ext cx="192" cy="0"/>
            </a:xfrm>
            <a:prstGeom prst="line">
              <a:avLst/>
            </a:prstGeom>
            <a:noFill/>
            <a:ln w="12700" cap="sq">
              <a:solidFill>
                <a:srgbClr val="EF7348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8651" name="Oval 11"/>
            <p:cNvSpPr>
              <a:spLocks noChangeArrowheads="1"/>
            </p:cNvSpPr>
            <p:nvPr/>
          </p:nvSpPr>
          <p:spPr bwMode="auto">
            <a:xfrm>
              <a:off x="4353" y="1320"/>
              <a:ext cx="48" cy="48"/>
            </a:xfrm>
            <a:prstGeom prst="ellipse">
              <a:avLst/>
            </a:prstGeom>
            <a:solidFill>
              <a:srgbClr val="EB764D"/>
            </a:solidFill>
            <a:ln w="12700" cap="sq">
              <a:solidFill>
                <a:srgbClr val="EF7348"/>
              </a:solidFill>
              <a:round/>
              <a:headEnd type="none" w="sm" len="sm"/>
              <a:tailEnd type="none" w="sm" len="sm"/>
            </a:ln>
          </p:spPr>
          <p:txBody>
            <a:bodyPr wrap="none" lIns="101598" tIns="50798" rIns="101598" bIns="50798" anchor="ctr"/>
            <a:lstStyle/>
            <a:p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68652" name="Group 12"/>
          <p:cNvGrpSpPr>
            <a:grpSpLocks/>
          </p:cNvGrpSpPr>
          <p:nvPr/>
        </p:nvGrpSpPr>
        <p:grpSpPr bwMode="auto">
          <a:xfrm>
            <a:off x="6659034" y="3500438"/>
            <a:ext cx="376766" cy="80962"/>
            <a:chOff x="4272" y="1425"/>
            <a:chExt cx="192" cy="48"/>
          </a:xfrm>
        </p:grpSpPr>
        <p:sp>
          <p:nvSpPr>
            <p:cNvPr id="368653" name="Line 13"/>
            <p:cNvSpPr>
              <a:spLocks noChangeShapeType="1"/>
            </p:cNvSpPr>
            <p:nvPr/>
          </p:nvSpPr>
          <p:spPr bwMode="auto">
            <a:xfrm flipH="1">
              <a:off x="4272" y="1449"/>
              <a:ext cx="192" cy="0"/>
            </a:xfrm>
            <a:prstGeom prst="line">
              <a:avLst/>
            </a:prstGeom>
            <a:noFill/>
            <a:ln w="12700" cap="sq">
              <a:solidFill>
                <a:srgbClr val="CAE9FE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8654" name="Oval 14"/>
            <p:cNvSpPr>
              <a:spLocks noChangeArrowheads="1"/>
            </p:cNvSpPr>
            <p:nvPr/>
          </p:nvSpPr>
          <p:spPr bwMode="auto">
            <a:xfrm>
              <a:off x="4353" y="1425"/>
              <a:ext cx="48" cy="48"/>
            </a:xfrm>
            <a:prstGeom prst="ellipse">
              <a:avLst/>
            </a:prstGeom>
            <a:solidFill>
              <a:srgbClr val="C1E8F7"/>
            </a:solidFill>
            <a:ln w="12700" cap="sq">
              <a:solidFill>
                <a:srgbClr val="CAE9FE"/>
              </a:solidFill>
              <a:round/>
              <a:headEnd type="none" w="sm" len="sm"/>
              <a:tailEnd type="none" w="sm" len="sm"/>
            </a:ln>
          </p:spPr>
          <p:txBody>
            <a:bodyPr wrap="none" lIns="101598" tIns="50798" rIns="101598" bIns="50798" anchor="ctr"/>
            <a:lstStyle/>
            <a:p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68655" name="Group 118"/>
          <p:cNvGrpSpPr>
            <a:grpSpLocks/>
          </p:cNvGrpSpPr>
          <p:nvPr/>
        </p:nvGrpSpPr>
        <p:grpSpPr bwMode="auto">
          <a:xfrm>
            <a:off x="633459" y="1307912"/>
            <a:ext cx="5623996" cy="4242176"/>
            <a:chOff x="605" y="565"/>
            <a:chExt cx="3228" cy="2389"/>
          </a:xfrm>
        </p:grpSpPr>
        <p:pic>
          <p:nvPicPr>
            <p:cNvPr id="368656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658"/>
              <a:ext cx="2921" cy="2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657" name="Line 16"/>
            <p:cNvSpPr>
              <a:spLocks noChangeShapeType="1"/>
            </p:cNvSpPr>
            <p:nvPr/>
          </p:nvSpPr>
          <p:spPr bwMode="auto">
            <a:xfrm rot="33204" flipV="1">
              <a:off x="837" y="647"/>
              <a:ext cx="2407" cy="1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58" name="Line 17"/>
            <p:cNvSpPr>
              <a:spLocks noChangeShapeType="1"/>
            </p:cNvSpPr>
            <p:nvPr/>
          </p:nvSpPr>
          <p:spPr bwMode="auto">
            <a:xfrm>
              <a:off x="858" y="884"/>
              <a:ext cx="5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59" name="Line 18"/>
            <p:cNvSpPr>
              <a:spLocks noChangeShapeType="1"/>
            </p:cNvSpPr>
            <p:nvPr/>
          </p:nvSpPr>
          <p:spPr bwMode="auto">
            <a:xfrm>
              <a:off x="858" y="1088"/>
              <a:ext cx="5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60" name="Line 19"/>
            <p:cNvSpPr>
              <a:spLocks noChangeShapeType="1"/>
            </p:cNvSpPr>
            <p:nvPr/>
          </p:nvSpPr>
          <p:spPr bwMode="auto">
            <a:xfrm>
              <a:off x="858" y="1291"/>
              <a:ext cx="5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61" name="Line 20"/>
            <p:cNvSpPr>
              <a:spLocks noChangeShapeType="1"/>
            </p:cNvSpPr>
            <p:nvPr/>
          </p:nvSpPr>
          <p:spPr bwMode="auto">
            <a:xfrm>
              <a:off x="858" y="1524"/>
              <a:ext cx="5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62" name="Line 21"/>
            <p:cNvSpPr>
              <a:spLocks noChangeShapeType="1"/>
            </p:cNvSpPr>
            <p:nvPr/>
          </p:nvSpPr>
          <p:spPr bwMode="auto">
            <a:xfrm>
              <a:off x="858" y="1749"/>
              <a:ext cx="5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63" name="Line 22"/>
            <p:cNvSpPr>
              <a:spLocks noChangeShapeType="1"/>
            </p:cNvSpPr>
            <p:nvPr/>
          </p:nvSpPr>
          <p:spPr bwMode="auto">
            <a:xfrm>
              <a:off x="858" y="1965"/>
              <a:ext cx="5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64" name="Line 23"/>
            <p:cNvSpPr>
              <a:spLocks noChangeShapeType="1"/>
            </p:cNvSpPr>
            <p:nvPr/>
          </p:nvSpPr>
          <p:spPr bwMode="auto">
            <a:xfrm>
              <a:off x="858" y="2198"/>
              <a:ext cx="5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65" name="Line 24"/>
            <p:cNvSpPr>
              <a:spLocks noChangeShapeType="1"/>
            </p:cNvSpPr>
            <p:nvPr/>
          </p:nvSpPr>
          <p:spPr bwMode="auto">
            <a:xfrm>
              <a:off x="858" y="2423"/>
              <a:ext cx="5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66" name="Line 25"/>
            <p:cNvSpPr>
              <a:spLocks noChangeShapeType="1"/>
            </p:cNvSpPr>
            <p:nvPr/>
          </p:nvSpPr>
          <p:spPr bwMode="auto">
            <a:xfrm>
              <a:off x="858" y="2605"/>
              <a:ext cx="5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67" name="Line 26"/>
            <p:cNvSpPr>
              <a:spLocks noChangeShapeType="1"/>
            </p:cNvSpPr>
            <p:nvPr/>
          </p:nvSpPr>
          <p:spPr bwMode="auto">
            <a:xfrm>
              <a:off x="858" y="2775"/>
              <a:ext cx="2393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68" name="Line 27"/>
            <p:cNvSpPr>
              <a:spLocks noChangeShapeType="1"/>
            </p:cNvSpPr>
            <p:nvPr/>
          </p:nvSpPr>
          <p:spPr bwMode="auto">
            <a:xfrm>
              <a:off x="968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69" name="Line 28"/>
            <p:cNvSpPr>
              <a:spLocks noChangeShapeType="1"/>
            </p:cNvSpPr>
            <p:nvPr/>
          </p:nvSpPr>
          <p:spPr bwMode="auto">
            <a:xfrm>
              <a:off x="1215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70" name="Line 29"/>
            <p:cNvSpPr>
              <a:spLocks noChangeShapeType="1"/>
            </p:cNvSpPr>
            <p:nvPr/>
          </p:nvSpPr>
          <p:spPr bwMode="auto">
            <a:xfrm>
              <a:off x="1447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71" name="Line 30"/>
            <p:cNvSpPr>
              <a:spLocks noChangeShapeType="1"/>
            </p:cNvSpPr>
            <p:nvPr/>
          </p:nvSpPr>
          <p:spPr bwMode="auto">
            <a:xfrm>
              <a:off x="1684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72" name="Line 31"/>
            <p:cNvSpPr>
              <a:spLocks noChangeShapeType="1"/>
            </p:cNvSpPr>
            <p:nvPr/>
          </p:nvSpPr>
          <p:spPr bwMode="auto">
            <a:xfrm>
              <a:off x="1911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73" name="Line 32"/>
            <p:cNvSpPr>
              <a:spLocks noChangeShapeType="1"/>
            </p:cNvSpPr>
            <p:nvPr/>
          </p:nvSpPr>
          <p:spPr bwMode="auto">
            <a:xfrm>
              <a:off x="2139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74" name="Line 33"/>
            <p:cNvSpPr>
              <a:spLocks noChangeShapeType="1"/>
            </p:cNvSpPr>
            <p:nvPr/>
          </p:nvSpPr>
          <p:spPr bwMode="auto">
            <a:xfrm>
              <a:off x="2376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75" name="Line 34"/>
            <p:cNvSpPr>
              <a:spLocks noChangeShapeType="1"/>
            </p:cNvSpPr>
            <p:nvPr/>
          </p:nvSpPr>
          <p:spPr bwMode="auto">
            <a:xfrm>
              <a:off x="2603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76" name="Line 35"/>
            <p:cNvSpPr>
              <a:spLocks noChangeShapeType="1"/>
            </p:cNvSpPr>
            <p:nvPr/>
          </p:nvSpPr>
          <p:spPr bwMode="auto">
            <a:xfrm>
              <a:off x="2825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77" name="Line 36"/>
            <p:cNvSpPr>
              <a:spLocks noChangeShapeType="1"/>
            </p:cNvSpPr>
            <p:nvPr/>
          </p:nvSpPr>
          <p:spPr bwMode="auto">
            <a:xfrm>
              <a:off x="3048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78" name="Line 37"/>
            <p:cNvSpPr>
              <a:spLocks noChangeShapeType="1"/>
            </p:cNvSpPr>
            <p:nvPr/>
          </p:nvSpPr>
          <p:spPr bwMode="auto">
            <a:xfrm>
              <a:off x="3250" y="2779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679" name="Rectangle 38"/>
            <p:cNvSpPr>
              <a:spLocks noChangeArrowheads="1"/>
            </p:cNvSpPr>
            <p:nvPr/>
          </p:nvSpPr>
          <p:spPr bwMode="auto">
            <a:xfrm>
              <a:off x="3132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1,0</a:t>
              </a:r>
            </a:p>
          </p:txBody>
        </p:sp>
        <p:sp>
          <p:nvSpPr>
            <p:cNvPr id="368680" name="Rectangle 39"/>
            <p:cNvSpPr>
              <a:spLocks noChangeArrowheads="1"/>
            </p:cNvSpPr>
            <p:nvPr/>
          </p:nvSpPr>
          <p:spPr bwMode="auto">
            <a:xfrm>
              <a:off x="857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0,0</a:t>
              </a:r>
            </a:p>
          </p:txBody>
        </p:sp>
        <p:sp>
          <p:nvSpPr>
            <p:cNvPr id="368681" name="Rectangle 40"/>
            <p:cNvSpPr>
              <a:spLocks noChangeArrowheads="1"/>
            </p:cNvSpPr>
            <p:nvPr/>
          </p:nvSpPr>
          <p:spPr bwMode="auto">
            <a:xfrm>
              <a:off x="1098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0,1</a:t>
              </a:r>
            </a:p>
          </p:txBody>
        </p:sp>
        <p:sp>
          <p:nvSpPr>
            <p:cNvPr id="368682" name="Rectangle 41"/>
            <p:cNvSpPr>
              <a:spLocks noChangeArrowheads="1"/>
            </p:cNvSpPr>
            <p:nvPr/>
          </p:nvSpPr>
          <p:spPr bwMode="auto">
            <a:xfrm>
              <a:off x="1330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0,2</a:t>
              </a:r>
            </a:p>
          </p:txBody>
        </p:sp>
        <p:sp>
          <p:nvSpPr>
            <p:cNvPr id="368683" name="Rectangle 42"/>
            <p:cNvSpPr>
              <a:spLocks noChangeArrowheads="1"/>
            </p:cNvSpPr>
            <p:nvPr/>
          </p:nvSpPr>
          <p:spPr bwMode="auto">
            <a:xfrm>
              <a:off x="1568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0,3</a:t>
              </a:r>
            </a:p>
          </p:txBody>
        </p:sp>
        <p:sp>
          <p:nvSpPr>
            <p:cNvPr id="368684" name="Rectangle 43"/>
            <p:cNvSpPr>
              <a:spLocks noChangeArrowheads="1"/>
            </p:cNvSpPr>
            <p:nvPr/>
          </p:nvSpPr>
          <p:spPr bwMode="auto">
            <a:xfrm>
              <a:off x="1794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0,4</a:t>
              </a:r>
            </a:p>
          </p:txBody>
        </p:sp>
        <p:sp>
          <p:nvSpPr>
            <p:cNvPr id="368685" name="Rectangle 44"/>
            <p:cNvSpPr>
              <a:spLocks noChangeArrowheads="1"/>
            </p:cNvSpPr>
            <p:nvPr/>
          </p:nvSpPr>
          <p:spPr bwMode="auto">
            <a:xfrm>
              <a:off x="2021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0,5</a:t>
              </a:r>
            </a:p>
          </p:txBody>
        </p:sp>
        <p:sp>
          <p:nvSpPr>
            <p:cNvPr id="368686" name="Rectangle 45"/>
            <p:cNvSpPr>
              <a:spLocks noChangeArrowheads="1"/>
            </p:cNvSpPr>
            <p:nvPr/>
          </p:nvSpPr>
          <p:spPr bwMode="auto">
            <a:xfrm>
              <a:off x="2263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0,6</a:t>
              </a:r>
            </a:p>
          </p:txBody>
        </p:sp>
        <p:sp>
          <p:nvSpPr>
            <p:cNvPr id="368687" name="Rectangle 46"/>
            <p:cNvSpPr>
              <a:spLocks noChangeArrowheads="1"/>
            </p:cNvSpPr>
            <p:nvPr/>
          </p:nvSpPr>
          <p:spPr bwMode="auto">
            <a:xfrm>
              <a:off x="2484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0,7</a:t>
              </a:r>
            </a:p>
          </p:txBody>
        </p:sp>
        <p:sp>
          <p:nvSpPr>
            <p:cNvPr id="368688" name="Rectangle 47"/>
            <p:cNvSpPr>
              <a:spLocks noChangeArrowheads="1"/>
            </p:cNvSpPr>
            <p:nvPr/>
          </p:nvSpPr>
          <p:spPr bwMode="auto">
            <a:xfrm>
              <a:off x="2710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0,8</a:t>
              </a:r>
            </a:p>
          </p:txBody>
        </p:sp>
        <p:sp>
          <p:nvSpPr>
            <p:cNvPr id="368689" name="Rectangle 48"/>
            <p:cNvSpPr>
              <a:spLocks noChangeArrowheads="1"/>
            </p:cNvSpPr>
            <p:nvPr/>
          </p:nvSpPr>
          <p:spPr bwMode="auto">
            <a:xfrm>
              <a:off x="2937" y="2792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r>
                <a:rPr lang="fr-FR" sz="1200">
                  <a:latin typeface="Arial" pitchFamily="34" charset="0"/>
                  <a:cs typeface="Arial" pitchFamily="34" charset="0"/>
                </a:rPr>
                <a:t>0,9</a:t>
              </a:r>
            </a:p>
          </p:txBody>
        </p:sp>
        <p:sp>
          <p:nvSpPr>
            <p:cNvPr id="368690" name="Rectangle 49"/>
            <p:cNvSpPr>
              <a:spLocks noChangeArrowheads="1"/>
            </p:cNvSpPr>
            <p:nvPr/>
          </p:nvSpPr>
          <p:spPr bwMode="auto">
            <a:xfrm>
              <a:off x="660" y="565"/>
              <a:ext cx="215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10</a:t>
              </a:r>
            </a:p>
          </p:txBody>
        </p:sp>
        <p:sp>
          <p:nvSpPr>
            <p:cNvPr id="368691" name="Rectangle 50"/>
            <p:cNvSpPr>
              <a:spLocks noChangeArrowheads="1"/>
            </p:cNvSpPr>
            <p:nvPr/>
          </p:nvSpPr>
          <p:spPr bwMode="auto">
            <a:xfrm>
              <a:off x="708" y="787"/>
              <a:ext cx="167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8</a:t>
              </a:r>
            </a:p>
          </p:txBody>
        </p:sp>
        <p:sp>
          <p:nvSpPr>
            <p:cNvPr id="368692" name="Rectangle 51"/>
            <p:cNvSpPr>
              <a:spLocks noChangeArrowheads="1"/>
            </p:cNvSpPr>
            <p:nvPr/>
          </p:nvSpPr>
          <p:spPr bwMode="auto">
            <a:xfrm>
              <a:off x="708" y="1194"/>
              <a:ext cx="167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368693" name="Rectangle 52"/>
            <p:cNvSpPr>
              <a:spLocks noChangeArrowheads="1"/>
            </p:cNvSpPr>
            <p:nvPr/>
          </p:nvSpPr>
          <p:spPr bwMode="auto">
            <a:xfrm>
              <a:off x="708" y="1430"/>
              <a:ext cx="167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368694" name="Rectangle 53"/>
            <p:cNvSpPr>
              <a:spLocks noChangeArrowheads="1"/>
            </p:cNvSpPr>
            <p:nvPr/>
          </p:nvSpPr>
          <p:spPr bwMode="auto">
            <a:xfrm>
              <a:off x="708" y="1656"/>
              <a:ext cx="167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368695" name="Rectangle 54"/>
            <p:cNvSpPr>
              <a:spLocks noChangeArrowheads="1"/>
            </p:cNvSpPr>
            <p:nvPr/>
          </p:nvSpPr>
          <p:spPr bwMode="auto">
            <a:xfrm>
              <a:off x="654" y="1875"/>
              <a:ext cx="221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- 2</a:t>
              </a:r>
            </a:p>
          </p:txBody>
        </p:sp>
        <p:sp>
          <p:nvSpPr>
            <p:cNvPr id="368696" name="Rectangle 55"/>
            <p:cNvSpPr>
              <a:spLocks noChangeArrowheads="1"/>
            </p:cNvSpPr>
            <p:nvPr/>
          </p:nvSpPr>
          <p:spPr bwMode="auto">
            <a:xfrm>
              <a:off x="654" y="2104"/>
              <a:ext cx="221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- 4</a:t>
              </a:r>
            </a:p>
          </p:txBody>
        </p:sp>
        <p:sp>
          <p:nvSpPr>
            <p:cNvPr id="368697" name="Rectangle 56"/>
            <p:cNvSpPr>
              <a:spLocks noChangeArrowheads="1"/>
            </p:cNvSpPr>
            <p:nvPr/>
          </p:nvSpPr>
          <p:spPr bwMode="auto">
            <a:xfrm>
              <a:off x="654" y="2332"/>
              <a:ext cx="221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- 6</a:t>
              </a:r>
            </a:p>
          </p:txBody>
        </p:sp>
        <p:sp>
          <p:nvSpPr>
            <p:cNvPr id="368698" name="Rectangle 57"/>
            <p:cNvSpPr>
              <a:spLocks noChangeArrowheads="1"/>
            </p:cNvSpPr>
            <p:nvPr/>
          </p:nvSpPr>
          <p:spPr bwMode="auto">
            <a:xfrm>
              <a:off x="654" y="2511"/>
              <a:ext cx="221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- 8</a:t>
              </a:r>
            </a:p>
          </p:txBody>
        </p:sp>
        <p:sp>
          <p:nvSpPr>
            <p:cNvPr id="368699" name="Rectangle 58"/>
            <p:cNvSpPr>
              <a:spLocks noChangeArrowheads="1"/>
            </p:cNvSpPr>
            <p:nvPr/>
          </p:nvSpPr>
          <p:spPr bwMode="auto">
            <a:xfrm>
              <a:off x="605" y="2681"/>
              <a:ext cx="27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- 10</a:t>
              </a:r>
            </a:p>
          </p:txBody>
        </p:sp>
        <p:sp>
          <p:nvSpPr>
            <p:cNvPr id="368700" name="Rectangle 59"/>
            <p:cNvSpPr>
              <a:spLocks noChangeArrowheads="1"/>
            </p:cNvSpPr>
            <p:nvPr/>
          </p:nvSpPr>
          <p:spPr bwMode="auto">
            <a:xfrm>
              <a:off x="707" y="994"/>
              <a:ext cx="167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1598" tIns="50798" rIns="101598" bIns="50798">
              <a:spAutoFit/>
            </a:bodyPr>
            <a:lstStyle/>
            <a:p>
              <a:pPr algn="r"/>
              <a:r>
                <a:rPr lang="fr-FR" sz="1200"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</p:grpSp>
      <p:grpSp>
        <p:nvGrpSpPr>
          <p:cNvPr id="368703" name="Group 63"/>
          <p:cNvGrpSpPr>
            <a:grpSpLocks/>
          </p:cNvGrpSpPr>
          <p:nvPr/>
        </p:nvGrpSpPr>
        <p:grpSpPr bwMode="auto">
          <a:xfrm>
            <a:off x="152401" y="403225"/>
            <a:ext cx="8699500" cy="4629150"/>
            <a:chOff x="108" y="254"/>
            <a:chExt cx="6165" cy="2916"/>
          </a:xfrm>
        </p:grpSpPr>
        <p:sp>
          <p:nvSpPr>
            <p:cNvPr id="368646" name="Text Box 6"/>
            <p:cNvSpPr txBox="1">
              <a:spLocks noChangeArrowheads="1"/>
            </p:cNvSpPr>
            <p:nvPr/>
          </p:nvSpPr>
          <p:spPr bwMode="auto">
            <a:xfrm rot="16200000">
              <a:off x="-1186" y="1548"/>
              <a:ext cx="29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1438" tIns="45718" rIns="91438" bIns="4571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r>
                <a:rPr lang="fr-FR" sz="1200" b="1">
                  <a:latin typeface="Arial" pitchFamily="34" charset="0"/>
                  <a:cs typeface="Arial" pitchFamily="34" charset="0"/>
                </a:rPr>
                <a:t>Score de progression SASSS</a:t>
              </a:r>
              <a:br>
                <a:rPr lang="fr-FR" sz="1200" b="1">
                  <a:latin typeface="Arial" pitchFamily="34" charset="0"/>
                  <a:cs typeface="Arial" pitchFamily="34" charset="0"/>
                </a:rPr>
              </a:br>
              <a:r>
                <a:rPr lang="fr-FR" sz="1200" b="1">
                  <a:latin typeface="Arial" pitchFamily="34" charset="0"/>
                  <a:cs typeface="Arial" pitchFamily="34" charset="0"/>
                </a:rPr>
                <a:t>modification à 2 ans</a:t>
              </a:r>
            </a:p>
          </p:txBody>
        </p:sp>
        <p:sp>
          <p:nvSpPr>
            <p:cNvPr id="368648" name="Text Box 8"/>
            <p:cNvSpPr txBox="1">
              <a:spLocks noChangeArrowheads="1"/>
            </p:cNvSpPr>
            <p:nvPr/>
          </p:nvSpPr>
          <p:spPr bwMode="auto">
            <a:xfrm>
              <a:off x="5077" y="1843"/>
              <a:ext cx="74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38" tIns="45718" rIns="91438" bIns="4571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r>
                <a:rPr lang="fr-FR" sz="1800" b="1">
                  <a:latin typeface="Arial" pitchFamily="34" charset="0"/>
                  <a:cs typeface="Arial" pitchFamily="34" charset="0"/>
                </a:rPr>
                <a:t>Continu</a:t>
              </a:r>
            </a:p>
          </p:txBody>
        </p:sp>
        <p:sp>
          <p:nvSpPr>
            <p:cNvPr id="368701" name="Rectangle 60"/>
            <p:cNvSpPr>
              <a:spLocks noChangeArrowheads="1"/>
            </p:cNvSpPr>
            <p:nvPr/>
          </p:nvSpPr>
          <p:spPr bwMode="auto">
            <a:xfrm>
              <a:off x="5079" y="2133"/>
              <a:ext cx="119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38" tIns="45718" rIns="91438" bIns="45718">
              <a:spAutoFit/>
            </a:bodyPr>
            <a:lstStyle/>
            <a:p>
              <a:r>
                <a:rPr lang="fr-FR" sz="1800" b="1">
                  <a:latin typeface="Arial" pitchFamily="34" charset="0"/>
                  <a:cs typeface="Arial" pitchFamily="34" charset="0"/>
                </a:rPr>
                <a:t>À la demande</a:t>
              </a:r>
            </a:p>
          </p:txBody>
        </p:sp>
      </p:grpSp>
      <p:sp>
        <p:nvSpPr>
          <p:cNvPr id="368702" name="Rectangle 119"/>
          <p:cNvSpPr>
            <a:spLocks noChangeArrowheads="1"/>
          </p:cNvSpPr>
          <p:nvPr/>
        </p:nvSpPr>
        <p:spPr bwMode="auto">
          <a:xfrm>
            <a:off x="4572001" y="6496050"/>
            <a:ext cx="4572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8" rIns="91438" bIns="45718"/>
          <a:lstStyle/>
          <a:p>
            <a:r>
              <a:rPr lang="da-DK" sz="1400" b="1" i="1" dirty="0" smtClean="0">
                <a:latin typeface="Arial" pitchFamily="34" charset="0"/>
                <a:cs typeface="Arial" pitchFamily="34" charset="0"/>
              </a:rPr>
              <a:t>(Wanders </a:t>
            </a:r>
            <a:r>
              <a:rPr lang="da-DK" sz="1400" b="1" i="1" dirty="0">
                <a:latin typeface="Arial" pitchFamily="34" charset="0"/>
                <a:cs typeface="Arial" pitchFamily="34" charset="0"/>
              </a:rPr>
              <a:t>et al. Arthritis Rheum </a:t>
            </a:r>
            <a:r>
              <a:rPr lang="da-DK" sz="1400" b="1" i="1" dirty="0" smtClean="0">
                <a:latin typeface="Arial" pitchFamily="34" charset="0"/>
                <a:cs typeface="Arial" pitchFamily="34" charset="0"/>
              </a:rPr>
              <a:t>2005;52:1756-65)</a:t>
            </a:r>
            <a:endParaRPr lang="fr-FR" sz="1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179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2483768" y="940574"/>
            <a:ext cx="3935269" cy="496887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fr-FR" sz="2400" b="1" dirty="0">
                <a:latin typeface="Arial" pitchFamily="34" charset="0"/>
              </a:rPr>
              <a:t>Les traitements de fond</a:t>
            </a: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461583" y="2204864"/>
            <a:ext cx="8205612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>
                <a:solidFill>
                  <a:srgbClr val="FF3111"/>
                </a:solidFill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 err="1">
                <a:latin typeface="Arial" pitchFamily="34" charset="0"/>
              </a:rPr>
              <a:t>Sulfasalazine</a:t>
            </a:r>
            <a:r>
              <a:rPr lang="fr-FR" sz="2200" b="1" dirty="0">
                <a:latin typeface="Arial" pitchFamily="34" charset="0"/>
              </a:rPr>
              <a:t> : 	Absence de bénéfice prouvé dans les </a:t>
            </a:r>
            <a:r>
              <a:rPr lang="fr-FR" sz="2200" b="1" dirty="0" smtClean="0">
                <a:latin typeface="Arial" pitchFamily="34" charset="0"/>
              </a:rPr>
              <a:t>			formes axiales</a:t>
            </a:r>
            <a:endParaRPr lang="fr-FR" sz="2200" b="1" dirty="0">
              <a:latin typeface="Arial" pitchFamily="34" charset="0"/>
              <a:sym typeface="Zapf Dingbats" pitchFamily="96" charset="2"/>
            </a:endParaRPr>
          </a:p>
          <a:p>
            <a:pPr marL="271463" indent="-271463" eaLnBrk="1" hangingPunct="1">
              <a:spcBef>
                <a:spcPct val="20000"/>
              </a:spcBef>
            </a:pPr>
            <a:r>
              <a:rPr lang="fr-FR" sz="2200" b="1" dirty="0">
                <a:solidFill>
                  <a:srgbClr val="FF3111"/>
                </a:solidFill>
                <a:latin typeface="Arial" pitchFamily="34" charset="0"/>
                <a:sym typeface="Zapf Dingbats" pitchFamily="96" charset="2"/>
              </a:rPr>
              <a:t> </a:t>
            </a:r>
            <a:r>
              <a:rPr lang="fr-FR" sz="2200" b="1" dirty="0" err="1">
                <a:latin typeface="Arial" pitchFamily="34" charset="0"/>
              </a:rPr>
              <a:t>Methotrexate</a:t>
            </a:r>
            <a:r>
              <a:rPr lang="fr-FR" sz="2200" b="1" dirty="0">
                <a:latin typeface="Arial" pitchFamily="34" charset="0"/>
              </a:rPr>
              <a:t> :	Absence d’efficacité prouvée dans les </a:t>
            </a:r>
            <a:r>
              <a:rPr lang="fr-FR" sz="2200" b="1" dirty="0" smtClean="0">
                <a:latin typeface="Arial" pitchFamily="34" charset="0"/>
              </a:rPr>
              <a:t>			formes axiales</a:t>
            </a:r>
            <a:r>
              <a:rPr lang="fr-FR" sz="2200" b="1" dirty="0" smtClean="0">
                <a:solidFill>
                  <a:srgbClr val="FFFB07"/>
                </a:solidFill>
                <a:latin typeface="Arial" pitchFamily="34" charset="0"/>
              </a:rPr>
              <a:t> </a:t>
            </a:r>
            <a:r>
              <a:rPr lang="fr-FR" sz="2200" b="1" dirty="0">
                <a:solidFill>
                  <a:srgbClr val="FFFB07"/>
                </a:solidFill>
                <a:latin typeface="Arial" pitchFamily="34" charset="0"/>
              </a:rPr>
              <a:t>…</a:t>
            </a:r>
          </a:p>
        </p:txBody>
      </p:sp>
      <p:sp>
        <p:nvSpPr>
          <p:cNvPr id="112649" name="Rectangle 9"/>
          <p:cNvSpPr>
            <a:spLocks noChangeArrowheads="1"/>
          </p:cNvSpPr>
          <p:nvPr/>
        </p:nvSpPr>
        <p:spPr bwMode="auto">
          <a:xfrm>
            <a:off x="539552" y="4387056"/>
            <a:ext cx="3672408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44500" indent="-444500" eaLnBrk="1" hangingPunct="1">
              <a:spcBef>
                <a:spcPct val="20000"/>
              </a:spcBef>
            </a:pPr>
            <a:r>
              <a:rPr lang="fr-FR" sz="2200" b="1" dirty="0">
                <a:latin typeface="Arial" pitchFamily="34" charset="0"/>
                <a:sym typeface="Symbol" pitchFamily="18" charset="2"/>
              </a:rPr>
              <a:t>  Ne pas oublier les traitements locaux …</a:t>
            </a:r>
            <a:endParaRPr lang="fr-FR" sz="2200" b="1" dirty="0">
              <a:latin typeface="Arial" pitchFamily="34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8" name="Rectangle 3" descr="DSCN0117"/>
          <p:cNvSpPr>
            <a:spLocks noGrp="1" noChangeAspect="1" noChangeArrowheads="1"/>
          </p:cNvSpPr>
          <p:nvPr isPhoto="1"/>
        </p:nvSpPr>
        <p:spPr bwMode="auto">
          <a:xfrm>
            <a:off x="4556500" y="4342184"/>
            <a:ext cx="2766583" cy="2074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z="18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18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Les spondyloarthrites</a:t>
            </a:r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 prise en charge aujourd’hui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93204" y="2132856"/>
            <a:ext cx="8229600" cy="4464495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fr-FR" dirty="0" smtClean="0"/>
              <a:t>Après échec des AINS (… au moins 2 ou 3 AINS … dose optimale … 2 à 3 mois de recul …)</a:t>
            </a:r>
          </a:p>
          <a:p>
            <a:pPr marL="0" indent="0">
              <a:spcBef>
                <a:spcPts val="200"/>
              </a:spcBef>
              <a:buNone/>
            </a:pPr>
            <a:endParaRPr lang="fr-FR" dirty="0" smtClean="0"/>
          </a:p>
          <a:p>
            <a:pPr>
              <a:spcBef>
                <a:spcPts val="200"/>
              </a:spcBef>
            </a:pPr>
            <a:r>
              <a:rPr lang="fr-FR" dirty="0" err="1" smtClean="0"/>
              <a:t>Etanercept</a:t>
            </a:r>
            <a:r>
              <a:rPr lang="fr-FR" dirty="0" smtClean="0"/>
              <a:t> (</a:t>
            </a:r>
            <a:r>
              <a:rPr lang="fr-FR" dirty="0" err="1" smtClean="0"/>
              <a:t>Enbrel</a:t>
            </a:r>
            <a:r>
              <a:rPr lang="fr-FR" baseline="30000" dirty="0" smtClean="0">
                <a:sym typeface="Symbol"/>
              </a:rPr>
              <a:t></a:t>
            </a:r>
            <a:r>
              <a:rPr lang="fr-FR" dirty="0" smtClean="0"/>
              <a:t>)  </a:t>
            </a:r>
            <a:r>
              <a:rPr lang="fr-FR" i="1" dirty="0" smtClean="0"/>
              <a:t>Versus</a:t>
            </a:r>
            <a:r>
              <a:rPr lang="fr-FR" dirty="0" smtClean="0"/>
              <a:t>  </a:t>
            </a:r>
            <a:r>
              <a:rPr lang="fr-FR" dirty="0" err="1" smtClean="0"/>
              <a:t>Ac</a:t>
            </a:r>
            <a:r>
              <a:rPr lang="fr-FR" dirty="0" smtClean="0"/>
              <a:t>. Monoclonaux (</a:t>
            </a:r>
            <a:r>
              <a:rPr lang="fr-FR" dirty="0" err="1" smtClean="0"/>
              <a:t>Remicade</a:t>
            </a:r>
            <a:r>
              <a:rPr lang="fr-FR" baseline="30000" dirty="0" smtClean="0">
                <a:sym typeface="Symbol"/>
              </a:rPr>
              <a:t></a:t>
            </a:r>
            <a:r>
              <a:rPr lang="fr-FR" dirty="0" smtClean="0"/>
              <a:t>, </a:t>
            </a:r>
            <a:r>
              <a:rPr lang="fr-FR" dirty="0" err="1" smtClean="0"/>
              <a:t>Humira</a:t>
            </a:r>
            <a:r>
              <a:rPr lang="fr-FR" baseline="30000" dirty="0" smtClean="0">
                <a:sym typeface="Symbol"/>
              </a:rPr>
              <a:t></a:t>
            </a:r>
            <a:r>
              <a:rPr lang="fr-FR" dirty="0" smtClean="0"/>
              <a:t>, </a:t>
            </a:r>
            <a:r>
              <a:rPr lang="fr-FR" dirty="0" err="1" smtClean="0"/>
              <a:t>Cimzia</a:t>
            </a:r>
            <a:r>
              <a:rPr lang="fr-FR" baseline="30000" dirty="0" smtClean="0">
                <a:sym typeface="Symbol"/>
              </a:rPr>
              <a:t></a:t>
            </a:r>
            <a:r>
              <a:rPr lang="fr-FR" dirty="0" smtClean="0"/>
              <a:t>, </a:t>
            </a:r>
            <a:r>
              <a:rPr lang="fr-FR" dirty="0" err="1" smtClean="0"/>
              <a:t>Simponi</a:t>
            </a:r>
            <a:r>
              <a:rPr lang="fr-FR" baseline="30000" dirty="0" smtClean="0">
                <a:sym typeface="Symbol"/>
              </a:rPr>
              <a:t></a:t>
            </a:r>
            <a:r>
              <a:rPr lang="fr-FR" dirty="0" smtClean="0"/>
              <a:t>)</a:t>
            </a:r>
          </a:p>
          <a:p>
            <a:pPr marL="0" indent="0">
              <a:spcBef>
                <a:spcPts val="200"/>
              </a:spcBef>
              <a:buNone/>
            </a:pPr>
            <a:endParaRPr lang="fr-FR" dirty="0" smtClean="0"/>
          </a:p>
          <a:p>
            <a:pPr lvl="1">
              <a:spcBef>
                <a:spcPts val="200"/>
              </a:spcBef>
            </a:pPr>
            <a:r>
              <a:rPr lang="fr-FR" dirty="0" smtClean="0"/>
              <a:t>Importance des MEA associées (uvéites, MICI …)</a:t>
            </a:r>
          </a:p>
          <a:p>
            <a:pPr lvl="1">
              <a:spcBef>
                <a:spcPts val="200"/>
              </a:spcBef>
            </a:pPr>
            <a:r>
              <a:rPr lang="fr-FR" dirty="0" smtClean="0"/>
              <a:t>Modalités d’administration (IV / s-c … 1 x/s à 1 x/mois)</a:t>
            </a:r>
          </a:p>
          <a:p>
            <a:pPr lvl="1">
              <a:spcBef>
                <a:spcPts val="200"/>
              </a:spcBef>
            </a:pPr>
            <a:r>
              <a:rPr lang="fr-FR" dirty="0" smtClean="0"/>
              <a:t>SPA RX  et  Non RX</a:t>
            </a:r>
          </a:p>
          <a:p>
            <a:pPr>
              <a:spcBef>
                <a:spcPts val="200"/>
              </a:spcBef>
            </a:pPr>
            <a:endParaRPr lang="fr-FR" dirty="0"/>
          </a:p>
          <a:p>
            <a:pPr marL="0" indent="0">
              <a:spcBef>
                <a:spcPts val="200"/>
              </a:spcBef>
              <a:buNone/>
            </a:pPr>
            <a:r>
              <a:rPr lang="fr-FR" dirty="0" smtClean="0"/>
              <a:t>		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</a:t>
            </a:r>
            <a:r>
              <a:rPr lang="fr-FR" dirty="0" smtClean="0">
                <a:sym typeface="Symbol"/>
              </a:rPr>
              <a:t> </a:t>
            </a:r>
            <a:r>
              <a:rPr lang="fr-FR" dirty="0" smtClean="0"/>
              <a:t>Une efficacité parfois « spectaculaire » …	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fr-FR" dirty="0"/>
              <a:t>	</a:t>
            </a:r>
            <a:r>
              <a:rPr lang="fr-FR" dirty="0" smtClean="0"/>
              <a:t>	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 </a:t>
            </a:r>
            <a:r>
              <a:rPr lang="fr-FR" dirty="0" smtClean="0"/>
              <a:t>Une excellente tolérance (</a:t>
            </a:r>
            <a:r>
              <a:rPr lang="fr-FR" i="1" dirty="0" smtClean="0"/>
              <a:t>Vs</a:t>
            </a:r>
            <a:r>
              <a:rPr lang="fr-FR" dirty="0" smtClean="0"/>
              <a:t> PR …)</a:t>
            </a:r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323528" y="1484784"/>
            <a:ext cx="3960440" cy="4320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ym typeface="Symbol"/>
              </a:rPr>
              <a:t>Les </a:t>
            </a:r>
            <a:r>
              <a:rPr lang="fr-FR" dirty="0" err="1" smtClean="0">
                <a:sym typeface="Symbol"/>
              </a:rPr>
              <a:t>biomédicaments</a:t>
            </a:r>
            <a:r>
              <a:rPr lang="fr-FR" dirty="0" smtClean="0">
                <a:sym typeface="Symbol"/>
              </a:rPr>
              <a:t> anti-TNF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51200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776133" y="193833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461434" y="692696"/>
            <a:ext cx="82592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61950" indent="-361950" algn="ctr" eaLnBrk="1" hangingPunct="1">
              <a:spcBef>
                <a:spcPct val="200000"/>
              </a:spcBef>
            </a:pPr>
            <a:r>
              <a:rPr lang="fr-FR" sz="2400" b="1" dirty="0">
                <a:latin typeface="Arial" pitchFamily="34" charset="0"/>
                <a:cs typeface="Arial" pitchFamily="34" charset="0"/>
                <a:sym typeface="Symbol" pitchFamily="18" charset="2"/>
              </a:rPr>
              <a:t> </a:t>
            </a:r>
            <a:r>
              <a:rPr lang="fr-FR" sz="2400" b="1" u="sng" dirty="0">
                <a:latin typeface="Arial" pitchFamily="34" charset="0"/>
                <a:sym typeface="Symbol" pitchFamily="18" charset="2"/>
              </a:rPr>
              <a:t>L’actualisation des recommandations ASAS sur le recours aux anti-TNF</a:t>
            </a: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1367160" y="95250"/>
            <a:ext cx="6373192" cy="5254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r>
              <a:rPr lang="fr-FR" sz="2800" b="1" dirty="0">
                <a:latin typeface="Arial" pitchFamily="34" charset="0"/>
              </a:rPr>
              <a:t>… Les </a:t>
            </a:r>
            <a:r>
              <a:rPr lang="fr-FR" sz="2800" b="1" dirty="0" err="1">
                <a:latin typeface="Arial" pitchFamily="34" charset="0"/>
              </a:rPr>
              <a:t>spondyloarthrites</a:t>
            </a:r>
            <a:r>
              <a:rPr lang="fr-FR" sz="2800" b="1" dirty="0">
                <a:latin typeface="Arial" pitchFamily="34" charset="0"/>
              </a:rPr>
              <a:t> axiales …</a:t>
            </a:r>
            <a:endParaRPr lang="fr-FR" sz="2800" b="1" dirty="0">
              <a:latin typeface="Arial" pitchFamily="34" charset="0"/>
              <a:sym typeface="Symbol" pitchFamily="18" charset="2"/>
            </a:endParaRPr>
          </a:p>
        </p:txBody>
      </p:sp>
      <p:graphicFrame>
        <p:nvGraphicFramePr>
          <p:cNvPr id="502791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168169"/>
              </p:ext>
            </p:extLst>
          </p:nvPr>
        </p:nvGraphicFramePr>
        <p:xfrm>
          <a:off x="186972" y="2060848"/>
          <a:ext cx="8808156" cy="4709104"/>
        </p:xfrm>
        <a:graphic>
          <a:graphicData uri="http://schemas.openxmlformats.org/drawingml/2006/table">
            <a:tbl>
              <a:tblPr/>
              <a:tblGrid>
                <a:gridCol w="1423812"/>
                <a:gridCol w="7384344"/>
              </a:tblGrid>
              <a:tr h="548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CFF37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Sélection des patients</a:t>
                      </a:r>
                      <a:endParaRPr kumimoji="0" lang="fr-F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ECFF37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280" marR="81280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CFF37"/>
                          </a:solidFill>
                          <a:effectLst/>
                          <a:latin typeface="Arial" pitchFamily="34" charset="0"/>
                        </a:rPr>
                        <a:t>Recommandations</a:t>
                      </a:r>
                    </a:p>
                  </a:txBody>
                  <a:tcPr marL="81280" marR="81280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</a:tr>
              <a:tr h="548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Diagnostic</a:t>
                      </a:r>
                      <a:endParaRPr kumimoji="0" lang="fr-FR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280" marR="81280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Patients répondant aux critères modifiés de New York pour la spondylarthrite ankylosante ou les critères ASAS pour les formes axiales de spondylarthrites</a:t>
                      </a:r>
                      <a:endParaRPr kumimoji="0" lang="fr-FR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280" marR="81280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</a:tr>
              <a:tr h="548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Activité de la maladie</a:t>
                      </a:r>
                      <a:endParaRPr kumimoji="0" lang="fr-FR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280" marR="81280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Activité depuis 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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4 semaines</a:t>
                      </a:r>
                      <a:endParaRPr kumimoji="0" lang="fr-F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BASDAI 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4 (0-10) et opinion positive de l’expert*</a:t>
                      </a:r>
                      <a:endParaRPr kumimoji="0" lang="fr-F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81280" marR="81280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</a:tr>
              <a:tr h="23770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Echec des traitements antérieurs</a:t>
                      </a:r>
                      <a:endParaRPr kumimoji="0" lang="fr-FR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280" marR="81280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 Tous les patients devraient avoir préalablement essayé au moins 2 AINS. Un traitement adéquat est défini par le recours à au moins 2 AINS sur une période de 4 semaines au maximum ou en cas de contre-indication et intolérance aux AINS.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 Les patients avec manifestations axiales prédominantes ne nécessitent pas le recours préalable à un traitement de fond conventionnel avant initiation d’un traitement anti-TNF.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 Les patients avec forme périphérique symptomatique devraient être en échec préalable si approprié à au moins une infiltration locale et en principe devraient avoir fait l’objet d’un traitement de fond préalable notamment de type </a:t>
                      </a:r>
                      <a:r>
                        <a:rPr kumimoji="0" lang="fr-FR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sulfasalazyne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 Les patients avec </a:t>
                      </a:r>
                      <a:r>
                        <a:rPr kumimoji="0" lang="fr-FR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enthésite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symptomatique doivent être en échec à un traitement local approprié.</a:t>
                      </a:r>
                      <a:endParaRPr kumimoji="0" lang="fr-F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280" marR="81280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</a:tr>
            </a:tbl>
          </a:graphicData>
        </a:graphic>
      </p:graphicFrame>
      <p:sp>
        <p:nvSpPr>
          <p:cNvPr id="17430" name="Text Box 17"/>
          <p:cNvSpPr txBox="1">
            <a:spLocks noChangeArrowheads="1"/>
          </p:cNvSpPr>
          <p:nvPr/>
        </p:nvSpPr>
        <p:spPr bwMode="auto">
          <a:xfrm>
            <a:off x="1936045" y="1628800"/>
            <a:ext cx="52930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sz="1600" dirty="0">
                <a:latin typeface="Arial" pitchFamily="34" charset="0"/>
                <a:cs typeface="Arial" pitchFamily="34" charset="0"/>
              </a:rPr>
              <a:t>(van der </a:t>
            </a:r>
            <a:r>
              <a:rPr lang="fr-FR" sz="1600" dirty="0" err="1">
                <a:latin typeface="Arial" pitchFamily="34" charset="0"/>
                <a:cs typeface="Arial" pitchFamily="34" charset="0"/>
              </a:rPr>
              <a:t>Heijde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D et al. ARD 2011;70:905-8)</a:t>
            </a:r>
          </a:p>
        </p:txBody>
      </p:sp>
    </p:spTree>
    <p:extLst>
      <p:ext uri="{BB962C8B-B14F-4D97-AF65-F5344CB8AC3E}">
        <p14:creationId xmlns:p14="http://schemas.microsoft.com/office/powerpoint/2010/main" val="344295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627784" y="116632"/>
            <a:ext cx="3960440" cy="57606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Les </a:t>
            </a:r>
            <a:r>
              <a:rPr lang="fr-FR" dirty="0" err="1" smtClean="0"/>
              <a:t>spondyloarthrites</a:t>
            </a:r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2123728" y="836712"/>
            <a:ext cx="489654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 prise en charge aujourd’hui ?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734888" y="2924944"/>
            <a:ext cx="8229600" cy="1224136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fr-FR" dirty="0" smtClean="0"/>
              <a:t>	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</a:t>
            </a:r>
            <a:r>
              <a:rPr lang="fr-FR" dirty="0" smtClean="0">
                <a:sym typeface="Symbol"/>
              </a:rPr>
              <a:t> </a:t>
            </a:r>
            <a:r>
              <a:rPr lang="fr-FR" dirty="0" smtClean="0"/>
              <a:t>Risque de candidose … voire induction de MICI …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fr-FR" dirty="0" smtClean="0"/>
              <a:t>	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 </a:t>
            </a:r>
            <a:r>
              <a:rPr lang="fr-FR" dirty="0" smtClean="0"/>
              <a:t>Risque coronarien (?)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fr-FR" dirty="0" smtClean="0"/>
              <a:t>		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</a:t>
            </a:r>
            <a:r>
              <a:rPr lang="fr-FR" dirty="0" smtClean="0">
                <a:sym typeface="Symbol"/>
              </a:rPr>
              <a:t> </a:t>
            </a:r>
            <a:r>
              <a:rPr lang="fr-FR" dirty="0" smtClean="0"/>
              <a:t>Première alternative aux </a:t>
            </a:r>
            <a:r>
              <a:rPr lang="fr-FR" dirty="0" err="1" smtClean="0"/>
              <a:t>TNFi</a:t>
            </a:r>
            <a:endParaRPr lang="fr-FR" dirty="0" smtClean="0"/>
          </a:p>
          <a:p>
            <a:pPr marL="0" indent="0">
              <a:spcBef>
                <a:spcPts val="200"/>
              </a:spcBef>
              <a:buNone/>
            </a:pPr>
            <a:endParaRPr lang="fr-FR" dirty="0" smtClean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323528" y="1484784"/>
            <a:ext cx="3528392" cy="4320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ym typeface="Symbol"/>
              </a:rPr>
              <a:t>Les nouveaux traitements</a:t>
            </a:r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887288" y="2420887"/>
            <a:ext cx="135976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ym typeface="Symbol"/>
              </a:rPr>
              <a:t>Anti-IL17</a:t>
            </a:r>
            <a:endParaRPr lang="fr-FR" dirty="0"/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2391072" y="2420887"/>
            <a:ext cx="3528392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Font typeface="Arial" panose="020B0604020202020204" pitchFamily="34" charset="0"/>
              <a:buNone/>
            </a:pPr>
            <a:r>
              <a:rPr lang="fr-FR" sz="2000" dirty="0" smtClean="0"/>
              <a:t>(</a:t>
            </a:r>
            <a:r>
              <a:rPr lang="fr-FR" sz="2000" dirty="0" err="1" smtClean="0"/>
              <a:t>Secukinumab</a:t>
            </a:r>
            <a:r>
              <a:rPr lang="fr-FR" sz="2000" dirty="0" smtClean="0"/>
              <a:t> / </a:t>
            </a:r>
            <a:r>
              <a:rPr lang="fr-FR" sz="2000" dirty="0" err="1" smtClean="0"/>
              <a:t>Cosentyx</a:t>
            </a:r>
            <a:r>
              <a:rPr lang="fr-FR" sz="2000" baseline="30000" dirty="0" smtClean="0">
                <a:sym typeface="Symbol"/>
              </a:rPr>
              <a:t></a:t>
            </a:r>
            <a:r>
              <a:rPr lang="fr-FR" sz="2000" dirty="0" smtClean="0"/>
              <a:t>)</a:t>
            </a:r>
          </a:p>
          <a:p>
            <a:pPr marL="0" indent="0">
              <a:spcBef>
                <a:spcPts val="200"/>
              </a:spcBef>
              <a:buFont typeface="Arial" panose="020B0604020202020204" pitchFamily="34" charset="0"/>
              <a:buNone/>
            </a:pPr>
            <a:endParaRPr lang="fr-FR" sz="2000" dirty="0" smtClean="0"/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715170" y="4941168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Font typeface="Arial" panose="020B0604020202020204" pitchFamily="34" charset="0"/>
              <a:buNone/>
            </a:pPr>
            <a:r>
              <a:rPr lang="fr-FR" dirty="0" smtClean="0"/>
              <a:t>	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</a:t>
            </a:r>
            <a:r>
              <a:rPr lang="fr-FR" dirty="0" smtClean="0">
                <a:sym typeface="Symbol"/>
              </a:rPr>
              <a:t> </a:t>
            </a:r>
            <a:r>
              <a:rPr lang="fr-FR" dirty="0" smtClean="0"/>
              <a:t>Rh. psoriasique</a:t>
            </a:r>
          </a:p>
          <a:p>
            <a:pPr marL="0" indent="0">
              <a:spcBef>
                <a:spcPts val="200"/>
              </a:spcBef>
              <a:buFont typeface="Arial" panose="020B0604020202020204" pitchFamily="34" charset="0"/>
              <a:buNone/>
            </a:pPr>
            <a:r>
              <a:rPr lang="fr-FR" dirty="0" smtClean="0"/>
              <a:t>	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 </a:t>
            </a:r>
            <a:r>
              <a:rPr lang="fr-FR" dirty="0" smtClean="0"/>
              <a:t>Evaluation en cours dans les SPA axiales</a:t>
            </a:r>
          </a:p>
          <a:p>
            <a:pPr marL="0" indent="0">
              <a:spcBef>
                <a:spcPts val="200"/>
              </a:spcBef>
              <a:buFont typeface="Arial" panose="020B0604020202020204" pitchFamily="34" charset="0"/>
              <a:buNone/>
            </a:pPr>
            <a:endParaRPr lang="fr-FR" dirty="0" smtClean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887288" y="4437111"/>
            <a:ext cx="135976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ym typeface="Symbol"/>
              </a:rPr>
              <a:t>Anti-IL23</a:t>
            </a:r>
            <a:endParaRPr lang="fr-FR" dirty="0"/>
          </a:p>
        </p:txBody>
      </p:sp>
      <p:sp>
        <p:nvSpPr>
          <p:cNvPr id="14" name="Espace réservé du contenu 3"/>
          <p:cNvSpPr txBox="1">
            <a:spLocks/>
          </p:cNvSpPr>
          <p:nvPr/>
        </p:nvSpPr>
        <p:spPr>
          <a:xfrm>
            <a:off x="2371354" y="4437111"/>
            <a:ext cx="3528392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Font typeface="Arial" panose="020B0604020202020204" pitchFamily="34" charset="0"/>
              <a:buNone/>
            </a:pPr>
            <a:r>
              <a:rPr lang="fr-FR" sz="2000" dirty="0" smtClean="0"/>
              <a:t>(</a:t>
            </a:r>
            <a:r>
              <a:rPr lang="fr-FR" sz="2000" dirty="0" err="1" smtClean="0"/>
              <a:t>Ustekinumab</a:t>
            </a:r>
            <a:r>
              <a:rPr lang="fr-FR" sz="2000" dirty="0" smtClean="0"/>
              <a:t> / </a:t>
            </a:r>
            <a:r>
              <a:rPr lang="fr-FR" sz="2000" dirty="0" err="1" smtClean="0"/>
              <a:t>Stelara</a:t>
            </a:r>
            <a:r>
              <a:rPr lang="fr-FR" sz="2000" baseline="30000" dirty="0" smtClean="0">
                <a:sym typeface="Symbol"/>
              </a:rPr>
              <a:t></a:t>
            </a:r>
            <a:r>
              <a:rPr lang="fr-FR" sz="2000" dirty="0" smtClean="0"/>
              <a:t>)</a:t>
            </a:r>
          </a:p>
          <a:p>
            <a:pPr marL="0" indent="0">
              <a:spcBef>
                <a:spcPts val="200"/>
              </a:spcBef>
              <a:buFont typeface="Arial" panose="020B0604020202020204" pitchFamily="34" charset="0"/>
              <a:buNone/>
            </a:pP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6932960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ChangeArrowheads="1"/>
          </p:cNvSpPr>
          <p:nvPr/>
        </p:nvSpPr>
        <p:spPr bwMode="auto">
          <a:xfrm>
            <a:off x="1619672" y="101600"/>
            <a:ext cx="5843984" cy="59690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fr-FR" sz="2800" b="1">
                <a:latin typeface="Arial" charset="0"/>
              </a:rPr>
              <a:t>La spondylarthrite ankylosante</a:t>
            </a:r>
          </a:p>
        </p:txBody>
      </p:sp>
      <p:sp>
        <p:nvSpPr>
          <p:cNvPr id="122886" name="Rectangle 6"/>
          <p:cNvSpPr>
            <a:spLocks noChangeArrowheads="1"/>
          </p:cNvSpPr>
          <p:nvPr/>
        </p:nvSpPr>
        <p:spPr bwMode="auto">
          <a:xfrm>
            <a:off x="107504" y="1484784"/>
            <a:ext cx="8970432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fr-FR" sz="2200" b="1" dirty="0">
                <a:solidFill>
                  <a:srgbClr val="FF3111"/>
                </a:solidFill>
                <a:latin typeface="Arial" charset="0"/>
                <a:sym typeface="Symbol" pitchFamily="18" charset="2"/>
              </a:rPr>
              <a:t>  </a:t>
            </a:r>
            <a:r>
              <a:rPr lang="fr-FR" sz="2200" b="1" u="sng" dirty="0">
                <a:latin typeface="Arial" charset="0"/>
                <a:sym typeface="Symbol" pitchFamily="18" charset="2"/>
              </a:rPr>
              <a:t>Importance d’une collaboration « concertée » … en réseau</a:t>
            </a:r>
            <a:endParaRPr lang="fr-FR" sz="2200" b="1" u="sng" dirty="0">
              <a:latin typeface="Arial" charset="0"/>
            </a:endParaRPr>
          </a:p>
        </p:txBody>
      </p:sp>
      <p:grpSp>
        <p:nvGrpSpPr>
          <p:cNvPr id="122888" name="Group 8"/>
          <p:cNvGrpSpPr>
            <a:grpSpLocks/>
          </p:cNvGrpSpPr>
          <p:nvPr/>
        </p:nvGrpSpPr>
        <p:grpSpPr bwMode="auto">
          <a:xfrm>
            <a:off x="279400" y="2079625"/>
            <a:ext cx="8628945" cy="4681538"/>
            <a:chOff x="198" y="1310"/>
            <a:chExt cx="6115" cy="2949"/>
          </a:xfrm>
        </p:grpSpPr>
        <p:sp>
          <p:nvSpPr>
            <p:cNvPr id="122889" name="Rectangle 9"/>
            <p:cNvSpPr>
              <a:spLocks noChangeArrowheads="1"/>
            </p:cNvSpPr>
            <p:nvPr/>
          </p:nvSpPr>
          <p:spPr bwMode="auto">
            <a:xfrm>
              <a:off x="198" y="1625"/>
              <a:ext cx="2204" cy="1444"/>
            </a:xfrm>
            <a:prstGeom prst="rect">
              <a:avLst/>
            </a:prstGeom>
            <a:gradFill rotWithShape="1">
              <a:gsLst>
                <a:gs pos="0">
                  <a:srgbClr val="3366FF">
                    <a:gamma/>
                    <a:shade val="46275"/>
                    <a:invGamma/>
                  </a:srgbClr>
                </a:gs>
                <a:gs pos="50000">
                  <a:srgbClr val="3366FF"/>
                </a:gs>
                <a:gs pos="100000">
                  <a:srgbClr val="3366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- Savoir évoquer le diagnostic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- Tt symptomatique (AINS)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- Savoir demander un avis spécialisé :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     Doute diagnostique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     Forme sévère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    Tt de fond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- Suivi (tolérance et co-     	morbidités)</a:t>
              </a:r>
            </a:p>
          </p:txBody>
        </p:sp>
        <p:sp>
          <p:nvSpPr>
            <p:cNvPr id="122890" name="Rectangle 10"/>
            <p:cNvSpPr>
              <a:spLocks noChangeArrowheads="1"/>
            </p:cNvSpPr>
            <p:nvPr/>
          </p:nvSpPr>
          <p:spPr bwMode="auto">
            <a:xfrm>
              <a:off x="2834" y="1625"/>
              <a:ext cx="1975" cy="1444"/>
            </a:xfrm>
            <a:prstGeom prst="rect">
              <a:avLst/>
            </a:prstGeom>
            <a:gradFill rotWithShape="1">
              <a:gsLst>
                <a:gs pos="0">
                  <a:srgbClr val="3366FF">
                    <a:gamma/>
                    <a:shade val="46275"/>
                    <a:invGamma/>
                  </a:srgbClr>
                </a:gs>
                <a:gs pos="50000">
                  <a:srgbClr val="3366FF"/>
                </a:gs>
                <a:gs pos="100000">
                  <a:srgbClr val="3366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385763" indent="-385763" algn="ctr" eaLnBrk="1" hangingPunct="1"/>
              <a:r>
                <a:rPr lang="fr-FR" sz="1600" b="1" u="sng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  <a:sym typeface="Symbol" pitchFamily="18" charset="2"/>
                </a:rPr>
                <a:t>LIBERAL</a:t>
              </a:r>
            </a:p>
            <a:p>
              <a:pPr marL="385763" indent="-385763" eaLnBrk="1" hangingPunct="1"/>
              <a:endParaRPr lang="fr-FR" sz="1600" b="1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endParaRP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- Confirmation 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- Evaluation pronostique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- Tt de fond classiques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- Sélection des patients pour anti-TNF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- Suivi spécialisé</a:t>
              </a:r>
            </a:p>
            <a:p>
              <a:pPr marL="385763" indent="-385763" eaLnBrk="1" hangingPunct="1"/>
              <a:endParaRPr lang="fr-FR" sz="1600" b="1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endParaRPr>
            </a:p>
          </p:txBody>
        </p:sp>
        <p:sp>
          <p:nvSpPr>
            <p:cNvPr id="122891" name="Rectangle 11"/>
            <p:cNvSpPr>
              <a:spLocks noChangeArrowheads="1"/>
            </p:cNvSpPr>
            <p:nvPr/>
          </p:nvSpPr>
          <p:spPr bwMode="auto">
            <a:xfrm>
              <a:off x="4820" y="1625"/>
              <a:ext cx="1493" cy="1609"/>
            </a:xfrm>
            <a:prstGeom prst="rect">
              <a:avLst/>
            </a:prstGeom>
            <a:gradFill rotWithShape="1">
              <a:gsLst>
                <a:gs pos="0">
                  <a:srgbClr val="3366FF">
                    <a:gamma/>
                    <a:shade val="46275"/>
                    <a:invGamma/>
                  </a:srgbClr>
                </a:gs>
                <a:gs pos="50000">
                  <a:srgbClr val="3366FF"/>
                </a:gs>
                <a:gs pos="100000">
                  <a:srgbClr val="3366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385763" indent="-385763" algn="ctr" eaLnBrk="1" hangingPunct="1"/>
              <a:r>
                <a:rPr lang="fr-FR" sz="1600" b="1" u="sng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  <a:sym typeface="Symbol" pitchFamily="18" charset="2"/>
                </a:rPr>
                <a:t>HOSPITALIER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             </a:t>
              </a:r>
              <a:r>
                <a:rPr lang="fr-FR" sz="1600" b="1">
                  <a:solidFill>
                    <a:schemeClr val="bg1"/>
                  </a:solidFill>
                  <a:latin typeface="Arial" charset="0"/>
                  <a:cs typeface="Arial" charset="0"/>
                  <a:sym typeface="Symbol" pitchFamily="18" charset="2"/>
                </a:rPr>
                <a:t> </a:t>
              </a:r>
            </a:p>
            <a:p>
              <a:pPr marL="385763" indent="-385763" algn="ctr" eaLnBrk="1" hangingPunct="1"/>
              <a:r>
                <a:rPr lang="fr-FR" sz="1600" b="1">
                  <a:solidFill>
                    <a:schemeClr val="bg1"/>
                  </a:solidFill>
                  <a:latin typeface="Arial" charset="0"/>
                  <a:cs typeface="Arial" charset="0"/>
                  <a:sym typeface="Symbol" pitchFamily="18" charset="2"/>
                </a:rPr>
                <a:t></a:t>
              </a:r>
            </a:p>
            <a:p>
              <a:pPr marL="385763" indent="-385763" eaLnBrk="1" hangingPunct="1"/>
              <a:endParaRPr lang="fr-FR" sz="1600" b="1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endParaRP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 Prescription initiale des anti-TNF</a:t>
              </a:r>
            </a:p>
            <a:p>
              <a:pPr marL="385763" indent="-385763" eaLnBrk="1" hangingPunct="1"/>
              <a:endParaRPr lang="fr-FR" sz="1600" b="1">
                <a:solidFill>
                  <a:srgbClr val="FFFB00"/>
                </a:solidFill>
                <a:latin typeface="Arial" charset="0"/>
                <a:cs typeface="Arial" charset="0"/>
                <a:sym typeface="Symbol" pitchFamily="18" charset="2"/>
              </a:endParaRP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   (Formes graves)</a:t>
              </a:r>
            </a:p>
            <a:p>
              <a:pPr marL="385763" indent="-385763" eaLnBrk="1" hangingPunct="1"/>
              <a:r>
                <a:rPr lang="fr-FR" sz="1600" b="1">
                  <a:solidFill>
                    <a:srgbClr val="FFFB00"/>
                  </a:solidFill>
                  <a:latin typeface="Arial" charset="0"/>
                  <a:cs typeface="Arial" charset="0"/>
                  <a:sym typeface="Symbol" pitchFamily="18" charset="2"/>
                </a:rPr>
                <a:t>   (MEA)</a:t>
              </a:r>
            </a:p>
          </p:txBody>
        </p:sp>
        <p:sp>
          <p:nvSpPr>
            <p:cNvPr id="122892" name="AutoShape 12"/>
            <p:cNvSpPr>
              <a:spLocks noChangeArrowheads="1"/>
            </p:cNvSpPr>
            <p:nvPr/>
          </p:nvSpPr>
          <p:spPr bwMode="auto">
            <a:xfrm>
              <a:off x="2180" y="1872"/>
              <a:ext cx="628" cy="128"/>
            </a:xfrm>
            <a:prstGeom prst="leftRightArrow">
              <a:avLst>
                <a:gd name="adj1" fmla="val 50000"/>
                <a:gd name="adj2" fmla="val 98125"/>
              </a:avLst>
            </a:prstGeom>
            <a:solidFill>
              <a:srgbClr val="99CC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2893" name="Rectangle 13"/>
            <p:cNvSpPr>
              <a:spLocks noChangeArrowheads="1"/>
            </p:cNvSpPr>
            <p:nvPr/>
          </p:nvSpPr>
          <p:spPr bwMode="auto">
            <a:xfrm>
              <a:off x="957" y="1310"/>
              <a:ext cx="505" cy="198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354013" indent="-354013" algn="ctr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fr-FR" sz="1600" b="1">
                  <a:latin typeface="Arial" charset="0"/>
                  <a:cs typeface="Arial" charset="0"/>
                  <a:sym typeface="Symbol" pitchFamily="18" charset="2"/>
                </a:rPr>
                <a:t>MG</a:t>
              </a:r>
            </a:p>
          </p:txBody>
        </p:sp>
        <p:sp>
          <p:nvSpPr>
            <p:cNvPr id="122894" name="Rectangle 14"/>
            <p:cNvSpPr>
              <a:spLocks noChangeArrowheads="1"/>
            </p:cNvSpPr>
            <p:nvPr/>
          </p:nvSpPr>
          <p:spPr bwMode="auto">
            <a:xfrm>
              <a:off x="3753" y="1310"/>
              <a:ext cx="1593" cy="198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354013" indent="-354013" algn="ctr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fr-FR" sz="1600" b="1">
                  <a:latin typeface="Arial" charset="0"/>
                  <a:cs typeface="Arial" charset="0"/>
                  <a:sym typeface="Symbol" pitchFamily="18" charset="2"/>
                </a:rPr>
                <a:t>RHUMATOLOGUE</a:t>
              </a:r>
            </a:p>
          </p:txBody>
        </p:sp>
        <p:sp>
          <p:nvSpPr>
            <p:cNvPr id="122895" name="Line 15"/>
            <p:cNvSpPr>
              <a:spLocks noChangeShapeType="1"/>
            </p:cNvSpPr>
            <p:nvPr/>
          </p:nvSpPr>
          <p:spPr bwMode="auto">
            <a:xfrm>
              <a:off x="4819" y="1632"/>
              <a:ext cx="0" cy="1435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2896" name="AutoShape 16"/>
            <p:cNvSpPr>
              <a:spLocks noChangeArrowheads="1"/>
            </p:cNvSpPr>
            <p:nvPr/>
          </p:nvSpPr>
          <p:spPr bwMode="auto">
            <a:xfrm>
              <a:off x="4465" y="1980"/>
              <a:ext cx="628" cy="128"/>
            </a:xfrm>
            <a:prstGeom prst="leftRightArrow">
              <a:avLst>
                <a:gd name="adj1" fmla="val 50000"/>
                <a:gd name="adj2" fmla="val 98125"/>
              </a:avLst>
            </a:prstGeom>
            <a:solidFill>
              <a:srgbClr val="99CC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2897" name="Oval 17"/>
            <p:cNvSpPr>
              <a:spLocks noChangeArrowheads="1"/>
            </p:cNvSpPr>
            <p:nvPr/>
          </p:nvSpPr>
          <p:spPr bwMode="auto">
            <a:xfrm>
              <a:off x="1869" y="3256"/>
              <a:ext cx="1448" cy="278"/>
            </a:xfrm>
            <a:prstGeom prst="ellipse">
              <a:avLst/>
            </a:prstGeom>
            <a:solidFill>
              <a:srgbClr val="FFFF99"/>
            </a:solidFill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354013" indent="-354013" algn="ctr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fr-FR" sz="1600" b="1">
                  <a:latin typeface="Arial" charset="0"/>
                  <a:cs typeface="Arial" charset="0"/>
                  <a:sym typeface="Symbol" pitchFamily="18" charset="2"/>
                </a:rPr>
                <a:t>MALADE</a:t>
              </a:r>
            </a:p>
          </p:txBody>
        </p:sp>
        <p:sp>
          <p:nvSpPr>
            <p:cNvPr id="122898" name="Rectangle 18"/>
            <p:cNvSpPr>
              <a:spLocks noChangeArrowheads="1"/>
            </p:cNvSpPr>
            <p:nvPr/>
          </p:nvSpPr>
          <p:spPr bwMode="auto">
            <a:xfrm>
              <a:off x="1323" y="3748"/>
              <a:ext cx="2640" cy="198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354013" indent="-354013" algn="ctr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fr-FR" sz="1600" b="1">
                  <a:latin typeface="Arial" charset="0"/>
                  <a:cs typeface="Arial" charset="0"/>
                  <a:sym typeface="Symbol" pitchFamily="18" charset="2"/>
                </a:rPr>
                <a:t>ASSOCIATIONS DE MALADES</a:t>
              </a:r>
            </a:p>
          </p:txBody>
        </p:sp>
        <p:sp>
          <p:nvSpPr>
            <p:cNvPr id="122899" name="AutoShape 19"/>
            <p:cNvSpPr>
              <a:spLocks noChangeArrowheads="1"/>
            </p:cNvSpPr>
            <p:nvPr/>
          </p:nvSpPr>
          <p:spPr bwMode="auto">
            <a:xfrm rot="1800000">
              <a:off x="1257" y="3159"/>
              <a:ext cx="628" cy="128"/>
            </a:xfrm>
            <a:prstGeom prst="leftRightArrow">
              <a:avLst>
                <a:gd name="adj1" fmla="val 50000"/>
                <a:gd name="adj2" fmla="val 98125"/>
              </a:avLst>
            </a:prstGeom>
            <a:solidFill>
              <a:srgbClr val="99CC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2900" name="AutoShape 20"/>
            <p:cNvSpPr>
              <a:spLocks noChangeArrowheads="1"/>
            </p:cNvSpPr>
            <p:nvPr/>
          </p:nvSpPr>
          <p:spPr bwMode="auto">
            <a:xfrm rot="9000000">
              <a:off x="3285" y="3167"/>
              <a:ext cx="628" cy="128"/>
            </a:xfrm>
            <a:prstGeom prst="leftRightArrow">
              <a:avLst>
                <a:gd name="adj1" fmla="val 50000"/>
                <a:gd name="adj2" fmla="val 98125"/>
              </a:avLst>
            </a:prstGeom>
            <a:solidFill>
              <a:srgbClr val="99CC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2901" name="Line 21"/>
            <p:cNvSpPr>
              <a:spLocks noChangeShapeType="1"/>
            </p:cNvSpPr>
            <p:nvPr/>
          </p:nvSpPr>
          <p:spPr bwMode="auto">
            <a:xfrm rot="-711092" flipH="1" flipV="1">
              <a:off x="742" y="3093"/>
              <a:ext cx="472" cy="719"/>
            </a:xfrm>
            <a:prstGeom prst="line">
              <a:avLst/>
            </a:prstGeom>
            <a:noFill/>
            <a:ln w="44450">
              <a:solidFill>
                <a:schemeClr val="bg1"/>
              </a:solidFill>
              <a:prstDash val="dash"/>
              <a:round/>
              <a:headEnd type="triangle" w="lg" len="med"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2902" name="Line 22"/>
            <p:cNvSpPr>
              <a:spLocks noChangeShapeType="1"/>
            </p:cNvSpPr>
            <p:nvPr/>
          </p:nvSpPr>
          <p:spPr bwMode="auto">
            <a:xfrm rot="4835391" flipH="1" flipV="1">
              <a:off x="4139" y="3046"/>
              <a:ext cx="456" cy="784"/>
            </a:xfrm>
            <a:prstGeom prst="line">
              <a:avLst/>
            </a:prstGeom>
            <a:noFill/>
            <a:ln w="44450">
              <a:solidFill>
                <a:schemeClr val="bg1"/>
              </a:solidFill>
              <a:prstDash val="dash"/>
              <a:round/>
              <a:headEnd type="triangle" w="lg" len="med"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2903" name="AutoShape 23"/>
            <p:cNvSpPr>
              <a:spLocks noChangeArrowheads="1"/>
            </p:cNvSpPr>
            <p:nvPr/>
          </p:nvSpPr>
          <p:spPr bwMode="auto">
            <a:xfrm rot="5400000">
              <a:off x="2525" y="3549"/>
              <a:ext cx="207" cy="163"/>
            </a:xfrm>
            <a:prstGeom prst="leftRightArrow">
              <a:avLst>
                <a:gd name="adj1" fmla="val 50000"/>
                <a:gd name="adj2" fmla="val 25399"/>
              </a:avLst>
            </a:prstGeom>
            <a:solidFill>
              <a:srgbClr val="99CC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2904" name="Rectangle 24"/>
            <p:cNvSpPr>
              <a:spLocks noChangeArrowheads="1"/>
            </p:cNvSpPr>
            <p:nvPr/>
          </p:nvSpPr>
          <p:spPr bwMode="auto">
            <a:xfrm>
              <a:off x="1756" y="4062"/>
              <a:ext cx="1808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354013" indent="-354013" algn="ctr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fr-FR" sz="1600" b="1">
                  <a:solidFill>
                    <a:schemeClr val="bg1"/>
                  </a:solidFill>
                  <a:latin typeface="Arial" charset="0"/>
                  <a:cs typeface="Arial" charset="0"/>
                  <a:sym typeface="Symbol" pitchFamily="18" charset="2"/>
                </a:rPr>
                <a:t>INFORMATION</a:t>
              </a:r>
              <a:r>
                <a:rPr lang="fr-FR" sz="1600" b="1">
                  <a:latin typeface="Arial" charset="0"/>
                  <a:cs typeface="Arial" charset="0"/>
                  <a:sym typeface="Symbol" pitchFamily="18" charset="2"/>
                </a:rPr>
                <a:t> </a:t>
              </a:r>
              <a:r>
                <a:rPr lang="fr-FR" sz="1600" b="1">
                  <a:solidFill>
                    <a:schemeClr val="bg1"/>
                  </a:solidFill>
                  <a:latin typeface="Arial" charset="0"/>
                  <a:cs typeface="Arial" charset="0"/>
                  <a:sym typeface="Symbol" pitchFamily="18" charset="2"/>
                </a:rPr>
                <a:t>++</a:t>
              </a:r>
            </a:p>
          </p:txBody>
        </p:sp>
      </p:grpSp>
      <p:sp>
        <p:nvSpPr>
          <p:cNvPr id="22" name="Sous-titre 2"/>
          <p:cNvSpPr txBox="1">
            <a:spLocks/>
          </p:cNvSpPr>
          <p:nvPr/>
        </p:nvSpPr>
        <p:spPr>
          <a:xfrm>
            <a:off x="2915816" y="836712"/>
            <a:ext cx="3312368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O N C L U S I O N</a:t>
            </a:r>
            <a:endParaRPr lang="fr-FR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753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2135</Words>
  <Application>Microsoft Office PowerPoint</Application>
  <PresentationFormat>Affichage à l'écran (4:3)</PresentationFormat>
  <Paragraphs>592</Paragraphs>
  <Slides>41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2" baseType="lpstr">
      <vt:lpstr>Thème Office</vt:lpstr>
      <vt:lpstr>Les  Spondyloarthrites</vt:lpstr>
      <vt:lpstr>Les spondyloarthrites</vt:lpstr>
      <vt:lpstr>Les spondyloarthrites</vt:lpstr>
      <vt:lpstr>Présentation PowerPoint</vt:lpstr>
      <vt:lpstr>Présentation PowerPoint</vt:lpstr>
      <vt:lpstr>Présentation PowerPoint</vt:lpstr>
      <vt:lpstr>Présentation PowerPoint</vt:lpstr>
      <vt:lpstr>Critères ASAS de classification pour les SPA axiales : (chez les patients avec lombalgie  à trois mois et âge au début &lt; 45 ans 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manifestations extraarticulaires des spondyloarthrites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L’efficacité structurale des AINS ?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Chru-Lille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Polyarthrite rhumatoïde et Spondyloarthrites</dc:title>
  <dc:creator>TOMCZAK Monique</dc:creator>
  <cp:lastModifiedBy>TOMCZAK Monique</cp:lastModifiedBy>
  <cp:revision>43</cp:revision>
  <cp:lastPrinted>2017-02-16T11:20:26Z</cp:lastPrinted>
  <dcterms:created xsi:type="dcterms:W3CDTF">2017-01-17T09:19:40Z</dcterms:created>
  <dcterms:modified xsi:type="dcterms:W3CDTF">2017-02-27T18:23:53Z</dcterms:modified>
</cp:coreProperties>
</file>