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7E3D2">
              <a:alpha val="5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DF6DA"/>
              </a:solidFill>
              <a:prstDash val="solid"/>
              <a:miter lim="400000"/>
            </a:ln>
          </a:right>
          <a:top>
            <a:ln w="12700" cap="flat">
              <a:solidFill>
                <a:srgbClr val="FDF6DA"/>
              </a:solidFill>
              <a:prstDash val="solid"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C69B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C9D69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BDBBB3"/>
              </a:solidFill>
              <a:prstDash val="solid"/>
              <a:miter lim="400000"/>
            </a:ln>
          </a:left>
          <a:right>
            <a:ln w="12700" cap="flat">
              <a:solidFill>
                <a:srgbClr val="BDBBB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DBBB3"/>
              </a:solidFill>
              <a:prstDash val="solid"/>
              <a:miter lim="400000"/>
            </a:ln>
          </a:insideV>
        </a:tcBdr>
        <a:fill>
          <a:solidFill>
            <a:srgbClr val="E7E3D2"/>
          </a:solidFill>
        </a:fill>
      </a:tcStyle>
    </a:wholeTbl>
    <a:band2H>
      <a:tcTxStyle b="def" i="def"/>
      <a:tcStyle>
        <a:tcBdr/>
        <a:fill>
          <a:solidFill>
            <a:srgbClr val="F6F2E5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solidFill>
            <a:srgbClr val="D3CDB7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8E755A"/>
              </a:solidFill>
              <a:prstDash val="solid"/>
              <a:miter lim="400000"/>
            </a:ln>
          </a:left>
          <a:right>
            <a:ln w="12700" cap="flat">
              <a:solidFill>
                <a:srgbClr val="8E755A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8E755A"/>
              </a:solidFill>
              <a:prstDash val="solid"/>
              <a:miter lim="400000"/>
            </a:ln>
          </a:insideH>
          <a:insideV>
            <a:ln w="12700" cap="flat">
              <a:solidFill>
                <a:srgbClr val="8E755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BDBBB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3DA"/>
          </a:solidFill>
        </a:fill>
      </a:tcStyle>
    </a:wholeTbl>
    <a:band2H>
      <a:tcTxStyle b="def" i="def"/>
      <a:tcStyle>
        <a:tcBdr/>
        <a:fill>
          <a:solidFill>
            <a:srgbClr val="F9F5E8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5D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4D61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65747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 b="def" i="def"/>
      <a:tcStyle>
        <a:tcBdr/>
        <a:fill>
          <a:solidFill>
            <a:srgbClr val="FFFBF1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9A85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A29A85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E9E7DC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5BEAA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28C7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DF9ED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25400" cap="flat">
              <a:solidFill>
                <a:srgbClr val="C6BB94"/>
              </a:solidFill>
              <a:prstDash val="solid"/>
              <a:miter lim="400000"/>
            </a:ln>
          </a:left>
          <a:right>
            <a:ln w="25400" cap="flat">
              <a:solidFill>
                <a:srgbClr val="C6BB94"/>
              </a:solidFill>
              <a:prstDash val="solid"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solidFill>
                <a:srgbClr val="DBD2B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9" name="Shape 12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Shape 14"/>
          <p:cNvSpPr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5" name="Shape 15"/>
          <p:cNvSpPr/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6" name="Shape 16"/>
          <p:cNvSpPr/>
          <p:nvPr>
            <p:ph type="sldNum" sz="quarter" idx="2"/>
          </p:nvPr>
        </p:nvSpPr>
        <p:spPr>
          <a:xfrm>
            <a:off x="12154001" y="8763000"/>
            <a:ext cx="342901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pic" idx="13"/>
          </p:nvPr>
        </p:nvSpPr>
        <p:spPr>
          <a:xfrm>
            <a:off x="622300" y="1181100"/>
            <a:ext cx="11760200" cy="5676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4" name="Shape 24"/>
          <p:cNvSpPr/>
          <p:nvPr>
            <p:ph type="title"/>
          </p:nvPr>
        </p:nvSpPr>
        <p:spPr>
          <a:xfrm>
            <a:off x="508000" y="7099300"/>
            <a:ext cx="11988800" cy="11176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508000" y="8267700"/>
            <a:ext cx="11988800" cy="838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xfrm>
            <a:off x="508000" y="3860800"/>
            <a:ext cx="11988800" cy="20320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4" name="Shape 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pic" sz="half" idx="13"/>
          </p:nvPr>
        </p:nvSpPr>
        <p:spPr>
          <a:xfrm>
            <a:off x="6805519" y="981849"/>
            <a:ext cx="5575301" cy="7531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2" name="Shape 42"/>
          <p:cNvSpPr/>
          <p:nvPr>
            <p:ph type="title"/>
          </p:nvPr>
        </p:nvSpPr>
        <p:spPr>
          <a:xfrm>
            <a:off x="508000" y="2400300"/>
            <a:ext cx="5829300" cy="6070600"/>
          </a:xfrm>
          <a:prstGeom prst="rect">
            <a:avLst/>
          </a:prstGeom>
        </p:spPr>
        <p:txBody>
          <a:bodyPr anchor="t"/>
          <a:lstStyle/>
          <a:p>
            <a:pPr/>
            <a:r>
              <a:t>Texte du titre</a:t>
            </a:r>
          </a:p>
        </p:txBody>
      </p:sp>
      <p:sp>
        <p:nvSpPr>
          <p:cNvPr id="43" name="Shape 43"/>
          <p:cNvSpPr/>
          <p:nvPr>
            <p:ph type="body" sz="quarter" idx="1"/>
          </p:nvPr>
        </p:nvSpPr>
        <p:spPr>
          <a:xfrm>
            <a:off x="508000" y="1168400"/>
            <a:ext cx="5829300" cy="838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4" name="Shape 4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508000" y="25781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2" name="Shape 52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Shape 53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" name="Shape 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5" name="Shape 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508000" y="25781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3" name="Shape 63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4" name="Shape 64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508000" y="3035300"/>
            <a:ext cx="11988800" cy="57277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7" name="Shape 6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508000" y="25781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Shape 75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6" name="Shape 76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7" name="Shape 77"/>
          <p:cNvSpPr/>
          <p:nvPr>
            <p:ph type="pic" sz="half" idx="13"/>
          </p:nvPr>
        </p:nvSpPr>
        <p:spPr>
          <a:xfrm>
            <a:off x="620619" y="2994799"/>
            <a:ext cx="5524501" cy="552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Shape 7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79" name="Shape 79"/>
          <p:cNvSpPr/>
          <p:nvPr>
            <p:ph type="body" sz="half" idx="1"/>
          </p:nvPr>
        </p:nvSpPr>
        <p:spPr>
          <a:xfrm>
            <a:off x="6781800" y="2971800"/>
            <a:ext cx="5727700" cy="5524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1pPr>
            <a:lvl2pPr marL="7366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2pPr>
            <a:lvl3pPr marL="11049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3pPr>
            <a:lvl4pPr marL="14732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4pPr>
            <a:lvl5pPr marL="18415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0" name="Shape 8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8" name="Shape 8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pic" sz="quarter" idx="13"/>
          </p:nvPr>
        </p:nvSpPr>
        <p:spPr>
          <a:xfrm>
            <a:off x="6654800" y="977900"/>
            <a:ext cx="5727700" cy="3606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Shape 96"/>
          <p:cNvSpPr/>
          <p:nvPr>
            <p:ph type="pic" sz="quarter" idx="14"/>
          </p:nvPr>
        </p:nvSpPr>
        <p:spPr>
          <a:xfrm>
            <a:off x="6654800" y="5003800"/>
            <a:ext cx="5727700" cy="3644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Shape 97"/>
          <p:cNvSpPr/>
          <p:nvPr>
            <p:ph type="pic" sz="half" idx="15"/>
          </p:nvPr>
        </p:nvSpPr>
        <p:spPr>
          <a:xfrm>
            <a:off x="620619" y="975499"/>
            <a:ext cx="5575301" cy="7670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Shape 9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body" sz="quarter" idx="13"/>
          </p:nvPr>
        </p:nvSpPr>
        <p:spPr>
          <a:xfrm>
            <a:off x="508000" y="5918200"/>
            <a:ext cx="11988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SzTx/>
              <a:buNone/>
              <a:defRPr i="1" sz="3000">
                <a:solidFill>
                  <a:srgbClr val="9D9D9D"/>
                </a:solidFill>
              </a:defRPr>
            </a:lvl1pPr>
          </a:lstStyle>
          <a:p>
            <a:pPr/>
            <a:r>
              <a:t>-Gilles Allain</a:t>
            </a:r>
          </a:p>
        </p:txBody>
      </p:sp>
      <p:sp>
        <p:nvSpPr>
          <p:cNvPr id="106" name="Shape 106"/>
          <p:cNvSpPr/>
          <p:nvPr>
            <p:ph type="body" sz="quarter" idx="14"/>
          </p:nvPr>
        </p:nvSpPr>
        <p:spPr>
          <a:xfrm>
            <a:off x="1270000" y="4298950"/>
            <a:ext cx="10464800" cy="622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SzTx/>
              <a:buNone/>
              <a:defRPr sz="3600"/>
            </a:lvl1pPr>
          </a:lstStyle>
          <a:p>
            <a:pPr/>
            <a:r>
              <a:t>« Saisissez une citation ici. » </a:t>
            </a:r>
          </a:p>
        </p:txBody>
      </p:sp>
      <p:sp>
        <p:nvSpPr>
          <p:cNvPr id="107" name="Shape 10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Shape 1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Shape 3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508000" y="977900"/>
            <a:ext cx="11988800" cy="77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" name="Shape 5"/>
          <p:cNvSpPr/>
          <p:nvPr>
            <p:ph type="title"/>
          </p:nvPr>
        </p:nvSpPr>
        <p:spPr>
          <a:xfrm>
            <a:off x="508000" y="596900"/>
            <a:ext cx="11988800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12166701" y="8763000"/>
            <a:ext cx="342901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400" u="none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1pPr>
      <a:lvl2pPr marL="0" marR="0" indent="2286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400" u="none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2pPr>
      <a:lvl3pPr marL="0" marR="0" indent="4572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400" u="none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3pPr>
      <a:lvl4pPr marL="0" marR="0" indent="6858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400" u="none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4pPr>
      <a:lvl5pPr marL="0" marR="0" indent="9144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400" u="none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5pPr>
      <a:lvl6pPr marL="0" marR="0" indent="11430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400" u="none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6pPr>
      <a:lvl7pPr marL="0" marR="0" indent="13716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400" u="none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7pPr>
      <a:lvl8pPr marL="0" marR="0" indent="16002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400" u="none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8pPr>
      <a:lvl9pPr marL="0" marR="0" indent="18288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400" u="none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9pPr>
    </p:titleStyle>
    <p:bodyStyle>
      <a:lvl1pPr marL="4191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1pPr>
      <a:lvl2pPr marL="8382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2pPr>
      <a:lvl3pPr marL="12573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3pPr>
      <a:lvl4pPr marL="16764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4pPr>
      <a:lvl5pPr marL="20955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5pPr>
      <a:lvl6pPr marL="25146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6pPr>
      <a:lvl7pPr marL="29337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7pPr>
      <a:lvl8pPr marL="33528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8pPr>
      <a:lvl9pPr marL="37719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ACCOUCHEMENT DANS LE SECRET</a:t>
            </a:r>
          </a:p>
        </p:txBody>
      </p:sp>
      <p:sp>
        <p:nvSpPr>
          <p:cNvPr id="132" name="Shape 132"/>
          <p:cNvSpPr/>
          <p:nvPr>
            <p:ph type="subTitle" sz="quarter" idx="1"/>
          </p:nvPr>
        </p:nvSpPr>
        <p:spPr>
          <a:xfrm>
            <a:off x="508000" y="5562600"/>
            <a:ext cx="11988800" cy="1043732"/>
          </a:xfrm>
          <a:prstGeom prst="rect">
            <a:avLst/>
          </a:prstGeom>
        </p:spPr>
        <p:txBody>
          <a:bodyPr/>
          <a:lstStyle/>
          <a:p>
            <a:pPr defTabSz="461518">
              <a:defRPr sz="1896"/>
            </a:pPr>
            <a:r>
              <a:t>18 Mars 2017</a:t>
            </a:r>
          </a:p>
          <a:p>
            <a:pPr defTabSz="461518">
              <a:defRPr sz="1896"/>
            </a:pPr>
            <a:r>
              <a:t>Clélia Capron</a:t>
            </a:r>
          </a:p>
          <a:p>
            <a:pPr defTabSz="461518">
              <a:defRPr sz="1896"/>
            </a:pPr>
            <a:r>
              <a:t>Sage-femme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93619" y="2905899"/>
            <a:ext cx="5778501" cy="5854701"/>
          </a:xfrm>
          <a:prstGeom prst="rect">
            <a:avLst/>
          </a:prstGeom>
        </p:spPr>
      </p:pic>
      <p:sp>
        <p:nvSpPr>
          <p:cNvPr id="135" name="Shape 1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 peu d’histoire</a:t>
            </a:r>
          </a:p>
        </p:txBody>
      </p:sp>
      <p:sp>
        <p:nvSpPr>
          <p:cNvPr id="136" name="Shape 136"/>
          <p:cNvSpPr/>
          <p:nvPr>
            <p:ph type="body" sz="half" idx="1"/>
          </p:nvPr>
        </p:nvSpPr>
        <p:spPr>
          <a:xfrm>
            <a:off x="6788150" y="2990850"/>
            <a:ext cx="5727700" cy="55245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Dès le XIIème siècle, possibilité d’accoucher dans un lieu « clos et secret »</a:t>
            </a:r>
          </a:p>
          <a:p>
            <a:pPr>
              <a:buBlip>
                <a:blip r:embed="rId3"/>
              </a:buBlip>
            </a:pPr>
            <a:r>
              <a:t>1638: premier tour d’abandon</a:t>
            </a:r>
          </a:p>
          <a:p>
            <a:pPr>
              <a:buBlip>
                <a:blip r:embed="rId3"/>
              </a:buBlip>
            </a:pPr>
            <a:r>
              <a:t>1860: le bureau ouvert remplace le tour</a:t>
            </a:r>
          </a:p>
          <a:p>
            <a:pPr>
              <a:buBlip>
                <a:blip r:embed="rId3"/>
              </a:buBlip>
            </a:pPr>
            <a:r>
              <a:t>1904: loi du 27 juin institue le secret de l’abandon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1941: gratuité des soins et secret de l’identité des parturientes</a:t>
            </a:r>
          </a:p>
          <a:p>
            <a:pPr>
              <a:buBlip>
                <a:blip r:embed="rId2"/>
              </a:buBlip>
            </a:pPr>
            <a:r>
              <a:t>1993: notion de « secret » ancrée dans le Code Civil</a:t>
            </a:r>
          </a:p>
          <a:p>
            <a:pPr>
              <a:buBlip>
                <a:blip r:embed="rId2"/>
              </a:buBlip>
            </a:pPr>
            <a:r>
              <a:t>1996: loi Mattéi: 1ère loi sur l’accès aux origines</a:t>
            </a:r>
          </a:p>
          <a:p>
            <a:pPr>
              <a:buBlip>
                <a:blip r:embed="rId2"/>
              </a:buBlip>
            </a:pPr>
            <a:r>
              <a:t>2002: création du CNAOP: Conseil National d’Accès aux Origines Personnelles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 CNAop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But: faciliter l’accès aux origines personnelles, sans effet sur l’état civil et la filiation</a:t>
            </a:r>
          </a:p>
          <a:p>
            <a:pPr>
              <a:buBlip>
                <a:blip r:embed="rId2"/>
              </a:buBlip>
            </a:pPr>
            <a:r>
              <a:t>2 correspondants par conseil départemental</a:t>
            </a:r>
          </a:p>
          <a:p>
            <a:pPr>
              <a:buBlip>
                <a:blip r:embed="rId2"/>
              </a:buBlip>
            </a:pPr>
            <a:r>
              <a:t>Accompagnement psychologique et social des femmes: choix éclairé pendant la grossesse et après la naissance</a:t>
            </a:r>
          </a:p>
          <a:p>
            <a:pPr>
              <a:buBlip>
                <a:blip r:embed="rId2"/>
              </a:buBlip>
            </a:pPr>
            <a:r>
              <a:t>Constitution du dossier de l’enfant avec la mère de naissance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accouchement sous x ?</a:t>
            </a:r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xfrm>
            <a:off x="25400" y="2990848"/>
            <a:ext cx="11988800" cy="57277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Plusieurs possibilités d’admission dans le secret</a:t>
            </a:r>
          </a:p>
          <a:p>
            <a:pPr>
              <a:buBlip>
                <a:blip r:embed="rId2"/>
              </a:buBlip>
            </a:pPr>
            <a:r>
              <a:t>Le plus souvent: accouchement sous le secret sans reconnaissance de l’enfant, donc pas de filiation.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parcours de la patiente: pendant la grossesse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4909" indent="-414909" defTabSz="578358">
              <a:spcBef>
                <a:spcPts val="4100"/>
              </a:spcBef>
              <a:buBlip>
                <a:blip r:embed="rId2"/>
              </a:buBlip>
              <a:defRPr sz="3366"/>
            </a:pPr>
            <a:r>
              <a:t>Création d’un dossier anonyme</a:t>
            </a:r>
          </a:p>
          <a:p>
            <a:pPr marL="414909" indent="-414909" defTabSz="578358">
              <a:spcBef>
                <a:spcPts val="4100"/>
              </a:spcBef>
              <a:buBlip>
                <a:blip r:embed="rId2"/>
              </a:buBlip>
              <a:defRPr sz="3366"/>
            </a:pPr>
            <a:r>
              <a:t>Mise en relation avec l’assistante sociale avec informations: </a:t>
            </a:r>
          </a:p>
          <a:p>
            <a:pPr lvl="1" marL="829818" indent="-414909" defTabSz="578358">
              <a:spcBef>
                <a:spcPts val="4100"/>
              </a:spcBef>
              <a:buBlip>
                <a:blip r:embed="rId2"/>
              </a:buBlip>
              <a:defRPr sz="3366"/>
            </a:pPr>
            <a:r>
              <a:t>conséquences juridiques, </a:t>
            </a:r>
          </a:p>
          <a:p>
            <a:pPr lvl="1" marL="829818" indent="-414909" defTabSz="578358">
              <a:spcBef>
                <a:spcPts val="4100"/>
              </a:spcBef>
              <a:buBlip>
                <a:blip r:embed="rId2"/>
              </a:buBlip>
              <a:defRPr sz="3366"/>
            </a:pPr>
            <a:r>
              <a:t>différentes possibilités d’aides financières et éducatives, </a:t>
            </a:r>
          </a:p>
          <a:p>
            <a:pPr lvl="1" marL="829818" indent="-414909" defTabSz="578358">
              <a:spcBef>
                <a:spcPts val="4100"/>
              </a:spcBef>
              <a:buBlip>
                <a:blip r:embed="rId2"/>
              </a:buBlip>
              <a:defRPr sz="3366"/>
            </a:pPr>
            <a:r>
              <a:t>importance pour toute personne de connaître ses origines</a:t>
            </a:r>
          </a:p>
          <a:p>
            <a:pPr lvl="1" marL="829818" indent="-414909" defTabSz="578358">
              <a:spcBef>
                <a:spcPts val="4100"/>
              </a:spcBef>
              <a:buBlip>
                <a:blip r:embed="rId2"/>
              </a:buBlip>
              <a:defRPr sz="3366"/>
            </a:pPr>
            <a:r>
              <a:t>possibilité de lever le secret à tout moment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lors de l’accouchement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xfrm>
            <a:off x="508000" y="3032123"/>
            <a:ext cx="11988800" cy="57277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La mère de naissance peut:</a:t>
            </a:r>
          </a:p>
          <a:p>
            <a:pPr lvl="1">
              <a:buBlip>
                <a:blip r:embed="rId2"/>
              </a:buBlip>
            </a:pPr>
            <a:r>
              <a:t>être accompagnée de la personne de son choix</a:t>
            </a:r>
          </a:p>
          <a:p>
            <a:pPr lvl="1">
              <a:buBlip>
                <a:blip r:embed="rId2"/>
              </a:buBlip>
            </a:pPr>
            <a:r>
              <a:t>choisir ou non les 3 prénoms pour l’enfant</a:t>
            </a:r>
          </a:p>
          <a:p>
            <a:pPr lvl="1">
              <a:buBlip>
                <a:blip r:embed="rId2"/>
              </a:buBlip>
            </a:pPr>
            <a:r>
              <a:t>voir l’enfant, le prendre dans ses bras</a:t>
            </a:r>
          </a:p>
          <a:p>
            <a:pPr lvl="1">
              <a:buBlip>
                <a:blip r:embed="rId2"/>
              </a:buBlip>
            </a:pPr>
            <a:r>
              <a:t>laisser son identité et le nom d’une personne à prévenir de manière confidentielle, sous pli cacheté, en cas de complication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 suites de couches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xfrm>
            <a:off x="508000" y="3041650"/>
            <a:ext cx="11988800" cy="57277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Possibilité de voir l’enfant à tout moment</a:t>
            </a:r>
          </a:p>
          <a:p>
            <a:pPr>
              <a:buBlip>
                <a:blip r:embed="rId2"/>
              </a:buBlip>
            </a:pPr>
            <a:r>
              <a:t>Prévenir les correspondants du CNAOP pour rencontrer la patiente et constituer le dossier de l’enfant, recevoir la notice d’information</a:t>
            </a:r>
          </a:p>
          <a:p>
            <a:pPr>
              <a:buBlip>
                <a:blip r:embed="rId2"/>
              </a:buBlip>
            </a:pPr>
            <a:r>
              <a:t>Signature du procès verbal d’admission, en vue d’une adoption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dossier de l’enfant 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La mère de naissance peut laisser les renseignements qu’elle souhaite</a:t>
            </a:r>
          </a:p>
          <a:p>
            <a:pPr lvl="1">
              <a:buBlip>
                <a:blip r:embed="rId2"/>
              </a:buBlip>
            </a:pPr>
            <a:r>
              <a:t>sur sa santé, celle du père</a:t>
            </a:r>
          </a:p>
          <a:p>
            <a:pPr lvl="1">
              <a:buBlip>
                <a:blip r:embed="rId2"/>
              </a:buBlip>
            </a:pPr>
            <a:r>
              <a:t>les origines de l’enfant</a:t>
            </a:r>
          </a:p>
          <a:p>
            <a:pPr lvl="1">
              <a:buBlip>
                <a:blip r:embed="rId2"/>
              </a:buBlip>
            </a:pPr>
            <a:r>
              <a:t>les circonstances de la naissance de l’enfant</a:t>
            </a:r>
          </a:p>
          <a:p>
            <a:pPr lvl="1">
              <a:buBlip>
                <a:blip r:embed="rId2"/>
              </a:buBlip>
            </a:pPr>
            <a:r>
              <a:t>les raisons de la mise en adoption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body" idx="1"/>
          </p:nvPr>
        </p:nvSpPr>
        <p:spPr>
          <a:xfrm>
            <a:off x="508000" y="984250"/>
            <a:ext cx="11988800" cy="77851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La mère de naissance peut :</a:t>
            </a:r>
          </a:p>
          <a:p>
            <a:pPr lvl="1">
              <a:buBlip>
                <a:blip r:embed="rId2"/>
              </a:buBlip>
            </a:pPr>
            <a:r>
              <a:t>laisser son identité sous pli fermé si elle le souhaite: elle ne pourra être communiquée à l’enfant qu’avec son accord et si celui-ci en fait la demande</a:t>
            </a:r>
          </a:p>
          <a:p>
            <a:pPr lvl="1">
              <a:buBlip>
                <a:blip r:embed="rId2"/>
              </a:buBlip>
            </a:pPr>
            <a:r>
              <a:t>laisser des objets à l’enfant (lettre, photos, bijoux,…)</a:t>
            </a:r>
          </a:p>
          <a:p>
            <a:pPr lvl="1">
              <a:buBlip>
                <a:blip r:embed="rId2"/>
              </a:buBlip>
            </a:pPr>
            <a:r>
              <a:t>choisir le type de secret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et après ?</a:t>
            </a:r>
          </a:p>
        </p:txBody>
      </p:sp>
      <p:sp>
        <p:nvSpPr>
          <p:cNvPr id="161" name="Shape 1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Importance d’un accompagnement psycho-social</a:t>
            </a:r>
          </a:p>
          <a:p>
            <a:pPr>
              <a:buBlip>
                <a:blip r:embed="rId2"/>
              </a:buBlip>
            </a:pPr>
            <a:r>
              <a:t>Délai de rétractation de 2 mois</a:t>
            </a:r>
          </a:p>
          <a:p>
            <a:pPr>
              <a:buBlip>
                <a:blip r:embed="rId2"/>
              </a:buBlip>
            </a:pPr>
            <a:r>
              <a:t>Possibilité à tout moment de compléter les renseignements du dossier de l’enfant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les pères et les familles ?</a:t>
            </a:r>
          </a:p>
        </p:txBody>
      </p:sp>
      <p:sp>
        <p:nvSpPr>
          <p:cNvPr id="164" name="Shape 1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Délai de 2 mois pour établir la paternité et réclamer la garde de l’enfant</a:t>
            </a:r>
          </a:p>
          <a:p>
            <a:pPr>
              <a:buBlip>
                <a:blip r:embed="rId2"/>
              </a:buBlip>
            </a:pPr>
            <a:r>
              <a:t>Adresser les demandeurs au Bureau de l’Accompagnement aux Origines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état des lieux en france</a:t>
            </a:r>
          </a:p>
          <a:p>
            <a:pPr>
              <a:defRPr sz="3400"/>
            </a:pPr>
            <a:r>
              <a:t>(INED Décembre 2011)</a:t>
            </a:r>
          </a:p>
        </p:txBody>
      </p:sp>
      <p:sp>
        <p:nvSpPr>
          <p:cNvPr id="167" name="Shape 167"/>
          <p:cNvSpPr/>
          <p:nvPr>
            <p:ph type="body" idx="1"/>
          </p:nvPr>
        </p:nvSpPr>
        <p:spPr>
          <a:xfrm>
            <a:off x="508000" y="3041650"/>
            <a:ext cx="11988800" cy="5727700"/>
          </a:xfrm>
          <a:prstGeom prst="rect">
            <a:avLst/>
          </a:prstGeom>
        </p:spPr>
        <p:txBody>
          <a:bodyPr/>
          <a:lstStyle/>
          <a:p>
            <a:pPr marL="381381" indent="-381381" defTabSz="531622">
              <a:spcBef>
                <a:spcPts val="3800"/>
              </a:spcBef>
              <a:buBlip>
                <a:blip r:embed="rId2"/>
              </a:buBlip>
              <a:defRPr sz="3094"/>
            </a:pPr>
            <a:r>
              <a:t>Entre 600 et 700 naissances dans le secret / an</a:t>
            </a:r>
          </a:p>
          <a:p>
            <a:pPr marL="381381" indent="-381381" defTabSz="531622">
              <a:spcBef>
                <a:spcPts val="3800"/>
              </a:spcBef>
              <a:buBlip>
                <a:blip r:embed="rId2"/>
              </a:buBlip>
              <a:defRPr sz="3094"/>
            </a:pPr>
            <a:r>
              <a:t>14% des enfants sont repris par leur mère dans le délai des 2 mois</a:t>
            </a:r>
          </a:p>
          <a:p>
            <a:pPr marL="381381" indent="-381381" defTabSz="531622">
              <a:spcBef>
                <a:spcPts val="3800"/>
              </a:spcBef>
              <a:buBlip>
                <a:blip r:embed="rId2"/>
              </a:buBlip>
              <a:defRPr sz="3094"/>
            </a:pPr>
            <a:r>
              <a:t>Une femme sur 10 est mineure</a:t>
            </a:r>
          </a:p>
          <a:p>
            <a:pPr marL="381381" indent="-381381" defTabSz="531622">
              <a:spcBef>
                <a:spcPts val="3800"/>
              </a:spcBef>
              <a:buBlip>
                <a:blip r:embed="rId2"/>
              </a:buBlip>
              <a:defRPr sz="3094"/>
            </a:pPr>
            <a:r>
              <a:t>15% des femmes sont seules et précaires, 25% indépendantes, 25% dépendantes de leurs parents</a:t>
            </a:r>
          </a:p>
          <a:p>
            <a:pPr marL="381381" indent="-381381" defTabSz="531622">
              <a:spcBef>
                <a:spcPts val="3800"/>
              </a:spcBef>
              <a:buBlip>
                <a:blip r:embed="rId2"/>
              </a:buBlip>
              <a:defRPr sz="3094"/>
            </a:pPr>
            <a:r>
              <a:t>Plus d’une femme sur 5 a des origines étrangères</a:t>
            </a:r>
          </a:p>
          <a:p>
            <a:pPr marL="381381" indent="-381381" defTabSz="531622">
              <a:spcBef>
                <a:spcPts val="3800"/>
              </a:spcBef>
              <a:buBlip>
                <a:blip r:embed="rId2"/>
              </a:buBlip>
              <a:defRPr sz="3094"/>
            </a:pPr>
            <a:r>
              <a:t>Une femme sur 2 ne prévient pas le géniteur de la grossesse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moment de découverte de</a:t>
            </a:r>
          </a:p>
          <a:p>
            <a:pPr/>
            <a:r>
              <a:t>la grossesse et suivi médical</a:t>
            </a:r>
          </a:p>
        </p:txBody>
      </p:sp>
      <p:sp>
        <p:nvSpPr>
          <p:cNvPr id="170" name="Shape 17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8 femmes sur 10 découvrent leur grossesse après 14 SA</a:t>
            </a:r>
          </a:p>
          <a:p>
            <a:pPr>
              <a:buBlip>
                <a:blip r:embed="rId2"/>
              </a:buBlip>
            </a:pPr>
            <a:r>
              <a:t>1 femme sur 10 découvre sa grossesse en accouchant</a:t>
            </a:r>
          </a:p>
          <a:p>
            <a:pPr>
              <a:buBlip>
                <a:blip r:embed="rId2"/>
              </a:buBlip>
            </a:pPr>
            <a:r>
              <a:t>1 femme sur 2 fait suivre sa grossesse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motifs</a:t>
            </a:r>
          </a:p>
        </p:txBody>
      </p:sp>
      <p:sp>
        <p:nvSpPr>
          <p:cNvPr id="173" name="Shape 17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43% Relations difficiles avec le père biologique</a:t>
            </a:r>
          </a:p>
          <a:p>
            <a:pPr>
              <a:buBlip>
                <a:blip r:embed="rId2"/>
              </a:buBlip>
            </a:pPr>
            <a:r>
              <a:t>28% Situation économique précaire</a:t>
            </a:r>
          </a:p>
          <a:p>
            <a:pPr>
              <a:buBlip>
                <a:blip r:embed="rId2"/>
              </a:buBlip>
            </a:pPr>
            <a:r>
              <a:t>19% Jeune âge</a:t>
            </a:r>
          </a:p>
          <a:p>
            <a:pPr>
              <a:buBlip>
                <a:blip r:embed="rId2"/>
              </a:buBlip>
            </a:pPr>
            <a:r>
              <a:t>11% Crainte d’un rejet familial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quel secret ?</a:t>
            </a:r>
          </a:p>
        </p:txBody>
      </p:sp>
      <p:sp>
        <p:nvSpPr>
          <p:cNvPr id="176" name="Shape 1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13% des femmes laissent leur identité dans le dossier de l’enfant</a:t>
            </a:r>
          </a:p>
          <a:p>
            <a:pPr>
              <a:buBlip>
                <a:blip r:embed="rId2"/>
              </a:buBlip>
            </a:pPr>
            <a:r>
              <a:t>30% laissent leur identité sous pli fermé</a:t>
            </a:r>
          </a:p>
          <a:p>
            <a:pPr>
              <a:buBlip>
                <a:blip r:embed="rId2"/>
              </a:buBlip>
            </a:pPr>
            <a:r>
              <a:t>47% ne laissent pas leur identité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pour conclure</a:t>
            </a:r>
          </a:p>
        </p:txBody>
      </p:sp>
      <p:sp>
        <p:nvSpPr>
          <p:cNvPr id="179" name="Shape 179"/>
          <p:cNvSpPr/>
          <p:nvPr>
            <p:ph type="body" idx="1"/>
          </p:nvPr>
        </p:nvSpPr>
        <p:spPr>
          <a:xfrm>
            <a:off x="508000" y="3041650"/>
            <a:ext cx="11988800" cy="57277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Information ++ et écoute bienveillante</a:t>
            </a:r>
          </a:p>
          <a:p>
            <a:pPr>
              <a:buBlip>
                <a:blip r:embed="rId2"/>
              </a:buBlip>
            </a:pPr>
            <a:r>
              <a:t>Accompagnement pluri-disciplinaire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Merci de votre attention</a:t>
            </a:r>
          </a:p>
        </p:txBody>
      </p:sp>
      <p:sp>
        <p:nvSpPr>
          <p:cNvPr id="182" name="Shape 182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Des questions 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3">
  <a:themeElements>
    <a:clrScheme name="New_Template3">
      <a:dk1>
        <a:srgbClr val="606060"/>
      </a:dk1>
      <a:lt1>
        <a:srgbClr val="006060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"/>
        <a:ea typeface="Gill Sans"/>
        <a:cs typeface="Gill Sans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25400" dir="540000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0606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3">
  <a:themeElements>
    <a:clrScheme name="New_Template3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"/>
        <a:ea typeface="Gill Sans"/>
        <a:cs typeface="Gill Sans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25400" dir="540000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0606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