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307" r:id="rId2"/>
    <p:sldId id="348" r:id="rId3"/>
    <p:sldId id="350" r:id="rId4"/>
    <p:sldId id="343" r:id="rId5"/>
    <p:sldId id="314" r:id="rId6"/>
    <p:sldId id="310" r:id="rId7"/>
    <p:sldId id="308" r:id="rId8"/>
    <p:sldId id="349" r:id="rId9"/>
    <p:sldId id="346" r:id="rId10"/>
    <p:sldId id="347" r:id="rId11"/>
    <p:sldId id="311" r:id="rId12"/>
    <p:sldId id="330" r:id="rId13"/>
    <p:sldId id="312" r:id="rId14"/>
    <p:sldId id="315" r:id="rId15"/>
    <p:sldId id="323" r:id="rId16"/>
    <p:sldId id="316" r:id="rId17"/>
    <p:sldId id="317" r:id="rId18"/>
    <p:sldId id="324" r:id="rId19"/>
    <p:sldId id="332" r:id="rId20"/>
    <p:sldId id="318" r:id="rId21"/>
    <p:sldId id="325" r:id="rId22"/>
    <p:sldId id="327" r:id="rId23"/>
    <p:sldId id="326" r:id="rId24"/>
    <p:sldId id="321" r:id="rId25"/>
    <p:sldId id="331" r:id="rId26"/>
    <p:sldId id="322" r:id="rId27"/>
    <p:sldId id="333" r:id="rId28"/>
    <p:sldId id="335" r:id="rId29"/>
    <p:sldId id="334" r:id="rId30"/>
    <p:sldId id="338" r:id="rId31"/>
    <p:sldId id="340" r:id="rId32"/>
    <p:sldId id="339" r:id="rId33"/>
    <p:sldId id="336" r:id="rId34"/>
    <p:sldId id="351" r:id="rId35"/>
    <p:sldId id="337" r:id="rId36"/>
    <p:sldId id="341" r:id="rId37"/>
    <p:sldId id="342" r:id="rId38"/>
    <p:sldId id="344" r:id="rId39"/>
    <p:sldId id="345" r:id="rId40"/>
    <p:sldId id="352" r:id="rId41"/>
    <p:sldId id="303" r:id="rId4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2F428-C97A-4D5B-B0AA-74B7422D9E49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7A9CB-CE32-4072-A3E7-C690B352BE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Selon le type de fluide qui prédomine dans l’organisme… Sang,</a:t>
            </a:r>
            <a:r>
              <a:rPr lang="fr-FR" baseline="0" dirty="0" smtClean="0"/>
              <a:t> lymphe, bile jaune et bile noire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Ernst </a:t>
            </a:r>
            <a:r>
              <a:rPr lang="fr-FR" dirty="0" err="1" smtClean="0"/>
              <a:t>Krestschmer</a:t>
            </a:r>
            <a:r>
              <a:rPr lang="fr-FR" dirty="0" smtClean="0"/>
              <a:t> 1888 - 1964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personnalité passive agressive du DIII a disparu</a:t>
            </a:r>
          </a:p>
          <a:p>
            <a:r>
              <a:rPr lang="fr-FR" dirty="0" smtClean="0"/>
              <a:t>Groupe A celui des bizarres</a:t>
            </a:r>
          </a:p>
          <a:p>
            <a:r>
              <a:rPr lang="fr-FR" dirty="0" smtClean="0"/>
              <a:t>B celui des impulsifs</a:t>
            </a:r>
          </a:p>
          <a:p>
            <a:r>
              <a:rPr lang="fr-FR" dirty="0" smtClean="0"/>
              <a:t>C celui des anxieux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Pense que le monde est plein de dangers qu’il faut une vigilance constante si on ne veut pas courir de gros risques</a:t>
            </a:r>
          </a:p>
          <a:p>
            <a:r>
              <a:rPr lang="fr-FR" dirty="0" smtClean="0"/>
              <a:t>Il anticipe les problèmes et prévoit tjrs le pire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Hannah et ses sœurs: sort rassuré de chez le médecin qui lui a certifié qu’il n’avait rien / s’angoisse à nouveau …. Oui mais un jour j’aurai </a:t>
            </a:r>
            <a:r>
              <a:rPr lang="fr-FR" dirty="0" err="1" smtClean="0"/>
              <a:t>qq</a:t>
            </a:r>
            <a:r>
              <a:rPr lang="fr-FR" dirty="0" smtClean="0"/>
              <a:t> chose</a:t>
            </a:r>
            <a:r>
              <a:rPr lang="fr-FR" baseline="0" dirty="0" smtClean="0"/>
              <a:t>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Evoquer un danger c’est déjà le vivre et souffrir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je suis vulnérable » les autres peuvent être contre moi et me cacher des choses…</a:t>
            </a:r>
          </a:p>
          <a:p>
            <a:r>
              <a:rPr lang="fr-FR" dirty="0" smtClean="0"/>
              <a:t>« je dois tjrs me méfier et aller au-delà de ce qui est dit</a:t>
            </a:r>
            <a:r>
              <a:rPr lang="fr-FR" baseline="0" dirty="0" smtClean="0"/>
              <a:t> ou montré par les autres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 passé sa vie à suspecter des complots autour de lui</a:t>
            </a:r>
          </a:p>
          <a:p>
            <a:r>
              <a:rPr lang="fr-FR" dirty="0" smtClean="0"/>
              <a:t>À la mort de Lénine il fait supprimer en 10 ans tous les membres du Politburo sauf Trotski assassiné plus tard en Amérique latine</a:t>
            </a:r>
          </a:p>
          <a:p>
            <a:r>
              <a:rPr lang="fr-FR" dirty="0" smtClean="0"/>
              <a:t>En 32 l’Ukraine n’a pas livré la quantité de blé attendue.. Staline était persuadé d’un complot des paysans et a envoyé l’Armée rouge</a:t>
            </a:r>
          </a:p>
          <a:p>
            <a:pPr>
              <a:buNone/>
            </a:pPr>
            <a:r>
              <a:rPr lang="fr-FR" dirty="0" smtClean="0"/>
              <a:t>    &gt; une des plus grandes famines du siècle / 5 millions de morts … en temps de paix (social traites)</a:t>
            </a:r>
          </a:p>
          <a:p>
            <a:r>
              <a:rPr lang="fr-FR" dirty="0" smtClean="0"/>
              <a:t>Épuration de l’armée après les soupçons contre le maréchal Toukhatchevski… 35000 morts…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on ne s’intéresse pas</a:t>
            </a:r>
            <a:r>
              <a:rPr lang="fr-FR" baseline="0" dirty="0" smtClean="0"/>
              <a:t> à moi spontanément » « séduire c’est prouver sa valeur »</a:t>
            </a:r>
          </a:p>
          <a:p>
            <a:r>
              <a:rPr lang="fr-FR" baseline="0" dirty="0" smtClean="0"/>
              <a:t>« pour faire ma place je dois prouver ma valeur, éblouir et charmer »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Soif d’amour</a:t>
            </a:r>
          </a:p>
          <a:p>
            <a:r>
              <a:rPr lang="fr-FR" dirty="0" smtClean="0"/>
              <a:t>Humeur changeante</a:t>
            </a:r>
          </a:p>
          <a:p>
            <a:r>
              <a:rPr lang="fr-FR" dirty="0" smtClean="0"/>
              <a:t>Émotivité</a:t>
            </a:r>
          </a:p>
          <a:p>
            <a:r>
              <a:rPr lang="fr-FR" dirty="0" smtClean="0"/>
              <a:t>Goût pour la rêverie</a:t>
            </a:r>
          </a:p>
          <a:p>
            <a:r>
              <a:rPr lang="fr-FR" dirty="0" smtClean="0"/>
              <a:t>Idéalisation d’un amant médiocre… (Léon)</a:t>
            </a:r>
          </a:p>
          <a:p>
            <a:r>
              <a:rPr lang="fr-FR" dirty="0" smtClean="0"/>
              <a:t>Insatisfaction permanente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je</a:t>
            </a:r>
            <a:r>
              <a:rPr lang="fr-FR" baseline="0" dirty="0" smtClean="0"/>
              <a:t> suis exceptionnel… je passe avent les autres »</a:t>
            </a:r>
          </a:p>
          <a:p>
            <a:r>
              <a:rPr lang="fr-FR" baseline="0" dirty="0" smtClean="0"/>
              <a:t>« tout m ’est dû il faut qu’on sache que je suis remarquable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il faut</a:t>
            </a:r>
            <a:r>
              <a:rPr lang="fr-FR" baseline="0" dirty="0" smtClean="0"/>
              <a:t> que les choses soient parfaitement faites… l’improvisation et la spontanéité n’amènent rien de bon.. »</a:t>
            </a:r>
          </a:p>
          <a:p>
            <a:r>
              <a:rPr lang="fr-FR" baseline="0" dirty="0" smtClean="0"/>
              <a:t>« je dois tout contrôler.. Tout doit être fait dans les règles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écrivain imbuvable incapable de relations sociales prisonnier de ses obsessions jusqu’au jour ou il est amené à s’occuper du</a:t>
            </a:r>
            <a:r>
              <a:rPr lang="fr-FR" baseline="0" dirty="0" smtClean="0"/>
              <a:t> chien du voisin et de l’enfant d’une serveuse de bar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Nous sommes ici bas pour souffrir, je n’ai pas droit au</a:t>
            </a:r>
            <a:r>
              <a:rPr lang="fr-FR" baseline="0" dirty="0" smtClean="0"/>
              <a:t> plaisir »</a:t>
            </a:r>
          </a:p>
          <a:p>
            <a:r>
              <a:rPr lang="fr-FR" baseline="0" dirty="0" smtClean="0"/>
              <a:t>« on se réjouit tjrs trop tôt, je dois travailler dur pour être à la hauteur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musicien dépressif joueur de viole…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je mérite mieux que ce que j’ai….les gens cherchent à me dominer, ils peuvent être agressifs</a:t>
            </a:r>
            <a:r>
              <a:rPr lang="fr-FR" baseline="0" dirty="0" smtClean="0"/>
              <a:t> s’ils sentent qu’on leur résiste</a:t>
            </a:r>
            <a:r>
              <a:rPr lang="fr-FR" dirty="0" smtClean="0"/>
              <a:t> »</a:t>
            </a:r>
          </a:p>
          <a:p>
            <a:r>
              <a:rPr lang="fr-FR" dirty="0" smtClean="0"/>
              <a:t>« je n’ai pas à me laisser dominer… je</a:t>
            </a:r>
            <a:r>
              <a:rPr lang="fr-FR" baseline="0" dirty="0" smtClean="0"/>
              <a:t> sais ce qui me convient… il faut résister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Couple vieillissant qui se déchire à coups </a:t>
            </a:r>
            <a:r>
              <a:rPr lang="fr-FR" smtClean="0"/>
              <a:t>d’injures et de </a:t>
            </a:r>
            <a:r>
              <a:rPr lang="fr-FR" dirty="0" smtClean="0"/>
              <a:t>comportements</a:t>
            </a:r>
            <a:r>
              <a:rPr lang="fr-FR" baseline="0" dirty="0" smtClean="0"/>
              <a:t> passifs agressifs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Je suis faible et peu capable, les autres sont forts »</a:t>
            </a:r>
          </a:p>
          <a:p>
            <a:r>
              <a:rPr lang="fr-FR" dirty="0" smtClean="0"/>
              <a:t>« je dois chercher de l’aide, je ne dois pas contrarier les autres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 tu as envie de quelque chose… prends le tout de suite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Trop lointain on va les frustrer et faire monter les actes impulsifs</a:t>
            </a:r>
          </a:p>
          <a:p>
            <a:r>
              <a:rPr lang="fr-FR" dirty="0" smtClean="0"/>
              <a:t>Trop proche on les fait </a:t>
            </a:r>
            <a:r>
              <a:rPr lang="fr-FR" dirty="0" err="1" smtClean="0"/>
              <a:t>regresser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je n’ai pas d’ intérêt .. Si</a:t>
            </a:r>
            <a:r>
              <a:rPr lang="fr-FR" baseline="0" dirty="0" smtClean="0"/>
              <a:t> les autres voient qui je suis ils me rejetteront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A9CB-CE32-4072-A3E7-C690B352BE71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BF83E4-C12F-4C84-94B3-B39F1E7A9931}" type="datetimeFigureOut">
              <a:rPr lang="fr-FR" smtClean="0"/>
              <a:pPr/>
              <a:t>17/10/2016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B936BA-C599-404B-A1B5-1DC89A28A40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personnalités pathologiques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648736"/>
          </a:xfrm>
        </p:spPr>
        <p:txBody>
          <a:bodyPr>
            <a:normAutofit fontScale="92500" lnSpcReduction="10000"/>
          </a:bodyPr>
          <a:lstStyle/>
          <a:p>
            <a:endParaRPr lang="fr-FR" dirty="0" smtClean="0"/>
          </a:p>
          <a:p>
            <a:r>
              <a:rPr lang="fr-FR" dirty="0" smtClean="0"/>
              <a:t>Comment les gérer au cabinet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sz="1700" dirty="0" smtClean="0"/>
              <a:t>Dr  Jacques CATTEAU / Clinique de l’</a:t>
            </a:r>
            <a:r>
              <a:rPr lang="fr-FR" sz="1700" dirty="0" err="1" smtClean="0"/>
              <a:t>Escrebieux</a:t>
            </a:r>
            <a:endParaRPr lang="fr-FR" sz="1700" dirty="0" smtClean="0"/>
          </a:p>
          <a:p>
            <a:r>
              <a:rPr lang="fr-FR" sz="1700" dirty="0" smtClean="0"/>
              <a:t>Société de Médecine de Douai / 18 </a:t>
            </a:r>
            <a:r>
              <a:rPr lang="fr-FR" sz="1700" dirty="0" err="1" smtClean="0"/>
              <a:t>Oct</a:t>
            </a:r>
            <a:r>
              <a:rPr lang="fr-FR" sz="1700" dirty="0" smtClean="0"/>
              <a:t> 2016</a:t>
            </a:r>
            <a:endParaRPr lang="fr-FR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Hippocrate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Sanguin</a:t>
            </a:r>
          </a:p>
          <a:p>
            <a:r>
              <a:rPr lang="fr-FR" dirty="0" smtClean="0"/>
              <a:t>Lymphatique</a:t>
            </a:r>
          </a:p>
          <a:p>
            <a:r>
              <a:rPr lang="fr-FR" dirty="0" smtClean="0"/>
              <a:t>Bilieux</a:t>
            </a:r>
          </a:p>
          <a:p>
            <a:r>
              <a:rPr lang="fr-FR" dirty="0" smtClean="0"/>
              <a:t>Mélancolique</a:t>
            </a:r>
            <a:endParaRPr lang="fr-FR" dirty="0"/>
          </a:p>
        </p:txBody>
      </p:sp>
      <p:pic>
        <p:nvPicPr>
          <p:cNvPr id="5" name="Espace réservé du contenu 4" descr="téléchargement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32040" y="1820891"/>
            <a:ext cx="2659385" cy="355041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Kretschmer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780927"/>
            <a:ext cx="4038600" cy="3573997"/>
          </a:xfrm>
        </p:spPr>
        <p:txBody>
          <a:bodyPr/>
          <a:lstStyle/>
          <a:p>
            <a:r>
              <a:rPr lang="fr-FR" dirty="0" smtClean="0"/>
              <a:t>Pycnique</a:t>
            </a:r>
          </a:p>
          <a:p>
            <a:r>
              <a:rPr lang="fr-FR" dirty="0" smtClean="0"/>
              <a:t>Leptosome</a:t>
            </a:r>
          </a:p>
          <a:p>
            <a:r>
              <a:rPr lang="fr-FR" dirty="0" smtClean="0"/>
              <a:t>Athlétique</a:t>
            </a:r>
          </a:p>
          <a:p>
            <a:r>
              <a:rPr lang="fr-FR" dirty="0" smtClean="0"/>
              <a:t>Dysplasique</a:t>
            </a:r>
          </a:p>
          <a:p>
            <a:endParaRPr lang="fr-FR" dirty="0"/>
          </a:p>
        </p:txBody>
      </p:sp>
      <p:pic>
        <p:nvPicPr>
          <p:cNvPr id="5" name="Espace réservé du contenu 4" descr="téléchargement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0032" y="2100309"/>
            <a:ext cx="3096343" cy="349042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pour une image  4" descr="bouquins 00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>
          <a:xfrm>
            <a:off x="683568" y="257955"/>
            <a:ext cx="7848872" cy="6131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/>
              <a:t>Personnalité,  caractère, tempérament</a:t>
            </a:r>
            <a:endParaRPr lang="fr-FR" sz="4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 lnSpcReduction="10000"/>
          </a:bodyPr>
          <a:lstStyle/>
          <a:p>
            <a:r>
              <a:rPr lang="fr-FR" u="sng" dirty="0" smtClean="0"/>
              <a:t>Caractère</a:t>
            </a:r>
            <a:r>
              <a:rPr lang="fr-FR" dirty="0" smtClean="0"/>
              <a:t> = ensemble des caractéristiques physiques, psychologiques et morales d’un sujet</a:t>
            </a:r>
          </a:p>
          <a:p>
            <a:endParaRPr lang="fr-FR" dirty="0" smtClean="0"/>
          </a:p>
          <a:p>
            <a:r>
              <a:rPr lang="fr-FR" u="sng" dirty="0" smtClean="0"/>
              <a:t>Personnalité</a:t>
            </a:r>
            <a:r>
              <a:rPr lang="fr-FR" dirty="0" smtClean="0"/>
              <a:t> = synthèse de tous les éléments qui concourent à la conformation du sujet pour lui donner sa physionomie propre (manière de percevoir, de réagir à, de concevoir environnement et soi-même)</a:t>
            </a:r>
          </a:p>
          <a:p>
            <a:endParaRPr lang="fr-FR" dirty="0" smtClean="0"/>
          </a:p>
          <a:p>
            <a:r>
              <a:rPr lang="fr-FR" u="sng" dirty="0" smtClean="0"/>
              <a:t>Tempérament</a:t>
            </a:r>
            <a:r>
              <a:rPr lang="fr-FR" dirty="0" smtClean="0"/>
              <a:t> = part biologique du caractère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fr-FR" dirty="0" smtClean="0"/>
              <a:t>Trouble de la personnalité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Modalité durable de l’expérience vécue et des conduites, qui dévie notablement de ce qui est attendu dans la culture de l’individu. Cette déviation se manifeste dans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Les cognitions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L’affectivité (diversité, intensité, labilité des émotions)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 fonctionnement interpersonnel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 contrôle des impulsions</a:t>
            </a:r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r>
              <a:rPr lang="fr-FR" dirty="0" smtClean="0"/>
              <a:t>Ces modalités sont durables et rigides</a:t>
            </a:r>
          </a:p>
          <a:p>
            <a:r>
              <a:rPr lang="fr-FR" dirty="0" smtClean="0"/>
              <a:t>Elles entrainent une souffrance cliniquement significative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Classification du DSM 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Groupe A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paranoïaque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schizoïde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</a:t>
            </a:r>
            <a:r>
              <a:rPr lang="fr-FR" dirty="0" err="1" smtClean="0"/>
              <a:t>schizotypique</a:t>
            </a:r>
            <a:endParaRPr lang="fr-FR" dirty="0" smtClean="0"/>
          </a:p>
          <a:p>
            <a:r>
              <a:rPr lang="fr-FR" dirty="0" smtClean="0"/>
              <a:t>Groupe B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antisociale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borderline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histrionique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narcissique</a:t>
            </a:r>
          </a:p>
          <a:p>
            <a:r>
              <a:rPr lang="fr-FR" dirty="0" smtClean="0"/>
              <a:t>Groupe C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</a:t>
            </a:r>
            <a:r>
              <a:rPr lang="fr-FR" dirty="0" err="1" smtClean="0"/>
              <a:t>évitante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dépendante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Personnalité obsessionnelle-compulsive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Autofit/>
          </a:bodyPr>
          <a:lstStyle/>
          <a:p>
            <a:r>
              <a:rPr lang="fr-FR" sz="3600" b="1" dirty="0" smtClean="0"/>
              <a:t>Du trait à la pathologie….</a:t>
            </a:r>
            <a:br>
              <a:rPr lang="fr-FR" sz="3600" b="1" dirty="0" smtClean="0"/>
            </a:br>
            <a:r>
              <a:rPr lang="fr-FR" sz="3600" b="1" dirty="0" smtClean="0"/>
              <a:t>                      …. Modèle dimensionnel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4377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Goût pour ordre &gt; personnalité </a:t>
            </a:r>
            <a:r>
              <a:rPr lang="fr-FR" dirty="0" err="1" smtClean="0"/>
              <a:t>Obs</a:t>
            </a:r>
            <a:r>
              <a:rPr lang="fr-FR" dirty="0" smtClean="0"/>
              <a:t> &gt; </a:t>
            </a:r>
            <a:r>
              <a:rPr lang="fr-FR" dirty="0" err="1" smtClean="0"/>
              <a:t>TOCs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Méfiance &gt; jalousie &gt; jalousie délirante &gt; paranoïa</a:t>
            </a:r>
          </a:p>
          <a:p>
            <a:endParaRPr lang="fr-FR" dirty="0" smtClean="0"/>
          </a:p>
          <a:p>
            <a:r>
              <a:rPr lang="fr-FR" dirty="0" smtClean="0"/>
              <a:t>Isolement &gt; schizoïdie &gt; </a:t>
            </a:r>
            <a:r>
              <a:rPr lang="fr-FR" dirty="0" err="1" smtClean="0"/>
              <a:t>schizotypie</a:t>
            </a:r>
            <a:r>
              <a:rPr lang="fr-FR" dirty="0" smtClean="0"/>
              <a:t> &gt; schizophrénie</a:t>
            </a:r>
          </a:p>
          <a:p>
            <a:endParaRPr lang="fr-FR" dirty="0" smtClean="0"/>
          </a:p>
          <a:p>
            <a:r>
              <a:rPr lang="fr-FR" dirty="0" smtClean="0"/>
              <a:t>Tempérament hyperthymique &gt;hypomanie&gt; T. Bipolaire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De la personnalité à la pathologie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Structure névrotique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fr-FR" dirty="0" smtClean="0"/>
              <a:t>Structure psychotique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8">
              <a:buNone/>
            </a:pPr>
            <a:endParaRPr lang="fr-FR" sz="1600" dirty="0" smtClean="0">
              <a:solidFill>
                <a:srgbClr val="FF0000"/>
              </a:solidFill>
            </a:endParaRPr>
          </a:p>
          <a:p>
            <a:pPr lvl="8"/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7" name="Organigramme : Extraire 6"/>
          <p:cNvSpPr/>
          <p:nvPr/>
        </p:nvSpPr>
        <p:spPr>
          <a:xfrm>
            <a:off x="5868144" y="2564904"/>
            <a:ext cx="1584176" cy="302433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2"/>
          </p:nvPr>
        </p:nvSpPr>
        <p:spPr>
          <a:xfrm>
            <a:off x="971600" y="2564904"/>
            <a:ext cx="3024336" cy="307464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2500" lnSpcReduction="20000"/>
          </a:bodyPr>
          <a:lstStyle/>
          <a:p>
            <a:pPr lvl="7"/>
            <a:r>
              <a:rPr lang="fr-FR" dirty="0" smtClean="0"/>
              <a:t>pôle de la </a:t>
            </a:r>
            <a:r>
              <a:rPr lang="fr-FR" dirty="0" err="1" smtClean="0"/>
              <a:t>pathologiep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51520" y="5589240"/>
            <a:ext cx="4608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fr-FR" sz="1400" dirty="0" smtClean="0">
                <a:solidFill>
                  <a:srgbClr val="FF0000"/>
                </a:solidFill>
              </a:rPr>
              <a:t>Pôle du caractère                           Pôle de la pathologie</a:t>
            </a:r>
            <a:endParaRPr lang="fr-FR" sz="1400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827584" y="2924944"/>
            <a:ext cx="108012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2987824" y="2852936"/>
            <a:ext cx="1008112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1403648" y="6021288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>
            <a:off x="1259632" y="6165304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5652120" y="2780928"/>
            <a:ext cx="648072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6948264" y="2708920"/>
            <a:ext cx="648072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6012160" y="5805264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>
            <a:off x="6084168" y="594928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539552" y="3645024"/>
            <a:ext cx="198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adaptation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275856" y="3645024"/>
            <a:ext cx="183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décompensation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De la personnalité à la pathologie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Structure névrotique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Organisations Narcissiques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8">
              <a:buNone/>
            </a:pPr>
            <a:endParaRPr lang="fr-FR" sz="1600" dirty="0" smtClean="0">
              <a:solidFill>
                <a:srgbClr val="FF0000"/>
              </a:solidFill>
            </a:endParaRPr>
          </a:p>
          <a:p>
            <a:pPr lvl="8"/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2"/>
          </p:nvPr>
        </p:nvSpPr>
        <p:spPr>
          <a:xfrm>
            <a:off x="971600" y="2564904"/>
            <a:ext cx="3024336" cy="307464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2500" lnSpcReduction="20000"/>
          </a:bodyPr>
          <a:lstStyle/>
          <a:p>
            <a:pPr lvl="7"/>
            <a:r>
              <a:rPr lang="fr-FR" dirty="0" smtClean="0"/>
              <a:t>pôle de la </a:t>
            </a:r>
            <a:r>
              <a:rPr lang="fr-FR" dirty="0" err="1" smtClean="0"/>
              <a:t>pathologiep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51520" y="5589240"/>
            <a:ext cx="4608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fr-FR" sz="1400" dirty="0" smtClean="0">
                <a:solidFill>
                  <a:srgbClr val="FF0000"/>
                </a:solidFill>
              </a:rPr>
              <a:t>Pôle du caractère                           Pôle de la pathologie</a:t>
            </a:r>
            <a:endParaRPr lang="fr-FR" sz="1400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827584" y="2924944"/>
            <a:ext cx="108012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2987824" y="2852936"/>
            <a:ext cx="1008112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1403648" y="6021288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>
            <a:off x="1259632" y="6165304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539552" y="3645024"/>
            <a:ext cx="198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adaptation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275856" y="3645024"/>
            <a:ext cx="183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décompensation</a:t>
            </a:r>
            <a:endParaRPr lang="fr-FR" dirty="0"/>
          </a:p>
        </p:txBody>
      </p:sp>
      <p:sp>
        <p:nvSpPr>
          <p:cNvPr id="19" name="Flèche vers le bas 18"/>
          <p:cNvSpPr/>
          <p:nvPr/>
        </p:nvSpPr>
        <p:spPr>
          <a:xfrm>
            <a:off x="6588224" y="2924944"/>
            <a:ext cx="504056" cy="180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vers le bas 20"/>
          <p:cNvSpPr/>
          <p:nvPr/>
        </p:nvSpPr>
        <p:spPr>
          <a:xfrm>
            <a:off x="6660232" y="5157192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7164288" y="3645024"/>
            <a:ext cx="1960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aménagement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7236296" y="5301208"/>
            <a:ext cx="1983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décompensation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6372200" y="5949280"/>
            <a:ext cx="171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dysthymie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5580112" y="472514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Caractère  pathologique </a:t>
            </a:r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Personnalité anxieuse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fr-FR" dirty="0" smtClean="0"/>
              <a:t>Soucis trop fréquents ou trop intenses par rapport aux risques de la vie quotidienne</a:t>
            </a:r>
          </a:p>
          <a:p>
            <a:r>
              <a:rPr lang="fr-FR" dirty="0" smtClean="0"/>
              <a:t>Tension physique excessive</a:t>
            </a:r>
          </a:p>
          <a:p>
            <a:r>
              <a:rPr lang="fr-FR" dirty="0" smtClean="0"/>
              <a:t>Attention permanente aux risques : guette tout ce qui pourrait mal tourner, pour contrôler des situations ou événements même peu probables ou à risque faible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pour une image  4" descr="MV5BMTI1MjU3MTI2MF5BMl5BanBnXkFtZTcwMDgxNTE4MQ@@._V1_UY317_CR1,0,214,317_AL_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21270" b="21270"/>
          <a:stretch>
            <a:fillRect/>
          </a:stretch>
        </p:blipFill>
        <p:spPr>
          <a:xfrm rot="420000">
            <a:off x="1136448" y="882863"/>
            <a:ext cx="6092532" cy="5187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Comment gérer les personnalités anxieuses ?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Faites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Montrer lui que vous êtes fiables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Pratiquez un humour gentil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Aidez le à relativiser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Incitez le à consulter un psy</a:t>
            </a:r>
          </a:p>
          <a:p>
            <a:r>
              <a:rPr lang="fr-FR" dirty="0" smtClean="0"/>
              <a:t>Ne faites pas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laissez pas mettre en esclavage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le surprenez pas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lui faites pas partager vos propres inquiétudes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Evitez les sujets de conversation pénibles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/>
          <a:lstStyle/>
          <a:p>
            <a:r>
              <a:rPr lang="fr-FR" dirty="0" smtClean="0"/>
              <a:t>Personnalité paranoïaque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Méfiance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Suspecte les autres de mauvaises intentions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Reste toujours sur ses gardes, très attentive à ce qui se passe autour d’elle, suspicieuse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Met en doute la loyauté des autres, jalousie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Recherche dans les détails les preuves de ses soupçons, sans tenir compte de la situation d’ensemble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Préoccupé par ses droits et les questions de préséance</a:t>
            </a:r>
          </a:p>
          <a:p>
            <a:r>
              <a:rPr lang="fr-FR" dirty="0" smtClean="0"/>
              <a:t>Rigidité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Se montre rationnel, froid, logique, résiste aux arguments des autres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Difficultés à montrer des émotions positives / tendresse, humour…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 descr="Résultat de recherche d'images pour &quot;joseph stalin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2292" name="Picture 4" descr="Stal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672121"/>
            <a:ext cx="4176464" cy="59663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Comment gérer les personnalités paranoïaques ?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Faites: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Exprimez clairement vos motifs et intentions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Respectez scrupuleusement les formes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Maintenez le contact régulier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Faites référence aux lois et règlements</a:t>
            </a:r>
          </a:p>
          <a:p>
            <a:pPr>
              <a:buFont typeface="Wingdings" pitchFamily="2" charset="2"/>
              <a:buChar char="Ø"/>
            </a:pPr>
            <a:endParaRPr lang="fr-FR" dirty="0" smtClean="0"/>
          </a:p>
          <a:p>
            <a:r>
              <a:rPr lang="fr-FR" dirty="0" smtClean="0"/>
              <a:t>Ne faites pas: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renoncez pas à éclaircir les malentendus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N’attaquez pas l’image qu’il se fait de lui-même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mettez pas en faute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devenez pas parano vous même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fr-FR" dirty="0" smtClean="0"/>
              <a:t>Personnalité histrionique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Cherche à attirer l’attention des autres, supporte mal les situations où elle n’est pas l’objet de l’attention générale. Recherche intensément l’affection de son entourage</a:t>
            </a:r>
          </a:p>
          <a:p>
            <a:r>
              <a:rPr lang="fr-FR" dirty="0" smtClean="0"/>
              <a:t>Dramatise l’expression de ses émotions, qui sont souvent rapidement changeantes</a:t>
            </a:r>
          </a:p>
          <a:p>
            <a:r>
              <a:rPr lang="fr-FR" dirty="0" smtClean="0"/>
              <a:t>A un style de discours émotionnel, évoquant des impressions, manquant de précision et de détails</a:t>
            </a:r>
          </a:p>
          <a:p>
            <a:r>
              <a:rPr lang="fr-FR" dirty="0" smtClean="0"/>
              <a:t>Tendances à idéaliser ou dévaluer les personnes de son entourage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Résultat de recherche d'images pour &quot;staline imag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AutoShape 4" descr="Résultat de recherche d'images pour &quot;staline imag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AutoShape 6" descr="Résultat de recherche d'images pour &quot;staline imag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0" name="Picture 2" descr="http://i-exc.ccm2.net/iex/1280/1049926497/7953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628800" y="-387424"/>
            <a:ext cx="12192000" cy="8315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dangereuse méthode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Helena Spielberg / Keira </a:t>
            </a:r>
            <a:r>
              <a:rPr lang="fr-FR" dirty="0" err="1" smtClean="0"/>
              <a:t>Knightley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David </a:t>
            </a:r>
            <a:r>
              <a:rPr lang="fr-FR" dirty="0" err="1" smtClean="0"/>
              <a:t>Kronenberg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2011</a:t>
            </a:r>
            <a:endParaRPr lang="fr-FR" dirty="0"/>
          </a:p>
        </p:txBody>
      </p:sp>
      <p:pic>
        <p:nvPicPr>
          <p:cNvPr id="5" name="Espace réservé pour une image  4" descr="keiradangerousmetho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3053" r="23053"/>
          <a:stretch>
            <a:fillRect/>
          </a:stretch>
        </p:blipFill>
        <p:spPr>
          <a:xfrm rot="420000">
            <a:off x="2915293" y="735245"/>
            <a:ext cx="5940523" cy="50582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Comment gérer les personnalités histrioniques ?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Faites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Attendez vous à l’excessif et à la dramatisation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Laissez lui une scène de temps en temps, mais fixez les limites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Montrez de l’intérêt à chaque fois qu’elle a un comportement normal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Attendez vous à passer du statut de héros à celui de minable et inversement</a:t>
            </a:r>
          </a:p>
          <a:p>
            <a:r>
              <a:rPr lang="fr-FR" dirty="0" smtClean="0"/>
              <a:t>Ne faites pas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moquez pas d’elle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laissez pas émouvoir par les tentatives de séduction, souvent factices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laissez pas attendrir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Personnalité narcissique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A le sentiment d’être exceptionnel, hors du commun, et de mériter plus que les autres</a:t>
            </a:r>
          </a:p>
          <a:p>
            <a:r>
              <a:rPr lang="fr-FR" dirty="0" smtClean="0"/>
              <a:t>Préoccupé par des ambitions de succès éclatant dans les domaines professionnels et amoureux</a:t>
            </a:r>
          </a:p>
          <a:p>
            <a:r>
              <a:rPr lang="fr-FR" dirty="0" smtClean="0"/>
              <a:t>Souvent très soucieux de son apparence physique et vestimentaire</a:t>
            </a:r>
          </a:p>
          <a:p>
            <a:r>
              <a:rPr lang="fr-FR" dirty="0" smtClean="0"/>
              <a:t>S’attend à des attentions, des privilèges sans se sentir obligé à la réciprocité</a:t>
            </a:r>
          </a:p>
          <a:p>
            <a:r>
              <a:rPr lang="fr-FR" dirty="0" smtClean="0"/>
              <a:t>Éprouve de la colère et de la rage quand n’obtient pas les privilèges attendus</a:t>
            </a:r>
          </a:p>
          <a:p>
            <a:r>
              <a:rPr lang="fr-FR" dirty="0" smtClean="0"/>
              <a:t>Exploite et manipule les autres pour atteindre ses buts</a:t>
            </a:r>
          </a:p>
          <a:p>
            <a:r>
              <a:rPr lang="fr-FR" dirty="0" smtClean="0"/>
              <a:t>Éprouve peu d’empathie, peu touché par les émotions d’autrui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Richard Wagner, afgebeeld door Cäsar Willich in 18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799953"/>
            <a:ext cx="4824536" cy="5735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Comment gérer les narcissiques ?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Faites: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Montrez votre approbation chaque fois qu’il est sincère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Expliquez lui les réactions des autres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faites que les critiques indispensables et soyez précis</a:t>
            </a:r>
          </a:p>
          <a:p>
            <a:r>
              <a:rPr lang="fr-FR" dirty="0" smtClean="0"/>
              <a:t>Ne faites pas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Pas d’opposition systématique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Soyez vigilant aux tentatives de manipulation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fr-FR" dirty="0" smtClean="0"/>
              <a:t>Personnalité obsessionnelle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Perfectionnisme: exagérément attentif aux détails, aux procédures, au rangement et à  l’organisation, souvent au détriment du résultat final</a:t>
            </a:r>
          </a:p>
          <a:p>
            <a:r>
              <a:rPr lang="fr-FR" dirty="0" smtClean="0"/>
              <a:t>Obstination : têtu, insiste obstinément pour que les choses soient faites comme il l’entend et selon ses règles.</a:t>
            </a:r>
          </a:p>
          <a:p>
            <a:r>
              <a:rPr lang="fr-FR" dirty="0" smtClean="0"/>
              <a:t>Froideur relationnelle : a du mal à exprimer des émotions chaleureuses: souvent très formel, froid, embarrassé.</a:t>
            </a:r>
          </a:p>
          <a:p>
            <a:r>
              <a:rPr lang="fr-FR" dirty="0" smtClean="0"/>
              <a:t>Doute : a du mal à prendre des décisions, par peur de commettre une erreur, tergiverse, ratiocine </a:t>
            </a:r>
          </a:p>
          <a:p>
            <a:r>
              <a:rPr lang="fr-FR" dirty="0" smtClean="0"/>
              <a:t>Rigueur morale: extrêmement consciencieux et scrupuleux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« Pour le pire et le meilleur »</a:t>
            </a:r>
            <a:br>
              <a:rPr lang="fr-FR" dirty="0" smtClean="0"/>
            </a:br>
            <a:r>
              <a:rPr lang="fr-FR" dirty="0" smtClean="0"/>
              <a:t>James L Brooks 1997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>
          <a:xfrm>
            <a:off x="609600" y="3284983"/>
            <a:ext cx="2209800" cy="1723121"/>
          </a:xfrm>
        </p:spPr>
        <p:txBody>
          <a:bodyPr/>
          <a:lstStyle/>
          <a:p>
            <a:r>
              <a:rPr lang="fr-FR" dirty="0" smtClean="0"/>
              <a:t>Melvin </a:t>
            </a:r>
            <a:r>
              <a:rPr lang="fr-FR" dirty="0" err="1" smtClean="0"/>
              <a:t>Udall</a:t>
            </a:r>
            <a:r>
              <a:rPr lang="fr-FR" dirty="0" smtClean="0"/>
              <a:t> / Jack Nicholson</a:t>
            </a:r>
            <a:endParaRPr lang="fr-FR" dirty="0"/>
          </a:p>
        </p:txBody>
      </p:sp>
      <p:pic>
        <p:nvPicPr>
          <p:cNvPr id="5" name="Espace réservé pour une image  4" descr="708300841222AsGoodasitGetsVideoReleasePosters0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21155" b="21155"/>
          <a:stretch>
            <a:fillRect/>
          </a:stretch>
        </p:blipFill>
        <p:spPr>
          <a:xfrm rot="420000">
            <a:off x="3430025" y="672433"/>
            <a:ext cx="4617720" cy="58944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Comment gérer les obsessionnels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Faites: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Montrez lui que vous appréciez son sens de l’ordre et de la rigueur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Respectez son besoin de prévoir et d’organiser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Faites lui des critiques précises et quantifiées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Montrez vous fiable et prévisible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Faites lui découvrir les joies de la détente</a:t>
            </a:r>
          </a:p>
          <a:p>
            <a:r>
              <a:rPr lang="fr-FR" dirty="0" smtClean="0"/>
              <a:t>Ne faites pas: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Pas d’ironie sur ses manies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laissez pas entrainer dans ses systèmes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Personnalités dépressives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Pessimisme: voit le côté sombre des situations, les risques possibles, surévalue l’aspect négatif, minimise l’aspect positif</a:t>
            </a:r>
          </a:p>
          <a:p>
            <a:r>
              <a:rPr lang="fr-FR" dirty="0" smtClean="0"/>
              <a:t>Humeur triste: habituellement triste, morose, même en l’absence d’événements défavorables</a:t>
            </a:r>
          </a:p>
          <a:p>
            <a:r>
              <a:rPr lang="fr-FR" dirty="0" smtClean="0"/>
              <a:t>Anhédonie même dans les situations considérées habituellement comme agréables</a:t>
            </a:r>
          </a:p>
          <a:p>
            <a:r>
              <a:rPr lang="fr-FR" dirty="0" err="1" smtClean="0"/>
              <a:t>Autodévalorisation</a:t>
            </a:r>
            <a:r>
              <a:rPr lang="fr-FR" dirty="0" smtClean="0"/>
              <a:t> : ne se sent pas à la hauteur, sentiments d’inaptitude ou de culpabilité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Jean Pierre Marielle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Tous les matins du monde</a:t>
            </a:r>
          </a:p>
          <a:p>
            <a:r>
              <a:rPr lang="fr-FR" dirty="0" smtClean="0"/>
              <a:t>Alain Corneau</a:t>
            </a:r>
          </a:p>
          <a:p>
            <a:r>
              <a:rPr lang="fr-FR" dirty="0" smtClean="0"/>
              <a:t> 1991</a:t>
            </a:r>
            <a:endParaRPr lang="fr-FR" dirty="0"/>
          </a:p>
        </p:txBody>
      </p:sp>
      <p:pic>
        <p:nvPicPr>
          <p:cNvPr id="6" name="Espace réservé pour une image  5" descr="tous-les-matins-du-monde-04-g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2012" r="1201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Comment gérer les personnalités dépressives ?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Faites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Attirez son attention sur le positif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Incitez le tester des activités positives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Incitez le à consulter</a:t>
            </a:r>
          </a:p>
          <a:p>
            <a:r>
              <a:rPr lang="fr-FR" dirty="0" smtClean="0"/>
              <a:t>Ne faites pas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lui dites pas de se secouer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lui faites pas la morale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laissez pas entrainer dans son marasme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Personnalités passives agressives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Résiste habituellement aux exigences des autres dans les domaines professionnels ou personnels</a:t>
            </a:r>
          </a:p>
          <a:p>
            <a:r>
              <a:rPr lang="fr-FR" dirty="0" smtClean="0"/>
              <a:t>Discute exagérément les ordres, critique les figures d’autorité</a:t>
            </a:r>
          </a:p>
          <a:p>
            <a:r>
              <a:rPr lang="fr-FR" dirty="0" smtClean="0"/>
              <a:t>De manière détournée, fait trainer les choses, volontairement inefficace, boude, se plaint d’être incompris ou méprisé ou mal compris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Pierre </a:t>
            </a:r>
            <a:r>
              <a:rPr lang="fr-FR" dirty="0" err="1" smtClean="0"/>
              <a:t>Granier</a:t>
            </a:r>
            <a:r>
              <a:rPr lang="fr-FR" dirty="0" smtClean="0"/>
              <a:t> Deferre    1971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pour une image  4" descr="téléchargement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8883" b="18883"/>
          <a:stretch>
            <a:fillRect/>
          </a:stretch>
        </p:blipFill>
        <p:spPr>
          <a:xfrm rot="420000">
            <a:off x="3476249" y="586238"/>
            <a:ext cx="4617720" cy="53139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Comment gérer les personnalités passives agressives ?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Faites: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Rappelez lui les règles du jeu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Aidez le à s’exprimer directement</a:t>
            </a:r>
          </a:p>
          <a:p>
            <a:r>
              <a:rPr lang="fr-FR" dirty="0" smtClean="0"/>
              <a:t>Ne faites pas: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faites pas semblant de ne pas remarquer son opposition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le critiquez pas comme le ferait un parent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laissez pas entrainer dans le jeu des représailles réciproques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Personnalités dépendantes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Besoin d’être rassuré et soutenu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Réticent à prendre des décisions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Laisse les autres prendre les décisions importantes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 du mal à initier les projets, suit plutôt le mouvement</a:t>
            </a:r>
          </a:p>
          <a:p>
            <a:r>
              <a:rPr lang="fr-FR" dirty="0" smtClean="0"/>
              <a:t>N’aime pas faire les choses seul</a:t>
            </a:r>
          </a:p>
          <a:p>
            <a:r>
              <a:rPr lang="fr-FR" dirty="0" smtClean="0"/>
              <a:t>Crainte de la perte du lien</a:t>
            </a:r>
          </a:p>
          <a:p>
            <a:r>
              <a:rPr lang="fr-FR" dirty="0" smtClean="0"/>
              <a:t>Dit toujours oui pour ne pas déplaire</a:t>
            </a:r>
          </a:p>
          <a:p>
            <a:r>
              <a:rPr lang="fr-FR" dirty="0" smtClean="0"/>
              <a:t>Très touché si on le critique</a:t>
            </a:r>
          </a:p>
          <a:p>
            <a:r>
              <a:rPr lang="fr-FR" dirty="0" smtClean="0"/>
              <a:t>Perturbé par les ruptures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Personnalités dépendantes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 descr="_deptinti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44824"/>
            <a:ext cx="4052416" cy="4015432"/>
          </a:xfrm>
        </p:spPr>
      </p:pic>
      <p:sp>
        <p:nvSpPr>
          <p:cNvPr id="76802" name="AutoShape 2" descr="Résultat de recherche d'images pour &quot;obelix&quot;"/>
          <p:cNvSpPr>
            <a:spLocks noGrp="1" noChangeAspect="1" noChangeArrowheads="1"/>
          </p:cNvSpPr>
          <p:nvPr>
            <p:ph sz="quarter" idx="4"/>
          </p:nvPr>
        </p:nvSpPr>
        <p:spPr bwMode="auto"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804" name="AutoShape 4" descr="Résultat de recherche d'images pour &quot;obelix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6806" name="Picture 6" descr="Obéli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7" y="1916832"/>
            <a:ext cx="3960439" cy="4104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Comment gérer les personnalités dépendantes ?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Faites: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Renforcez ses initiatives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S’il demande conseil, demandez lui d’abord son propre avis avant de répondre</a:t>
            </a:r>
          </a:p>
          <a:p>
            <a:r>
              <a:rPr lang="fr-FR" dirty="0" smtClean="0"/>
              <a:t>Ne faites pas: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prenez pas les décisions à sa place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critiquez pas frontalement ses initiatives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l’abandonnez pas complètement à son sort pour lui apprendre à se débrouiller seul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/>
          </a:bodyPr>
          <a:lstStyle/>
          <a:p>
            <a:r>
              <a:rPr lang="fr-FR" dirty="0" smtClean="0"/>
              <a:t>Personnalité antisociale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Absence de respect pour les lois et les règles de la vie en société</a:t>
            </a:r>
          </a:p>
          <a:p>
            <a:r>
              <a:rPr lang="fr-FR" dirty="0" smtClean="0"/>
              <a:t>Impulsivité</a:t>
            </a:r>
          </a:p>
          <a:p>
            <a:r>
              <a:rPr lang="fr-FR" dirty="0" smtClean="0"/>
              <a:t>instabilité</a:t>
            </a:r>
          </a:p>
          <a:p>
            <a:r>
              <a:rPr lang="fr-FR" dirty="0" smtClean="0"/>
              <a:t>Difficultés à tenir les projets à long terme</a:t>
            </a:r>
          </a:p>
          <a:p>
            <a:r>
              <a:rPr lang="fr-FR" dirty="0" smtClean="0"/>
              <a:t>Manque d’affectivité</a:t>
            </a:r>
          </a:p>
          <a:p>
            <a:r>
              <a:rPr lang="fr-FR" dirty="0" smtClean="0"/>
              <a:t>Faible culpabilité</a:t>
            </a:r>
            <a:endParaRPr lang="fr-FR" dirty="0"/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85084"/>
            <a:ext cx="2880320" cy="2520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Personnalité borderline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Impulsivité et immaturité</a:t>
            </a:r>
          </a:p>
          <a:p>
            <a:r>
              <a:rPr lang="fr-FR" dirty="0" smtClean="0"/>
              <a:t>Intolérance à la frustration</a:t>
            </a:r>
          </a:p>
          <a:p>
            <a:r>
              <a:rPr lang="fr-FR" dirty="0" smtClean="0"/>
              <a:t>instabilité</a:t>
            </a:r>
          </a:p>
          <a:p>
            <a:r>
              <a:rPr lang="fr-FR" dirty="0" smtClean="0"/>
              <a:t>Fonctionnement par clivage</a:t>
            </a:r>
          </a:p>
          <a:p>
            <a:r>
              <a:rPr lang="fr-FR" dirty="0" smtClean="0"/>
              <a:t>Comportements manipulateurs</a:t>
            </a:r>
          </a:p>
          <a:p>
            <a:r>
              <a:rPr lang="fr-FR" dirty="0" smtClean="0"/>
              <a:t>Mise en danger de soi (prises de toxiques, multiples TS, conduite automobile…)</a:t>
            </a:r>
          </a:p>
          <a:p>
            <a:r>
              <a:rPr lang="fr-FR" dirty="0" smtClean="0"/>
              <a:t>Abandonnisme </a:t>
            </a:r>
          </a:p>
          <a:p>
            <a:r>
              <a:rPr lang="fr-FR" dirty="0" smtClean="0"/>
              <a:t>Vide et ennui</a:t>
            </a:r>
          </a:p>
          <a:p>
            <a:endParaRPr lang="fr-FR" dirty="0"/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980728"/>
            <a:ext cx="233458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Personnalité </a:t>
            </a:r>
            <a:r>
              <a:rPr lang="fr-FR" dirty="0" err="1" smtClean="0"/>
              <a:t>évitante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Hypersensibilité : craint d’être critiqué ou moqué, a peur du ridicule</a:t>
            </a:r>
          </a:p>
          <a:p>
            <a:r>
              <a:rPr lang="fr-FR" dirty="0" smtClean="0"/>
              <a:t>Évite d’entrer en relation avec autrui si pas assuré d’une bienveillance totale </a:t>
            </a:r>
          </a:p>
          <a:p>
            <a:r>
              <a:rPr lang="fr-FR" dirty="0" smtClean="0"/>
              <a:t>Évite les situations où elle craint d’être blessée ou embarrassée</a:t>
            </a:r>
          </a:p>
          <a:p>
            <a:r>
              <a:rPr lang="fr-FR" dirty="0" smtClean="0"/>
              <a:t>Dévalorisation et faible estime de soi</a:t>
            </a:r>
          </a:p>
          <a:p>
            <a:r>
              <a:rPr lang="fr-FR" dirty="0" smtClean="0"/>
              <a:t>Par peur de l’échec se maintient dans un rôle effacé, ou à des postes inférieurs à ses capacités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Comment gérer les personnalités </a:t>
            </a:r>
            <a:r>
              <a:rPr lang="fr-FR" sz="3200" b="1" dirty="0" err="1" smtClean="0"/>
              <a:t>évitantes</a:t>
            </a:r>
            <a:r>
              <a:rPr lang="fr-FR" sz="3200" b="1" dirty="0" smtClean="0"/>
              <a:t> ?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Faites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Proposez lui des objectifs de difficultés croissantes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Critiquez son comportement pas sa personne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Incitez la à consulter</a:t>
            </a:r>
          </a:p>
          <a:p>
            <a:endParaRPr lang="fr-FR" dirty="0" smtClean="0"/>
          </a:p>
          <a:p>
            <a:r>
              <a:rPr lang="fr-FR" dirty="0" smtClean="0"/>
              <a:t>Ne faites pas 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Pas d’ironie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Ne vous énervez pas…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Vous avez dit difficiles ??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Malades difficiles ?</a:t>
            </a:r>
          </a:p>
          <a:p>
            <a:endParaRPr lang="fr-FR" dirty="0" smtClean="0"/>
          </a:p>
          <a:p>
            <a:r>
              <a:rPr lang="fr-FR" dirty="0" smtClean="0"/>
              <a:t>Médecins difficiles ?</a:t>
            </a:r>
          </a:p>
          <a:p>
            <a:endParaRPr lang="fr-FR" dirty="0" smtClean="0"/>
          </a:p>
          <a:p>
            <a:r>
              <a:rPr lang="fr-FR" dirty="0" smtClean="0"/>
              <a:t>Cabinets difficiles ?</a:t>
            </a:r>
            <a:endParaRPr lang="fr-FR" dirty="0"/>
          </a:p>
        </p:txBody>
      </p:sp>
      <p:pic>
        <p:nvPicPr>
          <p:cNvPr id="5" name="Espace réservé du contenu 4" descr="winckle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805940"/>
            <a:ext cx="4038600" cy="2663757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babypsy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2961</TotalTime>
  <Words>1833</Words>
  <Application>Microsoft Office PowerPoint</Application>
  <PresentationFormat>Affichage à l'écran (4:3)</PresentationFormat>
  <Paragraphs>324</Paragraphs>
  <Slides>41</Slides>
  <Notes>23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2" baseType="lpstr">
      <vt:lpstr>Débit</vt:lpstr>
      <vt:lpstr>Les personnalités pathologiques</vt:lpstr>
      <vt:lpstr>Hippocrate</vt:lpstr>
      <vt:lpstr>Kretschmer</vt:lpstr>
      <vt:lpstr>Diapositive 4</vt:lpstr>
      <vt:lpstr>Personnalité,  caractère, tempérament</vt:lpstr>
      <vt:lpstr>Trouble de la personnalité</vt:lpstr>
      <vt:lpstr>Classification du DSM V</vt:lpstr>
      <vt:lpstr>Du trait à la pathologie….                       …. Modèle dimensionnel</vt:lpstr>
      <vt:lpstr>De la personnalité à la pathologie</vt:lpstr>
      <vt:lpstr>De la personnalité à la pathologie</vt:lpstr>
      <vt:lpstr>Personnalité anxieuse</vt:lpstr>
      <vt:lpstr>Diapositive 12</vt:lpstr>
      <vt:lpstr>Comment gérer les personnalités anxieuses ?</vt:lpstr>
      <vt:lpstr>Personnalité paranoïaque</vt:lpstr>
      <vt:lpstr>Diapositive 15</vt:lpstr>
      <vt:lpstr>Comment gérer les personnalités paranoïaques ?</vt:lpstr>
      <vt:lpstr>Personnalité histrionique</vt:lpstr>
      <vt:lpstr>Diapositive 18</vt:lpstr>
      <vt:lpstr>Une dangereuse méthode</vt:lpstr>
      <vt:lpstr>Comment gérer les personnalités histrioniques ?</vt:lpstr>
      <vt:lpstr>Personnalité narcissique</vt:lpstr>
      <vt:lpstr>Diapositive 22</vt:lpstr>
      <vt:lpstr>Comment gérer les narcissiques ?</vt:lpstr>
      <vt:lpstr>Personnalité obsessionnelle</vt:lpstr>
      <vt:lpstr>« Pour le pire et le meilleur » James L Brooks 1997</vt:lpstr>
      <vt:lpstr>Comment gérer les obsessionnels ?</vt:lpstr>
      <vt:lpstr>Personnalités dépressives</vt:lpstr>
      <vt:lpstr>Jean Pierre Marielle</vt:lpstr>
      <vt:lpstr>Comment gérer les personnalités dépressives ?</vt:lpstr>
      <vt:lpstr>Personnalités passives agressives</vt:lpstr>
      <vt:lpstr>Pierre Granier Deferre    1971</vt:lpstr>
      <vt:lpstr>Comment gérer les personnalités passives agressives ?</vt:lpstr>
      <vt:lpstr>Personnalités dépendantes</vt:lpstr>
      <vt:lpstr>Personnalités dépendantes</vt:lpstr>
      <vt:lpstr>Comment gérer les personnalités dépendantes ?</vt:lpstr>
      <vt:lpstr>Personnalité antisociale </vt:lpstr>
      <vt:lpstr>Personnalité borderline</vt:lpstr>
      <vt:lpstr>Personnalité évitante</vt:lpstr>
      <vt:lpstr>Comment gérer les personnalités évitantes ?</vt:lpstr>
      <vt:lpstr>Vous avez dit difficiles ??</vt:lpstr>
      <vt:lpstr>Diapositive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Suicide</dc:title>
  <dc:creator>Utilisateur Windows</dc:creator>
  <cp:lastModifiedBy>CATTEAU</cp:lastModifiedBy>
  <cp:revision>158</cp:revision>
  <dcterms:created xsi:type="dcterms:W3CDTF">2011-04-11T10:57:23Z</dcterms:created>
  <dcterms:modified xsi:type="dcterms:W3CDTF">2016-10-17T17:57:09Z</dcterms:modified>
</cp:coreProperties>
</file>