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44" r:id="rId2"/>
    <p:sldId id="445" r:id="rId3"/>
    <p:sldId id="447" r:id="rId4"/>
    <p:sldId id="446" r:id="rId5"/>
    <p:sldId id="448" r:id="rId6"/>
    <p:sldId id="449" r:id="rId7"/>
    <p:sldId id="450" r:id="rId8"/>
    <p:sldId id="442" r:id="rId9"/>
    <p:sldId id="452" r:id="rId10"/>
    <p:sldId id="451" r:id="rId11"/>
    <p:sldId id="453" r:id="rId12"/>
    <p:sldId id="454" r:id="rId13"/>
    <p:sldId id="455" r:id="rId14"/>
    <p:sldId id="415" r:id="rId15"/>
    <p:sldId id="416" r:id="rId16"/>
    <p:sldId id="443" r:id="rId17"/>
    <p:sldId id="418" r:id="rId18"/>
    <p:sldId id="360" r:id="rId19"/>
    <p:sldId id="419" r:id="rId20"/>
    <p:sldId id="438" r:id="rId21"/>
    <p:sldId id="441" r:id="rId22"/>
    <p:sldId id="456" r:id="rId23"/>
    <p:sldId id="457" r:id="rId24"/>
    <p:sldId id="458" r:id="rId25"/>
    <p:sldId id="421" r:id="rId26"/>
    <p:sldId id="388" r:id="rId27"/>
    <p:sldId id="423" r:id="rId28"/>
    <p:sldId id="392" r:id="rId29"/>
    <p:sldId id="424" r:id="rId30"/>
    <p:sldId id="395" r:id="rId31"/>
    <p:sldId id="399" r:id="rId32"/>
    <p:sldId id="425" r:id="rId33"/>
    <p:sldId id="426" r:id="rId34"/>
    <p:sldId id="427" r:id="rId3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008000"/>
    <a:srgbClr val="008080"/>
    <a:srgbClr val="009999"/>
    <a:srgbClr val="004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7" autoAdjust="0"/>
    <p:restoredTop sz="94079" autoAdjust="0"/>
  </p:normalViewPr>
  <p:slideViewPr>
    <p:cSldViewPr>
      <p:cViewPr>
        <p:scale>
          <a:sx n="100" d="100"/>
          <a:sy n="100" d="100"/>
        </p:scale>
        <p:origin x="-1104" y="-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47429-F26E-4853-8625-72BCAB333F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296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C1124-3954-4E62-9427-3AE4E401796A}" type="datetimeFigureOut">
              <a:rPr lang="fr-FR" smtClean="0"/>
              <a:pPr/>
              <a:t>20/04/15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9D231-BB08-41CB-B044-50453B71C25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60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Geste de drainage des urines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9D231-BB08-41CB-B044-50453B71C255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971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9D231-BB08-41CB-B044-50453B71C255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476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survenue d’une PNA chez l’homme renvoie au chapitre IU masculine</a:t>
            </a:r>
            <a:r>
              <a:rPr lang="en-US" dirty="0" smtClean="0">
                <a:effectLst/>
              </a:rPr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9D231-BB08-41CB-B044-50453B71C255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24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paramètres pharmacocinétiques/pharmacodynamiques très favorables tout au long du traitement permettent d’autoriser cette même durée de 7 jours [Accord professionnel].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9D231-BB08-41CB-B044-50453B71C255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114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86A94-A640-41B2-9BAB-C67F081F23DB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38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633E-D170-413C-8B18-4049F1D50DA3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69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BC26-921E-42E0-ACE6-3EF2C7138E69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09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CEAE3-1583-46E9-B6FA-6256DE49985B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7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D1A0-63FE-4AF8-8476-6B0017E01EA0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65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6D7C-3281-4AF8-B6EB-FF5EAF9BBCA0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4C469-DD2E-4E1A-806A-F2C62FB79CAF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59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3D89-6827-45C5-A108-CBA5DE7B3640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25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1CC7C-A70E-4620-B8D7-C7CB81A2BB5B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93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7591-5D08-4DD1-A12D-017B2108F13A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096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8122-CAD0-4954-83F0-1FFCDF0315CA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49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611A8-A959-41E5-A9EE-80149F4A9953}" type="datetime1">
              <a:rPr lang="fr-FR" smtClean="0"/>
              <a:pPr/>
              <a:t>20/04/15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C2A42-A926-4217-AF2C-DA117E8107F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77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4" Type="http://schemas.openxmlformats.org/officeDocument/2006/relationships/image" Target="../media/image3.png"/><Relationship Id="rId5" Type="http://schemas.openxmlformats.org/officeDocument/2006/relationships/image" Target="../media/image1.gi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2.docx"/><Relationship Id="rId4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latin typeface="+mn-lt"/>
              </a:rPr>
              <a:t>Actualités 2015 A Villers </a:t>
            </a:r>
            <a:r>
              <a:rPr lang="fr-FR" dirty="0" err="1" smtClean="0">
                <a:latin typeface="+mn-lt"/>
              </a:rPr>
              <a:t>T</a:t>
            </a:r>
            <a:r>
              <a:rPr lang="fr-FR" dirty="0" smtClean="0">
                <a:latin typeface="+mn-lt"/>
              </a:rPr>
              <a:t> </a:t>
            </a:r>
            <a:r>
              <a:rPr lang="fr-FR" dirty="0" err="1" smtClean="0">
                <a:latin typeface="+mn-lt"/>
              </a:rPr>
              <a:t>Galperine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+mn-lt"/>
              </a:rPr>
              <a:t>IU à risque de complication </a:t>
            </a:r>
            <a:r>
              <a:rPr lang="fr-FR" dirty="0" err="1" smtClean="0">
                <a:latin typeface="+mn-lt"/>
              </a:rPr>
              <a:t>remplacant</a:t>
            </a:r>
            <a:r>
              <a:rPr lang="fr-FR" dirty="0" smtClean="0">
                <a:latin typeface="+mn-lt"/>
              </a:rPr>
              <a:t> le terme d’IU compliquée</a:t>
            </a:r>
          </a:p>
          <a:p>
            <a:endParaRPr lang="fr-FR" dirty="0">
              <a:latin typeface="+mn-lt"/>
            </a:endParaRPr>
          </a:p>
          <a:p>
            <a:r>
              <a:rPr lang="fr-FR" dirty="0" smtClean="0">
                <a:latin typeface="+mn-lt"/>
              </a:rPr>
              <a:t>Concept </a:t>
            </a:r>
            <a:r>
              <a:rPr lang="fr-FR" dirty="0" smtClean="0">
                <a:solidFill>
                  <a:srgbClr val="FF0000"/>
                </a:solidFill>
                <a:latin typeface="+mn-lt"/>
              </a:rPr>
              <a:t>d’IU masculine </a:t>
            </a:r>
            <a:r>
              <a:rPr lang="fr-FR" dirty="0" smtClean="0">
                <a:latin typeface="+mn-lt"/>
              </a:rPr>
              <a:t>: diversités des manifestations cliniques</a:t>
            </a:r>
          </a:p>
          <a:p>
            <a:endParaRPr lang="fr-FR" dirty="0">
              <a:latin typeface="+mn-lt"/>
            </a:endParaRPr>
          </a:p>
          <a:p>
            <a:r>
              <a:rPr lang="fr-FR" dirty="0" smtClean="0">
                <a:latin typeface="+mn-lt"/>
              </a:rPr>
              <a:t>Nouvelle définition du </a:t>
            </a:r>
            <a:r>
              <a:rPr lang="fr-FR" dirty="0" smtClean="0">
                <a:solidFill>
                  <a:srgbClr val="FF0000"/>
                </a:solidFill>
                <a:latin typeface="+mn-lt"/>
              </a:rPr>
              <a:t>sujet </a:t>
            </a:r>
            <a:r>
              <a:rPr lang="fr-FR" dirty="0" err="1" smtClean="0">
                <a:solidFill>
                  <a:srgbClr val="FF0000"/>
                </a:solidFill>
                <a:latin typeface="+mn-lt"/>
              </a:rPr>
              <a:t>agé</a:t>
            </a:r>
            <a:endParaRPr lang="fr-FR" dirty="0" smtClean="0">
              <a:solidFill>
                <a:srgbClr val="FF0000"/>
              </a:solidFill>
              <a:latin typeface="+mn-lt"/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  <a:latin typeface="+mn-lt"/>
              </a:rPr>
              <a:t>E Coli BLSE résistante aux FQ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80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terminologie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IU simples</a:t>
            </a:r>
          </a:p>
          <a:p>
            <a:r>
              <a:rPr lang="fr-FR" dirty="0" smtClean="0">
                <a:latin typeface="+mn-lt"/>
              </a:rPr>
              <a:t>IU à risque de complication</a:t>
            </a:r>
          </a:p>
          <a:p>
            <a:r>
              <a:rPr lang="fr-FR" dirty="0" smtClean="0">
                <a:latin typeface="+mn-lt"/>
              </a:rPr>
              <a:t>IU graves</a:t>
            </a:r>
          </a:p>
          <a:p>
            <a:endParaRPr lang="fr-FR" dirty="0" smtClean="0">
              <a:latin typeface="+mn-lt"/>
            </a:endParaRPr>
          </a:p>
          <a:p>
            <a:r>
              <a:rPr lang="fr-FR" dirty="0" smtClean="0">
                <a:latin typeface="+mn-lt"/>
              </a:rPr>
              <a:t>Cystites récidivantes</a:t>
            </a:r>
          </a:p>
          <a:p>
            <a:r>
              <a:rPr lang="fr-FR" dirty="0" smtClean="0">
                <a:latin typeface="+mn-lt"/>
              </a:rPr>
              <a:t>Colonisation urinaire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703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+mn-lt"/>
              </a:rPr>
              <a:t>IU à risque de </a:t>
            </a:r>
            <a:r>
              <a:rPr lang="fr-FR" dirty="0" smtClean="0">
                <a:latin typeface="+mn-lt"/>
              </a:rPr>
              <a:t>complication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sz="4100" dirty="0" smtClean="0">
                <a:latin typeface="+mn-lt"/>
              </a:rPr>
              <a:t>Anomalie </a:t>
            </a:r>
            <a:r>
              <a:rPr lang="fr-FR" sz="4100" dirty="0">
                <a:latin typeface="+mn-lt"/>
              </a:rPr>
              <a:t>organique ou fonctionnelle de l’arbre urinaire</a:t>
            </a:r>
          </a:p>
          <a:p>
            <a:r>
              <a:rPr lang="fr-FR" sz="4100" dirty="0">
                <a:latin typeface="+mn-lt"/>
              </a:rPr>
              <a:t>Homme</a:t>
            </a:r>
          </a:p>
          <a:p>
            <a:r>
              <a:rPr lang="fr-FR" sz="4100" dirty="0" smtClean="0">
                <a:latin typeface="+mn-lt"/>
              </a:rPr>
              <a:t>Grossesse </a:t>
            </a:r>
          </a:p>
          <a:p>
            <a:r>
              <a:rPr lang="fr-FR" sz="4100" dirty="0" smtClean="0">
                <a:latin typeface="+mn-lt"/>
              </a:rPr>
              <a:t>Insuffisance </a:t>
            </a:r>
            <a:r>
              <a:rPr lang="fr-FR" sz="4100" dirty="0">
                <a:latin typeface="+mn-lt"/>
              </a:rPr>
              <a:t>rénale sévère (clairance créatinine &lt; 30 </a:t>
            </a:r>
            <a:r>
              <a:rPr lang="fr-FR" sz="4100" dirty="0" err="1">
                <a:latin typeface="+mn-lt"/>
              </a:rPr>
              <a:t>mL</a:t>
            </a:r>
            <a:r>
              <a:rPr lang="fr-FR" sz="4100" dirty="0">
                <a:latin typeface="+mn-lt"/>
              </a:rPr>
              <a:t>/mn)</a:t>
            </a:r>
          </a:p>
          <a:p>
            <a:r>
              <a:rPr lang="fr-FR" sz="4100" dirty="0">
                <a:latin typeface="+mn-lt"/>
              </a:rPr>
              <a:t> Immunodépression grave (transplantation, chimiothérapie…)</a:t>
            </a:r>
          </a:p>
          <a:p>
            <a:r>
              <a:rPr lang="fr-FR" sz="4100" dirty="0" smtClean="0">
                <a:latin typeface="+mn-lt"/>
              </a:rPr>
              <a:t>Sujets </a:t>
            </a:r>
            <a:r>
              <a:rPr lang="fr-FR" sz="4100" dirty="0">
                <a:latin typeface="+mn-lt"/>
              </a:rPr>
              <a:t>âgés (&gt; 65 ans + fragile &gt;3 critères de la classification de </a:t>
            </a:r>
            <a:r>
              <a:rPr lang="fr-FR" sz="4100" dirty="0" err="1">
                <a:latin typeface="+mn-lt"/>
              </a:rPr>
              <a:t>Fried</a:t>
            </a:r>
            <a:r>
              <a:rPr lang="fr-FR" sz="4100" dirty="0">
                <a:latin typeface="+mn-lt"/>
              </a:rPr>
              <a:t> ; &gt; 75 ans (rares sont les sujets sans FDR de complication</a:t>
            </a:r>
            <a:r>
              <a:rPr lang="fr-FR" sz="4100" dirty="0" smtClean="0">
                <a:latin typeface="+mn-lt"/>
              </a:rPr>
              <a:t>)</a:t>
            </a:r>
          </a:p>
          <a:p>
            <a:endParaRPr lang="fr-FR" sz="4100" dirty="0">
              <a:latin typeface="+mn-lt"/>
            </a:endParaRPr>
          </a:p>
          <a:p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2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115616" y="1556792"/>
            <a:ext cx="6831384" cy="20313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hangingPunct="0"/>
            <a:r>
              <a:rPr lang="fr-FR" b="1" i="1" dirty="0">
                <a:solidFill>
                  <a:srgbClr val="FF0000"/>
                </a:solidFill>
                <a:latin typeface="Arial Narrow"/>
                <a:cs typeface="Arial Narrow"/>
              </a:rPr>
              <a:t>Critères de </a:t>
            </a:r>
            <a:r>
              <a:rPr lang="fr-FR" b="1" i="1" dirty="0" err="1">
                <a:solidFill>
                  <a:srgbClr val="FF0000"/>
                </a:solidFill>
                <a:latin typeface="Arial Narrow"/>
                <a:cs typeface="Arial Narrow"/>
              </a:rPr>
              <a:t>Fried</a:t>
            </a:r>
            <a:r>
              <a:rPr lang="fr-FR" b="1" dirty="0">
                <a:solidFill>
                  <a:srgbClr val="FF0000"/>
                </a:solidFill>
                <a:latin typeface="Arial Narrow"/>
                <a:cs typeface="Arial Narrow"/>
              </a:rPr>
              <a:t> :</a:t>
            </a:r>
            <a:endParaRPr lang="en-US" b="1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hangingPunct="0"/>
            <a:r>
              <a:rPr lang="fr-FR" i="1" dirty="0">
                <a:latin typeface="Arial Narrow"/>
                <a:cs typeface="Arial Narrow"/>
              </a:rPr>
              <a:t>-perte de poids involontaire au cours de la dernière année</a:t>
            </a:r>
            <a:endParaRPr lang="en-US" dirty="0">
              <a:latin typeface="Arial Narrow"/>
              <a:cs typeface="Arial Narrow"/>
            </a:endParaRPr>
          </a:p>
          <a:p>
            <a:pPr hangingPunct="0"/>
            <a:r>
              <a:rPr lang="fr-FR" i="1" dirty="0">
                <a:latin typeface="Arial Narrow"/>
                <a:cs typeface="Arial Narrow"/>
              </a:rPr>
              <a:t>-vitesse de marche lente</a:t>
            </a:r>
            <a:endParaRPr lang="en-US" dirty="0">
              <a:latin typeface="Arial Narrow"/>
              <a:cs typeface="Arial Narrow"/>
            </a:endParaRPr>
          </a:p>
          <a:p>
            <a:pPr hangingPunct="0"/>
            <a:r>
              <a:rPr lang="fr-FR" i="1" dirty="0">
                <a:latin typeface="Arial Narrow"/>
                <a:cs typeface="Arial Narrow"/>
              </a:rPr>
              <a:t>-faible endurance</a:t>
            </a:r>
            <a:endParaRPr lang="en-US" dirty="0">
              <a:latin typeface="Arial Narrow"/>
              <a:cs typeface="Arial Narrow"/>
            </a:endParaRPr>
          </a:p>
          <a:p>
            <a:pPr hangingPunct="0"/>
            <a:r>
              <a:rPr lang="fr-FR" i="1" dirty="0">
                <a:latin typeface="Arial Narrow"/>
                <a:cs typeface="Arial Narrow"/>
              </a:rPr>
              <a:t>-faiblesse/fatigue</a:t>
            </a:r>
            <a:endParaRPr lang="en-US" dirty="0">
              <a:latin typeface="Arial Narrow"/>
              <a:cs typeface="Arial Narrow"/>
            </a:endParaRPr>
          </a:p>
          <a:p>
            <a:pPr hangingPunct="0"/>
            <a:r>
              <a:rPr lang="fr-FR" dirty="0">
                <a:latin typeface="Arial Narrow"/>
                <a:cs typeface="Arial Narrow"/>
              </a:rPr>
              <a:t>-</a:t>
            </a:r>
            <a:r>
              <a:rPr lang="fr-FR" i="1" dirty="0">
                <a:latin typeface="Arial Narrow"/>
                <a:cs typeface="Arial Narrow"/>
              </a:rPr>
              <a:t>activité physique réduite</a:t>
            </a:r>
            <a:endParaRPr lang="en-US" dirty="0">
              <a:latin typeface="Arial Narrow"/>
              <a:cs typeface="Arial Narrow"/>
            </a:endParaRPr>
          </a:p>
          <a:p>
            <a:endParaRPr lang="fr-FR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425988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+mn-lt"/>
              </a:rPr>
              <a:t>IU </a:t>
            </a:r>
            <a:r>
              <a:rPr lang="fr-FR" dirty="0" smtClean="0">
                <a:latin typeface="+mn-lt"/>
              </a:rPr>
              <a:t>graves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- </a:t>
            </a:r>
            <a:r>
              <a:rPr lang="fr-FR" dirty="0" err="1">
                <a:latin typeface="+mn-lt"/>
              </a:rPr>
              <a:t>sepsis</a:t>
            </a:r>
            <a:r>
              <a:rPr lang="fr-FR" dirty="0">
                <a:latin typeface="+mn-lt"/>
              </a:rPr>
              <a:t> grave </a:t>
            </a:r>
            <a:endParaRPr lang="fr-FR" dirty="0" smtClean="0">
              <a:latin typeface="+mn-lt"/>
            </a:endParaRPr>
          </a:p>
          <a:p>
            <a:r>
              <a:rPr lang="fr-FR" dirty="0" smtClean="0">
                <a:latin typeface="+mn-lt"/>
              </a:rPr>
              <a:t>- </a:t>
            </a:r>
            <a:r>
              <a:rPr lang="fr-FR" dirty="0">
                <a:latin typeface="+mn-lt"/>
              </a:rPr>
              <a:t>choc septique </a:t>
            </a:r>
            <a:endParaRPr lang="fr-FR" dirty="0" smtClean="0">
              <a:latin typeface="+mn-lt"/>
            </a:endParaRPr>
          </a:p>
          <a:p>
            <a:r>
              <a:rPr lang="fr-FR" dirty="0" smtClean="0">
                <a:latin typeface="+mn-lt"/>
              </a:rPr>
              <a:t>- </a:t>
            </a:r>
            <a:r>
              <a:rPr lang="fr-FR" dirty="0">
                <a:latin typeface="+mn-lt"/>
              </a:rPr>
              <a:t>indication à un drainage chirurgical ou instrumental des voies urinaires (hors sondage vésical simple), (risque d'aggravation du </a:t>
            </a:r>
            <a:r>
              <a:rPr lang="fr-FR" dirty="0" err="1">
                <a:latin typeface="+mn-lt"/>
              </a:rPr>
              <a:t>sepsis</a:t>
            </a:r>
            <a:r>
              <a:rPr lang="fr-FR" dirty="0">
                <a:latin typeface="+mn-lt"/>
              </a:rPr>
              <a:t> en péri-opératoire)</a:t>
            </a:r>
          </a:p>
          <a:p>
            <a:endParaRPr lang="fr-FR" dirty="0">
              <a:latin typeface="+mn-lt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40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+mn-lt"/>
              </a:rPr>
              <a:t>Cystites </a:t>
            </a:r>
            <a:r>
              <a:rPr lang="fr-FR" dirty="0" smtClean="0">
                <a:latin typeface="+mn-lt"/>
              </a:rPr>
              <a:t>récidivantes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4 épisodes pendant 12 mois consécutifs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60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+mn-lt"/>
              </a:rPr>
              <a:t>Bactériurie asymptomatique</a:t>
            </a:r>
          </a:p>
          <a:p>
            <a:r>
              <a:rPr lang="fr-FR" dirty="0" err="1" smtClean="0">
                <a:latin typeface="+mn-lt"/>
              </a:rPr>
              <a:t>Leucocyturie</a:t>
            </a:r>
            <a:r>
              <a:rPr lang="fr-FR" dirty="0" smtClean="0">
                <a:latin typeface="+mn-lt"/>
              </a:rPr>
              <a:t> n’intervient pas dans la définition</a:t>
            </a:r>
          </a:p>
          <a:p>
            <a:r>
              <a:rPr lang="fr-FR" dirty="0" smtClean="0">
                <a:latin typeface="+mn-lt"/>
              </a:rPr>
              <a:t>Micro-organisme dans les urines </a:t>
            </a:r>
          </a:p>
          <a:p>
            <a:r>
              <a:rPr lang="fr-FR" dirty="0" smtClean="0">
                <a:latin typeface="+mn-lt"/>
              </a:rPr>
              <a:t>Pas de seuil de bactériurie (sauf femme enceinte seuil de 10p6)</a:t>
            </a:r>
          </a:p>
          <a:p>
            <a:r>
              <a:rPr lang="fr-FR" dirty="0" smtClean="0">
                <a:solidFill>
                  <a:srgbClr val="FF0000"/>
                </a:solidFill>
                <a:latin typeface="+mn-lt"/>
              </a:rPr>
              <a:t>Dépistage et traitement </a:t>
            </a:r>
          </a:p>
          <a:p>
            <a:r>
              <a:rPr lang="fr-FR" dirty="0" smtClean="0">
                <a:latin typeface="+mn-lt"/>
              </a:rPr>
              <a:t>Avant chirurgie (J-10) (ABT et changement sonde)</a:t>
            </a:r>
          </a:p>
          <a:p>
            <a:r>
              <a:rPr lang="fr-FR" dirty="0" smtClean="0">
                <a:latin typeface="+mn-lt"/>
              </a:rPr>
              <a:t>Grossesse à partir du 3</a:t>
            </a:r>
            <a:r>
              <a:rPr lang="fr-FR" baseline="30000" dirty="0" smtClean="0">
                <a:latin typeface="+mn-lt"/>
              </a:rPr>
              <a:t>ème</a:t>
            </a:r>
            <a:r>
              <a:rPr lang="fr-FR" dirty="0" smtClean="0">
                <a:latin typeface="+mn-lt"/>
              </a:rPr>
              <a:t> mois</a:t>
            </a:r>
          </a:p>
          <a:p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Colonisation </a:t>
            </a:r>
            <a:r>
              <a:rPr lang="fr-FR" dirty="0" smtClean="0">
                <a:latin typeface="+mn-lt"/>
              </a:rPr>
              <a:t>urinaire 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(sonde, drain, </a:t>
            </a:r>
            <a:r>
              <a:rPr lang="fr-FR" dirty="0" err="1" smtClean="0">
                <a:latin typeface="+mn-lt"/>
              </a:rPr>
              <a:t>Bricker</a:t>
            </a:r>
            <a:r>
              <a:rPr lang="fr-FR" dirty="0" smtClean="0">
                <a:latin typeface="+mn-lt"/>
              </a:rPr>
              <a:t>)</a:t>
            </a:r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9304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ECBU ordonnance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latin typeface="+mn-lt"/>
              </a:rPr>
              <a:t>Conseils</a:t>
            </a:r>
            <a:endParaRPr lang="fr-FR" dirty="0">
              <a:latin typeface="+mn-lt"/>
            </a:endParaRPr>
          </a:p>
          <a:p>
            <a:r>
              <a:rPr lang="fr-FR" dirty="0">
                <a:latin typeface="+mn-lt"/>
              </a:rPr>
              <a:t>Eviter de faire le prélèvement sur la 1</a:t>
            </a:r>
            <a:r>
              <a:rPr lang="fr-FR" baseline="30000" dirty="0">
                <a:latin typeface="+mn-lt"/>
              </a:rPr>
              <a:t>ère</a:t>
            </a:r>
            <a:r>
              <a:rPr lang="fr-FR" dirty="0">
                <a:latin typeface="+mn-lt"/>
              </a:rPr>
              <a:t> miction au lever. </a:t>
            </a:r>
            <a:endParaRPr lang="fr-FR" dirty="0" smtClean="0">
              <a:latin typeface="+mn-lt"/>
            </a:endParaRPr>
          </a:p>
          <a:p>
            <a:r>
              <a:rPr lang="fr-FR" dirty="0" smtClean="0">
                <a:latin typeface="+mn-lt"/>
              </a:rPr>
              <a:t>Faire </a:t>
            </a:r>
            <a:r>
              <a:rPr lang="fr-FR" dirty="0">
                <a:latin typeface="+mn-lt"/>
              </a:rPr>
              <a:t>le prélèvement sur la 2</a:t>
            </a:r>
            <a:r>
              <a:rPr lang="fr-FR" baseline="30000" dirty="0">
                <a:latin typeface="+mn-lt"/>
              </a:rPr>
              <a:t>ème</a:t>
            </a:r>
            <a:r>
              <a:rPr lang="fr-FR" dirty="0">
                <a:latin typeface="+mn-lt"/>
              </a:rPr>
              <a:t> miction, au milieu du jet urinaire</a:t>
            </a:r>
            <a:r>
              <a:rPr lang="fr-FR" dirty="0" smtClean="0">
                <a:latin typeface="+mn-lt"/>
              </a:rPr>
              <a:t>.</a:t>
            </a:r>
          </a:p>
          <a:p>
            <a:r>
              <a:rPr lang="fr-FR" dirty="0" err="1" smtClean="0">
                <a:latin typeface="+mn-lt"/>
              </a:rPr>
              <a:t>Leucocyturie</a:t>
            </a:r>
            <a:r>
              <a:rPr lang="fr-FR" dirty="0" smtClean="0">
                <a:latin typeface="+mn-lt"/>
              </a:rPr>
              <a:t> = </a:t>
            </a:r>
            <a:r>
              <a:rPr lang="fr-FR" dirty="0" smtClean="0">
                <a:solidFill>
                  <a:srgbClr val="FF0000"/>
                </a:solidFill>
                <a:latin typeface="+mn-lt"/>
              </a:rPr>
              <a:t>&gt;</a:t>
            </a:r>
            <a:r>
              <a:rPr lang="fr-FR" dirty="0" smtClean="0">
                <a:latin typeface="+mn-lt"/>
              </a:rPr>
              <a:t> 10 000/ml</a:t>
            </a:r>
            <a:r>
              <a:rPr lang="fr-FR" dirty="0">
                <a:latin typeface="+mn-lt"/>
              </a:rPr>
              <a:t> 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354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Exemple: 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ECBU</a:t>
            </a:r>
          </a:p>
          <a:p>
            <a:r>
              <a:rPr lang="fr-FR" dirty="0" smtClean="0">
                <a:latin typeface="+mn-lt"/>
              </a:rPr>
              <a:t>27 000 Leuco</a:t>
            </a:r>
          </a:p>
          <a:p>
            <a:r>
              <a:rPr lang="fr-FR" dirty="0" smtClean="0">
                <a:latin typeface="+mn-lt"/>
              </a:rPr>
              <a:t>18 000 hématies</a:t>
            </a:r>
          </a:p>
          <a:p>
            <a:r>
              <a:rPr lang="fr-FR" dirty="0" smtClean="0">
                <a:latin typeface="+mn-lt"/>
              </a:rPr>
              <a:t>100 000 coli</a:t>
            </a:r>
          </a:p>
          <a:p>
            <a:endParaRPr lang="fr-FR" dirty="0">
              <a:latin typeface="+mn-lt"/>
            </a:endParaRPr>
          </a:p>
          <a:p>
            <a:r>
              <a:rPr lang="fr-FR" dirty="0" smtClean="0">
                <a:latin typeface="+mn-lt"/>
              </a:rPr>
              <a:t>?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127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ECBU ordonnance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>
                <a:latin typeface="+mn-lt"/>
              </a:rPr>
              <a:t> </a:t>
            </a:r>
          </a:p>
          <a:p>
            <a:r>
              <a:rPr lang="fr-FR" b="1" dirty="0">
                <a:latin typeface="+mn-lt"/>
              </a:rPr>
              <a:t>En cas d’infection urinaire </a:t>
            </a:r>
            <a:r>
              <a:rPr lang="fr-FR" dirty="0">
                <a:latin typeface="+mn-lt"/>
              </a:rPr>
              <a:t>: </a:t>
            </a:r>
          </a:p>
          <a:p>
            <a:pPr lvl="0"/>
            <a:r>
              <a:rPr lang="fr-FR" dirty="0">
                <a:latin typeface="+mn-lt"/>
              </a:rPr>
              <a:t>Un traitement antibiotique doit être débuté, dès réception des résultats de l’ECBU, par votre médecin traitant.</a:t>
            </a:r>
          </a:p>
          <a:p>
            <a:pPr lvl="0"/>
            <a:r>
              <a:rPr lang="fr-FR" dirty="0">
                <a:latin typeface="+mn-lt"/>
              </a:rPr>
              <a:t>Appelez le secrétariat de l’urologue pour préciser le traitement antibiotique qui vous aura été prescrit</a:t>
            </a:r>
          </a:p>
          <a:p>
            <a:pPr lvl="0"/>
            <a:r>
              <a:rPr lang="fr-FR" dirty="0">
                <a:latin typeface="+mn-lt"/>
              </a:rPr>
              <a:t>Un ECBU de contrôle 2 jours avant l’Hospitalisation doit être réalisé </a:t>
            </a:r>
            <a:r>
              <a:rPr lang="fr-FR" dirty="0" smtClean="0">
                <a:latin typeface="+mn-lt"/>
              </a:rPr>
              <a:t>(à prescrire </a:t>
            </a:r>
            <a:r>
              <a:rPr lang="fr-FR" dirty="0">
                <a:latin typeface="+mn-lt"/>
              </a:rPr>
              <a:t>par le médecin traitant)</a:t>
            </a:r>
          </a:p>
          <a:p>
            <a:pPr lvl="0"/>
            <a:r>
              <a:rPr lang="fr-FR" dirty="0">
                <a:latin typeface="+mn-lt"/>
              </a:rPr>
              <a:t>En cas d’infection urinaire persistante sur l’ECBU de contrôle : prévenir l’urologue qui décidera du maintien ou non de l’intervention au </a:t>
            </a:r>
            <a:r>
              <a:rPr lang="fr-FR" dirty="0" smtClean="0">
                <a:latin typeface="+mn-lt"/>
              </a:rPr>
              <a:t>03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412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445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943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589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fr-FR" b="1" dirty="0" smtClean="0">
                <a:latin typeface="+mn-lt"/>
                <a:cs typeface="Arial Narrow"/>
              </a:rPr>
              <a:t>Critères de choix des ATB</a:t>
            </a:r>
            <a:endParaRPr lang="fr-FR" b="1" dirty="0">
              <a:latin typeface="+mn-lt"/>
              <a:cs typeface="Arial Narrow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5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2320" y="4941168"/>
            <a:ext cx="1285852" cy="1245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752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700808"/>
            <a:ext cx="7848872" cy="4525963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latin typeface="+mn-lt"/>
                <a:cs typeface="Arial Narrow"/>
              </a:rPr>
              <a:t>Données </a:t>
            </a:r>
            <a:r>
              <a:rPr lang="fr-FR" sz="2800" b="1" dirty="0">
                <a:latin typeface="+mn-lt"/>
                <a:cs typeface="Arial Narrow"/>
              </a:rPr>
              <a:t>de la bibliographie actualisée 2008-2014</a:t>
            </a:r>
            <a:r>
              <a:rPr lang="fr-FR" sz="2800" dirty="0">
                <a:latin typeface="+mn-lt"/>
                <a:cs typeface="Arial Narrow"/>
              </a:rPr>
              <a:t> </a:t>
            </a:r>
          </a:p>
          <a:p>
            <a:pPr marL="0" indent="0">
              <a:buNone/>
            </a:pPr>
            <a:endParaRPr lang="fr-FR" sz="2800" b="1" dirty="0" smtClean="0">
              <a:solidFill>
                <a:srgbClr val="FF0000"/>
              </a:solidFill>
              <a:latin typeface="+mn-lt"/>
              <a:cs typeface="Arial Narrow"/>
            </a:endParaRPr>
          </a:p>
          <a:p>
            <a:r>
              <a:rPr lang="fr-FR" sz="2800" b="1" dirty="0" smtClean="0">
                <a:solidFill>
                  <a:srgbClr val="FF0000"/>
                </a:solidFill>
                <a:latin typeface="+mn-lt"/>
                <a:cs typeface="Arial Narrow"/>
              </a:rPr>
              <a:t>Effet </a:t>
            </a:r>
            <a:r>
              <a:rPr lang="fr-FR" sz="2800" b="1" dirty="0">
                <a:solidFill>
                  <a:srgbClr val="FF0000"/>
                </a:solidFill>
                <a:latin typeface="+mn-lt"/>
                <a:cs typeface="Arial Narrow"/>
              </a:rPr>
              <a:t>collatéral sur le </a:t>
            </a:r>
            <a:r>
              <a:rPr lang="fr-FR" sz="2800" b="1" dirty="0" err="1">
                <a:solidFill>
                  <a:srgbClr val="FF0000"/>
                </a:solidFill>
                <a:latin typeface="+mn-lt"/>
                <a:cs typeface="Arial Narrow"/>
              </a:rPr>
              <a:t>microbiote</a:t>
            </a:r>
            <a:r>
              <a:rPr lang="fr-FR" sz="2800" b="1" dirty="0">
                <a:solidFill>
                  <a:srgbClr val="FF0000"/>
                </a:solidFill>
                <a:latin typeface="+mn-lt"/>
                <a:cs typeface="Arial Narrow"/>
              </a:rPr>
              <a:t> intestinal </a:t>
            </a:r>
            <a:r>
              <a:rPr lang="fr-FR" sz="2800" dirty="0">
                <a:solidFill>
                  <a:schemeClr val="tx2"/>
                </a:solidFill>
                <a:latin typeface="+mn-lt"/>
                <a:cs typeface="Arial Narrow"/>
              </a:rPr>
              <a:t> : </a:t>
            </a: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b="1" dirty="0" smtClean="0">
                <a:latin typeface="+mn-lt"/>
                <a:cs typeface="Arial Narrow"/>
              </a:rPr>
              <a:t>Faible </a:t>
            </a:r>
            <a:r>
              <a:rPr lang="fr-FR" sz="1900" b="1" dirty="0">
                <a:latin typeface="+mn-lt"/>
                <a:cs typeface="Arial Narrow"/>
              </a:rPr>
              <a:t>:</a:t>
            </a:r>
            <a:r>
              <a:rPr lang="fr-FR" sz="1900" dirty="0">
                <a:latin typeface="+mn-lt"/>
                <a:cs typeface="Arial Narrow"/>
              </a:rPr>
              <a:t>	</a:t>
            </a:r>
            <a:r>
              <a:rPr lang="fr-FR" sz="1900" dirty="0" smtClean="0">
                <a:latin typeface="+mn-lt"/>
                <a:cs typeface="Arial Narrow"/>
              </a:rPr>
              <a:t> </a:t>
            </a:r>
            <a:r>
              <a:rPr lang="fr-FR" sz="1900" dirty="0" err="1" smtClean="0">
                <a:latin typeface="+mn-lt"/>
                <a:cs typeface="Arial Narrow"/>
              </a:rPr>
              <a:t>fosfomycine</a:t>
            </a:r>
            <a:r>
              <a:rPr lang="fr-FR" sz="1900" dirty="0" smtClean="0">
                <a:latin typeface="+mn-lt"/>
                <a:cs typeface="Arial Narrow"/>
              </a:rPr>
              <a:t> ≈ </a:t>
            </a:r>
            <a:r>
              <a:rPr lang="fr-FR" sz="1900" dirty="0">
                <a:latin typeface="+mn-lt"/>
                <a:cs typeface="Arial Narrow"/>
              </a:rPr>
              <a:t>0 </a:t>
            </a: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dirty="0">
                <a:latin typeface="+mn-lt"/>
                <a:cs typeface="Arial Narrow"/>
              </a:rPr>
              <a:t>	</a:t>
            </a:r>
            <a:r>
              <a:rPr lang="fr-FR" sz="1900" dirty="0" err="1" smtClean="0">
                <a:latin typeface="+mn-lt"/>
                <a:cs typeface="Arial Narrow"/>
              </a:rPr>
              <a:t>nitrofurantoïne</a:t>
            </a:r>
            <a:r>
              <a:rPr lang="fr-FR" sz="1900" dirty="0" smtClean="0">
                <a:latin typeface="+mn-lt"/>
                <a:cs typeface="Arial Narrow"/>
              </a:rPr>
              <a:t> ≈ </a:t>
            </a:r>
            <a:r>
              <a:rPr lang="fr-FR" sz="1900" dirty="0">
                <a:latin typeface="+mn-lt"/>
                <a:cs typeface="Arial Narrow"/>
              </a:rPr>
              <a:t>0 </a:t>
            </a: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dirty="0">
                <a:latin typeface="+mn-lt"/>
                <a:cs typeface="Arial Narrow"/>
              </a:rPr>
              <a:t>	</a:t>
            </a:r>
            <a:r>
              <a:rPr lang="fr-FR" sz="1900" dirty="0" err="1" smtClean="0">
                <a:latin typeface="+mn-lt"/>
                <a:cs typeface="Arial Narrow"/>
              </a:rPr>
              <a:t>pivmécillinam</a:t>
            </a:r>
            <a:r>
              <a:rPr lang="fr-FR" sz="1900" dirty="0" smtClean="0">
                <a:latin typeface="+mn-lt"/>
                <a:cs typeface="Arial Narrow"/>
              </a:rPr>
              <a:t> ≈ </a:t>
            </a:r>
            <a:r>
              <a:rPr lang="fr-FR" sz="1900" dirty="0">
                <a:latin typeface="+mn-lt"/>
                <a:cs typeface="Arial Narrow"/>
              </a:rPr>
              <a:t>0 </a:t>
            </a:r>
            <a:r>
              <a:rPr lang="fr-FR" sz="1900" dirty="0" smtClean="0">
                <a:latin typeface="+mn-lt"/>
                <a:cs typeface="Arial Narrow"/>
              </a:rPr>
              <a:t>(SELEXID)</a:t>
            </a:r>
            <a:endParaRPr lang="fr-FR" sz="1900" dirty="0">
              <a:latin typeface="+mn-lt"/>
              <a:cs typeface="Arial Narrow"/>
            </a:endParaRPr>
          </a:p>
          <a:p>
            <a:pPr indent="546100">
              <a:tabLst>
                <a:tab pos="1700213" algn="l"/>
                <a:tab pos="4219575" algn="l"/>
              </a:tabLst>
            </a:pPr>
            <a:endParaRPr lang="fr-FR" sz="1900" dirty="0">
              <a:latin typeface="+mn-lt"/>
              <a:cs typeface="Arial Narrow"/>
            </a:endParaRP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b="1" dirty="0">
                <a:latin typeface="+mn-lt"/>
                <a:cs typeface="Arial Narrow"/>
              </a:rPr>
              <a:t>Important </a:t>
            </a:r>
            <a:r>
              <a:rPr lang="fr-FR" sz="1900" dirty="0">
                <a:latin typeface="+mn-lt"/>
                <a:cs typeface="Arial Narrow"/>
              </a:rPr>
              <a:t>: </a:t>
            </a:r>
            <a:r>
              <a:rPr lang="fr-FR" sz="1900" dirty="0" smtClean="0">
                <a:latin typeface="+mn-lt"/>
                <a:cs typeface="Arial Narrow"/>
              </a:rPr>
              <a:t>	C3G+</a:t>
            </a:r>
            <a:r>
              <a:rPr lang="fr-FR" sz="1900" dirty="0">
                <a:latin typeface="+mn-lt"/>
                <a:cs typeface="Arial Narrow"/>
              </a:rPr>
              <a:t>++</a:t>
            </a: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dirty="0">
                <a:latin typeface="+mn-lt"/>
                <a:cs typeface="Arial Narrow"/>
              </a:rPr>
              <a:t>	</a:t>
            </a:r>
            <a:r>
              <a:rPr lang="fr-FR" sz="1900" dirty="0" err="1" smtClean="0">
                <a:latin typeface="+mn-lt"/>
                <a:cs typeface="Arial Narrow"/>
              </a:rPr>
              <a:t>fluoro</a:t>
            </a:r>
            <a:r>
              <a:rPr lang="fr-FR" sz="1900" dirty="0">
                <a:latin typeface="+mn-lt"/>
                <a:cs typeface="Arial Narrow"/>
              </a:rPr>
              <a:t>-</a:t>
            </a:r>
            <a:r>
              <a:rPr lang="fr-FR" sz="1900" dirty="0" smtClean="0">
                <a:latin typeface="+mn-lt"/>
                <a:cs typeface="Arial Narrow"/>
              </a:rPr>
              <a:t>quinolones+</a:t>
            </a:r>
            <a:r>
              <a:rPr lang="fr-FR" sz="1900" dirty="0">
                <a:latin typeface="+mn-lt"/>
                <a:cs typeface="Arial Narrow"/>
              </a:rPr>
              <a:t>++</a:t>
            </a: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dirty="0">
                <a:latin typeface="+mn-lt"/>
                <a:cs typeface="Arial Narrow"/>
              </a:rPr>
              <a:t>	 </a:t>
            </a:r>
            <a:r>
              <a:rPr lang="fr-FR" sz="1900" dirty="0" err="1">
                <a:latin typeface="+mn-lt"/>
                <a:cs typeface="Arial Narrow"/>
              </a:rPr>
              <a:t>amox-clav</a:t>
            </a:r>
            <a:r>
              <a:rPr lang="fr-FR" sz="1900" dirty="0">
                <a:latin typeface="+mn-lt"/>
                <a:cs typeface="Arial Narrow"/>
              </a:rPr>
              <a:t> </a:t>
            </a:r>
            <a:r>
              <a:rPr lang="fr-FR" sz="1900" dirty="0" smtClean="0">
                <a:latin typeface="+mn-lt"/>
                <a:cs typeface="Arial Narrow"/>
              </a:rPr>
              <a:t>+</a:t>
            </a:r>
            <a:r>
              <a:rPr lang="fr-FR" sz="1900" dirty="0">
                <a:latin typeface="+mn-lt"/>
                <a:cs typeface="Arial Narrow"/>
              </a:rPr>
              <a:t>+</a:t>
            </a:r>
          </a:p>
          <a:p>
            <a:pPr indent="0">
              <a:buNone/>
              <a:tabLst>
                <a:tab pos="1700213" algn="l"/>
                <a:tab pos="4219575" algn="l"/>
              </a:tabLst>
            </a:pPr>
            <a:r>
              <a:rPr lang="fr-FR" sz="1900" dirty="0">
                <a:latin typeface="+mn-lt"/>
                <a:cs typeface="Arial Narrow"/>
              </a:rPr>
              <a:t>	 </a:t>
            </a:r>
            <a:r>
              <a:rPr lang="fr-FR" sz="1900" dirty="0" err="1">
                <a:latin typeface="+mn-lt"/>
                <a:cs typeface="Arial Narrow"/>
              </a:rPr>
              <a:t>cotrimoxazole</a:t>
            </a:r>
            <a:r>
              <a:rPr lang="fr-FR" sz="1900" dirty="0">
                <a:latin typeface="+mn-lt"/>
                <a:cs typeface="Arial Narrow"/>
              </a:rPr>
              <a:t> </a:t>
            </a:r>
            <a:r>
              <a:rPr lang="fr-FR" sz="1300" dirty="0">
                <a:latin typeface="+mn-lt"/>
                <a:cs typeface="Arial Narrow"/>
              </a:rPr>
              <a:t>(SMX-TMP</a:t>
            </a:r>
            <a:r>
              <a:rPr lang="fr-FR" sz="1300" dirty="0" smtClean="0">
                <a:latin typeface="+mn-lt"/>
                <a:cs typeface="Arial Narrow"/>
              </a:rPr>
              <a:t>)</a:t>
            </a:r>
            <a:r>
              <a:rPr lang="fr-FR" sz="1900" dirty="0" smtClean="0">
                <a:latin typeface="+mn-lt"/>
                <a:cs typeface="Arial Narrow"/>
              </a:rPr>
              <a:t>+</a:t>
            </a:r>
            <a:r>
              <a:rPr lang="fr-FR" sz="1900" dirty="0">
                <a:latin typeface="+mn-lt"/>
                <a:cs typeface="Arial Narrow"/>
              </a:rPr>
              <a:t>+</a:t>
            </a:r>
            <a:endParaRPr lang="fr-FR" sz="3600" dirty="0" smtClean="0">
              <a:latin typeface="+mn-lt"/>
              <a:cs typeface="Arial Narrow"/>
            </a:endParaRPr>
          </a:p>
          <a:p>
            <a:endParaRPr lang="fr-FR" sz="3600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522973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>
                <a:latin typeface="+mn-lt"/>
                <a:cs typeface="Arial Narrow"/>
              </a:rPr>
              <a:t>Critères généraux des choix antibiotiques</a:t>
            </a:r>
          </a:p>
        </p:txBody>
      </p:sp>
      <p:pic>
        <p:nvPicPr>
          <p:cNvPr id="6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2320" y="5085184"/>
            <a:ext cx="1285852" cy="1245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588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SELEXID Beta </a:t>
            </a:r>
            <a:r>
              <a:rPr lang="fr-FR" dirty="0" err="1" smtClean="0">
                <a:latin typeface="+mn-lt"/>
              </a:rPr>
              <a:t>Lactamine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i="1" dirty="0">
                <a:latin typeface="+mn-lt"/>
              </a:rPr>
              <a:t>« de son efficacité démontrée dans cette clinique, avec un profil de tolérance satisfaisant,</a:t>
            </a:r>
            <a:endParaRPr lang="fr-FR" dirty="0">
              <a:latin typeface="+mn-lt"/>
            </a:endParaRPr>
          </a:p>
          <a:p>
            <a:r>
              <a:rPr lang="fr-FR" i="1" dirty="0">
                <a:latin typeface="+mn-lt"/>
              </a:rPr>
              <a:t>de son activité sur la plupart des entérobactéries, y compris sur certaines souches productrices de </a:t>
            </a:r>
            <a:r>
              <a:rPr lang="fr-FR" i="1" dirty="0" err="1">
                <a:latin typeface="+mn-lt"/>
              </a:rPr>
              <a:t>bêtalactamases</a:t>
            </a:r>
            <a:r>
              <a:rPr lang="fr-FR" i="1" dirty="0">
                <a:latin typeface="+mn-lt"/>
              </a:rPr>
              <a:t> à spectre étendu (BLSE),</a:t>
            </a:r>
            <a:endParaRPr lang="fr-FR" dirty="0">
              <a:latin typeface="+mn-lt"/>
            </a:endParaRPr>
          </a:p>
          <a:p>
            <a:r>
              <a:rPr lang="fr-FR" i="1" dirty="0">
                <a:latin typeface="+mn-lt"/>
              </a:rPr>
              <a:t>de l’absence de résistance croisée avec les autres </a:t>
            </a:r>
            <a:r>
              <a:rPr lang="fr-FR" i="1" dirty="0" err="1">
                <a:latin typeface="+mn-lt"/>
              </a:rPr>
              <a:t>bêtalactamines</a:t>
            </a:r>
            <a:r>
              <a:rPr lang="fr-FR" i="1" dirty="0">
                <a:latin typeface="+mn-lt"/>
              </a:rPr>
              <a:t>,</a:t>
            </a:r>
            <a:endParaRPr lang="fr-FR" dirty="0">
              <a:latin typeface="+mn-lt"/>
            </a:endParaRPr>
          </a:p>
          <a:p>
            <a:r>
              <a:rPr lang="fr-FR" i="1" dirty="0">
                <a:latin typeface="+mn-lt"/>
              </a:rPr>
              <a:t>de la possibilité d’utilisation pendant la grossesse,</a:t>
            </a:r>
            <a:endParaRPr lang="fr-FR" dirty="0">
              <a:latin typeface="+mn-lt"/>
            </a:endParaRPr>
          </a:p>
          <a:p>
            <a:r>
              <a:rPr lang="fr-FR" i="1" dirty="0">
                <a:latin typeface="+mn-lt"/>
              </a:rPr>
              <a:t>de l’intérêt de limiter l’utilisation des </a:t>
            </a:r>
            <a:r>
              <a:rPr lang="fr-FR" i="1" dirty="0" err="1">
                <a:latin typeface="+mn-lt"/>
              </a:rPr>
              <a:t>fluoroquinolones</a:t>
            </a:r>
            <a:r>
              <a:rPr lang="fr-FR" i="1" dirty="0">
                <a:latin typeface="+mn-lt"/>
              </a:rPr>
              <a:t> et des sulfamides en raison du risque de développement de résistances.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88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323528" y="1340768"/>
            <a:ext cx="8606190" cy="4770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latin typeface="Arial Narrow"/>
                <a:cs typeface="Arial Narrow"/>
              </a:rPr>
              <a:t>Taux de résistance </a:t>
            </a:r>
            <a:r>
              <a:rPr lang="fr-FR" sz="2400" b="1" dirty="0" smtClean="0">
                <a:latin typeface="Arial Narrow"/>
                <a:cs typeface="Arial Narrow"/>
              </a:rPr>
              <a:t>de </a:t>
            </a:r>
            <a:r>
              <a:rPr lang="fr-FR" sz="2400" b="1" i="1" dirty="0" err="1" smtClean="0">
                <a:latin typeface="Arial Narrow"/>
                <a:cs typeface="Arial Narrow"/>
              </a:rPr>
              <a:t>E.coli</a:t>
            </a:r>
            <a:r>
              <a:rPr lang="fr-FR" sz="2400" b="1" i="1" dirty="0" smtClean="0">
                <a:latin typeface="Arial Narrow"/>
                <a:cs typeface="Arial Narrow"/>
              </a:rPr>
              <a:t> </a:t>
            </a:r>
            <a:r>
              <a:rPr lang="fr-FR" sz="2000" b="1" dirty="0">
                <a:latin typeface="Arial Narrow"/>
                <a:cs typeface="Arial Narrow"/>
              </a:rPr>
              <a:t>en France dans la communauté en 2014 </a:t>
            </a:r>
            <a:endParaRPr lang="fr-FR" sz="2400" dirty="0" smtClean="0">
              <a:latin typeface="Arial Narrow"/>
              <a:cs typeface="Arial Narrow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rial Narrow"/>
                <a:cs typeface="Arial Narrow"/>
              </a:rPr>
              <a:t>- &lt; </a:t>
            </a:r>
            <a:r>
              <a:rPr lang="fr-FR" sz="2400" dirty="0">
                <a:latin typeface="Arial Narrow"/>
                <a:cs typeface="Arial Narrow"/>
              </a:rPr>
              <a:t>5 % pour aminosides, </a:t>
            </a:r>
            <a:r>
              <a:rPr lang="fr-FR" sz="2400" dirty="0" err="1">
                <a:latin typeface="Arial Narrow"/>
                <a:cs typeface="Arial Narrow"/>
              </a:rPr>
              <a:t>fosfomycine-trométamol</a:t>
            </a:r>
            <a:r>
              <a:rPr lang="fr-FR" sz="2400" dirty="0">
                <a:latin typeface="Arial Narrow"/>
                <a:cs typeface="Arial Narrow"/>
              </a:rPr>
              <a:t>, </a:t>
            </a:r>
            <a:r>
              <a:rPr lang="fr-FR" sz="2400" dirty="0" err="1">
                <a:latin typeface="Arial Narrow"/>
                <a:cs typeface="Arial Narrow"/>
              </a:rPr>
              <a:t>nitrofurantoïne</a:t>
            </a:r>
            <a:endParaRPr lang="fr-FR" sz="2400" dirty="0">
              <a:latin typeface="Arial Narrow"/>
              <a:cs typeface="Arial Narrow"/>
            </a:endParaRP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A7A7"/>
                </a:solidFill>
                <a:latin typeface="Arial Narrow"/>
                <a:cs typeface="Arial Narrow"/>
              </a:rPr>
              <a:t>-</a:t>
            </a:r>
            <a:r>
              <a:rPr lang="fr-FR" sz="2400" dirty="0">
                <a:latin typeface="Arial Narrow"/>
                <a:cs typeface="Arial Narrow"/>
              </a:rPr>
              <a:t> </a:t>
            </a:r>
            <a:r>
              <a:rPr lang="fr-FR" sz="2400" dirty="0">
                <a:solidFill>
                  <a:srgbClr val="FF0000"/>
                </a:solidFill>
                <a:latin typeface="Arial Narrow"/>
                <a:cs typeface="Arial Narrow"/>
              </a:rPr>
              <a:t>≈ 5 % pour </a:t>
            </a:r>
            <a:r>
              <a:rPr lang="fr-FR" sz="2400" dirty="0" smtClean="0">
                <a:solidFill>
                  <a:srgbClr val="FF0000"/>
                </a:solidFill>
                <a:latin typeface="Arial Narrow"/>
                <a:cs typeface="Arial Narrow"/>
              </a:rPr>
              <a:t>C3G et </a:t>
            </a:r>
            <a:r>
              <a:rPr lang="fr-FR" sz="2400" dirty="0" err="1">
                <a:solidFill>
                  <a:srgbClr val="FF0000"/>
                </a:solidFill>
                <a:latin typeface="Arial Narrow"/>
                <a:cs typeface="Arial Narrow"/>
              </a:rPr>
              <a:t>aztréonam</a:t>
            </a:r>
            <a:r>
              <a:rPr lang="fr-FR" sz="2400" dirty="0">
                <a:solidFill>
                  <a:srgbClr val="FF0000"/>
                </a:solidFill>
                <a:latin typeface="Arial Narrow"/>
                <a:cs typeface="Arial Narrow"/>
              </a:rPr>
              <a:t> </a:t>
            </a:r>
            <a:r>
              <a:rPr lang="fr-FR" sz="2400" dirty="0" smtClean="0">
                <a:solidFill>
                  <a:srgbClr val="FF0000"/>
                </a:solidFill>
                <a:latin typeface="Arial Narrow"/>
                <a:cs typeface="Arial Narrow"/>
              </a:rPr>
              <a:t>(AZACTAM)</a:t>
            </a:r>
            <a:endParaRPr lang="fr-FR" sz="2400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A7A7"/>
                </a:solidFill>
                <a:latin typeface="Arial Narrow"/>
                <a:cs typeface="Arial Narrow"/>
              </a:rPr>
              <a:t>-</a:t>
            </a:r>
            <a:r>
              <a:rPr lang="fr-FR" sz="2400" dirty="0">
                <a:latin typeface="Arial Narrow"/>
                <a:cs typeface="Arial Narrow"/>
              </a:rPr>
              <a:t> </a:t>
            </a:r>
            <a:r>
              <a:rPr lang="fr-FR" sz="2400" dirty="0">
                <a:solidFill>
                  <a:srgbClr val="FF0000"/>
                </a:solidFill>
                <a:latin typeface="Arial Narrow"/>
                <a:cs typeface="Arial Narrow"/>
              </a:rPr>
              <a:t>≈ 10 % pour </a:t>
            </a:r>
            <a:r>
              <a:rPr lang="fr-FR" sz="2400" dirty="0" err="1" smtClean="0">
                <a:solidFill>
                  <a:srgbClr val="FF0000"/>
                </a:solidFill>
                <a:latin typeface="Arial Narrow"/>
                <a:cs typeface="Arial Narrow"/>
              </a:rPr>
              <a:t>fluoro</a:t>
            </a:r>
            <a:r>
              <a:rPr lang="fr-FR" sz="2400" dirty="0" smtClean="0">
                <a:solidFill>
                  <a:srgbClr val="FF0000"/>
                </a:solidFill>
                <a:latin typeface="Arial Narrow"/>
                <a:cs typeface="Arial Narrow"/>
              </a:rPr>
              <a:t>-quinolones</a:t>
            </a:r>
            <a:r>
              <a:rPr lang="fr-FR" sz="2400" dirty="0">
                <a:solidFill>
                  <a:srgbClr val="FF0000"/>
                </a:solidFill>
                <a:latin typeface="Arial Narrow"/>
                <a:cs typeface="Arial Narrow"/>
              </a:rPr>
              <a:t> : </a:t>
            </a:r>
            <a:r>
              <a:rPr lang="fr-FR" sz="2400" dirty="0" smtClean="0">
                <a:solidFill>
                  <a:srgbClr val="FF0000"/>
                </a:solidFill>
                <a:latin typeface="Arial Narrow"/>
                <a:cs typeface="Arial Narrow"/>
              </a:rPr>
              <a:t>situation très variable (5-25%) !</a:t>
            </a:r>
            <a:endParaRPr lang="fr-FR" sz="2400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solidFill>
                  <a:srgbClr val="FF0000"/>
                </a:solidFill>
                <a:latin typeface="Arial Narrow"/>
                <a:cs typeface="Arial Narrow"/>
              </a:rPr>
              <a:t>	</a:t>
            </a:r>
            <a:r>
              <a:rPr lang="fr-FR" dirty="0" smtClean="0">
                <a:solidFill>
                  <a:srgbClr val="FF0000"/>
                </a:solidFill>
                <a:latin typeface="Arial Narrow"/>
                <a:cs typeface="Arial Narrow"/>
              </a:rPr>
              <a:t>≈ 5 </a:t>
            </a:r>
            <a:r>
              <a:rPr lang="fr-FR" dirty="0">
                <a:solidFill>
                  <a:srgbClr val="FF0000"/>
                </a:solidFill>
                <a:latin typeface="Arial Narrow"/>
                <a:cs typeface="Arial Narrow"/>
              </a:rPr>
              <a:t>% pour IU simple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FF0000"/>
                </a:solidFill>
                <a:latin typeface="Arial Narrow"/>
                <a:cs typeface="Arial Narrow"/>
              </a:rPr>
              <a:t>	</a:t>
            </a:r>
            <a:r>
              <a:rPr lang="fr-FR" u="sng" dirty="0" smtClean="0">
                <a:solidFill>
                  <a:srgbClr val="FF0000"/>
                </a:solidFill>
                <a:latin typeface="Arial Narrow"/>
                <a:cs typeface="Arial Narrow"/>
              </a:rPr>
              <a:t>&gt;</a:t>
            </a:r>
            <a:r>
              <a:rPr lang="fr-FR" dirty="0" smtClean="0">
                <a:solidFill>
                  <a:srgbClr val="FF0000"/>
                </a:solidFill>
                <a:latin typeface="Arial Narrow"/>
                <a:cs typeface="Arial Narrow"/>
              </a:rPr>
              <a:t> </a:t>
            </a:r>
            <a:r>
              <a:rPr lang="fr-FR" dirty="0">
                <a:solidFill>
                  <a:srgbClr val="FF0000"/>
                </a:solidFill>
                <a:latin typeface="Arial Narrow"/>
                <a:cs typeface="Arial Narrow"/>
              </a:rPr>
              <a:t>10 % pour la plupart des IU </a:t>
            </a:r>
            <a:r>
              <a:rPr lang="fr-FR" dirty="0" smtClean="0">
                <a:solidFill>
                  <a:srgbClr val="FF0000"/>
                </a:solidFill>
                <a:latin typeface="Arial Narrow"/>
                <a:cs typeface="Arial Narrow"/>
              </a:rPr>
              <a:t>à risque de complication ou </a:t>
            </a:r>
            <a:r>
              <a:rPr lang="fr-FR" dirty="0">
                <a:solidFill>
                  <a:srgbClr val="FF0000"/>
                </a:solidFill>
                <a:latin typeface="Arial Narrow"/>
                <a:cs typeface="Arial Narrow"/>
              </a:rPr>
              <a:t>si exposition à </a:t>
            </a:r>
            <a:r>
              <a:rPr lang="fr-FR" dirty="0" smtClean="0">
                <a:solidFill>
                  <a:srgbClr val="FF0000"/>
                </a:solidFill>
                <a:latin typeface="Arial Narrow"/>
                <a:cs typeface="Arial Narrow"/>
              </a:rPr>
              <a:t>la classe </a:t>
            </a:r>
            <a:r>
              <a:rPr lang="fr-FR" dirty="0">
                <a:solidFill>
                  <a:srgbClr val="FF0000"/>
                </a:solidFill>
                <a:latin typeface="Arial Narrow"/>
                <a:cs typeface="Arial Narrow"/>
              </a:rPr>
              <a:t>dans les 6</a:t>
            </a:r>
            <a:r>
              <a:rPr lang="fr-FR" dirty="0" smtClean="0">
                <a:solidFill>
                  <a:srgbClr val="FF0000"/>
                </a:solidFill>
                <a:latin typeface="Arial Narrow"/>
                <a:cs typeface="Arial Narrow"/>
              </a:rPr>
              <a:t> 	mois</a:t>
            </a:r>
            <a:endParaRPr lang="fr-FR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400" dirty="0" smtClean="0">
                <a:solidFill>
                  <a:srgbClr val="FF0000"/>
                </a:solidFill>
                <a:latin typeface="Arial Narrow"/>
                <a:cs typeface="Arial Narrow"/>
              </a:rPr>
              <a:t>&lt; 15 </a:t>
            </a:r>
            <a:r>
              <a:rPr lang="fr-FR" sz="2400" dirty="0">
                <a:solidFill>
                  <a:srgbClr val="FF0000"/>
                </a:solidFill>
                <a:latin typeface="Arial Narrow"/>
                <a:cs typeface="Arial Narrow"/>
              </a:rPr>
              <a:t>% pour </a:t>
            </a:r>
            <a:r>
              <a:rPr lang="fr-FR" sz="2400" dirty="0" err="1" smtClean="0">
                <a:solidFill>
                  <a:srgbClr val="FF0000"/>
                </a:solidFill>
                <a:latin typeface="Arial Narrow"/>
                <a:cs typeface="Arial Narrow"/>
              </a:rPr>
              <a:t>pivmécillinam</a:t>
            </a:r>
            <a:endParaRPr lang="fr-FR" sz="2400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400" dirty="0" smtClean="0">
                <a:latin typeface="Arial Narrow"/>
                <a:cs typeface="Arial Narrow"/>
              </a:rPr>
              <a:t>&gt;</a:t>
            </a:r>
            <a:r>
              <a:rPr lang="fr-FR" sz="2400" dirty="0">
                <a:latin typeface="Arial Narrow"/>
                <a:cs typeface="Arial Narrow"/>
              </a:rPr>
              <a:t>20 % pour </a:t>
            </a:r>
            <a:r>
              <a:rPr lang="fr-FR" sz="2400" dirty="0" err="1" smtClean="0">
                <a:latin typeface="Arial Narrow"/>
                <a:cs typeface="Arial Narrow"/>
              </a:rPr>
              <a:t>cotrimoxazole</a:t>
            </a:r>
            <a:r>
              <a:rPr lang="fr-FR" sz="2400" dirty="0" smtClean="0">
                <a:latin typeface="Arial Narrow"/>
                <a:cs typeface="Arial Narrow"/>
              </a:rPr>
              <a:t>, </a:t>
            </a:r>
            <a:endParaRPr lang="fr-FR" sz="2400" dirty="0">
              <a:latin typeface="Arial Narrow"/>
              <a:cs typeface="Arial Narro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21527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200" b="1" dirty="0">
                <a:latin typeface="Arial Narrow"/>
                <a:cs typeface="Arial Narrow"/>
              </a:rPr>
              <a:t>Critères généraux des choix antibiotiques</a:t>
            </a:r>
          </a:p>
          <a:p>
            <a:pPr algn="ctr">
              <a:spcBef>
                <a:spcPct val="50000"/>
              </a:spcBef>
            </a:pPr>
            <a:endParaRPr lang="fr-FR" sz="3200" b="1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9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286591"/>
            <a:ext cx="1285852" cy="1245446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8074742" y="6366711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fr-FR" sz="1200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361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475656" y="548680"/>
            <a:ext cx="64087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200" b="1" dirty="0" smtClean="0">
                <a:latin typeface="Arial Narrow"/>
                <a:cs typeface="Arial Narrow"/>
              </a:rPr>
              <a:t>BLSE et IU</a:t>
            </a:r>
            <a:endParaRPr lang="fr-FR" sz="3200" b="1" dirty="0">
              <a:latin typeface="Arial Narrow"/>
              <a:cs typeface="Arial Narro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39552" y="1412776"/>
            <a:ext cx="8389440" cy="604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fr-FR" sz="2800" b="1" dirty="0" smtClean="0">
                <a:latin typeface="Arial Narrow"/>
                <a:cs typeface="Arial Narrow"/>
              </a:rPr>
              <a:t>Autour de </a:t>
            </a:r>
            <a:r>
              <a:rPr lang="fr-FR" sz="2800" b="1" dirty="0" smtClean="0">
                <a:solidFill>
                  <a:srgbClr val="FF0000"/>
                </a:solidFill>
                <a:latin typeface="Arial Narrow"/>
                <a:cs typeface="Arial Narrow"/>
              </a:rPr>
              <a:t>5 % </a:t>
            </a:r>
            <a:r>
              <a:rPr lang="fr-FR" sz="2800" b="1" dirty="0" smtClean="0">
                <a:latin typeface="Arial Narrow"/>
                <a:cs typeface="Arial Narrow"/>
              </a:rPr>
              <a:t>chez </a:t>
            </a:r>
            <a:r>
              <a:rPr lang="fr-FR" sz="2800" b="1" i="1" dirty="0" smtClean="0">
                <a:latin typeface="Arial Narrow"/>
                <a:cs typeface="Arial Narrow"/>
              </a:rPr>
              <a:t>E coli</a:t>
            </a:r>
            <a:r>
              <a:rPr lang="fr-FR" sz="2800" i="1" dirty="0" smtClean="0">
                <a:latin typeface="Arial Narrow"/>
                <a:cs typeface="Arial Narrow"/>
              </a:rPr>
              <a:t>.</a:t>
            </a:r>
            <a:r>
              <a:rPr lang="fr-FR" sz="2800" dirty="0" smtClean="0">
                <a:latin typeface="Arial Narrow"/>
                <a:cs typeface="Arial Narrow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fr-FR" sz="2800" b="1" dirty="0">
                <a:latin typeface="Arial Narrow"/>
                <a:cs typeface="Arial Narrow"/>
              </a:rPr>
              <a:t>Le risque individuel d'IU à </a:t>
            </a:r>
            <a:r>
              <a:rPr lang="fr-FR" sz="2800" b="1" dirty="0" smtClean="0">
                <a:latin typeface="Arial Narrow"/>
                <a:cs typeface="Arial Narrow"/>
              </a:rPr>
              <a:t>EBLSE </a:t>
            </a:r>
            <a:r>
              <a:rPr lang="fr-FR" sz="2800" b="1" dirty="0">
                <a:latin typeface="Arial Narrow"/>
                <a:cs typeface="Arial Narrow"/>
              </a:rPr>
              <a:t>est difficile à </a:t>
            </a:r>
            <a:r>
              <a:rPr lang="fr-FR" sz="2800" b="1" dirty="0" smtClean="0">
                <a:latin typeface="Arial Narrow"/>
                <a:cs typeface="Arial Narrow"/>
              </a:rPr>
              <a:t>évaluer</a:t>
            </a:r>
            <a:endParaRPr lang="fr-FR" sz="2800" dirty="0" smtClean="0">
              <a:latin typeface="Arial Narrow"/>
              <a:cs typeface="Arial Narrow"/>
            </a:endParaRPr>
          </a:p>
          <a:p>
            <a:pPr marL="800100" lvl="1" indent="-342900">
              <a:buFont typeface="Arial"/>
              <a:buChar char="•"/>
            </a:pPr>
            <a:r>
              <a:rPr lang="fr-FR" sz="2800" dirty="0" smtClean="0">
                <a:latin typeface="Arial Narrow"/>
                <a:cs typeface="Arial Narrow"/>
              </a:rPr>
              <a:t>Etudes internationales : </a:t>
            </a:r>
          </a:p>
          <a:p>
            <a:pPr marL="1257300" lvl="2" indent="-342900">
              <a:lnSpc>
                <a:spcPct val="110000"/>
              </a:lnSpc>
              <a:buFont typeface="Lucida Grande"/>
              <a:buChar char="-"/>
            </a:pPr>
            <a:r>
              <a:rPr lang="fr-FR" sz="2400" dirty="0">
                <a:latin typeface="Arial Narrow"/>
                <a:cs typeface="Arial Narrow"/>
              </a:rPr>
              <a:t>ATB par </a:t>
            </a:r>
            <a:r>
              <a:rPr lang="fr-FR" sz="2400" dirty="0" smtClean="0">
                <a:latin typeface="Arial Narrow"/>
                <a:cs typeface="Arial Narrow"/>
              </a:rPr>
              <a:t>pénicilline + inhibiteur</a:t>
            </a:r>
            <a:r>
              <a:rPr lang="fr-FR" sz="2400" dirty="0">
                <a:latin typeface="Arial Narrow"/>
                <a:cs typeface="Arial Narrow"/>
              </a:rPr>
              <a:t>, C2G ou C3G, ou FQ dans les 6 mois </a:t>
            </a:r>
          </a:p>
          <a:p>
            <a:pPr marL="1257300" lvl="2" indent="-342900">
              <a:lnSpc>
                <a:spcPct val="110000"/>
              </a:lnSpc>
              <a:buFont typeface="Lucida Grande"/>
              <a:buChar char="-"/>
            </a:pPr>
            <a:r>
              <a:rPr lang="fr-FR" sz="2400" dirty="0">
                <a:latin typeface="Arial Narrow"/>
                <a:cs typeface="Arial Narrow"/>
              </a:rPr>
              <a:t>Voyage récent en zone d'endémie d'EBLSE</a:t>
            </a:r>
          </a:p>
          <a:p>
            <a:pPr marL="1257300" lvl="2" indent="-342900">
              <a:lnSpc>
                <a:spcPct val="110000"/>
              </a:lnSpc>
              <a:buFont typeface="Lucida Grande"/>
              <a:buChar char="-"/>
            </a:pPr>
            <a:r>
              <a:rPr lang="fr-FR" sz="2400" dirty="0">
                <a:latin typeface="Arial Narrow"/>
                <a:cs typeface="Arial Narrow"/>
              </a:rPr>
              <a:t>Hospitalisation dans les 3 mois précédents</a:t>
            </a:r>
          </a:p>
          <a:p>
            <a:pPr marL="1257300" lvl="2" indent="-342900">
              <a:lnSpc>
                <a:spcPct val="110000"/>
              </a:lnSpc>
              <a:buFont typeface="Lucida Grande"/>
              <a:buChar char="-"/>
            </a:pPr>
            <a:r>
              <a:rPr lang="fr-FR" sz="2400" dirty="0">
                <a:latin typeface="Arial Narrow"/>
                <a:cs typeface="Arial Narrow"/>
              </a:rPr>
              <a:t>Vie en établissement de long-</a:t>
            </a:r>
            <a:r>
              <a:rPr lang="fr-FR" sz="2400" dirty="0" smtClean="0">
                <a:latin typeface="Arial Narrow"/>
                <a:cs typeface="Arial Narrow"/>
              </a:rPr>
              <a:t>séjour</a:t>
            </a:r>
          </a:p>
          <a:p>
            <a:pPr marL="800100" lvl="1" indent="-342900">
              <a:lnSpc>
                <a:spcPct val="110000"/>
              </a:lnSpc>
              <a:buFont typeface="Arial"/>
              <a:buChar char="•"/>
            </a:pPr>
            <a:r>
              <a:rPr lang="fr-FR" sz="2800" dirty="0" smtClean="0">
                <a:solidFill>
                  <a:srgbClr val="FF0000"/>
                </a:solidFill>
                <a:latin typeface="Arial Narrow"/>
                <a:cs typeface="Arial Narrow"/>
              </a:rPr>
              <a:t>ATCD de colonisation urinaire ou d’IU à EBLSE (6 mois) est considéré comme FDR d'IU à EBLSE [accord professionnel]</a:t>
            </a:r>
            <a:endParaRPr lang="fr-FR" sz="2800" i="1" dirty="0" smtClean="0">
              <a:solidFill>
                <a:srgbClr val="FF0000"/>
              </a:solidFill>
              <a:latin typeface="Arial Narrow"/>
              <a:cs typeface="Arial Narrow"/>
            </a:endParaRPr>
          </a:p>
          <a:p>
            <a:pPr>
              <a:lnSpc>
                <a:spcPct val="110000"/>
              </a:lnSpc>
            </a:pPr>
            <a:endParaRPr lang="fr-FR" sz="2400" dirty="0" smtClean="0">
              <a:latin typeface="Arial Narrow"/>
              <a:cs typeface="Arial Narrow"/>
            </a:endParaRPr>
          </a:p>
          <a:p>
            <a:r>
              <a:rPr lang="fr-FR" sz="2400" b="1" dirty="0" smtClean="0">
                <a:latin typeface="Arial Narrow"/>
                <a:cs typeface="Arial Narrow"/>
              </a:rPr>
              <a:t> 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254700" y="618679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fr-FR" sz="1600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618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51520" y="260648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3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E coli </a:t>
            </a:r>
            <a:r>
              <a:rPr lang="fr-FR" sz="23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BLSE en France dans la communauté en 2014 :        	        	</a:t>
            </a:r>
            <a:r>
              <a:rPr lang="fr-F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-</a:t>
            </a:r>
            <a:r>
              <a:rPr lang="fr-F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facteurs de risque d’acquisition                                                                            	- et circonstances où ils doivent être pris en compte dans 	 	  	  l’antibiothérapie probabiliste des IU</a:t>
            </a:r>
            <a:r>
              <a:rPr lang="fr-F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endParaRPr lang="fr-FR" sz="2300" b="1" dirty="0" smtClean="0">
              <a:solidFill>
                <a:srgbClr val="0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299550"/>
              </p:ext>
            </p:extLst>
          </p:nvPr>
        </p:nvGraphicFramePr>
        <p:xfrm>
          <a:off x="179512" y="2204864"/>
          <a:ext cx="8964487" cy="30963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0929"/>
                <a:gridCol w="1469588"/>
                <a:gridCol w="1249150"/>
                <a:gridCol w="1322629"/>
                <a:gridCol w="1102191"/>
              </a:tblGrid>
              <a:tr h="401480">
                <a:tc rowSpan="3">
                  <a:txBody>
                    <a:bodyPr/>
                    <a:lstStyle/>
                    <a:p>
                      <a:pPr algn="l"/>
                      <a:r>
                        <a:rPr lang="fr-FR" sz="15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FDR BLSE</a:t>
                      </a:r>
                      <a:endParaRPr lang="fr-FR" sz="15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5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à prendre en compte si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01480"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5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IU</a:t>
                      </a: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simple ou à risque de complication  sans gravité </a:t>
                      </a:r>
                      <a:endParaRPr lang="fr-FR" sz="15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IU grave </a:t>
                      </a:r>
                      <a:endParaRPr lang="fr-FR" sz="1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687466"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Sepsis grave</a:t>
                      </a:r>
                      <a:endParaRPr lang="fr-FR" sz="1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Geste urologique </a:t>
                      </a:r>
                      <a:endParaRPr lang="fr-FR" sz="1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Choc septique </a:t>
                      </a:r>
                      <a:endParaRPr lang="fr-FR" sz="1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80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ATCD </a:t>
                      </a:r>
                      <a:r>
                        <a:rPr lang="fr-FR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colonisation / IU à EBLSE &lt; 6 mois </a:t>
                      </a:r>
                      <a:endParaRPr lang="fr-FR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  <a:endParaRPr lang="fr-FR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  <a:endParaRPr lang="fr-FR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  <a:endParaRPr lang="fr-FR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  <a:endParaRPr lang="fr-FR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1491">
                <a:tc>
                  <a:txBody>
                    <a:bodyPr/>
                    <a:lstStyle/>
                    <a:p>
                      <a:pPr algn="ctr"/>
                      <a:endParaRPr lang="fr-FR" sz="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5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5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22949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fr-FR" sz="14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amox</a:t>
                      </a:r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14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clav</a:t>
                      </a:r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ou C2G ou C3G ou FQ &lt; 6 mois </a:t>
                      </a:r>
                    </a:p>
                    <a:p>
                      <a:pPr algn="l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</a:t>
                      </a:r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oyage récent en zone d’endémie </a:t>
                      </a:r>
                    </a:p>
                    <a:p>
                      <a:pPr algn="l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hospitalisation &lt; 3 mois </a:t>
                      </a:r>
                    </a:p>
                    <a:p>
                      <a:pPr algn="l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</a:t>
                      </a:r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  <a:r>
                        <a:rPr lang="fr-FR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en long séjour </a:t>
                      </a:r>
                      <a:endParaRPr lang="fr-FR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  <a:endParaRPr lang="fr-FR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  <a:endParaRPr lang="fr-FR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 </a:t>
                      </a:r>
                    </a:p>
                  </a:txBody>
                  <a:tcPr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 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 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 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oui </a:t>
                      </a:r>
                      <a:endParaRPr lang="fr-FR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379F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5286591"/>
            <a:ext cx="1285852" cy="1245446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8074742" y="6366711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fr-FR" sz="1200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93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latin typeface="+mn-lt"/>
                <a:cs typeface="Arial Narrow"/>
              </a:rPr>
              <a:t>ATB et EBLSE</a:t>
            </a:r>
            <a:endParaRPr lang="fr-FR" sz="3600" b="1" dirty="0">
              <a:latin typeface="+mn-lt"/>
              <a:cs typeface="Arial Narrow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11349"/>
            <a:ext cx="87849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 smtClean="0">
                <a:latin typeface="+mn-lt"/>
                <a:cs typeface="Arial Narrow"/>
              </a:rPr>
              <a:t>ATB </a:t>
            </a:r>
            <a:r>
              <a:rPr lang="fr-FR" sz="2800" u="sng" dirty="0" smtClean="0">
                <a:latin typeface="+mn-lt"/>
                <a:cs typeface="Arial Narrow"/>
              </a:rPr>
              <a:t>actuellement</a:t>
            </a:r>
            <a:r>
              <a:rPr lang="fr-FR" sz="2800" dirty="0" smtClean="0">
                <a:latin typeface="+mn-lt"/>
                <a:cs typeface="Arial Narrow"/>
              </a:rPr>
              <a:t> actifs, (</a:t>
            </a:r>
            <a:r>
              <a:rPr lang="fr-FR" sz="2400" dirty="0" smtClean="0">
                <a:latin typeface="+mn-lt"/>
                <a:cs typeface="Arial Narrow"/>
              </a:rPr>
              <a:t>alternative aux </a:t>
            </a:r>
            <a:r>
              <a:rPr lang="fr-FR" sz="2400" dirty="0" err="1" smtClean="0">
                <a:latin typeface="+mn-lt"/>
                <a:cs typeface="Arial Narrow"/>
              </a:rPr>
              <a:t>carbapénèmes</a:t>
            </a:r>
            <a:r>
              <a:rPr lang="fr-FR" sz="2400" dirty="0" smtClean="0">
                <a:latin typeface="+mn-lt"/>
                <a:cs typeface="Arial Narrow"/>
              </a:rPr>
              <a:t>) IU EBLSE </a:t>
            </a:r>
            <a:r>
              <a:rPr lang="fr-FR" dirty="0" smtClean="0">
                <a:latin typeface="+mn-lt"/>
                <a:cs typeface="Arial Narrow"/>
              </a:rPr>
              <a:t>: </a:t>
            </a:r>
          </a:p>
          <a:p>
            <a:pPr lvl="1"/>
            <a:r>
              <a:rPr lang="fr-FR" sz="2400" dirty="0" err="1" smtClean="0">
                <a:latin typeface="+mn-lt"/>
                <a:cs typeface="Arial Narrow"/>
              </a:rPr>
              <a:t>fosfomycine</a:t>
            </a:r>
            <a:r>
              <a:rPr lang="fr-FR" sz="2400" dirty="0" err="1">
                <a:latin typeface="+mn-lt"/>
                <a:cs typeface="Arial Narrow"/>
              </a:rPr>
              <a:t>-trométamol</a:t>
            </a:r>
            <a:r>
              <a:rPr lang="fr-FR" sz="2400" dirty="0">
                <a:latin typeface="+mn-lt"/>
                <a:cs typeface="Arial Narrow"/>
              </a:rPr>
              <a:t> (sensibilité &gt; 98 %), </a:t>
            </a:r>
            <a:endParaRPr lang="fr-FR" sz="2400" dirty="0" smtClean="0">
              <a:latin typeface="+mn-lt"/>
              <a:cs typeface="Arial Narrow"/>
            </a:endParaRPr>
          </a:p>
          <a:p>
            <a:pPr lvl="1"/>
            <a:r>
              <a:rPr lang="fr-FR" sz="2400" dirty="0" err="1" smtClean="0">
                <a:latin typeface="+mn-lt"/>
                <a:cs typeface="Arial Narrow"/>
              </a:rPr>
              <a:t>nitrofurantoïne</a:t>
            </a:r>
            <a:r>
              <a:rPr lang="fr-FR" sz="2400" dirty="0" smtClean="0">
                <a:latin typeface="+mn-lt"/>
                <a:cs typeface="Arial Narrow"/>
              </a:rPr>
              <a:t> </a:t>
            </a:r>
            <a:r>
              <a:rPr lang="fr-FR" sz="2400" dirty="0">
                <a:latin typeface="+mn-lt"/>
                <a:cs typeface="Arial Narrow"/>
              </a:rPr>
              <a:t>(&gt;90%), </a:t>
            </a:r>
            <a:endParaRPr lang="fr-FR" sz="2400" dirty="0" smtClean="0">
              <a:latin typeface="+mn-lt"/>
              <a:cs typeface="Arial Narrow"/>
            </a:endParaRPr>
          </a:p>
          <a:p>
            <a:pPr lvl="1"/>
            <a:r>
              <a:rPr lang="fr-FR" sz="2400" dirty="0" err="1" smtClean="0">
                <a:latin typeface="+mn-lt"/>
                <a:cs typeface="Arial Narrow"/>
              </a:rPr>
              <a:t>pivmécillinam</a:t>
            </a:r>
            <a:r>
              <a:rPr lang="fr-FR" sz="2400" dirty="0" smtClean="0">
                <a:latin typeface="+mn-lt"/>
                <a:cs typeface="Arial Narrow"/>
              </a:rPr>
              <a:t> </a:t>
            </a:r>
            <a:r>
              <a:rPr lang="fr-FR" sz="2400" dirty="0">
                <a:latin typeface="+mn-lt"/>
                <a:cs typeface="Arial Narrow"/>
              </a:rPr>
              <a:t>(70-90%)</a:t>
            </a:r>
            <a:r>
              <a:rPr lang="en-US" sz="2400" dirty="0">
                <a:latin typeface="+mn-lt"/>
                <a:cs typeface="Arial Narrow"/>
              </a:rPr>
              <a:t> </a:t>
            </a:r>
            <a:endParaRPr lang="en-US" sz="2400" dirty="0" smtClean="0">
              <a:latin typeface="+mn-lt"/>
              <a:cs typeface="Arial Narrow"/>
            </a:endParaRPr>
          </a:p>
          <a:p>
            <a:pPr marL="457200" lvl="1" indent="0">
              <a:buNone/>
            </a:pPr>
            <a:endParaRPr lang="fr-FR" sz="2400" dirty="0">
              <a:latin typeface="+mn-lt"/>
              <a:cs typeface="Arial Narrow"/>
            </a:endParaRPr>
          </a:p>
          <a:p>
            <a:pPr lvl="1"/>
            <a:r>
              <a:rPr lang="fr-FR" sz="2400" dirty="0" smtClean="0">
                <a:latin typeface="+mn-lt"/>
                <a:cs typeface="Arial Narrow"/>
              </a:rPr>
              <a:t>aminosides</a:t>
            </a:r>
            <a:r>
              <a:rPr lang="fr-FR" sz="2400" dirty="0">
                <a:latin typeface="+mn-lt"/>
                <a:cs typeface="Arial Narrow"/>
              </a:rPr>
              <a:t> </a:t>
            </a:r>
            <a:r>
              <a:rPr lang="fr-FR" sz="2400" dirty="0" smtClean="0">
                <a:latin typeface="+mn-lt"/>
                <a:cs typeface="Arial Narrow"/>
              </a:rPr>
              <a:t>: </a:t>
            </a:r>
            <a:r>
              <a:rPr lang="fr-FR" sz="2000" b="1" dirty="0" err="1" smtClean="0">
                <a:solidFill>
                  <a:srgbClr val="000000"/>
                </a:solidFill>
                <a:latin typeface="+mn-lt"/>
                <a:cs typeface="Arial Narrow"/>
              </a:rPr>
              <a:t>amikacine</a:t>
            </a:r>
            <a:r>
              <a:rPr lang="fr-FR" sz="2000" dirty="0" smtClean="0">
                <a:latin typeface="+mn-lt"/>
                <a:cs typeface="Arial Narrow"/>
              </a:rPr>
              <a:t> sensibilité proche </a:t>
            </a:r>
            <a:r>
              <a:rPr lang="fr-FR" sz="2000" dirty="0">
                <a:latin typeface="+mn-lt"/>
                <a:cs typeface="Arial Narrow"/>
              </a:rPr>
              <a:t>de 90</a:t>
            </a:r>
            <a:r>
              <a:rPr lang="fr-FR" sz="2000" dirty="0" smtClean="0">
                <a:latin typeface="+mn-lt"/>
                <a:cs typeface="Arial Narrow"/>
              </a:rPr>
              <a:t>%</a:t>
            </a:r>
            <a:r>
              <a:rPr lang="fr-FR" sz="2000" dirty="0">
                <a:latin typeface="+mn-lt"/>
                <a:cs typeface="Arial Narrow"/>
              </a:rPr>
              <a:t> </a:t>
            </a:r>
            <a:r>
              <a:rPr lang="fr-FR" sz="2000" dirty="0" smtClean="0">
                <a:latin typeface="+mn-lt"/>
                <a:cs typeface="Arial Narrow"/>
              </a:rPr>
              <a:t>(65</a:t>
            </a:r>
            <a:r>
              <a:rPr lang="fr-FR" sz="2000" dirty="0">
                <a:latin typeface="+mn-lt"/>
                <a:cs typeface="Arial Narrow"/>
              </a:rPr>
              <a:t>-70 % pour la gentamicine)</a:t>
            </a:r>
          </a:p>
          <a:p>
            <a:pPr lvl="1"/>
            <a:r>
              <a:rPr lang="fr-FR" sz="2400" dirty="0" err="1" smtClean="0">
                <a:latin typeface="+mn-lt"/>
                <a:cs typeface="Arial Narrow"/>
              </a:rPr>
              <a:t>céfoxitine</a:t>
            </a:r>
            <a:r>
              <a:rPr lang="fr-FR" sz="2400" dirty="0" smtClean="0">
                <a:latin typeface="+mn-lt"/>
                <a:cs typeface="Arial Narrow"/>
              </a:rPr>
              <a:t> </a:t>
            </a:r>
            <a:r>
              <a:rPr lang="fr-FR" sz="2400" dirty="0" smtClean="0">
                <a:latin typeface="+mn-lt"/>
                <a:cs typeface="Arial Narrow"/>
              </a:rPr>
              <a:t>(MEFOXIN) (</a:t>
            </a:r>
            <a:r>
              <a:rPr lang="fr-FR" sz="2400" dirty="0">
                <a:latin typeface="+mn-lt"/>
                <a:cs typeface="Arial Narrow"/>
              </a:rPr>
              <a:t>non hydrolysé par les BLSE), </a:t>
            </a:r>
          </a:p>
          <a:p>
            <a:pPr lvl="1"/>
            <a:r>
              <a:rPr lang="fr-FR" sz="2400" dirty="0" err="1" smtClean="0">
                <a:latin typeface="+mn-lt"/>
                <a:cs typeface="Arial Narrow"/>
              </a:rPr>
              <a:t>pipéracilline</a:t>
            </a:r>
            <a:r>
              <a:rPr lang="fr-FR" sz="2400" dirty="0" err="1">
                <a:latin typeface="+mn-lt"/>
                <a:cs typeface="Arial Narrow"/>
              </a:rPr>
              <a:t>-tazobactam</a:t>
            </a:r>
            <a:r>
              <a:rPr lang="fr-FR" sz="2400" dirty="0">
                <a:latin typeface="+mn-lt"/>
                <a:cs typeface="Arial Narrow"/>
              </a:rPr>
              <a:t> </a:t>
            </a:r>
            <a:r>
              <a:rPr lang="fr-FR" sz="2400" dirty="0" smtClean="0">
                <a:latin typeface="+mn-lt"/>
                <a:cs typeface="Arial Narrow"/>
              </a:rPr>
              <a:t>(TAZOCILLINE) </a:t>
            </a:r>
            <a:r>
              <a:rPr lang="fr-FR" sz="2000" dirty="0" smtClean="0">
                <a:latin typeface="+mn-lt"/>
                <a:cs typeface="Arial Narrow"/>
              </a:rPr>
              <a:t>(</a:t>
            </a:r>
            <a:r>
              <a:rPr lang="fr-FR" sz="2000" dirty="0" smtClean="0">
                <a:latin typeface="+mn-lt"/>
                <a:cs typeface="Arial Narrow"/>
              </a:rPr>
              <a:t>CMI &lt; 8) (</a:t>
            </a:r>
            <a:r>
              <a:rPr lang="fr-FR" sz="2000" dirty="0">
                <a:latin typeface="+mn-lt"/>
                <a:cs typeface="Arial Narrow"/>
              </a:rPr>
              <a:t>&gt;80%) </a:t>
            </a:r>
          </a:p>
          <a:p>
            <a:pPr marL="457200" lvl="1" indent="0">
              <a:buNone/>
            </a:pPr>
            <a:endParaRPr lang="en-US" sz="2000" dirty="0">
              <a:latin typeface="+mn-lt"/>
              <a:cs typeface="Arial Narrow"/>
            </a:endParaRPr>
          </a:p>
          <a:p>
            <a:endParaRPr lang="fr-FR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926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latin typeface="+mn-lt"/>
              </a:rPr>
              <a:t>Carbapenèmes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5" name="Image 4" descr="Capture d’écran 2015-03-12 à 12.36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9144000" cy="468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65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Cystite simple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Monuryl</a:t>
            </a:r>
            <a:r>
              <a:rPr lang="fr-FR" dirty="0" smtClean="0"/>
              <a:t> 1 sachet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err="1" smtClean="0"/>
              <a:t>Selexid</a:t>
            </a:r>
            <a:r>
              <a:rPr lang="fr-FR" dirty="0" smtClean="0"/>
              <a:t> 5 jours</a:t>
            </a:r>
          </a:p>
          <a:p>
            <a:endParaRPr lang="fr-FR" dirty="0" smtClean="0"/>
          </a:p>
          <a:p>
            <a:r>
              <a:rPr lang="fr-FR" dirty="0" smtClean="0"/>
              <a:t>Quinolones (</a:t>
            </a:r>
            <a:r>
              <a:rPr lang="fr-FR" dirty="0" err="1" smtClean="0"/>
              <a:t>Cipro</a:t>
            </a:r>
            <a:r>
              <a:rPr lang="fr-FR" dirty="0" smtClean="0"/>
              <a:t> ou </a:t>
            </a:r>
            <a:r>
              <a:rPr lang="fr-FR" dirty="0" err="1" smtClean="0"/>
              <a:t>Ofloxacine</a:t>
            </a:r>
            <a:r>
              <a:rPr lang="fr-FR" dirty="0" smtClean="0"/>
              <a:t>) Dose unique</a:t>
            </a:r>
            <a:endParaRPr lang="fr-FR" dirty="0"/>
          </a:p>
          <a:p>
            <a:r>
              <a:rPr lang="fr-FR" dirty="0" err="1" smtClean="0"/>
              <a:t>Furadantine</a:t>
            </a:r>
            <a:r>
              <a:rPr lang="fr-FR" dirty="0" smtClean="0"/>
              <a:t> 5 jours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617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Cystite simple post </a:t>
            </a:r>
            <a:r>
              <a:rPr lang="fr-FR" dirty="0" err="1" smtClean="0"/>
              <a:t>coitale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 smtClean="0"/>
              <a:t>Monuryl</a:t>
            </a:r>
            <a:r>
              <a:rPr lang="fr-FR" dirty="0" smtClean="0"/>
              <a:t> 1 sachet après un rapport (durée d’action une semaine)</a:t>
            </a:r>
          </a:p>
          <a:p>
            <a:endParaRPr lang="fr-FR" dirty="0"/>
          </a:p>
          <a:p>
            <a:r>
              <a:rPr lang="fr-FR" dirty="0" smtClean="0"/>
              <a:t>Efficacité </a:t>
            </a:r>
            <a:r>
              <a:rPr lang="fr-FR" dirty="0"/>
              <a:t>non </a:t>
            </a:r>
            <a:r>
              <a:rPr lang="fr-FR" dirty="0" smtClean="0"/>
              <a:t>démontrée de :</a:t>
            </a:r>
            <a:r>
              <a:rPr lang="fr-FR" dirty="0" err="1" smtClean="0"/>
              <a:t>régles</a:t>
            </a:r>
            <a:r>
              <a:rPr lang="fr-FR" dirty="0" smtClean="0"/>
              <a:t> hygiéno-diététiques, canneberge, </a:t>
            </a:r>
            <a:r>
              <a:rPr lang="fr-FR" dirty="0" err="1" smtClean="0"/>
              <a:t>oestrogenes</a:t>
            </a:r>
            <a:r>
              <a:rPr lang="fr-FR" dirty="0" smtClean="0"/>
              <a:t> locaux:</a:t>
            </a:r>
          </a:p>
          <a:p>
            <a:r>
              <a:rPr lang="fr-FR" dirty="0" smtClean="0"/>
              <a:t>Pas de consultation spécialisée</a:t>
            </a:r>
          </a:p>
          <a:p>
            <a:r>
              <a:rPr lang="fr-FR" dirty="0" smtClean="0"/>
              <a:t>Pas de geste sur le méat urétral</a:t>
            </a:r>
          </a:p>
          <a:p>
            <a:endParaRPr lang="fr-FR" dirty="0"/>
          </a:p>
          <a:p>
            <a:r>
              <a:rPr lang="fr-FR" dirty="0" smtClean="0"/>
              <a:t>Prévention MST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492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Cystite récidivante: urologue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Recherche d’un </a:t>
            </a:r>
            <a:r>
              <a:rPr lang="fr-FR" dirty="0" smtClean="0">
                <a:solidFill>
                  <a:srgbClr val="FF0000"/>
                </a:solidFill>
              </a:rPr>
              <a:t>résidu post-mictionnel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0000"/>
                </a:solidFill>
              </a:rPr>
              <a:t>Homme : adénome, neurologique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0000"/>
                </a:solidFill>
              </a:rPr>
              <a:t>Femme : BSU, </a:t>
            </a:r>
            <a:r>
              <a:rPr lang="fr-FR" dirty="0" smtClean="0">
                <a:solidFill>
                  <a:srgbClr val="000000"/>
                </a:solidFill>
              </a:rPr>
              <a:t>âge, </a:t>
            </a:r>
            <a:endParaRPr lang="fr-FR" dirty="0" smtClean="0">
              <a:solidFill>
                <a:srgbClr val="00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Si RPM &gt; 50ml: </a:t>
            </a:r>
          </a:p>
          <a:p>
            <a:r>
              <a:rPr lang="fr-FR" dirty="0" smtClean="0"/>
              <a:t>Désinfection prolongée de 3-6 mois</a:t>
            </a:r>
          </a:p>
          <a:p>
            <a:r>
              <a:rPr lang="fr-FR" dirty="0" smtClean="0"/>
              <a:t>Auto-sondages si &gt; 100ml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586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18864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200" b="1" dirty="0" smtClean="0">
                <a:solidFill>
                  <a:srgbClr val="000000"/>
                </a:solidFill>
                <a:latin typeface="Arial Narrow"/>
                <a:cs typeface="Arial Narrow"/>
              </a:rPr>
              <a:t>Cystite à risque de complication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00430" y="1335273"/>
            <a:ext cx="205650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BU positive </a:t>
            </a:r>
            <a:r>
              <a:rPr lang="fr-FR" sz="1400" dirty="0" smtClean="0">
                <a:latin typeface="Arial" pitchFamily="34" charset="0"/>
                <a:cs typeface="Arial" pitchFamily="34" charset="0"/>
                <a:sym typeface="Wingdings"/>
              </a:rPr>
              <a:t> ECBU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71538" y="1928802"/>
            <a:ext cx="2617367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Traitement pouvant être différé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214942" y="1928802"/>
            <a:ext cx="292895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Traitement ne pouvant être différé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786314" y="2571744"/>
            <a:ext cx="4143404" cy="271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r>
              <a:rPr lang="fr-FR" sz="1400" u="sng" dirty="0" smtClean="0">
                <a:latin typeface="Arial" pitchFamily="34" charset="0"/>
                <a:cs typeface="Arial" pitchFamily="34" charset="0"/>
              </a:rPr>
              <a:t>Traitement de 1</a:t>
            </a:r>
            <a:r>
              <a:rPr lang="fr-FR" sz="1400" u="sng" baseline="30000" dirty="0" smtClean="0">
                <a:latin typeface="Arial" pitchFamily="34" charset="0"/>
                <a:cs typeface="Arial" pitchFamily="34" charset="0"/>
              </a:rPr>
              <a:t>ère</a:t>
            </a:r>
            <a:r>
              <a:rPr lang="fr-FR" sz="1400" u="sng" dirty="0" smtClean="0">
                <a:latin typeface="Arial" pitchFamily="34" charset="0"/>
                <a:cs typeface="Arial" pitchFamily="34" charset="0"/>
              </a:rPr>
              <a:t> intention </a:t>
            </a:r>
          </a:p>
          <a:p>
            <a:pPr>
              <a:buFontTx/>
              <a:buChar char="-"/>
            </a:pP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nitrofurantoïne</a:t>
            </a:r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1400" u="sng" dirty="0" smtClean="0">
                <a:latin typeface="Arial" pitchFamily="34" charset="0"/>
                <a:cs typeface="Arial" pitchFamily="34" charset="0"/>
              </a:rPr>
              <a:t>Traitement de 2</a:t>
            </a:r>
            <a:r>
              <a:rPr lang="fr-FR" sz="1400" u="sng" baseline="30000" dirty="0" smtClean="0">
                <a:latin typeface="Arial" pitchFamily="34" charset="0"/>
                <a:cs typeface="Arial" pitchFamily="34" charset="0"/>
              </a:rPr>
              <a:t>ème</a:t>
            </a:r>
            <a:r>
              <a:rPr lang="fr-FR" sz="1400" u="sng" dirty="0" smtClean="0">
                <a:latin typeface="Arial" pitchFamily="34" charset="0"/>
                <a:cs typeface="Arial" pitchFamily="34" charset="0"/>
              </a:rPr>
              <a:t> intention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si contre-indication à la 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nitrofurantoïne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cefixime</a:t>
            </a:r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fr-FR" sz="1400" dirty="0" smtClean="0">
                <a:latin typeface="Arial" pitchFamily="34" charset="0"/>
                <a:cs typeface="Arial" pitchFamily="34" charset="0"/>
              </a:rPr>
              <a:t> ou 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fluoroquinolone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Adaptation à l’antibiogramme </a:t>
            </a:r>
          </a:p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systématique </a:t>
            </a:r>
          </a:p>
          <a:p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Durée totale : 5 à 7 jours </a:t>
            </a:r>
          </a:p>
        </p:txBody>
      </p:sp>
      <p:cxnSp>
        <p:nvCxnSpPr>
          <p:cNvPr id="28" name="Connecteur droit 27"/>
          <p:cNvCxnSpPr/>
          <p:nvPr/>
        </p:nvCxnSpPr>
        <p:spPr>
          <a:xfrm rot="5400000">
            <a:off x="4358480" y="1713694"/>
            <a:ext cx="14287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10800000">
            <a:off x="2214546" y="1785926"/>
            <a:ext cx="221457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10800000">
            <a:off x="4429124" y="1785927"/>
            <a:ext cx="242889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2142314" y="185736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>
            <a:off x="6785784" y="185657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rot="5400000">
            <a:off x="6750065" y="2463793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à coins arrondis 17"/>
          <p:cNvSpPr/>
          <p:nvPr/>
        </p:nvSpPr>
        <p:spPr>
          <a:xfrm>
            <a:off x="7929586" y="2786058"/>
            <a:ext cx="1000132" cy="285752"/>
          </a:xfrm>
          <a:prstGeom prst="roundRect">
            <a:avLst/>
          </a:prstGeom>
          <a:noFill/>
          <a:ln w="12700">
            <a:solidFill>
              <a:srgbClr val="379F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 &lt; 5 %</a:t>
            </a:r>
            <a:endParaRPr lang="fr-FR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 rot="5400000" flipH="1" flipV="1">
            <a:off x="1749405" y="5321313"/>
            <a:ext cx="500066" cy="1588"/>
          </a:xfrm>
          <a:prstGeom prst="straightConnector1">
            <a:avLst/>
          </a:prstGeom>
          <a:ln w="25400">
            <a:solidFill>
              <a:srgbClr val="379F7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1043608" y="5661248"/>
            <a:ext cx="1928826" cy="714380"/>
          </a:xfrm>
          <a:prstGeom prst="roundRect">
            <a:avLst/>
          </a:prstGeom>
          <a:noFill/>
          <a:ln w="12700">
            <a:solidFill>
              <a:srgbClr val="379F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Hiérarchie selon effet / </a:t>
            </a:r>
            <a:r>
              <a:rPr lang="fr-F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microbiote</a:t>
            </a:r>
            <a:r>
              <a:rPr lang="fr-F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7986240" y="3501008"/>
            <a:ext cx="1142976" cy="577204"/>
          </a:xfrm>
          <a:prstGeom prst="roundRect">
            <a:avLst/>
          </a:prstGeom>
          <a:noFill/>
          <a:ln w="12700">
            <a:solidFill>
              <a:srgbClr val="379F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 &gt; 5 %</a:t>
            </a:r>
          </a:p>
          <a:p>
            <a:pPr algn="ctr"/>
            <a:r>
              <a:rPr lang="fr-FR" sz="15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Microbiote</a:t>
            </a:r>
            <a:r>
              <a:rPr lang="fr-F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8001024" y="4143380"/>
            <a:ext cx="1000132" cy="285752"/>
          </a:xfrm>
          <a:prstGeom prst="roundRect">
            <a:avLst/>
          </a:prstGeom>
          <a:noFill/>
          <a:ln w="12700">
            <a:solidFill>
              <a:srgbClr val="379F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 ? 10 %</a:t>
            </a:r>
            <a:endParaRPr lang="fr-FR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" name="Connecteur droit avec flèche 41"/>
          <p:cNvCxnSpPr>
            <a:stCxn id="18" idx="1"/>
          </p:cNvCxnSpPr>
          <p:nvPr/>
        </p:nvCxnSpPr>
        <p:spPr>
          <a:xfrm rot="10800000">
            <a:off x="6357950" y="2928934"/>
            <a:ext cx="1571636" cy="1588"/>
          </a:xfrm>
          <a:prstGeom prst="straightConnector1">
            <a:avLst/>
          </a:prstGeom>
          <a:ln w="25400">
            <a:solidFill>
              <a:srgbClr val="379F7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stCxn id="39" idx="1"/>
          </p:cNvCxnSpPr>
          <p:nvPr/>
        </p:nvCxnSpPr>
        <p:spPr>
          <a:xfrm flipH="1" flipV="1">
            <a:off x="5985976" y="3715322"/>
            <a:ext cx="2000264" cy="74288"/>
          </a:xfrm>
          <a:prstGeom prst="straightConnector1">
            <a:avLst/>
          </a:prstGeom>
          <a:ln w="25400">
            <a:solidFill>
              <a:srgbClr val="379F7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stCxn id="40" idx="1"/>
          </p:cNvCxnSpPr>
          <p:nvPr/>
        </p:nvCxnSpPr>
        <p:spPr>
          <a:xfrm rot="10800000">
            <a:off x="6500826" y="4071942"/>
            <a:ext cx="1500198" cy="214314"/>
          </a:xfrm>
          <a:prstGeom prst="straightConnector1">
            <a:avLst/>
          </a:prstGeom>
          <a:ln w="25400">
            <a:solidFill>
              <a:srgbClr val="379F7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èche vers le bas 25"/>
          <p:cNvSpPr/>
          <p:nvPr/>
        </p:nvSpPr>
        <p:spPr>
          <a:xfrm>
            <a:off x="2071670" y="2357430"/>
            <a:ext cx="214314" cy="214314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 vers le bas 26"/>
          <p:cNvSpPr/>
          <p:nvPr/>
        </p:nvSpPr>
        <p:spPr>
          <a:xfrm rot="5400000">
            <a:off x="4350846" y="4505700"/>
            <a:ext cx="440598" cy="430338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5286591"/>
            <a:ext cx="1285852" cy="1245446"/>
          </a:xfrm>
          <a:prstGeom prst="rect">
            <a:avLst/>
          </a:prstGeom>
          <a:noFill/>
        </p:spPr>
      </p:pic>
      <p:sp>
        <p:nvSpPr>
          <p:cNvPr id="30" name="ZoneTexte 29"/>
          <p:cNvSpPr txBox="1"/>
          <p:nvPr/>
        </p:nvSpPr>
        <p:spPr>
          <a:xfrm>
            <a:off x="8074742" y="6366711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fr-FR" sz="1200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3568" y="2708920"/>
            <a:ext cx="3456384" cy="2448272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sng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Antibiotique selon les résultats de l</a:t>
            </a:r>
            <a:r>
              <a:rPr kumimoji="0" lang="fr-FR" altLang="fr-FR" sz="1100" b="0" i="0" u="sng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’</a:t>
            </a:r>
            <a:r>
              <a:rPr kumimoji="0" lang="fr-FR" sz="1100" b="0" i="0" u="sng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antibiogramme </a:t>
            </a:r>
            <a:r>
              <a:rPr kumimoji="0" lang="fr-FR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30000" dirty="0">
                <a:ln>
                  <a:noFill/>
                </a:ln>
                <a:solidFill>
                  <a:srgbClr val="00000A"/>
                </a:solidFill>
                <a:effectLst/>
                <a:latin typeface="Symbol" charset="0"/>
                <a:ea typeface="Times New Roman" charset="0"/>
                <a:sym typeface="Symbol" charset="0"/>
              </a:rPr>
              <a:t>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amoxicilline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30000" dirty="0">
                <a:ln>
                  <a:noFill/>
                </a:ln>
                <a:solidFill>
                  <a:srgbClr val="00000A"/>
                </a:solidFill>
                <a:effectLst/>
                <a:latin typeface="Symbol" charset="0"/>
                <a:ea typeface="Times New Roman" charset="0"/>
                <a:sym typeface="Symbol" charset="0"/>
              </a:rPr>
              <a:t>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pivmécillinam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30000" dirty="0">
                <a:ln>
                  <a:noFill/>
                </a:ln>
                <a:solidFill>
                  <a:srgbClr val="00000A"/>
                </a:solidFill>
                <a:effectLst/>
                <a:latin typeface="Symbol" charset="0"/>
                <a:ea typeface="Times New Roman" charset="0"/>
                <a:sym typeface="Symbol" charset="0"/>
              </a:rPr>
              <a:t>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nitrofurantoïne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30000" dirty="0">
                <a:ln>
                  <a:noFill/>
                </a:ln>
                <a:solidFill>
                  <a:srgbClr val="00000A"/>
                </a:solidFill>
                <a:effectLst/>
                <a:latin typeface="Symbol" charset="0"/>
                <a:ea typeface="Times New Roman" charset="0"/>
                <a:sym typeface="Symbol" charset="0"/>
              </a:rPr>
              <a:t>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amoxicilline-acide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clavulanique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ou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céfixime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ou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fluoroquinolone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(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ciprofloxacine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,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ofloxacine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) 5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jours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ou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TMP-SMX 5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jours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30000" dirty="0">
                <a:ln>
                  <a:noFill/>
                </a:ln>
                <a:solidFill>
                  <a:srgbClr val="00000A"/>
                </a:solidFill>
                <a:effectLst/>
                <a:latin typeface="Symbol" charset="0"/>
                <a:ea typeface="Times New Roman" charset="0"/>
                <a:sym typeface="Symbol" charset="0"/>
              </a:rPr>
              <a:t>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fosfomycine-trométamol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sur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avis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d</a:t>
            </a:r>
            <a:r>
              <a:rPr kumimoji="0" lang="en-US" altLang="fr-FR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’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expert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Durée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totale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 : 7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jours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sauf </a:t>
            </a:r>
            <a:r>
              <a:rPr kumimoji="0" lang="fr-FR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fluoroquinolones</a:t>
            </a:r>
            <a:r>
              <a:rPr kumimoji="0" lang="fr-FR" sz="1100" b="0" i="0" u="none" strike="noStrike" cap="none" normalizeH="0" baseline="0" dirty="0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 et TMP-SMX (5 jours) et </a:t>
            </a:r>
            <a:r>
              <a:rPr kumimoji="0" lang="fr-FR" sz="1100" b="0" i="0" u="none" strike="noStrike" cap="none" normalizeH="0" baseline="0" dirty="0" err="1">
                <a:ln>
                  <a:noFill/>
                </a:ln>
                <a:solidFill>
                  <a:srgbClr val="00000A"/>
                </a:solidFill>
                <a:effectLst/>
                <a:latin typeface="Arial" charset="0"/>
                <a:ea typeface="ＭＳ Ｐゴシック" charset="0"/>
              </a:rPr>
              <a:t>fosfomycine-trométamol</a:t>
            </a:r>
            <a:endParaRPr kumimoji="0" lang="fr-FR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Times New Roman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Times New Roman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>
              <a:ln>
                <a:noFill/>
              </a:ln>
              <a:solidFill>
                <a:srgbClr val="00000A"/>
              </a:solidFill>
              <a:effectLst/>
              <a:latin typeface="Times New Roman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64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40466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600" b="1" dirty="0">
                <a:latin typeface="Arial Narrow"/>
                <a:cs typeface="Arial Narrow"/>
              </a:rPr>
              <a:t>Pyélonéphrite 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67544" y="1412776"/>
            <a:ext cx="842493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33399"/>
              </a:buClr>
              <a:tabLst>
                <a:tab pos="187325" algn="l"/>
              </a:tabLst>
            </a:pPr>
            <a:r>
              <a:rPr lang="fr-FR" sz="2800" dirty="0">
                <a:solidFill>
                  <a:srgbClr val="008000"/>
                </a:solidFill>
                <a:latin typeface="Arial Narrow"/>
                <a:cs typeface="Arial Narrow"/>
              </a:rPr>
              <a:t>	</a:t>
            </a:r>
            <a:r>
              <a:rPr lang="fr-FR" sz="2800" b="1" dirty="0" smtClean="0">
                <a:solidFill>
                  <a:srgbClr val="FF0000"/>
                </a:solidFill>
                <a:latin typeface="Arial Narrow"/>
                <a:cs typeface="Arial Narrow"/>
              </a:rPr>
              <a:t>Prise en charge dépend de deux paramètres  :</a:t>
            </a:r>
          </a:p>
          <a:p>
            <a:pPr marL="800100" lvl="1" indent="-342900">
              <a:spcBef>
                <a:spcPct val="50000"/>
              </a:spcBef>
              <a:buClr>
                <a:srgbClr val="333399"/>
              </a:buClr>
              <a:buFont typeface="Arial"/>
              <a:buChar char="•"/>
              <a:tabLst>
                <a:tab pos="187325" algn="l"/>
              </a:tabLst>
            </a:pPr>
            <a:r>
              <a:rPr lang="fr-FR" sz="2800" dirty="0">
                <a:latin typeface="Arial Narrow"/>
                <a:cs typeface="Arial Narrow"/>
              </a:rPr>
              <a:t>Existence de </a:t>
            </a:r>
            <a:r>
              <a:rPr lang="fr-FR" sz="2800" dirty="0" smtClean="0">
                <a:latin typeface="Arial Narrow"/>
                <a:cs typeface="Arial Narrow"/>
              </a:rPr>
              <a:t>signes </a:t>
            </a:r>
            <a:r>
              <a:rPr lang="fr-FR" sz="2800" dirty="0">
                <a:latin typeface="Arial Narrow"/>
                <a:cs typeface="Arial Narrow"/>
              </a:rPr>
              <a:t>de </a:t>
            </a:r>
            <a:r>
              <a:rPr lang="fr-FR" sz="2800" dirty="0" smtClean="0">
                <a:latin typeface="Arial Narrow"/>
                <a:cs typeface="Arial Narrow"/>
              </a:rPr>
              <a:t>gravité</a:t>
            </a:r>
          </a:p>
          <a:p>
            <a:pPr marL="800100" lvl="1" indent="-342900">
              <a:spcBef>
                <a:spcPct val="50000"/>
              </a:spcBef>
              <a:buClr>
                <a:srgbClr val="333399"/>
              </a:buClr>
              <a:buFont typeface="Arial"/>
              <a:buChar char="•"/>
              <a:tabLst>
                <a:tab pos="187325" algn="l"/>
              </a:tabLst>
            </a:pPr>
            <a:r>
              <a:rPr lang="fr-FR" sz="2800" dirty="0" smtClean="0">
                <a:latin typeface="Arial Narrow"/>
                <a:cs typeface="Arial Narrow"/>
              </a:rPr>
              <a:t>Simple ou à risque de complication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tabLst>
                <a:tab pos="187325" algn="l"/>
              </a:tabLst>
            </a:pPr>
            <a:endParaRPr lang="fr-FR" sz="2800" dirty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tabLst>
                <a:tab pos="187325" algn="l"/>
              </a:tabLst>
            </a:pPr>
            <a:r>
              <a:rPr lang="fr-FR" sz="2800" dirty="0" smtClean="0">
                <a:solidFill>
                  <a:srgbClr val="000000"/>
                </a:solidFill>
                <a:latin typeface="Arial Narrow"/>
                <a:cs typeface="Arial Narrow"/>
              </a:rPr>
              <a:t>La survenue d’une PNA chez l’homme  		</a:t>
            </a:r>
            <a:r>
              <a:rPr lang="fr-FR" sz="2800" dirty="0" smtClean="0">
                <a:solidFill>
                  <a:srgbClr val="FF0000"/>
                </a:solidFill>
                <a:latin typeface="Arial Narrow"/>
                <a:cs typeface="Arial Narrow"/>
              </a:rPr>
              <a:t>IU masculine.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3" name="Flèche vers la droite 2"/>
          <p:cNvSpPr/>
          <p:nvPr/>
        </p:nvSpPr>
        <p:spPr>
          <a:xfrm>
            <a:off x="5580112" y="4005064"/>
            <a:ext cx="1224136" cy="432048"/>
          </a:xfrm>
          <a:prstGeom prst="rightArrow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28575" cmpd="sng">
                <a:solidFill>
                  <a:schemeClr val="tx1"/>
                </a:solidFill>
              </a:ln>
            </a:endParaRPr>
          </a:p>
        </p:txBody>
      </p:sp>
      <p:pic>
        <p:nvPicPr>
          <p:cNvPr id="6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0272" y="5013176"/>
            <a:ext cx="1285852" cy="1245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4216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71414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600" b="1" dirty="0" smtClean="0">
                <a:solidFill>
                  <a:srgbClr val="000000"/>
                </a:solidFill>
                <a:latin typeface="Arial Narrow"/>
                <a:cs typeface="Arial Narrow"/>
              </a:rPr>
              <a:t>PNA sans signe de gravité 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000232" y="642918"/>
            <a:ext cx="4714908" cy="1357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300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fr-FR" sz="1300" b="1" dirty="0" smtClean="0">
                <a:latin typeface="Arial" pitchFamily="34" charset="0"/>
                <a:cs typeface="Arial" pitchFamily="34" charset="0"/>
              </a:rPr>
              <a:t> Facteur de risque de complication  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352425" indent="-79375">
              <a:buFont typeface="Arial" pitchFamily="34" charset="0"/>
              <a:buChar char="•"/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toute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uropathie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52425" indent="-79375">
              <a:buFont typeface="Arial" pitchFamily="34" charset="0"/>
              <a:buChar char="•"/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immunodépression sévère </a:t>
            </a:r>
          </a:p>
          <a:p>
            <a:pPr marL="352425" indent="-79375">
              <a:buFont typeface="Arial" pitchFamily="34" charset="0"/>
              <a:buChar char="•"/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insuffisance rénale sévère </a:t>
            </a:r>
          </a:p>
          <a:p>
            <a:pPr marL="352425" indent="-79375">
              <a:buFont typeface="Arial" pitchFamily="34" charset="0"/>
              <a:buChar char="•"/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sujet âgé « fragile » (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cf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définitions)</a:t>
            </a:r>
            <a:endParaRPr lang="fr-FR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00034" y="1071546"/>
            <a:ext cx="114300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300" b="1" dirty="0" smtClean="0">
                <a:latin typeface="Arial" pitchFamily="34" charset="0"/>
                <a:cs typeface="Arial" pitchFamily="34" charset="0"/>
              </a:rPr>
              <a:t>non </a:t>
            </a:r>
            <a:endParaRPr lang="fr-FR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072330" y="1071546"/>
            <a:ext cx="114300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300" b="1" dirty="0" smtClean="0">
                <a:latin typeface="Arial" pitchFamily="34" charset="0"/>
                <a:cs typeface="Arial" pitchFamily="34" charset="0"/>
              </a:rPr>
              <a:t>oui </a:t>
            </a:r>
            <a:endParaRPr lang="fr-FR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14282" y="2214554"/>
            <a:ext cx="8715436" cy="16430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fr-FR" sz="1300" b="1" dirty="0" smtClean="0">
                <a:latin typeface="Arial" pitchFamily="34" charset="0"/>
                <a:cs typeface="Arial" pitchFamily="34" charset="0"/>
              </a:rPr>
              <a:t>Antibiothérapie probabiliste </a:t>
            </a:r>
          </a:p>
          <a:p>
            <a:pPr>
              <a:lnSpc>
                <a:spcPct val="150000"/>
              </a:lnSpc>
              <a:tabLst>
                <a:tab pos="3224213" algn="l"/>
              </a:tabLst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FQ (sauf traitement par FQ &lt; 6 mois)	                                             </a:t>
            </a:r>
            <a:r>
              <a:rPr lang="fr-F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C3G parentérale (</a:t>
            </a:r>
            <a:r>
              <a:rPr lang="fr-FR" sz="1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céfotaxime</a:t>
            </a:r>
            <a:r>
              <a:rPr lang="fr-F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1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ceftriaxone</a:t>
            </a:r>
            <a:r>
              <a:rPr lang="fr-F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tabLst>
                <a:tab pos="3224213" algn="l"/>
              </a:tabLst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	                                               à privilégier si hospitalisation </a:t>
            </a:r>
          </a:p>
          <a:p>
            <a:pPr>
              <a:tabLst>
                <a:tab pos="3224213" algn="l"/>
              </a:tabLst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ou 	                                              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tabLst>
                <a:tab pos="3224213" algn="l"/>
              </a:tabLst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C3G parentérale (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céfotaxime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(CLAFORAN),</a:t>
            </a:r>
          </a:p>
          <a:p>
            <a:pPr>
              <a:tabLst>
                <a:tab pos="3224213" algn="l"/>
              </a:tabLst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ceftriaxone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(ROCEPHINE))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	                                               FQ (sauf traitement par FQ &lt; 6 mois)</a:t>
            </a:r>
          </a:p>
          <a:p>
            <a:pPr>
              <a:tabLst>
                <a:tab pos="3224213" algn="l"/>
              </a:tabLst>
            </a:pPr>
            <a:endParaRPr lang="fr-FR" sz="1300" dirty="0" smtClean="0"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224213" algn="l"/>
              </a:tabLst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si contre-indication : aminoside (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amikacine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,) 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ou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aztréonam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(hospitalisation) </a:t>
            </a:r>
            <a:endParaRPr lang="fr-FR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14282" y="4000504"/>
            <a:ext cx="8572560" cy="26688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fr-FR" sz="1300" b="1" dirty="0" smtClean="0">
                <a:latin typeface="Arial" pitchFamily="34" charset="0"/>
                <a:cs typeface="Arial" pitchFamily="34" charset="0"/>
              </a:rPr>
              <a:t>Relais par voie orale adapté aux résultats de l’antibiogramme </a:t>
            </a:r>
          </a:p>
          <a:p>
            <a:pPr algn="ctr"/>
            <a:r>
              <a:rPr lang="fr-FR" sz="1300" dirty="0" smtClean="0">
                <a:latin typeface="Arial" pitchFamily="34" charset="0"/>
                <a:cs typeface="Arial" pitchFamily="34" charset="0"/>
              </a:rPr>
              <a:t>(hors BLSE ; si BLSE :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cf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tableau correspondant) : </a:t>
            </a:r>
          </a:p>
          <a:p>
            <a:pPr indent="2774950"/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amoxicilline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indent="2774950"/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amoxicilline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– acide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clavulanique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indent="2774950"/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fluoroquinolone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ciprofloxacine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ou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ofloxacine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ou </a:t>
            </a:r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lévofloxacine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indent="2774950"/>
            <a:r>
              <a:rPr lang="fr-FR" sz="1300" dirty="0" err="1" smtClean="0">
                <a:latin typeface="Arial" pitchFamily="34" charset="0"/>
                <a:cs typeface="Arial" pitchFamily="34" charset="0"/>
              </a:rPr>
              <a:t>céfixime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(OROKEN)</a:t>
            </a:r>
            <a:endParaRPr lang="fr-FR" sz="1300" dirty="0" smtClean="0">
              <a:latin typeface="Arial" pitchFamily="34" charset="0"/>
              <a:cs typeface="Arial" pitchFamily="34" charset="0"/>
            </a:endParaRPr>
          </a:p>
          <a:p>
            <a:pPr indent="2774950"/>
            <a:r>
              <a:rPr lang="fr-FR" sz="1300" dirty="0" smtClean="0">
                <a:latin typeface="Arial" pitchFamily="34" charset="0"/>
                <a:cs typeface="Arial" pitchFamily="34" charset="0"/>
              </a:rPr>
              <a:t>TMP-SMX </a:t>
            </a:r>
          </a:p>
          <a:p>
            <a:pPr indent="2774950">
              <a:lnSpc>
                <a:spcPct val="150000"/>
              </a:lnSpc>
            </a:pPr>
            <a:r>
              <a:rPr lang="fr-FR" sz="1300" b="1" dirty="0" smtClean="0">
                <a:latin typeface="Arial" pitchFamily="34" charset="0"/>
                <a:cs typeface="Arial" pitchFamily="34" charset="0"/>
              </a:rPr>
              <a:t>Durée totale du traitement </a:t>
            </a:r>
          </a:p>
          <a:p>
            <a:pPr>
              <a:buFont typeface="Arial" pitchFamily="34" charset="0"/>
              <a:buChar char="•"/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7 jours si FQ </a:t>
            </a:r>
            <a:r>
              <a:rPr lang="fr-F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el-G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fr-F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fr-FR" sz="1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lactamine</a:t>
            </a:r>
            <a:r>
              <a:rPr lang="fr-FR" sz="1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parentérale 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fr-FR" sz="1300" dirty="0">
                <a:latin typeface="Arial" pitchFamily="34" charset="0"/>
                <a:cs typeface="Arial" pitchFamily="34" charset="0"/>
              </a:rPr>
              <a:t>			10 à 14 jours </a:t>
            </a:r>
            <a:r>
              <a:rPr lang="fr-FR" sz="13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buFont typeface="Arial" pitchFamily="34" charset="0"/>
              <a:buChar char="•"/>
            </a:pPr>
            <a:r>
              <a:rPr lang="fr-FR" sz="1300" dirty="0" smtClean="0">
                <a:latin typeface="Arial" pitchFamily="34" charset="0"/>
                <a:cs typeface="Arial" pitchFamily="34" charset="0"/>
              </a:rPr>
              <a:t> 10 à 14 jours dans les autres cas </a:t>
            </a:r>
          </a:p>
          <a:p>
            <a:pPr algn="ctr"/>
            <a:r>
              <a:rPr lang="fr-FR" sz="1300" dirty="0" smtClean="0">
                <a:latin typeface="Arial" pitchFamily="34" charset="0"/>
                <a:cs typeface="Arial" pitchFamily="34" charset="0"/>
              </a:rPr>
              <a:t>    cas particulier : 5 à 7 jours si aminoside durant tout le traitement </a:t>
            </a:r>
          </a:p>
          <a:p>
            <a:pPr indent="2774950"/>
            <a:endParaRPr lang="fr-FR" sz="1300" dirty="0" smtClean="0">
              <a:latin typeface="Arial" pitchFamily="34" charset="0"/>
              <a:cs typeface="Arial" pitchFamily="34" charset="0"/>
            </a:endParaRPr>
          </a:p>
          <a:p>
            <a:pPr>
              <a:tabLst>
                <a:tab pos="4668838" algn="l"/>
              </a:tabLst>
            </a:pPr>
            <a:endParaRPr lang="fr-FR" sz="13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Connecteur droit 30"/>
          <p:cNvCxnSpPr/>
          <p:nvPr/>
        </p:nvCxnSpPr>
        <p:spPr>
          <a:xfrm rot="10800000">
            <a:off x="1071538" y="857232"/>
            <a:ext cx="92869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endCxn id="19" idx="0"/>
          </p:cNvCxnSpPr>
          <p:nvPr/>
        </p:nvCxnSpPr>
        <p:spPr>
          <a:xfrm rot="5400000">
            <a:off x="964381" y="964389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10800000">
            <a:off x="6715140" y="857232"/>
            <a:ext cx="100013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rot="5400000">
            <a:off x="7607321" y="963595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19" idx="2"/>
          </p:cNvCxnSpPr>
          <p:nvPr/>
        </p:nvCxnSpPr>
        <p:spPr>
          <a:xfrm rot="5400000">
            <a:off x="713554" y="1856570"/>
            <a:ext cx="71438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rot="5400000">
            <a:off x="7358479" y="1856173"/>
            <a:ext cx="7135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32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+mn-lt"/>
                <a:cs typeface="Arial Narrow"/>
              </a:rPr>
              <a:t>PNA documentée BLSE</a:t>
            </a:r>
            <a:endParaRPr lang="fr-FR" sz="3200" b="1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355976" y="1340768"/>
            <a:ext cx="280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Ou à risque de complication</a:t>
            </a:r>
            <a:endParaRPr lang="fr-FR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885552"/>
              </p:ext>
            </p:extLst>
          </p:nvPr>
        </p:nvGraphicFramePr>
        <p:xfrm>
          <a:off x="827584" y="1124744"/>
          <a:ext cx="7464830" cy="5269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5" name="Document" r:id="rId3" imgW="5829300" imgH="4114800" progId="Word.Document.12">
                  <p:embed/>
                </p:oleObj>
              </mc:Choice>
              <mc:Fallback>
                <p:oleObj name="Document" r:id="rId3" imgW="5829300" imgH="4114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124744"/>
                        <a:ext cx="7464830" cy="5269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5576" y="6381328"/>
            <a:ext cx="7250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/>
              <a:t>a</a:t>
            </a:r>
            <a:r>
              <a:rPr lang="fr-FR" dirty="0"/>
              <a:t> : risque de résistance en cas de fort inoculum et espèces autres que </a:t>
            </a:r>
            <a:r>
              <a:rPr lang="fr-FR" i="1" dirty="0" err="1"/>
              <a:t>E.coli</a:t>
            </a:r>
            <a:r>
              <a:rPr lang="fr-FR" i="1" dirty="0"/>
              <a:t>.</a:t>
            </a:r>
            <a:endParaRPr lang="en-US" dirty="0"/>
          </a:p>
          <a:p>
            <a:endParaRPr lang="fr-FR" dirty="0"/>
          </a:p>
        </p:txBody>
      </p:sp>
      <p:pic>
        <p:nvPicPr>
          <p:cNvPr id="7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0352" y="30130"/>
            <a:ext cx="1152128" cy="1115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6922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>
                <a:latin typeface="Arial Narrow"/>
                <a:cs typeface="Arial Narrow"/>
              </a:rPr>
              <a:t>Pyélonéphrite</a:t>
            </a:r>
            <a:r>
              <a:rPr lang="fr-FR" sz="3200" b="1" dirty="0">
                <a:latin typeface="Arial Narrow"/>
                <a:cs typeface="Arial Narrow"/>
              </a:rPr>
              <a:t> </a:t>
            </a:r>
            <a:r>
              <a:rPr lang="fr-FR" sz="2800" b="1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fr-FR" sz="3600" b="1" dirty="0" smtClean="0">
                <a:solidFill>
                  <a:srgbClr val="000000"/>
                </a:solidFill>
                <a:latin typeface="Arial Narrow"/>
                <a:cs typeface="Arial Narrow"/>
              </a:rPr>
              <a:t>grave</a:t>
            </a:r>
            <a:r>
              <a:rPr lang="fr-FR" sz="3200" b="1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00034" y="1071546"/>
            <a:ext cx="8358246" cy="2928958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Traitement</a:t>
            </a:r>
            <a:r>
              <a:rPr kumimoji="0" lang="en-US" sz="13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3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probabiliste</a:t>
            </a:r>
            <a:endParaRPr lang="en-US" sz="1300" b="1" dirty="0">
              <a:solidFill>
                <a:srgbClr val="00000A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C3G IV (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céfotaxime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ou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ceftriaxone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) +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amikacine</a:t>
            </a:r>
            <a:endParaRPr kumimoji="0" lang="fr-FR" sz="13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si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300" b="0" i="0" u="sng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allergie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  <a:r>
              <a:rPr lang="en-US" sz="1300" dirty="0" err="1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ztréonam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+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amikacine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kumimoji="0" lang="fr-FR" sz="1300" b="0" i="0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si [</a:t>
            </a:r>
            <a:r>
              <a:rPr kumimoji="0" lang="fr-FR" sz="1300" b="0" i="0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sepsis</a:t>
            </a:r>
            <a:r>
              <a:rPr kumimoji="0" lang="fr-FR" sz="1300" b="0" i="0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grave</a:t>
            </a:r>
            <a:r>
              <a:rPr kumimoji="0" lang="fr-FR" sz="1300" b="0" i="0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ou geste</a:t>
            </a:r>
            <a:r>
              <a:rPr kumimoji="0" lang="fr-FR" sz="1300" b="0" i="0" strike="noStrike" cap="none" normalizeH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urologique] </a:t>
            </a: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ET [</a:t>
            </a:r>
            <a:r>
              <a:rPr kumimoji="0" lang="fr-FR" sz="1300" b="0" i="0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antécédent d’IU ou colonisation 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urinaire EBLSE dans les  6 mois] :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arbapénème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imipénème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méropénème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) +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amikacine</a:t>
            </a:r>
            <a:endParaRPr kumimoji="0" lang="en-US" sz="13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49263" marR="0" lvl="0" indent="96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en cas d’allergie aux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carbapénèmes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aztréonam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(AZACTAM) 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+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amikacine</a:t>
            </a:r>
            <a:endParaRPr lang="fr-FR" sz="1300" dirty="0" smtClean="0">
              <a:solidFill>
                <a:srgbClr val="00000A"/>
              </a:solidFill>
              <a:latin typeface="Arial" pitchFamily="34" charset="0"/>
              <a:cs typeface="Arial" pitchFamily="34" charset="0"/>
            </a:endParaRPr>
          </a:p>
          <a:p>
            <a:pPr marL="449263" marR="0" lvl="0" indent="96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tabLst/>
            </a:pP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si </a:t>
            </a:r>
            <a:r>
              <a:rPr kumimoji="0" lang="fr-FR" sz="13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[choc septique]</a:t>
            </a:r>
            <a:r>
              <a:rPr kumimoji="0" lang="fr-FR" sz="1300" b="0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13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ET [IU</a:t>
            </a:r>
            <a:r>
              <a:rPr kumimoji="0" lang="fr-FR" sz="1300" b="0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ou colonisation urinaire BLSE dans les 6 mois, ou antibiothérapie par </a:t>
            </a:r>
            <a:r>
              <a:rPr kumimoji="0" lang="fr-FR" sz="1300" b="0" i="0" strike="noStrike" cap="none" normalizeH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péni</a:t>
            </a:r>
            <a:r>
              <a:rPr kumimoji="0" lang="fr-FR" sz="1300" b="0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+ inhibiteur, C2G, C3G ou </a:t>
            </a:r>
            <a:r>
              <a:rPr kumimoji="0" lang="fr-FR" sz="1300" b="0" i="0" strike="noStrike" cap="none" normalizeH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fluoroquinolones</a:t>
            </a:r>
            <a:r>
              <a:rPr kumimoji="0" lang="fr-FR" sz="1300" b="0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dans les 6 mois, ou voyage récent en zone d’endémie d’EBLSE ou hospitalisation &lt; 3 mois, ou vie en long séjour ] :</a:t>
            </a:r>
            <a:endParaRPr kumimoji="0" lang="fr-FR" sz="1300" b="0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lang="en-US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arbapénème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imipénème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méropénème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) +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amikacine</a:t>
            </a:r>
            <a:endParaRPr kumimoji="0" lang="en-US" sz="13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49263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en cas d’allergie aux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carbapénèmes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aztréonam</a:t>
            </a:r>
            <a:r>
              <a:rPr kumimoji="0" lang="fr-FR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+ </a:t>
            </a:r>
            <a:r>
              <a:rPr kumimoji="0" lang="fr-FR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amikacine</a:t>
            </a:r>
            <a:endParaRPr kumimoji="0" lang="fr-FR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500166" y="4214818"/>
            <a:ext cx="6286544" cy="2428868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Relais </a:t>
            </a:r>
            <a:r>
              <a:rPr kumimoji="0" lang="fr-FR" sz="1300" b="1" i="0" strike="noStrike" cap="none" normalizeH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adapté aux résultats de l’antibiogramme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300" b="1" u="sng" dirty="0" smtClean="0">
              <a:solidFill>
                <a:srgbClr val="00000A"/>
              </a:solidFill>
              <a:latin typeface="Arial" pitchFamily="34" charset="0"/>
              <a:cs typeface="Arial" pitchFamily="34" charset="0"/>
            </a:endParaRPr>
          </a:p>
          <a:p>
            <a:pPr marR="0" lvl="1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 Arrêt </a:t>
            </a:r>
            <a:r>
              <a:rPr lang="fr-FR" sz="1300" dirty="0" err="1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carbapénème</a:t>
            </a: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 dès que possible </a:t>
            </a:r>
          </a:p>
          <a:p>
            <a:pPr lvl="1" indent="0" fontAlgn="base"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Font typeface="Symbol" pitchFamily="18" charset="2"/>
              <a:buChar char="·"/>
            </a:pP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 Poursuite en parentéral si critère de gravité persistant </a:t>
            </a:r>
          </a:p>
          <a:p>
            <a:pPr lvl="1" indent="0" fontAlgn="base"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Font typeface="Symbol" pitchFamily="18" charset="2"/>
              <a:buChar char="·"/>
            </a:pPr>
            <a:r>
              <a:rPr lang="fr-FR" sz="1300" dirty="0" smtClean="0">
                <a:solidFill>
                  <a:srgbClr val="00000A"/>
                </a:solidFill>
                <a:latin typeface="Arial" pitchFamily="34" charset="0"/>
                <a:cs typeface="Arial" pitchFamily="34" charset="0"/>
              </a:rPr>
              <a:t> Puis relais oral : idem PNA sans signe de gravité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0" i="0" u="none" strike="noStrike" cap="none" normalizeH="0" baseline="0" dirty="0" smtClean="0">
              <a:ln>
                <a:noFill/>
              </a:ln>
              <a:solidFill>
                <a:srgbClr val="00000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Durée</a:t>
            </a:r>
            <a:r>
              <a:rPr kumimoji="0" lang="en-US" sz="13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3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totale</a:t>
            </a:r>
            <a:r>
              <a:rPr kumimoji="0" lang="en-US" sz="13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de </a:t>
            </a:r>
            <a:r>
              <a:rPr kumimoji="0" lang="en-US" sz="1300" b="1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traitement</a:t>
            </a:r>
            <a:r>
              <a:rPr kumimoji="0" lang="en-US" sz="1300" b="1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 :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A"/>
              </a:buClr>
              <a:buSzTx/>
              <a:buFont typeface="Symbol" pitchFamily="18" charset="2"/>
              <a:buChar char="·"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 10 à 14 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rgbClr val="00000A"/>
                </a:solidFill>
                <a:effectLst/>
                <a:latin typeface="Arial" pitchFamily="34" charset="0"/>
                <a:cs typeface="Arial" pitchFamily="34" charset="0"/>
              </a:rPr>
              <a:t>jours</a:t>
            </a:r>
            <a:endParaRPr kumimoji="0" lang="fr-FR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286591"/>
            <a:ext cx="1285852" cy="1245446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8074742" y="6366711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fr-FR" sz="1200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371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latin typeface="+mn-lt"/>
                <a:cs typeface="Arial Narrow"/>
              </a:rPr>
              <a:t>Ce qui change PNA grave</a:t>
            </a:r>
            <a:endParaRPr lang="fr-FR" sz="3600" b="1" dirty="0">
              <a:latin typeface="+mn-lt"/>
              <a:cs typeface="Arial Narrow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3196952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  <a:cs typeface="Arial Narrow"/>
              </a:rPr>
              <a:t>Pas de FQ en probabiliste</a:t>
            </a:r>
          </a:p>
          <a:p>
            <a:r>
              <a:rPr lang="fr-FR" dirty="0" smtClean="0">
                <a:latin typeface="+mn-lt"/>
                <a:cs typeface="Arial Narrow"/>
              </a:rPr>
              <a:t>Place des </a:t>
            </a:r>
            <a:r>
              <a:rPr lang="fr-FR" dirty="0" err="1" smtClean="0">
                <a:latin typeface="+mn-lt"/>
                <a:cs typeface="Arial Narrow"/>
              </a:rPr>
              <a:t>carbapénèmes</a:t>
            </a:r>
            <a:r>
              <a:rPr lang="fr-FR" dirty="0" smtClean="0">
                <a:latin typeface="+mn-lt"/>
                <a:cs typeface="Arial Narrow"/>
              </a:rPr>
              <a:t> selon le risque de EBLSE. </a:t>
            </a:r>
          </a:p>
          <a:p>
            <a:pPr marL="0" indent="0">
              <a:buNone/>
            </a:pPr>
            <a:endParaRPr lang="fr-FR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16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latin typeface="+mn-lt"/>
                <a:cs typeface="Arial Narrow"/>
              </a:rPr>
              <a:t>IU masculine </a:t>
            </a:r>
            <a:endParaRPr lang="fr-FR" sz="3600" b="1" dirty="0">
              <a:latin typeface="+mn-lt"/>
              <a:cs typeface="Arial Narrow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800" b="1" dirty="0" smtClean="0">
                <a:latin typeface="+mn-lt"/>
                <a:cs typeface="Arial Narrow"/>
              </a:rPr>
              <a:t>Aucun </a:t>
            </a:r>
            <a:r>
              <a:rPr lang="fr-FR" sz="2800" b="1" dirty="0">
                <a:latin typeface="+mn-lt"/>
                <a:cs typeface="Arial Narrow"/>
              </a:rPr>
              <a:t>test diagnostique non invasif ne permet d’écarter une infection prostatique</a:t>
            </a:r>
            <a:r>
              <a:rPr lang="fr-FR" sz="2800" dirty="0">
                <a:latin typeface="+mn-lt"/>
                <a:cs typeface="Arial Narrow"/>
              </a:rPr>
              <a:t>, </a:t>
            </a:r>
            <a:r>
              <a:rPr lang="fr-FR" sz="2800" dirty="0" smtClean="0">
                <a:latin typeface="+mn-lt"/>
                <a:cs typeface="Arial Narrow"/>
              </a:rPr>
              <a:t>qui </a:t>
            </a:r>
            <a:r>
              <a:rPr lang="fr-FR" sz="2800" dirty="0">
                <a:latin typeface="+mn-lt"/>
                <a:cs typeface="Arial Narrow"/>
              </a:rPr>
              <a:t>doit donc être prise en compte dans la prise en charge ultérieure (choix des antibiotiques, durée de traitement, bilan urologique).</a:t>
            </a:r>
            <a:endParaRPr lang="fr-FR" sz="2400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33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71414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IU masculine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57554" y="906645"/>
            <a:ext cx="205650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IU masculine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 rot="5400000">
            <a:off x="4214413" y="1356901"/>
            <a:ext cx="28575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10800000">
            <a:off x="1214414" y="1498585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10800000">
            <a:off x="4357686" y="1498586"/>
            <a:ext cx="364333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85720" y="1785926"/>
            <a:ext cx="205650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sepsis grave /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choc septique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85720" y="2762904"/>
            <a:ext cx="205650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hospitalisation</a:t>
            </a:r>
          </a:p>
          <a:p>
            <a:pPr algn="ctr"/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antibiothérapie  idem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PNA grave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571736" y="1785926"/>
            <a:ext cx="205650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rétention d’urine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ou immunodépression grave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571736" y="2761774"/>
            <a:ext cx="205650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hospitalisation</a:t>
            </a:r>
          </a:p>
          <a:p>
            <a:pPr algn="ctr"/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antibiothérapie idem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PNA à risque de complication sans signe de gravité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000628" y="1785926"/>
            <a:ext cx="205650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fièvre ou mauvaise tolérance des SFU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000628" y="2759515"/>
            <a:ext cx="2056502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ambulatoire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Idem PNA </a:t>
            </a:r>
            <a:r>
              <a:rPr lang="fr-FR" sz="1400" dirty="0">
                <a:latin typeface="Arial" pitchFamily="34" charset="0"/>
                <a:cs typeface="Arial" pitchFamily="34" charset="0"/>
              </a:rPr>
              <a:t>à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risque de </a:t>
            </a:r>
            <a:r>
              <a:rPr lang="fr-FR" sz="1400" dirty="0">
                <a:latin typeface="Arial" pitchFamily="34" charset="0"/>
                <a:cs typeface="Arial" pitchFamily="34" charset="0"/>
              </a:rPr>
              <a:t>complication 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sans gravité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286644" y="1785927"/>
            <a:ext cx="1484998" cy="5000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autres cas 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215206" y="2761774"/>
            <a:ext cx="1714512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ambulatoire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différer le traitement jusqu’à l’antibiogramme </a:t>
            </a:r>
            <a:endParaRPr lang="fr-FR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85720" y="4690600"/>
            <a:ext cx="857256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En relais : </a:t>
            </a:r>
          </a:p>
          <a:p>
            <a:pPr algn="ctr"/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fluoro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-quinolones (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cipro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lévoflo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oflo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) et SMX-TMP à privilégier (même si souche </a:t>
            </a:r>
            <a:r>
              <a:rPr lang="fr-FR" sz="1400" dirty="0" err="1" smtClean="0">
                <a:latin typeface="Arial" pitchFamily="34" charset="0"/>
                <a:cs typeface="Arial" pitchFamily="34" charset="0"/>
              </a:rPr>
              <a:t>multiS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Durée : 14 jours </a:t>
            </a:r>
          </a:p>
          <a:p>
            <a:pPr algn="ctr"/>
            <a:r>
              <a:rPr lang="fr-FR" sz="1400" dirty="0" smtClean="0">
                <a:latin typeface="Arial" pitchFamily="34" charset="0"/>
                <a:cs typeface="Arial" pitchFamily="34" charset="0"/>
              </a:rPr>
              <a:t> 21 jours (au cas par cas selon terrain et si traitement autre que FQ/SMX-TMP/C3G IV)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Connecteur droit avec flèche 28"/>
          <p:cNvCxnSpPr/>
          <p:nvPr/>
        </p:nvCxnSpPr>
        <p:spPr>
          <a:xfrm rot="5400000">
            <a:off x="1071538" y="1643050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rot="5400000">
            <a:off x="3358348" y="164225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rot="5400000">
            <a:off x="5785652" y="164225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rot="5400000">
            <a:off x="7858942" y="1642256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rot="5400000">
            <a:off x="1072332" y="249951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rot="5400000">
            <a:off x="5785652" y="249951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rot="5400000">
            <a:off x="7857354" y="2499512"/>
            <a:ext cx="2857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rot="5400000">
            <a:off x="3392479" y="2607463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rot="5400000">
            <a:off x="715539" y="4215215"/>
            <a:ext cx="99854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rot="5400000">
            <a:off x="3356760" y="4428338"/>
            <a:ext cx="42862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 flipH="1">
            <a:off x="5929322" y="3861048"/>
            <a:ext cx="10830" cy="7823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 rot="5400000">
            <a:off x="7787107" y="4286653"/>
            <a:ext cx="7135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9" descr="http://www.srlf.org/rc/org/srlf/lnk/Link/2011/20110823-065713-103/src/lnk_fullText/fr/20110822-logo_spil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80" y="5429467"/>
            <a:ext cx="1285852" cy="1245446"/>
          </a:xfrm>
          <a:prstGeom prst="rect">
            <a:avLst/>
          </a:prstGeom>
          <a:noFill/>
        </p:spPr>
      </p:pic>
      <p:sp>
        <p:nvSpPr>
          <p:cNvPr id="37" name="ZoneTexte 36"/>
          <p:cNvSpPr txBox="1"/>
          <p:nvPr/>
        </p:nvSpPr>
        <p:spPr>
          <a:xfrm>
            <a:off x="8146212" y="650958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fr-FR" sz="1200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47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latin typeface="+mn-lt"/>
                <a:cs typeface="Arial Narrow"/>
              </a:rPr>
              <a:t>Traitement</a:t>
            </a:r>
            <a:r>
              <a:rPr lang="fr-FR" sz="4000" b="1" dirty="0" smtClean="0">
                <a:latin typeface="+mn-lt"/>
                <a:cs typeface="Arial Narrow"/>
              </a:rPr>
              <a:t> des IU masculines </a:t>
            </a:r>
            <a:endParaRPr lang="fr-FR" sz="4000" b="1" dirty="0">
              <a:latin typeface="+mn-lt"/>
              <a:cs typeface="Arial Narrow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556792"/>
            <a:ext cx="8064896" cy="4525963"/>
          </a:xfrm>
        </p:spPr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fr-FR" sz="2800" dirty="0" smtClean="0">
                <a:latin typeface="+mn-lt"/>
                <a:cs typeface="Arial Narrow"/>
              </a:rPr>
              <a:t>ATB en relais ou </a:t>
            </a:r>
            <a:r>
              <a:rPr lang="fr-FR" sz="2800" b="1" dirty="0" smtClean="0">
                <a:latin typeface="+mn-lt"/>
                <a:cs typeface="Arial Narrow"/>
              </a:rPr>
              <a:t>en probabiliste </a:t>
            </a:r>
            <a:r>
              <a:rPr lang="fr-FR" sz="2800" b="1" dirty="0">
                <a:latin typeface="+mn-lt"/>
                <a:cs typeface="Arial Narrow"/>
              </a:rPr>
              <a:t>non recommandés </a:t>
            </a:r>
            <a:r>
              <a:rPr lang="fr-FR" sz="2800" dirty="0" smtClean="0">
                <a:latin typeface="+mn-lt"/>
                <a:cs typeface="Arial Narrow"/>
              </a:rPr>
              <a:t>en raison d’une diffusion prostatique insuffisante :</a:t>
            </a:r>
          </a:p>
          <a:p>
            <a:pPr hangingPunct="0">
              <a:buFontTx/>
              <a:buChar char="-"/>
            </a:pPr>
            <a:r>
              <a:rPr lang="fr-FR" sz="2800" dirty="0" err="1" smtClean="0">
                <a:latin typeface="+mn-lt"/>
                <a:cs typeface="Arial Narrow"/>
              </a:rPr>
              <a:t>Céfixime</a:t>
            </a:r>
            <a:r>
              <a:rPr lang="fr-FR" sz="2800" dirty="0" smtClean="0">
                <a:latin typeface="+mn-lt"/>
                <a:cs typeface="Arial Narrow"/>
              </a:rPr>
              <a:t> (OROKEN), </a:t>
            </a:r>
            <a:endParaRPr lang="fr-FR" sz="2800" dirty="0">
              <a:latin typeface="+mn-lt"/>
              <a:cs typeface="Arial Narrow"/>
            </a:endParaRPr>
          </a:p>
          <a:p>
            <a:pPr hangingPunct="0">
              <a:buFontTx/>
              <a:buChar char="-"/>
            </a:pPr>
            <a:r>
              <a:rPr lang="fr-FR" sz="2800" dirty="0">
                <a:latin typeface="+mn-lt"/>
                <a:cs typeface="Arial Narrow"/>
              </a:rPr>
              <a:t>a</a:t>
            </a:r>
            <a:r>
              <a:rPr lang="fr-FR" sz="2800" dirty="0" smtClean="0">
                <a:latin typeface="+mn-lt"/>
                <a:cs typeface="Arial Narrow"/>
              </a:rPr>
              <a:t>moxicilline </a:t>
            </a:r>
            <a:r>
              <a:rPr lang="fr-FR" sz="2800" dirty="0">
                <a:latin typeface="+mn-lt"/>
                <a:cs typeface="Arial Narrow"/>
              </a:rPr>
              <a:t>– acide  clavulanique, </a:t>
            </a:r>
          </a:p>
          <a:p>
            <a:pPr hangingPunct="0">
              <a:buFontTx/>
              <a:buChar char="-"/>
            </a:pPr>
            <a:r>
              <a:rPr lang="fr-FR" sz="2800" dirty="0" err="1">
                <a:latin typeface="+mn-lt"/>
                <a:cs typeface="Arial Narrow"/>
              </a:rPr>
              <a:t>f</a:t>
            </a:r>
            <a:r>
              <a:rPr lang="fr-FR" sz="2800" dirty="0" err="1" smtClean="0">
                <a:latin typeface="+mn-lt"/>
                <a:cs typeface="Arial Narrow"/>
              </a:rPr>
              <a:t>osfomycine</a:t>
            </a:r>
            <a:r>
              <a:rPr lang="fr-FR" sz="2800" dirty="0" err="1">
                <a:latin typeface="+mn-lt"/>
                <a:cs typeface="Arial Narrow"/>
              </a:rPr>
              <a:t>-trométamol</a:t>
            </a:r>
            <a:r>
              <a:rPr lang="fr-FR" sz="2800" dirty="0">
                <a:latin typeface="+mn-lt"/>
                <a:cs typeface="Arial Narrow"/>
              </a:rPr>
              <a:t>, </a:t>
            </a:r>
          </a:p>
          <a:p>
            <a:pPr hangingPunct="0">
              <a:buFontTx/>
              <a:buChar char="-"/>
            </a:pPr>
            <a:r>
              <a:rPr lang="fr-FR" sz="2800" dirty="0" err="1">
                <a:latin typeface="+mn-lt"/>
                <a:cs typeface="Arial Narrow"/>
              </a:rPr>
              <a:t>n</a:t>
            </a:r>
            <a:r>
              <a:rPr lang="fr-FR" sz="2800" dirty="0" err="1" smtClean="0">
                <a:latin typeface="+mn-lt"/>
                <a:cs typeface="Arial Narrow"/>
              </a:rPr>
              <a:t>itrofurantoine</a:t>
            </a:r>
            <a:r>
              <a:rPr lang="fr-FR" sz="2800" dirty="0" smtClean="0">
                <a:latin typeface="+mn-lt"/>
                <a:cs typeface="Arial Narrow"/>
              </a:rPr>
              <a:t>.</a:t>
            </a:r>
            <a:endParaRPr lang="en-US" sz="2600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70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+mn-lt"/>
                <a:cs typeface="Arial Narrow"/>
              </a:rPr>
              <a:t>IU masculine documentée BLSE</a:t>
            </a:r>
            <a:endParaRPr lang="fr-FR" sz="3200" b="1" dirty="0">
              <a:latin typeface="+mn-lt"/>
              <a:cs typeface="Arial Narrow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A42-A926-4217-AF2C-DA117E8107F5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355976" y="1340768"/>
            <a:ext cx="280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Ou à risque de complication</a:t>
            </a:r>
            <a:endParaRPr lang="fr-FR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602747"/>
              </p:ext>
            </p:extLst>
          </p:nvPr>
        </p:nvGraphicFramePr>
        <p:xfrm>
          <a:off x="827584" y="1196752"/>
          <a:ext cx="7464830" cy="5269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8" name="Document" r:id="rId3" imgW="5829300" imgH="4114800" progId="Word.Document.12">
                  <p:embed/>
                </p:oleObj>
              </mc:Choice>
              <mc:Fallback>
                <p:oleObj name="Document" r:id="rId3" imgW="5829300" imgH="4114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196752"/>
                        <a:ext cx="7464830" cy="5269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5576" y="6381328"/>
            <a:ext cx="7250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/>
              <a:t>a</a:t>
            </a:r>
            <a:r>
              <a:rPr lang="fr-FR" dirty="0"/>
              <a:t> : risque de résistance en cas de fort inoculum et espèces autres que </a:t>
            </a:r>
            <a:r>
              <a:rPr lang="fr-FR" i="1" dirty="0" err="1"/>
              <a:t>E.coli</a:t>
            </a:r>
            <a:r>
              <a:rPr lang="fr-FR" i="1" dirty="0"/>
              <a:t>.</a:t>
            </a:r>
            <a:endParaRPr lang="en-US" dirty="0"/>
          </a:p>
          <a:p>
            <a:endParaRPr lang="fr-FR" dirty="0"/>
          </a:p>
        </p:txBody>
      </p:sp>
      <p:sp>
        <p:nvSpPr>
          <p:cNvPr id="6" name="Moins 5"/>
          <p:cNvSpPr/>
          <p:nvPr/>
        </p:nvSpPr>
        <p:spPr>
          <a:xfrm>
            <a:off x="3131840" y="2564904"/>
            <a:ext cx="2448272" cy="144016"/>
          </a:xfrm>
          <a:prstGeom prst="mathMin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187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9188</TotalTime>
  <Words>1198</Words>
  <Application>Microsoft Macintosh PowerPoint</Application>
  <PresentationFormat>Présentation à l'écran (4:3)</PresentationFormat>
  <Paragraphs>341</Paragraphs>
  <Slides>34</Slides>
  <Notes>4</Notes>
  <HiddenSlides>2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6" baseType="lpstr">
      <vt:lpstr>Thème Office</vt:lpstr>
      <vt:lpstr>Document</vt:lpstr>
      <vt:lpstr>Actualités 2015 A Villers T Galperine</vt:lpstr>
      <vt:lpstr>terminologie</vt:lpstr>
      <vt:lpstr>IU à risque de complication</vt:lpstr>
      <vt:lpstr>Présentation PowerPoint</vt:lpstr>
      <vt:lpstr>IU graves</vt:lpstr>
      <vt:lpstr>Cystites récidivantes</vt:lpstr>
      <vt:lpstr>Colonisation urinaire  (sonde, drain, Bricker)</vt:lpstr>
      <vt:lpstr>ECBU ordonnance</vt:lpstr>
      <vt:lpstr>Exemple: </vt:lpstr>
      <vt:lpstr>ECBU ordonnance</vt:lpstr>
      <vt:lpstr>Présentation PowerPoint</vt:lpstr>
      <vt:lpstr>Présentation PowerPoint</vt:lpstr>
      <vt:lpstr>Présentation PowerPoint</vt:lpstr>
      <vt:lpstr>Critères de choix des ATB</vt:lpstr>
      <vt:lpstr>Critères généraux des choix antibiotiques</vt:lpstr>
      <vt:lpstr>SELEXID Beta Lactamine</vt:lpstr>
      <vt:lpstr>Présentation PowerPoint</vt:lpstr>
      <vt:lpstr>Présentation PowerPoint</vt:lpstr>
      <vt:lpstr>Présentation PowerPoint</vt:lpstr>
      <vt:lpstr>ATB et EBLSE</vt:lpstr>
      <vt:lpstr>Carbapenèmes</vt:lpstr>
      <vt:lpstr>Cystite simple</vt:lpstr>
      <vt:lpstr>Cystite simple post coitale</vt:lpstr>
      <vt:lpstr>Cystite récidivante: urologue</vt:lpstr>
      <vt:lpstr>Présentation PowerPoint</vt:lpstr>
      <vt:lpstr>Présentation PowerPoint</vt:lpstr>
      <vt:lpstr>Présentation PowerPoint</vt:lpstr>
      <vt:lpstr>PNA documentée BLSE</vt:lpstr>
      <vt:lpstr>Présentation PowerPoint</vt:lpstr>
      <vt:lpstr>Ce qui change PNA grave</vt:lpstr>
      <vt:lpstr>IU masculine </vt:lpstr>
      <vt:lpstr>Présentation PowerPoint</vt:lpstr>
      <vt:lpstr>Traitement des IU masculines </vt:lpstr>
      <vt:lpstr>IU masculine documentée BLSE</vt:lpstr>
    </vt:vector>
  </TitlesOfParts>
  <Company>CHU de Rouen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COLMARD, Sandra</dc:creator>
  <cp:lastModifiedBy>Arnauld VILLERS</cp:lastModifiedBy>
  <cp:revision>818</cp:revision>
  <cp:lastPrinted>2014-06-08T20:29:48Z</cp:lastPrinted>
  <dcterms:created xsi:type="dcterms:W3CDTF">2014-04-16T11:08:58Z</dcterms:created>
  <dcterms:modified xsi:type="dcterms:W3CDTF">2015-04-21T08:17:20Z</dcterms:modified>
</cp:coreProperties>
</file>