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33.xml" ContentType="application/vnd.openxmlformats-officedocument.presentationml.slide+xml"/>
  <Override PartName="/ppt/slides/slide87.xml" ContentType="application/vnd.openxmlformats-officedocument.presentationml.slide+xml"/>
  <Default Extension="bin" ContentType="application/vnd.openxmlformats-officedocument.presentationml.printerSettings"/>
  <Override PartName="/ppt/slides/slide92.xml" ContentType="application/vnd.openxmlformats-officedocument.presentationml.slide+xml"/>
  <Default Extension="wmf" ContentType="image/x-wmf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75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slides/slide80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slides/slide9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84.xml" ContentType="application/vnd.openxmlformats-officedocument.presentationml.slide+xml"/>
  <Override PartName="/ppt/slides/slide7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Override PartName="/ppt/slides/slide7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slides/slide88.xml" ContentType="application/vnd.openxmlformats-officedocument.presentationml.slide+xml"/>
  <Override PartName="/ppt/slides/slide72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s/slide9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slides/slide81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slides/slide99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12.xml" ContentType="application/vnd.openxmlformats-officedocument.presentationml.slide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slides/slide8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slides/slide71.xml" ContentType="application/vnd.openxmlformats-officedocument.presentationml.slide+xml"/>
  <Override PartName="/ppt/slides/slide90.xml" ContentType="application/vnd.openxmlformats-officedocument.presentationml.slide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73.xml" ContentType="application/vnd.openxmlformats-officedocument.presentationml.slide+xml"/>
  <Override PartName="/ppt/slides/slide1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slides/slide9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s/slide96.xml" ContentType="application/vnd.openxmlformats-officedocument.presentationml.slide+xml"/>
  <Override PartName="/ppt/slides/slide82.xml" ContentType="application/vnd.openxmlformats-officedocument.presentationml.slide+xml"/>
  <Override PartName="/ppt/slides/slide63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slides/slide32.xml" ContentType="application/vnd.openxmlformats-officedocument.presentationml.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slides/slide86.xml" ContentType="application/vnd.openxmlformats-officedocument.presentationml.slide+xml"/>
  <Override PartName="/docProps/app.xml" ContentType="application/vnd.openxmlformats-officedocument.extended-properties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slides/slide74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slides/slide9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slides/slide78.xml" ContentType="application/vnd.openxmlformats-officedocument.presentationml.slide+xml"/>
  <Override PartName="/ppt/slides/slide9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slides/slide83.xml" ContentType="application/vnd.openxmlformats-officedocument.presentationml.slide+xml"/>
  <Override PartName="/ppt/slides/slide6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1"/>
  </p:notesMasterIdLst>
  <p:sldIdLst>
    <p:sldId id="256" r:id="rId2"/>
    <p:sldId id="258" r:id="rId3"/>
    <p:sldId id="391" r:id="rId4"/>
    <p:sldId id="392" r:id="rId5"/>
    <p:sldId id="393" r:id="rId6"/>
    <p:sldId id="270" r:id="rId7"/>
    <p:sldId id="273" r:id="rId8"/>
    <p:sldId id="274" r:id="rId9"/>
    <p:sldId id="271" r:id="rId10"/>
    <p:sldId id="368" r:id="rId11"/>
    <p:sldId id="269" r:id="rId12"/>
    <p:sldId id="277" r:id="rId13"/>
    <p:sldId id="259" r:id="rId14"/>
    <p:sldId id="365" r:id="rId15"/>
    <p:sldId id="369" r:id="rId16"/>
    <p:sldId id="260" r:id="rId17"/>
    <p:sldId id="370" r:id="rId18"/>
    <p:sldId id="261" r:id="rId19"/>
    <p:sldId id="262" r:id="rId20"/>
    <p:sldId id="263" r:id="rId21"/>
    <p:sldId id="264" r:id="rId22"/>
    <p:sldId id="265" r:id="rId23"/>
    <p:sldId id="266" r:id="rId24"/>
    <p:sldId id="282" r:id="rId25"/>
    <p:sldId id="283" r:id="rId26"/>
    <p:sldId id="284" r:id="rId27"/>
    <p:sldId id="285" r:id="rId28"/>
    <p:sldId id="286" r:id="rId29"/>
    <p:sldId id="288" r:id="rId30"/>
    <p:sldId id="290" r:id="rId31"/>
    <p:sldId id="291" r:id="rId32"/>
    <p:sldId id="296" r:id="rId33"/>
    <p:sldId id="299" r:id="rId34"/>
    <p:sldId id="297" r:id="rId35"/>
    <p:sldId id="298" r:id="rId36"/>
    <p:sldId id="300" r:id="rId37"/>
    <p:sldId id="371" r:id="rId38"/>
    <p:sldId id="367" r:id="rId39"/>
    <p:sldId id="302" r:id="rId40"/>
    <p:sldId id="303" r:id="rId41"/>
    <p:sldId id="307" r:id="rId42"/>
    <p:sldId id="308" r:id="rId43"/>
    <p:sldId id="310" r:id="rId44"/>
    <p:sldId id="311" r:id="rId45"/>
    <p:sldId id="373" r:id="rId46"/>
    <p:sldId id="374" r:id="rId47"/>
    <p:sldId id="378" r:id="rId48"/>
    <p:sldId id="376" r:id="rId49"/>
    <p:sldId id="377" r:id="rId50"/>
    <p:sldId id="379" r:id="rId51"/>
    <p:sldId id="312" r:id="rId52"/>
    <p:sldId id="313" r:id="rId53"/>
    <p:sldId id="394" r:id="rId54"/>
    <p:sldId id="314" r:id="rId55"/>
    <p:sldId id="322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3" r:id="rId65"/>
    <p:sldId id="334" r:id="rId66"/>
    <p:sldId id="335" r:id="rId67"/>
    <p:sldId id="338" r:id="rId68"/>
    <p:sldId id="339" r:id="rId69"/>
    <p:sldId id="387" r:id="rId70"/>
    <p:sldId id="347" r:id="rId71"/>
    <p:sldId id="381" r:id="rId72"/>
    <p:sldId id="382" r:id="rId73"/>
    <p:sldId id="383" r:id="rId74"/>
    <p:sldId id="396" r:id="rId75"/>
    <p:sldId id="380" r:id="rId76"/>
    <p:sldId id="384" r:id="rId77"/>
    <p:sldId id="385" r:id="rId78"/>
    <p:sldId id="386" r:id="rId79"/>
    <p:sldId id="388" r:id="rId80"/>
    <p:sldId id="348" r:id="rId81"/>
    <p:sldId id="349" r:id="rId82"/>
    <p:sldId id="350" r:id="rId83"/>
    <p:sldId id="351" r:id="rId84"/>
    <p:sldId id="395" r:id="rId85"/>
    <p:sldId id="295" r:id="rId86"/>
    <p:sldId id="352" r:id="rId87"/>
    <p:sldId id="353" r:id="rId88"/>
    <p:sldId id="354" r:id="rId89"/>
    <p:sldId id="355" r:id="rId90"/>
    <p:sldId id="356" r:id="rId91"/>
    <p:sldId id="357" r:id="rId92"/>
    <p:sldId id="358" r:id="rId93"/>
    <p:sldId id="359" r:id="rId94"/>
    <p:sldId id="360" r:id="rId95"/>
    <p:sldId id="361" r:id="rId96"/>
    <p:sldId id="362" r:id="rId97"/>
    <p:sldId id="363" r:id="rId98"/>
    <p:sldId id="364" r:id="rId99"/>
    <p:sldId id="306" r:id="rId10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9809" autoAdjust="0"/>
    <p:restoredTop sz="95147" autoAdjust="0"/>
  </p:normalViewPr>
  <p:slideViewPr>
    <p:cSldViewPr snapToObjects="1">
      <p:cViewPr varScale="1">
        <p:scale>
          <a:sx n="52" d="100"/>
          <a:sy n="52" d="100"/>
        </p:scale>
        <p:origin x="-1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4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notesMaster" Target="notesMasters/notesMaster1.xml"/><Relationship Id="rId102" Type="http://schemas.openxmlformats.org/officeDocument/2006/relationships/printerSettings" Target="printerSettings/printerSettings1.bin"/><Relationship Id="rId103" Type="http://schemas.openxmlformats.org/officeDocument/2006/relationships/presProps" Target="presProps.xml"/><Relationship Id="rId104" Type="http://schemas.openxmlformats.org/officeDocument/2006/relationships/viewProps" Target="viewProps.xml"/><Relationship Id="rId105" Type="http://schemas.openxmlformats.org/officeDocument/2006/relationships/theme" Target="theme/theme1.xml"/><Relationship Id="rId10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B4AC3-5780-DA4F-B2B6-C2CEF906C9BB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9743A-6E05-464B-9B71-3F3B213E63C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3426FA-5981-42BC-AC63-6EA6451D2F49}" type="slidenum">
              <a:rPr lang="fr-FR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smtClean="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00163" y="803275"/>
            <a:ext cx="4257675" cy="31940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noFill/>
        </p:spPr>
        <p:txBody>
          <a:bodyPr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defTabSz="785813" eaLnBrk="1" hangingPunct="1">
              <a:spcBef>
                <a:spcPct val="0"/>
              </a:spcBef>
            </a:pPr>
            <a:endParaRPr lang="fr-FR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3426FA-5981-42BC-AC63-6EA6451D2F49}" type="slidenum">
              <a:rPr lang="fr-FR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smtClean="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00163" y="803275"/>
            <a:ext cx="4257675" cy="31940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noFill/>
        </p:spPr>
        <p:txBody>
          <a:bodyPr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defTabSz="785813" eaLnBrk="1" hangingPunct="1">
              <a:spcBef>
                <a:spcPct val="0"/>
              </a:spcBef>
            </a:pPr>
            <a:endParaRPr lang="fr-FR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3426FA-5981-42BC-AC63-6EA6451D2F49}" type="slidenum">
              <a:rPr lang="fr-FR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 smtClean="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00163" y="803275"/>
            <a:ext cx="4257675" cy="31940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noFill/>
        </p:spPr>
        <p:txBody>
          <a:bodyPr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defTabSz="785813" eaLnBrk="1" hangingPunct="1">
              <a:spcBef>
                <a:spcPct val="0"/>
              </a:spcBef>
            </a:pPr>
            <a:endParaRPr lang="fr-FR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3426FA-5981-42BC-AC63-6EA6451D2F49}" type="slidenum">
              <a:rPr lang="fr-FR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smtClean="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00163" y="803275"/>
            <a:ext cx="4257675" cy="31940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noFill/>
        </p:spPr>
        <p:txBody>
          <a:bodyPr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defTabSz="785813" eaLnBrk="1" hangingPunct="1">
              <a:spcBef>
                <a:spcPct val="0"/>
              </a:spcBef>
            </a:pPr>
            <a:endParaRPr lang="fr-FR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progression</a:t>
            </a:r>
            <a:r>
              <a:rPr lang="fr-FR" baseline="0" dirty="0" smtClean="0"/>
              <a:t> était définie comme une baisse de la CVF% de 10 points ou une baisse de plus de 50 m au 6TM ou le décès</a:t>
            </a:r>
          </a:p>
          <a:p>
            <a:r>
              <a:rPr lang="fr-FR" baseline="0" dirty="0" smtClean="0"/>
              <a:t>La perte de CVF était en moyenne de 235mL en Pi et de 428mL en </a:t>
            </a:r>
            <a:r>
              <a:rPr lang="fr-FR" baseline="0" dirty="0" err="1" smtClean="0"/>
              <a:t>pla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6ED191-084D-6843-B83B-1C3DF1FAEDFE}" type="slidenum">
              <a:rPr lang="fr-FR" smtClean="0"/>
              <a:pPr/>
              <a:t>58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</a:t>
            </a:r>
            <a:r>
              <a:rPr lang="fr-FR" baseline="0" dirty="0" smtClean="0"/>
              <a:t> différence de pente de déclin de la CVF était de 140mL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6ED191-084D-6843-B83B-1C3DF1FAEDFE}" type="slidenum">
              <a:rPr lang="fr-FR" smtClean="0"/>
              <a:pPr/>
              <a:t>59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</a:t>
            </a:r>
            <a:r>
              <a:rPr lang="fr-FR" dirty="0" err="1" smtClean="0"/>
              <a:t>ritère</a:t>
            </a:r>
            <a:r>
              <a:rPr lang="fr-FR" dirty="0" smtClean="0"/>
              <a:t> principal de jugement: pente de déclin de la CVF,</a:t>
            </a:r>
            <a:r>
              <a:rPr lang="fr-FR" baseline="0" dirty="0" smtClean="0"/>
              <a:t> calculée comme une moyenne de la pente des droites de </a:t>
            </a:r>
            <a:r>
              <a:rPr lang="fr-FR" baseline="0" dirty="0" err="1" smtClean="0"/>
              <a:t>regression</a:t>
            </a:r>
            <a:r>
              <a:rPr lang="fr-FR" baseline="0" dirty="0" smtClean="0"/>
              <a:t> de CVF chez chaque patient</a:t>
            </a:r>
          </a:p>
          <a:p>
            <a:r>
              <a:rPr lang="fr-FR" baseline="0" dirty="0" smtClean="0"/>
              <a:t>2. En analyse </a:t>
            </a:r>
            <a:r>
              <a:rPr lang="fr-FR" baseline="0" dirty="0" err="1" smtClean="0"/>
              <a:t>poolée</a:t>
            </a:r>
            <a:r>
              <a:rPr lang="fr-FR" baseline="0" dirty="0" smtClean="0"/>
              <a:t>, la différence entre les deux groupes était de l’</a:t>
            </a:r>
            <a:r>
              <a:rPr lang="fr-FR" baseline="0" dirty="0" err="1" smtClean="0"/>
              <a:t>odre</a:t>
            </a:r>
            <a:r>
              <a:rPr lang="fr-FR" baseline="0" dirty="0" smtClean="0"/>
              <a:t> de 110mL/an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6ED191-084D-6843-B83B-1C3DF1FAEDFE}" type="slidenum">
              <a:rPr lang="fr-FR" smtClean="0"/>
              <a:pPr/>
              <a:t>66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99363-F330-1847-A875-2D76B3C8AF45}" type="datetimeFigureOut">
              <a:rPr lang="fr-FR" smtClean="0"/>
              <a:pPr/>
              <a:t>15/09/15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D840-B0D0-B341-8EFC-525D1A97CA9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19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0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0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0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image" Target="../media/image40.w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wmf"/><Relationship Id="rId3" Type="http://schemas.openxmlformats.org/officeDocument/2006/relationships/image" Target="../media/image40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w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image" Target="../media/image46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4" Type="http://schemas.openxmlformats.org/officeDocument/2006/relationships/image" Target="../media/image46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46.w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w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w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63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63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64.jpe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image" Target="../media/image5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685800" y="762000"/>
            <a:ext cx="7772400" cy="2895599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dirty="0" smtClean="0"/>
              <a:t>Pn</a:t>
            </a:r>
            <a:r>
              <a:rPr lang="fr-FR" dirty="0" err="1" smtClean="0"/>
              <a:t>eumopathies</a:t>
            </a:r>
            <a:r>
              <a:rPr lang="fr-FR" dirty="0" smtClean="0"/>
              <a:t> Interstitielles </a:t>
            </a:r>
            <a:r>
              <a:rPr lang="fr-FR" dirty="0"/>
              <a:t>D</a:t>
            </a:r>
            <a:r>
              <a:rPr lang="fr-FR" dirty="0" smtClean="0"/>
              <a:t>iffuses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Fibrose Pulmonaire </a:t>
            </a:r>
            <a:r>
              <a:rPr lang="fr-FR" dirty="0"/>
              <a:t>I</a:t>
            </a:r>
            <a:r>
              <a:rPr lang="fr-FR" dirty="0" smtClean="0"/>
              <a:t>diopathique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057400" y="4267200"/>
            <a:ext cx="6324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 smtClean="0">
                <a:solidFill>
                  <a:schemeClr val="accent1"/>
                </a:solidFill>
              </a:rPr>
              <a:t>Lidwine </a:t>
            </a:r>
            <a:r>
              <a:rPr lang="fr-FR" sz="2000" b="1" dirty="0" err="1" smtClean="0">
                <a:solidFill>
                  <a:schemeClr val="accent1"/>
                </a:solidFill>
              </a:rPr>
              <a:t>Wémeau</a:t>
            </a:r>
            <a:endParaRPr lang="fr-FR" sz="2000" b="1" dirty="0" smtClean="0">
              <a:solidFill>
                <a:schemeClr val="accent1"/>
              </a:solidFill>
            </a:endParaRPr>
          </a:p>
          <a:p>
            <a:pPr algn="r"/>
            <a:r>
              <a:rPr lang="fr-FR" sz="2000" b="1" dirty="0" smtClean="0">
                <a:solidFill>
                  <a:schemeClr val="accent1"/>
                </a:solidFill>
              </a:rPr>
              <a:t>Service de Pneumologie et </a:t>
            </a:r>
            <a:r>
              <a:rPr lang="fr-FR" sz="2000" b="1" dirty="0" err="1" smtClean="0">
                <a:solidFill>
                  <a:schemeClr val="accent1"/>
                </a:solidFill>
              </a:rPr>
              <a:t>Immuno</a:t>
            </a:r>
            <a:r>
              <a:rPr lang="fr-FR" sz="2000" b="1" dirty="0" smtClean="0">
                <a:solidFill>
                  <a:schemeClr val="accent1"/>
                </a:solidFill>
              </a:rPr>
              <a:t> Allergologie</a:t>
            </a:r>
          </a:p>
          <a:p>
            <a:pPr algn="r"/>
            <a:r>
              <a:rPr lang="fr-FR" sz="2000" b="1" dirty="0" smtClean="0">
                <a:solidFill>
                  <a:schemeClr val="accent1"/>
                </a:solidFill>
              </a:rPr>
              <a:t>Centre de Compétences des Maladies </a:t>
            </a:r>
            <a:r>
              <a:rPr lang="fr-FR" sz="2000" b="1" dirty="0" smtClean="0">
                <a:solidFill>
                  <a:schemeClr val="accent1"/>
                </a:solidFill>
              </a:rPr>
              <a:t>Pulmonaires </a:t>
            </a:r>
            <a:r>
              <a:rPr lang="fr-FR" sz="2000" b="1" dirty="0" smtClean="0">
                <a:solidFill>
                  <a:schemeClr val="accent1"/>
                </a:solidFill>
              </a:rPr>
              <a:t>Rares</a:t>
            </a:r>
          </a:p>
          <a:p>
            <a:pPr algn="r"/>
            <a:r>
              <a:rPr lang="fr-FR" sz="2000" b="1" dirty="0" smtClean="0">
                <a:solidFill>
                  <a:schemeClr val="accent1"/>
                </a:solidFill>
              </a:rPr>
              <a:t>Hôpital Calmette</a:t>
            </a:r>
          </a:p>
          <a:p>
            <a:pPr algn="r"/>
            <a:r>
              <a:rPr lang="fr-FR" sz="2000" b="1" dirty="0" smtClean="0">
                <a:solidFill>
                  <a:schemeClr val="accent1"/>
                </a:solidFill>
              </a:rPr>
              <a:t>CHRU Lille</a:t>
            </a:r>
          </a:p>
          <a:p>
            <a:pPr algn="r"/>
            <a:endParaRPr lang="fr-FR" sz="2000" b="1" dirty="0" smtClean="0">
              <a:solidFill>
                <a:schemeClr val="accent1"/>
              </a:solidFill>
            </a:endParaRPr>
          </a:p>
          <a:p>
            <a:pPr algn="r"/>
            <a:r>
              <a:rPr lang="fr-FR" sz="2000" b="1" dirty="0" err="1">
                <a:solidFill>
                  <a:schemeClr val="accent1"/>
                </a:solidFill>
              </a:rPr>
              <a:t>l</a:t>
            </a:r>
            <a:r>
              <a:rPr lang="fr-FR" sz="2000" b="1" dirty="0" err="1" smtClean="0">
                <a:solidFill>
                  <a:schemeClr val="accent1"/>
                </a:solidFill>
              </a:rPr>
              <a:t>idwine.wemeau@chru-lille.fr</a:t>
            </a:r>
            <a:endParaRPr lang="fr-FR" sz="2000" b="1" dirty="0" smtClean="0">
              <a:solidFill>
                <a:schemeClr val="accent1"/>
              </a:solidFill>
            </a:endParaRPr>
          </a:p>
          <a:p>
            <a:pPr algn="r"/>
            <a:endParaRPr lang="fr-FR" sz="2000" b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487" tIns="44450" rIns="90487" bIns="44450"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 Interstitielle Diffuse = Définition </a:t>
            </a:r>
            <a:r>
              <a:rPr lang="fr-FR" sz="2800" b="1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Anatomo</a:t>
            </a:r>
            <a:r>
              <a:rPr lang="fr-FR" sz="2800" b="1" dirty="0" err="1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-Radiologique</a:t>
            </a:r>
            <a:endParaRPr lang="fr-FR" sz="2800" b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29877"/>
            <a:ext cx="4953000" cy="189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dirty="0" smtClean="0"/>
              <a:t>Affections caractérisées par une infiltration de l’</a:t>
            </a:r>
            <a:r>
              <a:rPr lang="fr-FR" dirty="0" err="1" smtClean="0"/>
              <a:t>interstitium</a:t>
            </a:r>
            <a:r>
              <a:rPr lang="fr-FR" dirty="0" smtClean="0"/>
              <a:t> pulmonaire par:</a:t>
            </a:r>
          </a:p>
          <a:p>
            <a:pPr>
              <a:lnSpc>
                <a:spcPct val="80000"/>
              </a:lnSpc>
            </a:pPr>
            <a:r>
              <a:rPr lang="fr-FR" sz="2000" dirty="0" smtClean="0"/>
              <a:t> 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fr-FR" dirty="0" smtClean="0">
                <a:ea typeface="ＭＳ Ｐゴシック" charset="-128"/>
              </a:rPr>
              <a:t>des cellules inflammatoires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fr-FR" dirty="0" smtClean="0">
                <a:ea typeface="ＭＳ Ｐゴシック" charset="-128"/>
              </a:rPr>
              <a:t>ou des cellules néoplasiques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fr-FR" dirty="0" smtClean="0">
                <a:ea typeface="ＭＳ Ｐゴシック" charset="-128"/>
              </a:rPr>
              <a:t>ou de l’œdème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fr-FR" dirty="0" smtClean="0">
                <a:ea typeface="ＭＳ Ｐゴシック" charset="-128"/>
              </a:rPr>
              <a:t>ou de la matrice </a:t>
            </a:r>
            <a:r>
              <a:rPr lang="fr-FR" dirty="0" err="1" smtClean="0">
                <a:ea typeface="ＭＳ Ｐゴシック" charset="-128"/>
              </a:rPr>
              <a:t>extra-cellulaire</a:t>
            </a:r>
            <a:r>
              <a:rPr lang="fr-FR" dirty="0" smtClean="0">
                <a:ea typeface="ＭＳ Ｐゴシック" charset="-128"/>
              </a:rPr>
              <a:t> riche en collagène</a:t>
            </a:r>
          </a:p>
        </p:txBody>
      </p:sp>
      <p:pic>
        <p:nvPicPr>
          <p:cNvPr id="7" name="Picture 2" descr="http://umvf.univ-nantes.fr/anatomie-pathologique/enseignement/anapath_45/site/html/images/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14258"/>
            <a:ext cx="6191250" cy="36290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487" tIns="44450" rIns="90487" bIns="44450"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 Interstitielle Diffuse = Définition </a:t>
            </a:r>
            <a:r>
              <a:rPr lang="fr-FR" sz="2800" b="1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Anatomo</a:t>
            </a:r>
            <a:r>
              <a:rPr lang="fr-FR" sz="2800" b="1" dirty="0" err="1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-Radiologique</a:t>
            </a:r>
            <a:endParaRPr lang="fr-FR" sz="2800" b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4800" y="897533"/>
            <a:ext cx="579120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I</a:t>
            </a:r>
            <a:r>
              <a:rPr lang="fr-FR" dirty="0" err="1" smtClean="0"/>
              <a:t>nterstitium</a:t>
            </a:r>
            <a:r>
              <a:rPr lang="fr-FR" dirty="0" smtClean="0"/>
              <a:t>=</a:t>
            </a:r>
          </a:p>
          <a:p>
            <a:pPr lvl="1">
              <a:buFont typeface="Arial"/>
              <a:buChar char="•"/>
            </a:pPr>
            <a:r>
              <a:rPr lang="fr-FR" dirty="0" smtClean="0"/>
              <a:t>C</a:t>
            </a:r>
            <a:r>
              <a:rPr lang="fr-FR" dirty="0" err="1" smtClean="0"/>
              <a:t>loisons</a:t>
            </a:r>
            <a:r>
              <a:rPr lang="fr-FR" dirty="0" smtClean="0"/>
              <a:t> </a:t>
            </a:r>
            <a:r>
              <a:rPr lang="fr-FR" dirty="0" err="1" smtClean="0"/>
              <a:t>péribronchovasculaires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Tissu sous pleural</a:t>
            </a:r>
          </a:p>
          <a:p>
            <a:pPr lvl="1">
              <a:buFont typeface="Arial"/>
              <a:buChar char="•"/>
            </a:pPr>
            <a:r>
              <a:rPr lang="fr-FR" dirty="0" smtClean="0"/>
              <a:t>S</a:t>
            </a:r>
            <a:r>
              <a:rPr lang="fr-FR" dirty="0" err="1" smtClean="0"/>
              <a:t>eptas</a:t>
            </a:r>
            <a:r>
              <a:rPr lang="fr-FR" dirty="0" smtClean="0"/>
              <a:t> </a:t>
            </a:r>
            <a:r>
              <a:rPr lang="fr-FR" dirty="0" err="1" smtClean="0"/>
              <a:t>interlobulaires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Tissu </a:t>
            </a:r>
            <a:r>
              <a:rPr lang="fr-FR" dirty="0" err="1" smtClean="0"/>
              <a:t>centrolobulaires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C</a:t>
            </a:r>
            <a:r>
              <a:rPr lang="fr-FR" dirty="0" err="1" smtClean="0"/>
              <a:t>loisons</a:t>
            </a:r>
            <a:r>
              <a:rPr lang="fr-FR" dirty="0" smtClean="0"/>
              <a:t> </a:t>
            </a:r>
            <a:r>
              <a:rPr lang="fr-FR" dirty="0" err="1" smtClean="0"/>
              <a:t>intralobulaires</a:t>
            </a:r>
            <a:r>
              <a:rPr lang="fr-FR" dirty="0" smtClean="0"/>
              <a:t> i.e. </a:t>
            </a:r>
            <a:r>
              <a:rPr lang="fr-FR" dirty="0" err="1" smtClean="0"/>
              <a:t>inter-alvéolaires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Membrane </a:t>
            </a:r>
            <a:r>
              <a:rPr lang="fr-FR" dirty="0" err="1" smtClean="0"/>
              <a:t>alvéolo-capillaire</a:t>
            </a:r>
            <a:endParaRPr lang="fr-FR" dirty="0"/>
          </a:p>
        </p:txBody>
      </p:sp>
      <p:pic>
        <p:nvPicPr>
          <p:cNvPr id="7" name="Picture 2" descr="http://umvf.univ-nantes.fr/anatomie-pathologique/enseignement/anapath_45/site/html/images/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14258"/>
            <a:ext cx="6191250" cy="36290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487" tIns="44450" rIns="90487" bIns="44450"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 Interstitielle Diffuse = Définition </a:t>
            </a:r>
            <a:r>
              <a:rPr lang="fr-FR" sz="2800" b="1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Anatomo</a:t>
            </a:r>
            <a:r>
              <a:rPr lang="fr-FR" sz="2800" b="1" dirty="0" err="1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-Radiologique</a:t>
            </a:r>
            <a:endParaRPr lang="fr-FR" sz="2800" b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4800" y="897533"/>
            <a:ext cx="579120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I</a:t>
            </a:r>
            <a:r>
              <a:rPr lang="fr-FR" dirty="0" err="1" smtClean="0"/>
              <a:t>nterstitium</a:t>
            </a:r>
            <a:r>
              <a:rPr lang="fr-FR" dirty="0" smtClean="0"/>
              <a:t>=</a:t>
            </a:r>
          </a:p>
          <a:p>
            <a:pPr lvl="1">
              <a:buFont typeface="Arial"/>
              <a:buChar char="•"/>
            </a:pPr>
            <a:r>
              <a:rPr lang="fr-FR" dirty="0" smtClean="0"/>
              <a:t>C</a:t>
            </a:r>
            <a:r>
              <a:rPr lang="fr-FR" dirty="0" err="1" smtClean="0"/>
              <a:t>loisons</a:t>
            </a:r>
            <a:r>
              <a:rPr lang="fr-FR" dirty="0" smtClean="0"/>
              <a:t> </a:t>
            </a:r>
            <a:r>
              <a:rPr lang="fr-FR" dirty="0" err="1" smtClean="0"/>
              <a:t>péribronchovasculaires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Tissu sous pleural</a:t>
            </a:r>
          </a:p>
          <a:p>
            <a:pPr lvl="1">
              <a:buFont typeface="Arial"/>
              <a:buChar char="•"/>
            </a:pPr>
            <a:r>
              <a:rPr lang="fr-FR" dirty="0" smtClean="0"/>
              <a:t>S</a:t>
            </a:r>
            <a:r>
              <a:rPr lang="fr-FR" dirty="0" err="1" smtClean="0"/>
              <a:t>eptas</a:t>
            </a:r>
            <a:r>
              <a:rPr lang="fr-FR" dirty="0" smtClean="0"/>
              <a:t> </a:t>
            </a:r>
            <a:r>
              <a:rPr lang="fr-FR" dirty="0" err="1" smtClean="0"/>
              <a:t>interlobulaires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Tissu </a:t>
            </a:r>
            <a:r>
              <a:rPr lang="fr-FR" dirty="0" err="1" smtClean="0"/>
              <a:t>centrolobulaires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C</a:t>
            </a:r>
            <a:r>
              <a:rPr lang="fr-FR" dirty="0" err="1" smtClean="0"/>
              <a:t>loisons</a:t>
            </a:r>
            <a:r>
              <a:rPr lang="fr-FR" dirty="0" smtClean="0"/>
              <a:t> </a:t>
            </a:r>
            <a:r>
              <a:rPr lang="fr-FR" dirty="0" err="1" smtClean="0"/>
              <a:t>intralobulaires</a:t>
            </a:r>
            <a:r>
              <a:rPr lang="fr-FR" dirty="0" smtClean="0"/>
              <a:t> i.e. </a:t>
            </a:r>
            <a:r>
              <a:rPr lang="fr-FR" dirty="0" err="1" smtClean="0"/>
              <a:t>inter-alvéolaires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Membrane </a:t>
            </a:r>
            <a:r>
              <a:rPr lang="fr-FR" dirty="0" err="1" smtClean="0"/>
              <a:t>alvéolo-capillaire</a:t>
            </a:r>
            <a:endParaRPr lang="fr-FR" dirty="0"/>
          </a:p>
        </p:txBody>
      </p:sp>
      <p:pic>
        <p:nvPicPr>
          <p:cNvPr id="7" name="Picture 2" descr="http://umvf.univ-nantes.fr/anatomie-pathologique/enseignement/anapath_45/site/html/images/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14258"/>
            <a:ext cx="6191250" cy="36290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732462" y="1312664"/>
            <a:ext cx="3182938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RADIO de THORAX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TDM THORACIQUE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487" tIns="44450" rIns="90487" bIns="44450"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 Interstitielle Diffuse = Définition </a:t>
            </a:r>
            <a:r>
              <a:rPr lang="fr-FR" sz="2800" b="1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Anatomo</a:t>
            </a:r>
            <a:r>
              <a:rPr lang="fr-FR" sz="2800" b="1" dirty="0" err="1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-Radiologique</a:t>
            </a:r>
            <a:endParaRPr lang="fr-FR" sz="2800" b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2" descr="http://umvf.univ-nantes.fr/anatomie-pathologique/enseignement/anapath_45/site/html/images/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14258"/>
            <a:ext cx="6191250" cy="36290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732462" y="1312664"/>
            <a:ext cx="3182938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RADIO de THORAX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TDM THORACIQUE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838200"/>
            <a:ext cx="5105400" cy="201285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defTabSz="762000" eaLnBrk="0" hangingPunct="0">
              <a:lnSpc>
                <a:spcPct val="140000"/>
              </a:lnSpc>
              <a:buClr>
                <a:schemeClr val="accent2"/>
              </a:buClr>
              <a:buFont typeface="Wingdings" charset="2"/>
              <a:buChar char="ü"/>
            </a:pPr>
            <a:r>
              <a:rPr lang="fr-FR" dirty="0"/>
              <a:t>Verre dépoli</a:t>
            </a:r>
          </a:p>
          <a:p>
            <a:pPr defTabSz="762000" eaLnBrk="0" hangingPunct="0">
              <a:lnSpc>
                <a:spcPct val="140000"/>
              </a:lnSpc>
              <a:buClr>
                <a:schemeClr val="accent2"/>
              </a:buClr>
              <a:buFont typeface="Wingdings" charset="2"/>
              <a:buChar char="ü"/>
            </a:pPr>
            <a:r>
              <a:rPr lang="fr-FR" dirty="0"/>
              <a:t>Condensations (ou infiltrats)</a:t>
            </a:r>
          </a:p>
          <a:p>
            <a:pPr defTabSz="762000" eaLnBrk="0" hangingPunct="0">
              <a:lnSpc>
                <a:spcPct val="140000"/>
              </a:lnSpc>
              <a:buClr>
                <a:schemeClr val="accent2"/>
              </a:buClr>
              <a:buFont typeface="Wingdings" charset="2"/>
              <a:buChar char="ü"/>
            </a:pPr>
            <a:r>
              <a:rPr lang="fr-FR" dirty="0"/>
              <a:t>Opacités nodulaires</a:t>
            </a:r>
          </a:p>
          <a:p>
            <a:pPr defTabSz="762000" eaLnBrk="0" hangingPunct="0">
              <a:lnSpc>
                <a:spcPct val="140000"/>
              </a:lnSpc>
              <a:buClr>
                <a:schemeClr val="accent2"/>
              </a:buClr>
              <a:buFont typeface="Wingdings" charset="2"/>
              <a:buChar char="ü"/>
            </a:pPr>
            <a:r>
              <a:rPr lang="fr-FR" dirty="0"/>
              <a:t>Opacités linéaires (septales ou non septales)</a:t>
            </a:r>
          </a:p>
          <a:p>
            <a:pPr defTabSz="762000" eaLnBrk="0" hangingPunct="0">
              <a:lnSpc>
                <a:spcPct val="140000"/>
              </a:lnSpc>
              <a:buClr>
                <a:schemeClr val="accent2"/>
              </a:buClr>
              <a:buFont typeface="Wingdings" charset="2"/>
              <a:buChar char="ü"/>
            </a:pPr>
            <a:r>
              <a:rPr lang="fr-FR" dirty="0" smtClean="0"/>
              <a:t>Cavités, kystes </a:t>
            </a:r>
            <a:r>
              <a:rPr lang="fr-FR" dirty="0"/>
              <a:t>(différent de l’emphysème)</a:t>
            </a:r>
            <a:r>
              <a:rPr lang="fr-FR" dirty="0" smtClean="0"/>
              <a:t>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/>
          <a:srcRect l="11827" t="21863" r="13985" b="18165"/>
          <a:stretch>
            <a:fillRect/>
          </a:stretch>
        </p:blipFill>
        <p:spPr bwMode="auto">
          <a:xfrm>
            <a:off x="713961" y="228600"/>
            <a:ext cx="7896639" cy="638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srael Sophie"/>
          <p:cNvPicPr>
            <a:picLocks noChangeAspect="1" noChangeArrowheads="1"/>
          </p:cNvPicPr>
          <p:nvPr/>
        </p:nvPicPr>
        <p:blipFill>
          <a:blip r:embed="rId2"/>
          <a:srcRect l="3125" t="5556" r="3125" b="15555"/>
          <a:stretch>
            <a:fillRect/>
          </a:stretch>
        </p:blipFill>
        <p:spPr bwMode="auto">
          <a:xfrm>
            <a:off x="381000" y="381000"/>
            <a:ext cx="8478592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l="2941" t="6201" r="2941" b="5744"/>
          <a:stretch>
            <a:fillRect/>
          </a:stretch>
        </p:blipFill>
        <p:spPr bwMode="auto">
          <a:xfrm>
            <a:off x="457199" y="500062"/>
            <a:ext cx="8081493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7538" t="24268" r="9694" b="13704"/>
          <a:stretch>
            <a:fillRect/>
          </a:stretch>
        </p:blipFill>
        <p:spPr bwMode="auto">
          <a:xfrm>
            <a:off x="521868" y="304800"/>
            <a:ext cx="8241132" cy="617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nodules_va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0"/>
            <a:ext cx="34194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5" descr="nodule_ca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3048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6" descr="nodules_perilymp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60350"/>
            <a:ext cx="3419475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 descr="nodules_ubiquist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429000"/>
            <a:ext cx="38512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t="12526" b="17545"/>
          <a:stretch>
            <a:fillRect/>
          </a:stretch>
        </p:blipFill>
        <p:spPr bwMode="auto">
          <a:xfrm>
            <a:off x="471487" y="473790"/>
            <a:ext cx="8367713" cy="585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/>
          <a:srcRect l="8887" t="14393" r="6966" b="14420"/>
          <a:stretch>
            <a:fillRect/>
          </a:stretch>
        </p:blipFill>
        <p:spPr bwMode="auto">
          <a:xfrm>
            <a:off x="1219200" y="457200"/>
            <a:ext cx="72072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1500188" y="333375"/>
            <a:ext cx="6016625" cy="584200"/>
          </a:xfrm>
          <a:prstGeom prst="rect">
            <a:avLst/>
          </a:prstGeom>
          <a:solidFill>
            <a:srgbClr val="1F497D"/>
          </a:solidFill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bg1"/>
                </a:solidFill>
              </a:rPr>
              <a:t>Diagnostic: </a:t>
            </a:r>
            <a:r>
              <a:rPr lang="fr-FR" sz="3200" b="1" dirty="0" err="1">
                <a:solidFill>
                  <a:schemeClr val="bg1"/>
                </a:solidFill>
              </a:rPr>
              <a:t>Rx</a:t>
            </a:r>
            <a:r>
              <a:rPr lang="fr-FR" sz="3200" b="1" dirty="0">
                <a:solidFill>
                  <a:schemeClr val="bg1"/>
                </a:solidFill>
              </a:rPr>
              <a:t> Thorax, TDM thorax</a:t>
            </a:r>
          </a:p>
        </p:txBody>
      </p:sp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304800" y="1828800"/>
            <a:ext cx="3392488" cy="2370138"/>
          </a:xfrm>
          <a:prstGeom prst="rect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b="1">
                <a:solidFill>
                  <a:srgbClr val="1B587C"/>
                </a:solidFill>
                <a:ea typeface="ＭＳ Ｐゴシック"/>
                <a:cs typeface="ＭＳ Ｐゴシック"/>
              </a:rPr>
              <a:t>Retentissement fonctionnel</a:t>
            </a:r>
          </a:p>
          <a:p>
            <a:pPr>
              <a:spcBef>
                <a:spcPct val="50000"/>
              </a:spcBef>
            </a:pPr>
            <a:r>
              <a:rPr lang="fr-FR">
                <a:ea typeface="ＭＳ Ｐゴシック"/>
                <a:cs typeface="ＭＳ Ｐゴシック"/>
              </a:rPr>
              <a:t>Clinique: dyspnée</a:t>
            </a:r>
          </a:p>
          <a:p>
            <a:pPr>
              <a:spcBef>
                <a:spcPct val="50000"/>
              </a:spcBef>
            </a:pPr>
            <a:r>
              <a:rPr lang="fr-FR">
                <a:ea typeface="ＭＳ Ｐゴシック"/>
                <a:cs typeface="ＭＳ Ｐゴシック"/>
              </a:rPr>
              <a:t>Test de marche</a:t>
            </a:r>
          </a:p>
          <a:p>
            <a:pPr>
              <a:spcBef>
                <a:spcPct val="50000"/>
              </a:spcBef>
            </a:pPr>
            <a:r>
              <a:rPr lang="fr-FR">
                <a:ea typeface="ＭＳ Ｐゴシック"/>
                <a:cs typeface="ＭＳ Ｐゴシック"/>
              </a:rPr>
              <a:t>EFR, GDS</a:t>
            </a:r>
          </a:p>
          <a:p>
            <a:pPr>
              <a:spcBef>
                <a:spcPct val="50000"/>
              </a:spcBef>
            </a:pPr>
            <a:r>
              <a:rPr lang="fr-FR">
                <a:ea typeface="ＭＳ Ｐゴシック"/>
                <a:cs typeface="ＭＳ Ｐゴシック"/>
              </a:rPr>
              <a:t>EFX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4503738" y="1828800"/>
            <a:ext cx="4354512" cy="3278188"/>
          </a:xfrm>
          <a:prstGeom prst="rect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b="1">
                <a:solidFill>
                  <a:srgbClr val="1B587C"/>
                </a:solidFill>
                <a:latin typeface="Calibri" pitchFamily="34" charset="0"/>
              </a:rPr>
              <a:t>Enquête étiologique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Exposition, environnement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Traitement habituel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Clinique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Biologie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LBA</a:t>
            </a:r>
          </a:p>
          <a:p>
            <a:pPr>
              <a:spcBef>
                <a:spcPct val="50000"/>
              </a:spcBef>
            </a:pPr>
            <a:r>
              <a:rPr lang="fr-FR">
                <a:latin typeface="Calibri" pitchFamily="34" charset="0"/>
              </a:rPr>
              <a:t>TDM thoracique</a:t>
            </a:r>
          </a:p>
          <a:p>
            <a:pPr>
              <a:spcBef>
                <a:spcPct val="50000"/>
              </a:spcBef>
            </a:pPr>
            <a:r>
              <a:rPr lang="fr-FR" sz="1600">
                <a:latin typeface="Calibri" pitchFamily="34" charset="0"/>
              </a:rPr>
              <a:t>…</a:t>
            </a:r>
          </a:p>
        </p:txBody>
      </p:sp>
      <p:sp>
        <p:nvSpPr>
          <p:cNvPr id="5" name="Flèche vers la gauche 4"/>
          <p:cNvSpPr/>
          <p:nvPr/>
        </p:nvSpPr>
        <p:spPr>
          <a:xfrm rot="18123999">
            <a:off x="2181225" y="1330326"/>
            <a:ext cx="719137" cy="207962"/>
          </a:xfrm>
          <a:prstGeom prst="lef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Flèche vers la gauche 5"/>
          <p:cNvSpPr/>
          <p:nvPr/>
        </p:nvSpPr>
        <p:spPr>
          <a:xfrm rot="13825126">
            <a:off x="6099969" y="1326356"/>
            <a:ext cx="762000" cy="242888"/>
          </a:xfrm>
          <a:prstGeom prst="lef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7414" name="Rectangle 2"/>
          <p:cNvSpPr txBox="1">
            <a:spLocks noChangeArrowheads="1"/>
          </p:cNvSpPr>
          <p:nvPr/>
        </p:nvSpPr>
        <p:spPr bwMode="auto">
          <a:xfrm>
            <a:off x="304800" y="5715000"/>
            <a:ext cx="86026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2700" b="1">
                <a:solidFill>
                  <a:schemeClr val="accent1"/>
                </a:solidFill>
                <a:latin typeface="Calibri" pitchFamily="34" charset="0"/>
              </a:rPr>
              <a:t>Stratégie thérapeutique</a:t>
            </a:r>
            <a:br>
              <a:rPr lang="fr-FR" sz="2700" b="1">
                <a:solidFill>
                  <a:schemeClr val="accent1"/>
                </a:solidFill>
                <a:latin typeface="Calibri" pitchFamily="34" charset="0"/>
              </a:rPr>
            </a:br>
            <a:r>
              <a:rPr lang="fr-FR" sz="2700" b="1">
                <a:solidFill>
                  <a:schemeClr val="accent1"/>
                </a:solidFill>
                <a:latin typeface="Calibri" pitchFamily="34" charset="0"/>
              </a:rPr>
              <a:t>différente selon le diagnostic précis et la sévérité</a:t>
            </a:r>
          </a:p>
        </p:txBody>
      </p:sp>
      <p:sp>
        <p:nvSpPr>
          <p:cNvPr id="8" name="Flèche vers la gauche 7"/>
          <p:cNvSpPr/>
          <p:nvPr/>
        </p:nvSpPr>
        <p:spPr>
          <a:xfrm rot="16200000">
            <a:off x="6421438" y="5575300"/>
            <a:ext cx="914400" cy="279400"/>
          </a:xfrm>
          <a:prstGeom prst="lef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Flèche vers la gauche 8"/>
          <p:cNvSpPr/>
          <p:nvPr/>
        </p:nvSpPr>
        <p:spPr>
          <a:xfrm rot="16200000">
            <a:off x="1358900" y="5041900"/>
            <a:ext cx="1828800" cy="279400"/>
          </a:xfrm>
          <a:prstGeom prst="lef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35636" t="30731" r="20499" b="10637"/>
          <a:stretch>
            <a:fillRect/>
          </a:stretch>
        </p:blipFill>
        <p:spPr>
          <a:xfrm>
            <a:off x="2438400" y="990600"/>
            <a:ext cx="3200400" cy="3429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Retentissement fonctionnel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38400" y="5029200"/>
            <a:ext cx="3810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1- anomalies des échanges gazeux</a:t>
            </a:r>
          </a:p>
          <a:p>
            <a:endParaRPr lang="fr-FR" dirty="0" smtClean="0"/>
          </a:p>
          <a:p>
            <a:r>
              <a:rPr lang="fr-FR" dirty="0" smtClean="0"/>
              <a:t>2- restriction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35636" t="30731" r="20499" b="10637"/>
          <a:stretch>
            <a:fillRect/>
          </a:stretch>
        </p:blipFill>
        <p:spPr>
          <a:xfrm>
            <a:off x="375920" y="990600"/>
            <a:ext cx="2062480" cy="22098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Retentissement fonctionnel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28600" y="3581400"/>
            <a:ext cx="36576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/>
              <a:buChar char="•"/>
            </a:pPr>
            <a:r>
              <a:rPr lang="fr-FR" dirty="0" smtClean="0"/>
              <a:t>D</a:t>
            </a:r>
            <a:r>
              <a:rPr lang="fr-FR" dirty="0" err="1" smtClean="0"/>
              <a:t>ésaturation</a:t>
            </a:r>
            <a:r>
              <a:rPr lang="fr-FR" dirty="0" smtClean="0"/>
              <a:t> à l’effort</a:t>
            </a:r>
          </a:p>
          <a:p>
            <a:pPr>
              <a:buClr>
                <a:schemeClr val="accent2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2"/>
              </a:buClr>
              <a:buFont typeface="Wingdings" charset="2"/>
              <a:buChar char="ê"/>
            </a:pPr>
            <a:r>
              <a:rPr lang="fr-FR" dirty="0" smtClean="0"/>
              <a:t>DLCO</a:t>
            </a:r>
          </a:p>
          <a:p>
            <a:pPr>
              <a:buClr>
                <a:schemeClr val="accent2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2"/>
              </a:buClr>
              <a:buFont typeface="Arial"/>
              <a:buChar char="•"/>
            </a:pPr>
            <a:r>
              <a:rPr lang="fr-FR" dirty="0" smtClean="0"/>
              <a:t>Trouble </a:t>
            </a:r>
            <a:r>
              <a:rPr lang="fr-FR" dirty="0" err="1" smtClean="0"/>
              <a:t>ventilatoire</a:t>
            </a:r>
            <a:r>
              <a:rPr lang="fr-FR" dirty="0" smtClean="0"/>
              <a:t> restrictif</a:t>
            </a:r>
          </a:p>
          <a:p>
            <a:pPr>
              <a:buClr>
                <a:schemeClr val="accent2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2"/>
              </a:buClr>
              <a:buFont typeface="Arial"/>
              <a:buChar char="•"/>
            </a:pPr>
            <a:r>
              <a:rPr lang="fr-FR" dirty="0" smtClean="0"/>
              <a:t>H</a:t>
            </a:r>
            <a:r>
              <a:rPr lang="fr-FR" dirty="0" err="1" smtClean="0"/>
              <a:t>ypoxémie</a:t>
            </a:r>
            <a:r>
              <a:rPr lang="fr-FR" dirty="0" smtClean="0"/>
              <a:t> de repos (hypercapnie tardive)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96434" y="804159"/>
            <a:ext cx="4318966" cy="59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Bilan étiologique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4" name="Grouper 6"/>
          <p:cNvGrpSpPr>
            <a:grpSpLocks/>
          </p:cNvGrpSpPr>
          <p:nvPr/>
        </p:nvGrpSpPr>
        <p:grpSpPr bwMode="auto">
          <a:xfrm rot="274393">
            <a:off x="1787525" y="1598613"/>
            <a:ext cx="6040438" cy="3854450"/>
            <a:chOff x="1468861" y="2758936"/>
            <a:chExt cx="6040601" cy="3854728"/>
          </a:xfrm>
        </p:grpSpPr>
        <p:pic>
          <p:nvPicPr>
            <p:cNvPr id="5" name="Image 3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1049761" y="4375279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 4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3213676" y="3787637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 5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5271077" y="3178036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fi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1887"/>
            <a:ext cx="9144000" cy="671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750"/>
            <a:ext cx="4575175" cy="66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1"/>
          <p:cNvGrpSpPr>
            <a:grpSpLocks/>
          </p:cNvGrpSpPr>
          <p:nvPr/>
        </p:nvGrpSpPr>
        <p:grpSpPr bwMode="auto">
          <a:xfrm>
            <a:off x="228600" y="76200"/>
            <a:ext cx="8839200" cy="4948238"/>
            <a:chOff x="228600" y="76200"/>
            <a:chExt cx="8839200" cy="4948196"/>
          </a:xfrm>
        </p:grpSpPr>
        <p:sp>
          <p:nvSpPr>
            <p:cNvPr id="20482" name="ZoneTexte 2"/>
            <p:cNvSpPr txBox="1">
              <a:spLocks noChangeArrowheads="1"/>
            </p:cNvSpPr>
            <p:nvPr/>
          </p:nvSpPr>
          <p:spPr bwMode="auto">
            <a:xfrm>
              <a:off x="228600" y="76200"/>
              <a:ext cx="8839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PNEUMOPATHIES INTERSTITIELLES DIFFUSES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228600" y="573084"/>
              <a:ext cx="2209800" cy="36829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connue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667000" y="573084"/>
              <a:ext cx="6386513" cy="36829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inconnue</a:t>
              </a:r>
            </a:p>
          </p:txBody>
        </p:sp>
        <p:sp>
          <p:nvSpPr>
            <p:cNvPr id="20485" name="ZoneTexte 8"/>
            <p:cNvSpPr txBox="1">
              <a:spLocks noChangeArrowheads="1"/>
            </p:cNvSpPr>
            <p:nvPr/>
          </p:nvSpPr>
          <p:spPr bwMode="auto">
            <a:xfrm>
              <a:off x="228600" y="1066800"/>
              <a:ext cx="2209800" cy="3047320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</p:txBody>
        </p:sp>
        <p:sp>
          <p:nvSpPr>
            <p:cNvPr id="20486" name="ZoneTexte 9"/>
            <p:cNvSpPr txBox="1">
              <a:spLocks noChangeArrowheads="1"/>
            </p:cNvSpPr>
            <p:nvPr/>
          </p:nvSpPr>
          <p:spPr bwMode="auto">
            <a:xfrm>
              <a:off x="2667000" y="4190965"/>
              <a:ext cx="6386513" cy="833431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latin typeface="Calibri" pitchFamily="34" charset="0"/>
                </a:rPr>
                <a:t>Pneumopathies interstitielles idiopathiques</a:t>
              </a:r>
            </a:p>
            <a:p>
              <a:pPr algn="ctr"/>
              <a:endParaRPr lang="fr-FR" b="1">
                <a:latin typeface="Calibri" pitchFamily="34" charset="0"/>
              </a:endParaRPr>
            </a:p>
            <a:p>
              <a:pPr algn="ctr"/>
              <a:endParaRPr lang="fr-FR" sz="1200" b="1">
                <a:latin typeface="Calibri" pitchFamily="34" charset="0"/>
              </a:endParaRPr>
            </a:p>
          </p:txBody>
        </p:sp>
        <p:sp>
          <p:nvSpPr>
            <p:cNvPr id="20487" name="Rectangle 11"/>
            <p:cNvSpPr>
              <a:spLocks noChangeArrowheads="1"/>
            </p:cNvSpPr>
            <p:nvPr/>
          </p:nvSpPr>
          <p:spPr bwMode="auto">
            <a:xfrm>
              <a:off x="2667001" y="1195626"/>
              <a:ext cx="2895599" cy="80021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Granulomatoses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…</a:t>
              </a:r>
            </a:p>
          </p:txBody>
        </p:sp>
        <p:sp>
          <p:nvSpPr>
            <p:cNvPr id="20488" name="Rectangle 12"/>
            <p:cNvSpPr>
              <a:spLocks noChangeArrowheads="1"/>
            </p:cNvSpPr>
            <p:nvPr/>
          </p:nvSpPr>
          <p:spPr bwMode="auto">
            <a:xfrm>
              <a:off x="6172200" y="2209801"/>
              <a:ext cx="2881313" cy="1539051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Connectivites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</p:txBody>
        </p:sp>
        <p:sp>
          <p:nvSpPr>
            <p:cNvPr id="20489" name="Rectangle 13"/>
            <p:cNvSpPr>
              <a:spLocks noChangeArrowheads="1"/>
            </p:cNvSpPr>
            <p:nvPr/>
          </p:nvSpPr>
          <p:spPr bwMode="auto">
            <a:xfrm>
              <a:off x="2667001" y="2209801"/>
              <a:ext cx="2895599" cy="1539051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Autres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</p:txBody>
        </p:sp>
        <p:sp>
          <p:nvSpPr>
            <p:cNvPr id="20490" name="Rectangle 14"/>
            <p:cNvSpPr>
              <a:spLocks noChangeArrowheads="1"/>
            </p:cNvSpPr>
            <p:nvPr/>
          </p:nvSpPr>
          <p:spPr bwMode="auto">
            <a:xfrm>
              <a:off x="6186487" y="1066800"/>
              <a:ext cx="2881313" cy="1046440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Vascularites</a:t>
              </a:r>
            </a:p>
            <a:p>
              <a:endParaRPr lang="fr-FR" sz="1200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…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…</a:t>
              </a:r>
            </a:p>
          </p:txBody>
        </p:sp>
        <p:cxnSp>
          <p:nvCxnSpPr>
            <p:cNvPr id="19" name="Forme 18"/>
            <p:cNvCxnSpPr>
              <a:stCxn id="8" idx="2"/>
              <a:endCxn id="20490" idx="1"/>
            </p:cNvCxnSpPr>
            <p:nvPr/>
          </p:nvCxnSpPr>
          <p:spPr>
            <a:xfrm rot="16200000" flipH="1">
              <a:off x="5699922" y="1102509"/>
              <a:ext cx="647695" cy="325438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Forme 20"/>
            <p:cNvCxnSpPr>
              <a:stCxn id="8" idx="2"/>
              <a:endCxn id="20487" idx="3"/>
            </p:cNvCxnSpPr>
            <p:nvPr/>
          </p:nvCxnSpPr>
          <p:spPr>
            <a:xfrm rot="5400000">
              <a:off x="5384803" y="1119178"/>
              <a:ext cx="654044" cy="29845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Forme 22"/>
            <p:cNvCxnSpPr>
              <a:endCxn id="20489" idx="3"/>
            </p:cNvCxnSpPr>
            <p:nvPr/>
          </p:nvCxnSpPr>
          <p:spPr>
            <a:xfrm rot="5400000">
              <a:off x="4714089" y="1826403"/>
              <a:ext cx="2001821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Forme 24"/>
            <p:cNvCxnSpPr>
              <a:endCxn id="20488" idx="1"/>
            </p:cNvCxnSpPr>
            <p:nvPr/>
          </p:nvCxnSpPr>
          <p:spPr>
            <a:xfrm rot="16200000" flipH="1">
              <a:off x="4962534" y="1770047"/>
              <a:ext cx="2114532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en angle 26"/>
            <p:cNvCxnSpPr>
              <a:endCxn id="20486" idx="0"/>
            </p:cNvCxnSpPr>
            <p:nvPr/>
          </p:nvCxnSpPr>
          <p:spPr>
            <a:xfrm rot="5400000">
              <a:off x="4164820" y="2486799"/>
              <a:ext cx="3400396" cy="7938"/>
            </a:xfrm>
            <a:prstGeom prst="bentConnector3">
              <a:avLst>
                <a:gd name="adj1" fmla="val 50000"/>
              </a:avLst>
            </a:prstGeom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1"/>
          <p:cNvGrpSpPr>
            <a:grpSpLocks/>
          </p:cNvGrpSpPr>
          <p:nvPr/>
        </p:nvGrpSpPr>
        <p:grpSpPr bwMode="auto">
          <a:xfrm>
            <a:off x="228600" y="76200"/>
            <a:ext cx="8839200" cy="6745288"/>
            <a:chOff x="228600" y="76200"/>
            <a:chExt cx="8839200" cy="6746023"/>
          </a:xfrm>
        </p:grpSpPr>
        <p:sp>
          <p:nvSpPr>
            <p:cNvPr id="21506" name="ZoneTexte 2"/>
            <p:cNvSpPr txBox="1">
              <a:spLocks noChangeArrowheads="1"/>
            </p:cNvSpPr>
            <p:nvPr/>
          </p:nvSpPr>
          <p:spPr bwMode="auto">
            <a:xfrm>
              <a:off x="228600" y="76200"/>
              <a:ext cx="8839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PNEUMOPATHIES INTERSTITIELLES DIFFUSES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228600" y="573142"/>
              <a:ext cx="2209800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connue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667000" y="573142"/>
              <a:ext cx="6386513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inconnue</a:t>
              </a:r>
            </a:p>
          </p:txBody>
        </p:sp>
        <p:sp>
          <p:nvSpPr>
            <p:cNvPr id="21509" name="ZoneTexte 8"/>
            <p:cNvSpPr txBox="1">
              <a:spLocks noChangeArrowheads="1"/>
            </p:cNvSpPr>
            <p:nvPr/>
          </p:nvSpPr>
          <p:spPr bwMode="auto">
            <a:xfrm>
              <a:off x="228600" y="1066800"/>
              <a:ext cx="2209800" cy="5755423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Pneumoconioses: asbestose, silicose, berylliose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médicamenteuses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d’hypersensibilité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Pathologies néoplasiques: carcinome bronchioloalvéolaire, lymphangite carcinomateuse, lymphome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Infections chroniques: pneumocystose, miliaire tuberculeuse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Insuffisance cardiaque</a:t>
              </a:r>
            </a:p>
          </p:txBody>
        </p:sp>
        <p:sp>
          <p:nvSpPr>
            <p:cNvPr id="21510" name="ZoneTexte 9"/>
            <p:cNvSpPr txBox="1">
              <a:spLocks noChangeArrowheads="1"/>
            </p:cNvSpPr>
            <p:nvPr/>
          </p:nvSpPr>
          <p:spPr bwMode="auto">
            <a:xfrm>
              <a:off x="2667001" y="4191000"/>
              <a:ext cx="6386512" cy="2031546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latin typeface="Calibri" pitchFamily="34" charset="0"/>
                </a:rPr>
                <a:t>Pneumopathies interstitielles idiopathiques (PII)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Fibrose pulmonaire idiopathique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non spécifique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organisée cryptogénique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Bronchiolite respiratoire avec pneumopathie interstitielle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desquamative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Autres et PII rares ou inclassables</a:t>
              </a:r>
              <a:endParaRPr lang="fr-FR" b="1">
                <a:latin typeface="Calibri" pitchFamily="34" charset="0"/>
              </a:endParaRPr>
            </a:p>
            <a:p>
              <a:pPr algn="ctr"/>
              <a:endParaRPr lang="fr-FR" sz="1200" b="1">
                <a:latin typeface="Calibri" pitchFamily="34" charset="0"/>
              </a:endParaRPr>
            </a:p>
          </p:txBody>
        </p:sp>
        <p:sp>
          <p:nvSpPr>
            <p:cNvPr id="21511" name="Rectangle 11"/>
            <p:cNvSpPr>
              <a:spLocks noChangeArrowheads="1"/>
            </p:cNvSpPr>
            <p:nvPr/>
          </p:nvSpPr>
          <p:spPr bwMode="auto">
            <a:xfrm>
              <a:off x="2667001" y="1195626"/>
              <a:ext cx="2895599" cy="80021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Granulomatoses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sarcoïdose</a:t>
              </a:r>
            </a:p>
          </p:txBody>
        </p:sp>
        <p:sp>
          <p:nvSpPr>
            <p:cNvPr id="21512" name="Rectangle 12"/>
            <p:cNvSpPr>
              <a:spLocks noChangeArrowheads="1"/>
            </p:cNvSpPr>
            <p:nvPr/>
          </p:nvSpPr>
          <p:spPr bwMode="auto">
            <a:xfrm>
              <a:off x="6172200" y="2209800"/>
              <a:ext cx="2881313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Connectivites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Polyarthrite rhumatoïde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Polymyosite et dermatopolymyosite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Sclérodermie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Gougerot Sjögren</a:t>
              </a:r>
            </a:p>
          </p:txBody>
        </p:sp>
        <p:sp>
          <p:nvSpPr>
            <p:cNvPr id="21513" name="Rectangle 13"/>
            <p:cNvSpPr>
              <a:spLocks noChangeArrowheads="1"/>
            </p:cNvSpPr>
            <p:nvPr/>
          </p:nvSpPr>
          <p:spPr bwMode="auto">
            <a:xfrm>
              <a:off x="2667001" y="2209800"/>
              <a:ext cx="2895599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Autres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histiocytose X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protéinose alvéolaire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Lymphangioléiomyomatose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pneumopathie chronique à éosinophile</a:t>
              </a:r>
            </a:p>
          </p:txBody>
        </p:sp>
        <p:sp>
          <p:nvSpPr>
            <p:cNvPr id="21514" name="Rectangle 14"/>
            <p:cNvSpPr>
              <a:spLocks noChangeArrowheads="1"/>
            </p:cNvSpPr>
            <p:nvPr/>
          </p:nvSpPr>
          <p:spPr bwMode="auto">
            <a:xfrm>
              <a:off x="6186487" y="1066800"/>
              <a:ext cx="2881313" cy="1046440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Vascularites</a:t>
              </a:r>
            </a:p>
            <a:p>
              <a:endParaRPr lang="fr-FR" sz="1200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Churg et Strauss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maladie de Wégener</a:t>
              </a:r>
            </a:p>
          </p:txBody>
        </p:sp>
        <p:cxnSp>
          <p:nvCxnSpPr>
            <p:cNvPr id="19" name="Forme 18"/>
            <p:cNvCxnSpPr>
              <a:stCxn id="8" idx="2"/>
              <a:endCxn id="21514" idx="1"/>
            </p:cNvCxnSpPr>
            <p:nvPr/>
          </p:nvCxnSpPr>
          <p:spPr>
            <a:xfrm rot="16200000" flipH="1">
              <a:off x="5699884" y="1102649"/>
              <a:ext cx="647771" cy="325438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Forme 20"/>
            <p:cNvCxnSpPr>
              <a:stCxn id="8" idx="2"/>
              <a:endCxn id="21511" idx="3"/>
            </p:cNvCxnSpPr>
            <p:nvPr/>
          </p:nvCxnSpPr>
          <p:spPr>
            <a:xfrm rot="5400000">
              <a:off x="5384764" y="1119318"/>
              <a:ext cx="654121" cy="29845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Forme 22"/>
            <p:cNvCxnSpPr>
              <a:endCxn id="21513" idx="3"/>
            </p:cNvCxnSpPr>
            <p:nvPr/>
          </p:nvCxnSpPr>
          <p:spPr>
            <a:xfrm rot="5400000">
              <a:off x="4637764" y="1902835"/>
              <a:ext cx="2154473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Forme 24"/>
            <p:cNvCxnSpPr>
              <a:endCxn id="21512" idx="1"/>
            </p:cNvCxnSpPr>
            <p:nvPr/>
          </p:nvCxnSpPr>
          <p:spPr>
            <a:xfrm rot="16200000" flipH="1">
              <a:off x="4886201" y="1846472"/>
              <a:ext cx="2267197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en angle 26"/>
            <p:cNvCxnSpPr>
              <a:endCxn id="21510" idx="0"/>
            </p:cNvCxnSpPr>
            <p:nvPr/>
          </p:nvCxnSpPr>
          <p:spPr>
            <a:xfrm rot="5400000">
              <a:off x="4164621" y="2487082"/>
              <a:ext cx="3400796" cy="7938"/>
            </a:xfrm>
            <a:prstGeom prst="bentConnector3">
              <a:avLst>
                <a:gd name="adj1" fmla="val 50000"/>
              </a:avLst>
            </a:prstGeom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/>
          <p:cNvSpPr txBox="1">
            <a:spLocks noChangeArrowheads="1"/>
          </p:cNvSpPr>
          <p:nvPr/>
        </p:nvSpPr>
        <p:spPr bwMode="auto">
          <a:xfrm>
            <a:off x="1981200" y="1219200"/>
            <a:ext cx="4343400" cy="369888"/>
          </a:xfrm>
          <a:prstGeom prst="rect">
            <a:avLst/>
          </a:prstGeom>
          <a:solidFill>
            <a:srgbClr val="1F49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FFFFFF"/>
                </a:solidFill>
                <a:latin typeface="Calibri" pitchFamily="34" charset="0"/>
              </a:rPr>
              <a:t>Pneumopathies interstitielles idiopathiques</a:t>
            </a:r>
          </a:p>
        </p:txBody>
      </p:sp>
      <p:sp>
        <p:nvSpPr>
          <p:cNvPr id="22530" name="ZoneTexte 2"/>
          <p:cNvSpPr txBox="1">
            <a:spLocks noChangeArrowheads="1"/>
          </p:cNvSpPr>
          <p:nvPr/>
        </p:nvSpPr>
        <p:spPr bwMode="auto">
          <a:xfrm>
            <a:off x="1981200" y="1944688"/>
            <a:ext cx="15621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Non familiales</a:t>
            </a:r>
          </a:p>
          <a:p>
            <a:r>
              <a:rPr lang="fr-FR" sz="1600">
                <a:latin typeface="Calibri" pitchFamily="34" charset="0"/>
              </a:rPr>
              <a:t>&gt; 80%</a:t>
            </a:r>
          </a:p>
        </p:txBody>
      </p:sp>
      <p:sp>
        <p:nvSpPr>
          <p:cNvPr id="22531" name="ZoneTexte 3"/>
          <p:cNvSpPr txBox="1">
            <a:spLocks noChangeArrowheads="1"/>
          </p:cNvSpPr>
          <p:nvPr/>
        </p:nvSpPr>
        <p:spPr bwMode="auto">
          <a:xfrm>
            <a:off x="5181600" y="1946275"/>
            <a:ext cx="11430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Familiales</a:t>
            </a:r>
          </a:p>
          <a:p>
            <a:r>
              <a:rPr lang="fr-FR" sz="1600">
                <a:latin typeface="Calibri" pitchFamily="34" charset="0"/>
              </a:rPr>
              <a:t>2-20%</a:t>
            </a:r>
          </a:p>
        </p:txBody>
      </p:sp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1981200" y="3052763"/>
            <a:ext cx="167640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PII majeures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5334000" y="3052763"/>
            <a:ext cx="990600" cy="922337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rares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LIP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PPFE</a:t>
            </a:r>
          </a:p>
        </p:txBody>
      </p:sp>
      <p:sp>
        <p:nvSpPr>
          <p:cNvPr id="22534" name="ZoneTexte 6"/>
          <p:cNvSpPr txBox="1">
            <a:spLocks noChangeArrowheads="1"/>
          </p:cNvSpPr>
          <p:nvPr/>
        </p:nvSpPr>
        <p:spPr bwMode="auto">
          <a:xfrm>
            <a:off x="228600" y="4391025"/>
            <a:ext cx="2286000" cy="1201738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chroniques fibrosantes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FPI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PINS</a:t>
            </a:r>
          </a:p>
        </p:txBody>
      </p:sp>
      <p:sp>
        <p:nvSpPr>
          <p:cNvPr id="22535" name="ZoneTexte 7"/>
          <p:cNvSpPr txBox="1">
            <a:spLocks noChangeArrowheads="1"/>
          </p:cNvSpPr>
          <p:nvPr/>
        </p:nvSpPr>
        <p:spPr bwMode="auto">
          <a:xfrm>
            <a:off x="2895600" y="4391025"/>
            <a:ext cx="2819400" cy="1477963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aiguës ou subaiguës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POC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PIA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 i="1">
                <a:latin typeface="Calibri" pitchFamily="34" charset="0"/>
              </a:rPr>
              <a:t>Exacerbation aiguë de PII</a:t>
            </a:r>
          </a:p>
        </p:txBody>
      </p:sp>
      <p:sp>
        <p:nvSpPr>
          <p:cNvPr id="22536" name="ZoneTexte 8"/>
          <p:cNvSpPr txBox="1">
            <a:spLocks noChangeArrowheads="1"/>
          </p:cNvSpPr>
          <p:nvPr/>
        </p:nvSpPr>
        <p:spPr bwMode="auto">
          <a:xfrm>
            <a:off x="6210300" y="4391025"/>
            <a:ext cx="2324100" cy="923925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liées au tabac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Rb-ILD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DIP</a:t>
            </a:r>
          </a:p>
        </p:txBody>
      </p:sp>
      <p:cxnSp>
        <p:nvCxnSpPr>
          <p:cNvPr id="16" name="Forme 15"/>
          <p:cNvCxnSpPr>
            <a:stCxn id="22529" idx="2"/>
            <a:endCxn id="22530" idx="0"/>
          </p:cNvCxnSpPr>
          <p:nvPr/>
        </p:nvCxnSpPr>
        <p:spPr>
          <a:xfrm rot="5400000">
            <a:off x="3279775" y="1071563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Forme 15"/>
          <p:cNvCxnSpPr/>
          <p:nvPr/>
        </p:nvCxnSpPr>
        <p:spPr>
          <a:xfrm rot="5400000">
            <a:off x="3279775" y="2179638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Forme 28"/>
          <p:cNvCxnSpPr>
            <a:stCxn id="22530" idx="2"/>
          </p:cNvCxnSpPr>
          <p:nvPr/>
        </p:nvCxnSpPr>
        <p:spPr>
          <a:xfrm rot="16200000" flipH="1">
            <a:off x="3389312" y="1933576"/>
            <a:ext cx="136525" cy="139065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22529" idx="2"/>
            <a:endCxn id="22531" idx="0"/>
          </p:cNvCxnSpPr>
          <p:nvPr/>
        </p:nvCxnSpPr>
        <p:spPr>
          <a:xfrm rot="16200000" flipH="1">
            <a:off x="4774406" y="967582"/>
            <a:ext cx="357187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/>
          <p:nvPr/>
        </p:nvCxnSpPr>
        <p:spPr>
          <a:xfrm rot="16200000" flipH="1">
            <a:off x="4774406" y="2074069"/>
            <a:ext cx="357188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Forme 34"/>
          <p:cNvCxnSpPr>
            <a:stCxn id="22531" idx="2"/>
          </p:cNvCxnSpPr>
          <p:nvPr/>
        </p:nvCxnSpPr>
        <p:spPr>
          <a:xfrm rot="5400000">
            <a:off x="4885531" y="1829594"/>
            <a:ext cx="134938" cy="160020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stCxn id="22532" idx="2"/>
            <a:endCxn id="22534" idx="0"/>
          </p:cNvCxnSpPr>
          <p:nvPr/>
        </p:nvCxnSpPr>
        <p:spPr>
          <a:xfrm rot="5400000">
            <a:off x="1610519" y="3182144"/>
            <a:ext cx="969962" cy="1447800"/>
          </a:xfrm>
          <a:prstGeom prst="bentConnector3">
            <a:avLst>
              <a:gd name="adj1" fmla="val 69203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22532" idx="2"/>
            <a:endCxn id="22535" idx="0"/>
          </p:cNvCxnSpPr>
          <p:nvPr/>
        </p:nvCxnSpPr>
        <p:spPr>
          <a:xfrm rot="16200000" flipH="1">
            <a:off x="3077369" y="3163094"/>
            <a:ext cx="969962" cy="1485900"/>
          </a:xfrm>
          <a:prstGeom prst="bentConnector3">
            <a:avLst>
              <a:gd name="adj1" fmla="val 70948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endCxn id="22536" idx="0"/>
          </p:cNvCxnSpPr>
          <p:nvPr/>
        </p:nvCxnSpPr>
        <p:spPr>
          <a:xfrm>
            <a:off x="4305300" y="4114800"/>
            <a:ext cx="3067050" cy="276225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6" name="ZoneTexte 27"/>
          <p:cNvSpPr txBox="1">
            <a:spLocks noChangeArrowheads="1"/>
          </p:cNvSpPr>
          <p:nvPr/>
        </p:nvSpPr>
        <p:spPr bwMode="auto">
          <a:xfrm>
            <a:off x="6877050" y="3052763"/>
            <a:ext cx="165735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inclassables</a:t>
            </a:r>
          </a:p>
        </p:txBody>
      </p:sp>
      <p:cxnSp>
        <p:nvCxnSpPr>
          <p:cNvPr id="42" name="Connecteur en angle 41"/>
          <p:cNvCxnSpPr>
            <a:endCxn id="22546" idx="0"/>
          </p:cNvCxnSpPr>
          <p:nvPr/>
        </p:nvCxnSpPr>
        <p:spPr>
          <a:xfrm>
            <a:off x="5753100" y="2895600"/>
            <a:ext cx="1952625" cy="157163"/>
          </a:xfrm>
          <a:prstGeom prst="bentConnector2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8" name="ZoneTexte 9"/>
          <p:cNvSpPr txBox="1">
            <a:spLocks noChangeArrowheads="1"/>
          </p:cNvSpPr>
          <p:nvPr/>
        </p:nvSpPr>
        <p:spPr bwMode="auto">
          <a:xfrm>
            <a:off x="6096000" y="5919788"/>
            <a:ext cx="2895600" cy="8382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i="1">
                <a:latin typeface="Calibri" pitchFamily="34" charset="0"/>
              </a:rPr>
              <a:t>Diagnostics histologiques rares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PI bronchiolocentrique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AFOP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ZoneTexte 1"/>
          <p:cNvSpPr txBox="1">
            <a:spLocks noChangeArrowheads="1"/>
          </p:cNvSpPr>
          <p:nvPr/>
        </p:nvSpPr>
        <p:spPr bwMode="auto">
          <a:xfrm>
            <a:off x="1828800" y="619125"/>
            <a:ext cx="3124200" cy="646113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Interrogatoire</a:t>
            </a:r>
          </a:p>
          <a:p>
            <a:pPr algn="ctr"/>
            <a:r>
              <a:rPr lang="fr-FR">
                <a:latin typeface="Calibri" pitchFamily="34" charset="0"/>
              </a:rPr>
              <a:t>Examen clinique</a:t>
            </a:r>
          </a:p>
        </p:txBody>
      </p:sp>
      <p:sp>
        <p:nvSpPr>
          <p:cNvPr id="23554" name="ZoneTexte 10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Calibri" pitchFamily="34" charset="0"/>
              </a:rPr>
              <a:t>Conduite diagnostique devant une pneumopathie interstitielle diffuse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410200" y="619125"/>
            <a:ext cx="3200400" cy="45243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P</a:t>
            </a:r>
            <a:r>
              <a:rPr lang="fr-FR" b="1" dirty="0" err="1"/>
              <a:t>rofession</a:t>
            </a: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Exposition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Médicaments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A</a:t>
            </a:r>
            <a:r>
              <a:rPr lang="fr-FR" b="1" dirty="0" err="1"/>
              <a:t>ntécédents</a:t>
            </a: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S</a:t>
            </a:r>
            <a:r>
              <a:rPr lang="fr-FR" b="1" dirty="0" err="1"/>
              <a:t>ignes</a:t>
            </a:r>
            <a:r>
              <a:rPr lang="fr-FR" b="1" dirty="0"/>
              <a:t> </a:t>
            </a:r>
            <a:r>
              <a:rPr lang="fr-FR" b="1" dirty="0" err="1"/>
              <a:t>extrarespiratoires</a:t>
            </a:r>
            <a:endParaRPr lang="fr-FR" b="1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/>
              <a:t>Syndrome de Raynaud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/>
              <a:t>S</a:t>
            </a:r>
            <a:r>
              <a:rPr lang="fr-FR" dirty="0" err="1"/>
              <a:t>yndrome</a:t>
            </a:r>
            <a:r>
              <a:rPr lang="fr-FR" dirty="0"/>
              <a:t> sec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/>
              <a:t>douleurs articulaires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/>
              <a:t>myalgies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/>
              <a:t>lésions cutanées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ZoneTexte 1"/>
          <p:cNvSpPr txBox="1">
            <a:spLocks noChangeArrowheads="1"/>
          </p:cNvSpPr>
          <p:nvPr/>
        </p:nvSpPr>
        <p:spPr bwMode="auto">
          <a:xfrm>
            <a:off x="1828800" y="619125"/>
            <a:ext cx="3124200" cy="646113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Scanner thoracique</a:t>
            </a:r>
          </a:p>
          <a:p>
            <a:pPr algn="ctr"/>
            <a:r>
              <a:rPr lang="fr-FR">
                <a:latin typeface="Calibri" pitchFamily="34" charset="0"/>
              </a:rPr>
              <a:t>biologie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410200" y="619125"/>
            <a:ext cx="3200400" cy="34163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Aspect TDM+++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	LESION ELEMENTAIRE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b="1" dirty="0"/>
              <a:t>PID  « typiques »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b="1" dirty="0"/>
              <a:t>P</a:t>
            </a:r>
            <a:r>
              <a:rPr lang="fr-FR" b="1" dirty="0" err="1"/>
              <a:t>etits</a:t>
            </a:r>
            <a:r>
              <a:rPr lang="fr-FR" b="1" dirty="0"/>
              <a:t> signes: </a:t>
            </a:r>
            <a:r>
              <a:rPr lang="fr-FR" b="1" dirty="0" err="1"/>
              <a:t>Mégaoesophage</a:t>
            </a:r>
            <a:r>
              <a:rPr lang="fr-FR" b="1" dirty="0"/>
              <a:t>, Plaques pleurales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AAN, FR, </a:t>
            </a:r>
            <a:r>
              <a:rPr lang="fr-FR" b="1" dirty="0" err="1"/>
              <a:t>Ac</a:t>
            </a:r>
            <a:r>
              <a:rPr lang="fr-FR" b="1" dirty="0"/>
              <a:t> anti CCP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ANCA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/>
              <a:t>ECA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smtClean="0"/>
              <a:t>sérodiagnostics</a:t>
            </a:r>
            <a:endParaRPr lang="fr-FR" b="1" dirty="0"/>
          </a:p>
        </p:txBody>
      </p:sp>
      <p:sp>
        <p:nvSpPr>
          <p:cNvPr id="24579" name="ZoneTexte 21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Calibri" pitchFamily="34" charset="0"/>
              </a:rPr>
              <a:t>Conduite diagnostique devant une pneumopathie interstitielle diffuse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ZoneTexte 1"/>
          <p:cNvSpPr txBox="1">
            <a:spLocks noChangeArrowheads="1"/>
          </p:cNvSpPr>
          <p:nvPr/>
        </p:nvSpPr>
        <p:spPr bwMode="auto">
          <a:xfrm>
            <a:off x="1828800" y="619125"/>
            <a:ext cx="3124200" cy="120015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Interrogatoire</a:t>
            </a:r>
          </a:p>
          <a:p>
            <a:pPr algn="ctr"/>
            <a:r>
              <a:rPr lang="fr-FR">
                <a:latin typeface="Calibri" pitchFamily="34" charset="0"/>
              </a:rPr>
              <a:t>Examen clinique</a:t>
            </a:r>
          </a:p>
          <a:p>
            <a:pPr algn="ctr"/>
            <a:r>
              <a:rPr lang="fr-FR">
                <a:latin typeface="Calibri" pitchFamily="34" charset="0"/>
              </a:rPr>
              <a:t>Scanner thoracique</a:t>
            </a:r>
          </a:p>
          <a:p>
            <a:pPr algn="ctr"/>
            <a:r>
              <a:rPr lang="fr-FR">
                <a:latin typeface="Calibri" pitchFamily="34" charset="0"/>
              </a:rPr>
              <a:t>biologie</a:t>
            </a:r>
          </a:p>
        </p:txBody>
      </p:sp>
      <p:sp>
        <p:nvSpPr>
          <p:cNvPr id="40962" name="ZoneTexte 3"/>
          <p:cNvSpPr txBox="1">
            <a:spLocks noChangeArrowheads="1"/>
          </p:cNvSpPr>
          <p:nvPr/>
        </p:nvSpPr>
        <p:spPr bwMode="auto">
          <a:xfrm>
            <a:off x="457200" y="2692400"/>
            <a:ext cx="2743200" cy="203200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Endoscopie bronchique</a:t>
            </a:r>
          </a:p>
          <a:p>
            <a:pPr algn="ctr"/>
            <a:endParaRPr lang="fr-FR" b="1">
              <a:solidFill>
                <a:schemeClr val="tx2"/>
              </a:solidFill>
              <a:latin typeface="Calibri" pitchFamily="34" charset="0"/>
            </a:endParaRPr>
          </a:p>
          <a:p>
            <a:pPr algn="ctr"/>
            <a:r>
              <a:rPr lang="fr-FR">
                <a:latin typeface="Calibri" pitchFamily="34" charset="0"/>
              </a:rPr>
              <a:t>prélèvements orientés selon l’hypothèse diagnostique</a:t>
            </a:r>
          </a:p>
          <a:p>
            <a:pPr algn="ctr"/>
            <a:r>
              <a:rPr lang="fr-FR">
                <a:latin typeface="Calibri" pitchFamily="34" charset="0"/>
              </a:rPr>
              <a:t>LBA, biopsies bronchiques</a:t>
            </a:r>
          </a:p>
          <a:p>
            <a:pPr algn="ctr"/>
            <a:r>
              <a:rPr lang="fr-FR">
                <a:latin typeface="Calibri" pitchFamily="34" charset="0"/>
              </a:rPr>
              <a:t>Ponctions ganglionnaires </a:t>
            </a:r>
          </a:p>
        </p:txBody>
      </p:sp>
      <p:sp>
        <p:nvSpPr>
          <p:cNvPr id="40963" name="ZoneTexte 4"/>
          <p:cNvSpPr txBox="1">
            <a:spLocks noChangeArrowheads="1"/>
          </p:cNvSpPr>
          <p:nvPr/>
        </p:nvSpPr>
        <p:spPr bwMode="auto">
          <a:xfrm>
            <a:off x="3733800" y="2692400"/>
            <a:ext cx="2971800" cy="203200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Explorations extrathoraciques</a:t>
            </a:r>
          </a:p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>
                <a:latin typeface="Calibri" pitchFamily="34" charset="0"/>
              </a:rPr>
              <a:t>si suspicion clinique</a:t>
            </a:r>
          </a:p>
          <a:p>
            <a:pPr algn="ctr"/>
            <a:r>
              <a:rPr lang="fr-FR">
                <a:latin typeface="Calibri" pitchFamily="34" charset="0"/>
              </a:rPr>
              <a:t>EMG, IRM musculaire, BGSA, capillaroscopie…</a:t>
            </a:r>
          </a:p>
          <a:p>
            <a:endParaRPr lang="fr-FR">
              <a:latin typeface="Calibri" pitchFamily="34" charset="0"/>
            </a:endParaRPr>
          </a:p>
        </p:txBody>
      </p:sp>
      <p:sp>
        <p:nvSpPr>
          <p:cNvPr id="40964" name="ZoneTexte 6"/>
          <p:cNvSpPr txBox="1">
            <a:spLocks noChangeArrowheads="1"/>
          </p:cNvSpPr>
          <p:nvPr/>
        </p:nvSpPr>
        <p:spPr bwMode="auto">
          <a:xfrm>
            <a:off x="7543800" y="1035050"/>
            <a:ext cx="1371600" cy="3683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Calibri" pitchFamily="34" charset="0"/>
              </a:rPr>
              <a:t>Diagnostic</a:t>
            </a:r>
          </a:p>
        </p:txBody>
      </p:sp>
      <p:cxnSp>
        <p:nvCxnSpPr>
          <p:cNvPr id="17" name="Forme 16"/>
          <p:cNvCxnSpPr>
            <a:stCxn id="40961" idx="2"/>
            <a:endCxn id="40963" idx="0"/>
          </p:cNvCxnSpPr>
          <p:nvPr/>
        </p:nvCxnSpPr>
        <p:spPr>
          <a:xfrm rot="16200000" flipH="1">
            <a:off x="3868737" y="1341438"/>
            <a:ext cx="873125" cy="1828800"/>
          </a:xfrm>
          <a:prstGeom prst="bentConnector3">
            <a:avLst>
              <a:gd name="adj1" fmla="val 76248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>
            <a:stCxn id="40961" idx="2"/>
            <a:endCxn id="40962" idx="0"/>
          </p:cNvCxnSpPr>
          <p:nvPr/>
        </p:nvCxnSpPr>
        <p:spPr>
          <a:xfrm rot="5400000">
            <a:off x="2173287" y="1474788"/>
            <a:ext cx="873125" cy="1562100"/>
          </a:xfrm>
          <a:prstGeom prst="bentConnector3">
            <a:avLst>
              <a:gd name="adj1" fmla="val 76248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7" name="ZoneTexte 26"/>
          <p:cNvSpPr txBox="1">
            <a:spLocks noChangeArrowheads="1"/>
          </p:cNvSpPr>
          <p:nvPr/>
        </p:nvSpPr>
        <p:spPr bwMode="auto">
          <a:xfrm>
            <a:off x="3467100" y="1992313"/>
            <a:ext cx="2476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Pas de diagnostic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4953000" y="1219200"/>
            <a:ext cx="2590800" cy="1588"/>
          </a:xfrm>
          <a:prstGeom prst="straightConnector1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9" name="ZoneTexte 19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Calibri" pitchFamily="34" charset="0"/>
              </a:rPr>
              <a:t>Conduite diagnostique devant une pneumopathie interstitielle diffuse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ZoneTexte 1"/>
          <p:cNvSpPr txBox="1">
            <a:spLocks noChangeArrowheads="1"/>
          </p:cNvSpPr>
          <p:nvPr/>
        </p:nvSpPr>
        <p:spPr bwMode="auto">
          <a:xfrm>
            <a:off x="1828800" y="619125"/>
            <a:ext cx="3124200" cy="120015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Interrogatoire</a:t>
            </a:r>
          </a:p>
          <a:p>
            <a:pPr algn="ctr"/>
            <a:r>
              <a:rPr lang="fr-FR">
                <a:latin typeface="Calibri" pitchFamily="34" charset="0"/>
              </a:rPr>
              <a:t>Examen clinique</a:t>
            </a:r>
          </a:p>
          <a:p>
            <a:pPr algn="ctr"/>
            <a:r>
              <a:rPr lang="fr-FR">
                <a:latin typeface="Calibri" pitchFamily="34" charset="0"/>
              </a:rPr>
              <a:t>Scanner thoracique</a:t>
            </a:r>
          </a:p>
          <a:p>
            <a:pPr algn="ctr"/>
            <a:r>
              <a:rPr lang="fr-FR">
                <a:latin typeface="Calibri" pitchFamily="34" charset="0"/>
              </a:rPr>
              <a:t>biologie</a:t>
            </a:r>
          </a:p>
        </p:txBody>
      </p:sp>
      <p:sp>
        <p:nvSpPr>
          <p:cNvPr id="41986" name="ZoneTexte 3"/>
          <p:cNvSpPr txBox="1">
            <a:spLocks noChangeArrowheads="1"/>
          </p:cNvSpPr>
          <p:nvPr/>
        </p:nvSpPr>
        <p:spPr bwMode="auto">
          <a:xfrm>
            <a:off x="457200" y="2692400"/>
            <a:ext cx="2743200" cy="203200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Endoscopie bronchique</a:t>
            </a:r>
          </a:p>
          <a:p>
            <a:pPr algn="ctr"/>
            <a:endParaRPr lang="fr-FR" b="1">
              <a:solidFill>
                <a:schemeClr val="tx2"/>
              </a:solidFill>
              <a:latin typeface="Calibri" pitchFamily="34" charset="0"/>
            </a:endParaRPr>
          </a:p>
          <a:p>
            <a:pPr algn="ctr"/>
            <a:r>
              <a:rPr lang="fr-FR">
                <a:latin typeface="Calibri" pitchFamily="34" charset="0"/>
              </a:rPr>
              <a:t>prélèvements orientés selon l’hypothèse diagnostique</a:t>
            </a:r>
          </a:p>
          <a:p>
            <a:pPr algn="ctr"/>
            <a:r>
              <a:rPr lang="fr-FR">
                <a:latin typeface="Calibri" pitchFamily="34" charset="0"/>
              </a:rPr>
              <a:t>LBA, biopsies bronchiques</a:t>
            </a:r>
          </a:p>
          <a:p>
            <a:pPr algn="ctr"/>
            <a:r>
              <a:rPr lang="fr-FR">
                <a:latin typeface="Calibri" pitchFamily="34" charset="0"/>
              </a:rPr>
              <a:t>Ponctions ganglionnaires </a:t>
            </a:r>
          </a:p>
        </p:txBody>
      </p:sp>
      <p:sp>
        <p:nvSpPr>
          <p:cNvPr id="41987" name="ZoneTexte 4"/>
          <p:cNvSpPr txBox="1">
            <a:spLocks noChangeArrowheads="1"/>
          </p:cNvSpPr>
          <p:nvPr/>
        </p:nvSpPr>
        <p:spPr bwMode="auto">
          <a:xfrm>
            <a:off x="3733800" y="2692400"/>
            <a:ext cx="2971800" cy="203200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Explorations extrathoraciques</a:t>
            </a:r>
          </a:p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>
                <a:latin typeface="Calibri" pitchFamily="34" charset="0"/>
              </a:rPr>
              <a:t>si suspicion clinique</a:t>
            </a:r>
          </a:p>
          <a:p>
            <a:pPr algn="ctr"/>
            <a:r>
              <a:rPr lang="fr-FR">
                <a:latin typeface="Calibri" pitchFamily="34" charset="0"/>
              </a:rPr>
              <a:t>EMG, IRM musculaire, BGSA, capillaroscopie…</a:t>
            </a:r>
          </a:p>
          <a:p>
            <a:endParaRPr lang="fr-FR">
              <a:latin typeface="Calibri" pitchFamily="34" charset="0"/>
            </a:endParaRPr>
          </a:p>
        </p:txBody>
      </p:sp>
      <p:sp>
        <p:nvSpPr>
          <p:cNvPr id="41988" name="ZoneTexte 5"/>
          <p:cNvSpPr txBox="1">
            <a:spLocks noChangeArrowheads="1"/>
          </p:cNvSpPr>
          <p:nvPr/>
        </p:nvSpPr>
        <p:spPr bwMode="auto">
          <a:xfrm>
            <a:off x="1524000" y="5553075"/>
            <a:ext cx="4038600" cy="923925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Biopsie pulmonaire chirurgicale?</a:t>
            </a:r>
          </a:p>
          <a:p>
            <a:pPr algn="ctr"/>
            <a:r>
              <a:rPr lang="fr-FR">
                <a:latin typeface="Calibri" pitchFamily="34" charset="0"/>
              </a:rPr>
              <a:t>A réaliser si risque acceptable et intérêt thérapeutique</a:t>
            </a:r>
          </a:p>
        </p:txBody>
      </p:sp>
      <p:sp>
        <p:nvSpPr>
          <p:cNvPr id="41989" name="ZoneTexte 6"/>
          <p:cNvSpPr txBox="1">
            <a:spLocks noChangeArrowheads="1"/>
          </p:cNvSpPr>
          <p:nvPr/>
        </p:nvSpPr>
        <p:spPr bwMode="auto">
          <a:xfrm>
            <a:off x="7543800" y="1035050"/>
            <a:ext cx="1371600" cy="3683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Calibri" pitchFamily="34" charset="0"/>
              </a:rPr>
              <a:t>Diagnostic</a:t>
            </a:r>
          </a:p>
        </p:txBody>
      </p:sp>
      <p:sp>
        <p:nvSpPr>
          <p:cNvPr id="41990" name="ZoneTexte 11"/>
          <p:cNvSpPr txBox="1">
            <a:spLocks noChangeArrowheads="1"/>
          </p:cNvSpPr>
          <p:nvPr/>
        </p:nvSpPr>
        <p:spPr bwMode="auto">
          <a:xfrm>
            <a:off x="7543800" y="3524250"/>
            <a:ext cx="1371600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Calibri" pitchFamily="34" charset="0"/>
              </a:rPr>
              <a:t>Diagnostic</a:t>
            </a:r>
          </a:p>
        </p:txBody>
      </p:sp>
      <p:cxnSp>
        <p:nvCxnSpPr>
          <p:cNvPr id="17" name="Forme 16"/>
          <p:cNvCxnSpPr>
            <a:stCxn id="41985" idx="2"/>
            <a:endCxn id="41987" idx="0"/>
          </p:cNvCxnSpPr>
          <p:nvPr/>
        </p:nvCxnSpPr>
        <p:spPr>
          <a:xfrm rot="16200000" flipH="1">
            <a:off x="3868737" y="1341438"/>
            <a:ext cx="873125" cy="1828800"/>
          </a:xfrm>
          <a:prstGeom prst="bentConnector3">
            <a:avLst>
              <a:gd name="adj1" fmla="val 76248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>
            <a:stCxn id="41985" idx="2"/>
            <a:endCxn id="41986" idx="0"/>
          </p:cNvCxnSpPr>
          <p:nvPr/>
        </p:nvCxnSpPr>
        <p:spPr>
          <a:xfrm rot="5400000">
            <a:off x="2173287" y="1474788"/>
            <a:ext cx="873125" cy="1562100"/>
          </a:xfrm>
          <a:prstGeom prst="bentConnector3">
            <a:avLst>
              <a:gd name="adj1" fmla="val 76248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3" name="ZoneTexte 26"/>
          <p:cNvSpPr txBox="1">
            <a:spLocks noChangeArrowheads="1"/>
          </p:cNvSpPr>
          <p:nvPr/>
        </p:nvSpPr>
        <p:spPr bwMode="auto">
          <a:xfrm>
            <a:off x="3467100" y="1992313"/>
            <a:ext cx="2476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Pas de diagnostic</a:t>
            </a:r>
          </a:p>
        </p:txBody>
      </p:sp>
      <p:cxnSp>
        <p:nvCxnSpPr>
          <p:cNvPr id="35" name="Forme 16"/>
          <p:cNvCxnSpPr>
            <a:stCxn id="41987" idx="2"/>
            <a:endCxn id="41988" idx="0"/>
          </p:cNvCxnSpPr>
          <p:nvPr/>
        </p:nvCxnSpPr>
        <p:spPr>
          <a:xfrm rot="5400000">
            <a:off x="3967162" y="4300538"/>
            <a:ext cx="828675" cy="1676400"/>
          </a:xfrm>
          <a:prstGeom prst="bentConnector3">
            <a:avLst>
              <a:gd name="adj1" fmla="val 26600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5" name="ZoneTexte 36"/>
          <p:cNvSpPr txBox="1">
            <a:spLocks noChangeArrowheads="1"/>
          </p:cNvSpPr>
          <p:nvPr/>
        </p:nvSpPr>
        <p:spPr bwMode="auto">
          <a:xfrm>
            <a:off x="3543300" y="5094288"/>
            <a:ext cx="2476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Pas de diagnostic</a:t>
            </a:r>
          </a:p>
        </p:txBody>
      </p:sp>
      <p:cxnSp>
        <p:nvCxnSpPr>
          <p:cNvPr id="41" name="Forme 16"/>
          <p:cNvCxnSpPr>
            <a:stCxn id="41986" idx="2"/>
            <a:endCxn id="41988" idx="0"/>
          </p:cNvCxnSpPr>
          <p:nvPr/>
        </p:nvCxnSpPr>
        <p:spPr>
          <a:xfrm rot="16200000" flipH="1">
            <a:off x="2271712" y="4281488"/>
            <a:ext cx="828675" cy="1714500"/>
          </a:xfrm>
          <a:prstGeom prst="bentConnector3">
            <a:avLst>
              <a:gd name="adj1" fmla="val 26600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41985" idx="3"/>
          </p:cNvCxnSpPr>
          <p:nvPr/>
        </p:nvCxnSpPr>
        <p:spPr>
          <a:xfrm>
            <a:off x="4953000" y="1219200"/>
            <a:ext cx="2590800" cy="1588"/>
          </a:xfrm>
          <a:prstGeom prst="straightConnector1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41987" idx="3"/>
            <a:endCxn id="41990" idx="1"/>
          </p:cNvCxnSpPr>
          <p:nvPr/>
        </p:nvCxnSpPr>
        <p:spPr>
          <a:xfrm>
            <a:off x="6705600" y="3708400"/>
            <a:ext cx="838200" cy="1588"/>
          </a:xfrm>
          <a:prstGeom prst="straightConnector1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9" name="ZoneTexte 31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Calibri" pitchFamily="34" charset="0"/>
              </a:rPr>
              <a:t>Conduite diagnostique devant une pneumopathie interstitielle diffuse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0"/>
          <p:cNvGrpSpPr>
            <a:grpSpLocks/>
          </p:cNvGrpSpPr>
          <p:nvPr/>
        </p:nvGrpSpPr>
        <p:grpSpPr bwMode="auto">
          <a:xfrm>
            <a:off x="76200" y="87313"/>
            <a:ext cx="2743200" cy="6638925"/>
            <a:chOff x="76200" y="87868"/>
            <a:chExt cx="2743200" cy="6639074"/>
          </a:xfrm>
        </p:grpSpPr>
        <p:sp>
          <p:nvSpPr>
            <p:cNvPr id="43010" name="Text Box 5"/>
            <p:cNvSpPr txBox="1">
              <a:spLocks noChangeArrowheads="1"/>
            </p:cNvSpPr>
            <p:nvPr/>
          </p:nvSpPr>
          <p:spPr bwMode="auto">
            <a:xfrm>
              <a:off x="76200" y="1279029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commune (UIP)</a:t>
              </a:r>
            </a:p>
          </p:txBody>
        </p:sp>
        <p:sp>
          <p:nvSpPr>
            <p:cNvPr id="43011" name="Text Box 6"/>
            <p:cNvSpPr txBox="1">
              <a:spLocks noChangeArrowheads="1"/>
            </p:cNvSpPr>
            <p:nvPr/>
          </p:nvSpPr>
          <p:spPr bwMode="auto">
            <a:xfrm>
              <a:off x="76200" y="214378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non spécifique</a:t>
              </a:r>
            </a:p>
          </p:txBody>
        </p:sp>
        <p:sp>
          <p:nvSpPr>
            <p:cNvPr id="43012" name="Text Box 7"/>
            <p:cNvSpPr txBox="1">
              <a:spLocks noChangeArrowheads="1"/>
            </p:cNvSpPr>
            <p:nvPr/>
          </p:nvSpPr>
          <p:spPr bwMode="auto">
            <a:xfrm>
              <a:off x="76200" y="375416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desquamative</a:t>
              </a:r>
            </a:p>
          </p:txBody>
        </p:sp>
        <p:sp>
          <p:nvSpPr>
            <p:cNvPr id="43013" name="Text Box 8"/>
            <p:cNvSpPr txBox="1">
              <a:spLocks noChangeArrowheads="1"/>
            </p:cNvSpPr>
            <p:nvPr/>
          </p:nvSpPr>
          <p:spPr bwMode="auto">
            <a:xfrm>
              <a:off x="76200" y="30480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Dommage alvéolaire diffus</a:t>
              </a:r>
            </a:p>
          </p:txBody>
        </p:sp>
        <p:sp>
          <p:nvSpPr>
            <p:cNvPr id="43014" name="Text Box 9"/>
            <p:cNvSpPr txBox="1">
              <a:spLocks noChangeArrowheads="1"/>
            </p:cNvSpPr>
            <p:nvPr/>
          </p:nvSpPr>
          <p:spPr bwMode="auto">
            <a:xfrm>
              <a:off x="76200" y="4651177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organisée</a:t>
              </a:r>
            </a:p>
          </p:txBody>
        </p:sp>
        <p:sp>
          <p:nvSpPr>
            <p:cNvPr id="43015" name="Text Box 10"/>
            <p:cNvSpPr txBox="1">
              <a:spLocks noChangeArrowheads="1"/>
            </p:cNvSpPr>
            <p:nvPr/>
          </p:nvSpPr>
          <p:spPr bwMode="auto">
            <a:xfrm>
              <a:off x="76200" y="55626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Bronchiolite respiratoire</a:t>
              </a:r>
            </a:p>
          </p:txBody>
        </p:sp>
        <p:sp>
          <p:nvSpPr>
            <p:cNvPr id="43016" name="Text Box 11"/>
            <p:cNvSpPr txBox="1">
              <a:spLocks noChangeArrowheads="1"/>
            </p:cNvSpPr>
            <p:nvPr/>
          </p:nvSpPr>
          <p:spPr bwMode="auto">
            <a:xfrm>
              <a:off x="76200" y="6203722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lymphocytaire</a:t>
              </a:r>
            </a:p>
          </p:txBody>
        </p:sp>
        <p:sp>
          <p:nvSpPr>
            <p:cNvPr id="43017" name="ZoneTexte 20"/>
            <p:cNvSpPr txBox="1">
              <a:spLocks noChangeArrowheads="1"/>
            </p:cNvSpPr>
            <p:nvPr/>
          </p:nvSpPr>
          <p:spPr bwMode="auto">
            <a:xfrm>
              <a:off x="76200" y="87868"/>
              <a:ext cx="2743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Diagnostic histologique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0"/>
          <p:cNvGrpSpPr>
            <a:grpSpLocks/>
          </p:cNvGrpSpPr>
          <p:nvPr/>
        </p:nvGrpSpPr>
        <p:grpSpPr bwMode="auto">
          <a:xfrm>
            <a:off x="76200" y="55563"/>
            <a:ext cx="5943600" cy="6670675"/>
            <a:chOff x="76200" y="55602"/>
            <a:chExt cx="5943600" cy="6671340"/>
          </a:xfrm>
        </p:grpSpPr>
        <p:sp>
          <p:nvSpPr>
            <p:cNvPr id="44034" name="Text Box 5"/>
            <p:cNvSpPr txBox="1">
              <a:spLocks noChangeArrowheads="1"/>
            </p:cNvSpPr>
            <p:nvPr/>
          </p:nvSpPr>
          <p:spPr bwMode="auto">
            <a:xfrm>
              <a:off x="76200" y="1279029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commune (UIP)</a:t>
              </a:r>
            </a:p>
          </p:txBody>
        </p:sp>
        <p:sp>
          <p:nvSpPr>
            <p:cNvPr id="44035" name="Text Box 6"/>
            <p:cNvSpPr txBox="1">
              <a:spLocks noChangeArrowheads="1"/>
            </p:cNvSpPr>
            <p:nvPr/>
          </p:nvSpPr>
          <p:spPr bwMode="auto">
            <a:xfrm>
              <a:off x="76200" y="214378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non spécifique</a:t>
              </a:r>
            </a:p>
          </p:txBody>
        </p:sp>
        <p:sp>
          <p:nvSpPr>
            <p:cNvPr id="44036" name="Text Box 7"/>
            <p:cNvSpPr txBox="1">
              <a:spLocks noChangeArrowheads="1"/>
            </p:cNvSpPr>
            <p:nvPr/>
          </p:nvSpPr>
          <p:spPr bwMode="auto">
            <a:xfrm>
              <a:off x="76200" y="375416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desquamative</a:t>
              </a:r>
            </a:p>
          </p:txBody>
        </p:sp>
        <p:sp>
          <p:nvSpPr>
            <p:cNvPr id="44037" name="Text Box 8"/>
            <p:cNvSpPr txBox="1">
              <a:spLocks noChangeArrowheads="1"/>
            </p:cNvSpPr>
            <p:nvPr/>
          </p:nvSpPr>
          <p:spPr bwMode="auto">
            <a:xfrm>
              <a:off x="76200" y="30480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Dommage alvéolaire diffus</a:t>
              </a:r>
            </a:p>
          </p:txBody>
        </p:sp>
        <p:sp>
          <p:nvSpPr>
            <p:cNvPr id="44038" name="Text Box 9"/>
            <p:cNvSpPr txBox="1">
              <a:spLocks noChangeArrowheads="1"/>
            </p:cNvSpPr>
            <p:nvPr/>
          </p:nvSpPr>
          <p:spPr bwMode="auto">
            <a:xfrm>
              <a:off x="76200" y="4651177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organisée</a:t>
              </a:r>
            </a:p>
          </p:txBody>
        </p:sp>
        <p:sp>
          <p:nvSpPr>
            <p:cNvPr id="44039" name="Text Box 10"/>
            <p:cNvSpPr txBox="1">
              <a:spLocks noChangeArrowheads="1"/>
            </p:cNvSpPr>
            <p:nvPr/>
          </p:nvSpPr>
          <p:spPr bwMode="auto">
            <a:xfrm>
              <a:off x="76200" y="55626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Bronchiolite respiratoire</a:t>
              </a:r>
            </a:p>
          </p:txBody>
        </p:sp>
        <p:sp>
          <p:nvSpPr>
            <p:cNvPr id="44040" name="Text Box 11"/>
            <p:cNvSpPr txBox="1">
              <a:spLocks noChangeArrowheads="1"/>
            </p:cNvSpPr>
            <p:nvPr/>
          </p:nvSpPr>
          <p:spPr bwMode="auto">
            <a:xfrm>
              <a:off x="76200" y="6203722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lymphocytaire</a:t>
              </a:r>
            </a:p>
          </p:txBody>
        </p:sp>
        <p:sp>
          <p:nvSpPr>
            <p:cNvPr id="44041" name="Text Box 12"/>
            <p:cNvSpPr txBox="1">
              <a:spLocks noChangeArrowheads="1"/>
            </p:cNvSpPr>
            <p:nvPr/>
          </p:nvSpPr>
          <p:spPr bwMode="auto">
            <a:xfrm>
              <a:off x="3124200" y="1305580"/>
              <a:ext cx="2895600" cy="307777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Fibrose pulmonaire idiopathique</a:t>
              </a:r>
            </a:p>
          </p:txBody>
        </p:sp>
        <p:sp>
          <p:nvSpPr>
            <p:cNvPr id="44042" name="Text Box 13"/>
            <p:cNvSpPr txBox="1">
              <a:spLocks noChangeArrowheads="1"/>
            </p:cNvSpPr>
            <p:nvPr/>
          </p:nvSpPr>
          <p:spPr bwMode="auto">
            <a:xfrm>
              <a:off x="3124200" y="3037224"/>
              <a:ext cx="2895600" cy="307777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 dirty="0">
                  <a:latin typeface="Calibri" pitchFamily="34" charset="0"/>
                </a:rPr>
                <a:t>Pneumopathie interstitielle aiguë</a:t>
              </a:r>
            </a:p>
          </p:txBody>
        </p:sp>
        <p:sp>
          <p:nvSpPr>
            <p:cNvPr id="44043" name="Text Box 14"/>
            <p:cNvSpPr txBox="1">
              <a:spLocks noChangeArrowheads="1"/>
            </p:cNvSpPr>
            <p:nvPr/>
          </p:nvSpPr>
          <p:spPr bwMode="auto">
            <a:xfrm>
              <a:off x="3124200" y="214378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non spécifique idiopathique</a:t>
              </a:r>
            </a:p>
          </p:txBody>
        </p:sp>
        <p:sp>
          <p:nvSpPr>
            <p:cNvPr id="44044" name="Text Box 15"/>
            <p:cNvSpPr txBox="1">
              <a:spLocks noChangeArrowheads="1"/>
            </p:cNvSpPr>
            <p:nvPr/>
          </p:nvSpPr>
          <p:spPr bwMode="auto">
            <a:xfrm>
              <a:off x="3124200" y="375416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desquamative</a:t>
              </a:r>
            </a:p>
          </p:txBody>
        </p:sp>
        <p:sp>
          <p:nvSpPr>
            <p:cNvPr id="44045" name="Text Box 19"/>
            <p:cNvSpPr txBox="1">
              <a:spLocks noChangeArrowheads="1"/>
            </p:cNvSpPr>
            <p:nvPr/>
          </p:nvSpPr>
          <p:spPr bwMode="auto">
            <a:xfrm>
              <a:off x="3124200" y="457200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organisée cryptogénique</a:t>
              </a:r>
            </a:p>
          </p:txBody>
        </p:sp>
        <p:sp>
          <p:nvSpPr>
            <p:cNvPr id="44046" name="Text Box 20"/>
            <p:cNvSpPr txBox="1">
              <a:spLocks noChangeArrowheads="1"/>
            </p:cNvSpPr>
            <p:nvPr/>
          </p:nvSpPr>
          <p:spPr bwMode="auto">
            <a:xfrm>
              <a:off x="3124200" y="541020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Bronchiolite respiratoire avec pneumopathie interstitielle</a:t>
              </a:r>
            </a:p>
          </p:txBody>
        </p:sp>
        <p:sp>
          <p:nvSpPr>
            <p:cNvPr id="44047" name="Text Box 21"/>
            <p:cNvSpPr txBox="1">
              <a:spLocks noChangeArrowheads="1"/>
            </p:cNvSpPr>
            <p:nvPr/>
          </p:nvSpPr>
          <p:spPr bwMode="auto">
            <a:xfrm>
              <a:off x="3124200" y="6203722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lymphocytaire</a:t>
              </a:r>
            </a:p>
          </p:txBody>
        </p:sp>
        <p:sp>
          <p:nvSpPr>
            <p:cNvPr id="44048" name="ZoneTexte 20"/>
            <p:cNvSpPr txBox="1">
              <a:spLocks noChangeArrowheads="1"/>
            </p:cNvSpPr>
            <p:nvPr/>
          </p:nvSpPr>
          <p:spPr bwMode="auto">
            <a:xfrm>
              <a:off x="76200" y="87868"/>
              <a:ext cx="2743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Diagnostic histologique</a:t>
              </a:r>
            </a:p>
          </p:txBody>
        </p:sp>
        <p:sp>
          <p:nvSpPr>
            <p:cNvPr id="44049" name="ZoneTexte 21"/>
            <p:cNvSpPr txBox="1">
              <a:spLocks noChangeArrowheads="1"/>
            </p:cNvSpPr>
            <p:nvPr/>
          </p:nvSpPr>
          <p:spPr bwMode="auto">
            <a:xfrm>
              <a:off x="3124200" y="55602"/>
              <a:ext cx="2895600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PID idiopathique correspondante</a:t>
              </a:r>
            </a:p>
          </p:txBody>
        </p:sp>
        <p:sp>
          <p:nvSpPr>
            <p:cNvPr id="24" name="Flèche vers la droite 23"/>
            <p:cNvSpPr/>
            <p:nvPr/>
          </p:nvSpPr>
          <p:spPr>
            <a:xfrm>
              <a:off x="2819400" y="1295563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5" name="Flèche vers la droite 24"/>
            <p:cNvSpPr/>
            <p:nvPr/>
          </p:nvSpPr>
          <p:spPr>
            <a:xfrm>
              <a:off x="2819400" y="2210054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Flèche vers la droite 25"/>
            <p:cNvSpPr/>
            <p:nvPr/>
          </p:nvSpPr>
          <p:spPr>
            <a:xfrm>
              <a:off x="2819400" y="3037224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7" name="Flèche vers la droite 26"/>
            <p:cNvSpPr/>
            <p:nvPr/>
          </p:nvSpPr>
          <p:spPr>
            <a:xfrm>
              <a:off x="2819400" y="3799300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8" name="Flèche vers la droite 27"/>
            <p:cNvSpPr/>
            <p:nvPr/>
          </p:nvSpPr>
          <p:spPr>
            <a:xfrm>
              <a:off x="2819400" y="4651872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9" name="Flèche vers la droite 28"/>
            <p:cNvSpPr/>
            <p:nvPr/>
          </p:nvSpPr>
          <p:spPr>
            <a:xfrm>
              <a:off x="2819400" y="5552075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0" name="Flèche vers la droite 29"/>
            <p:cNvSpPr/>
            <p:nvPr/>
          </p:nvSpPr>
          <p:spPr>
            <a:xfrm>
              <a:off x="2819400" y="6314151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0"/>
          <p:cNvGrpSpPr>
            <a:grpSpLocks/>
          </p:cNvGrpSpPr>
          <p:nvPr/>
        </p:nvGrpSpPr>
        <p:grpSpPr bwMode="auto">
          <a:xfrm>
            <a:off x="76200" y="55563"/>
            <a:ext cx="8991600" cy="6670675"/>
            <a:chOff x="76200" y="55602"/>
            <a:chExt cx="8991600" cy="6671340"/>
          </a:xfrm>
        </p:grpSpPr>
        <p:sp>
          <p:nvSpPr>
            <p:cNvPr id="45063" name="Text Box 5"/>
            <p:cNvSpPr txBox="1">
              <a:spLocks noChangeArrowheads="1"/>
            </p:cNvSpPr>
            <p:nvPr/>
          </p:nvSpPr>
          <p:spPr bwMode="auto">
            <a:xfrm>
              <a:off x="76200" y="1279029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commune (UIP)</a:t>
              </a:r>
            </a:p>
          </p:txBody>
        </p:sp>
        <p:sp>
          <p:nvSpPr>
            <p:cNvPr id="45064" name="Text Box 6"/>
            <p:cNvSpPr txBox="1">
              <a:spLocks noChangeArrowheads="1"/>
            </p:cNvSpPr>
            <p:nvPr/>
          </p:nvSpPr>
          <p:spPr bwMode="auto">
            <a:xfrm>
              <a:off x="76200" y="214378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non spécifique</a:t>
              </a:r>
            </a:p>
          </p:txBody>
        </p:sp>
        <p:sp>
          <p:nvSpPr>
            <p:cNvPr id="45065" name="Text Box 7"/>
            <p:cNvSpPr txBox="1">
              <a:spLocks noChangeArrowheads="1"/>
            </p:cNvSpPr>
            <p:nvPr/>
          </p:nvSpPr>
          <p:spPr bwMode="auto">
            <a:xfrm>
              <a:off x="76200" y="3754160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desquamative</a:t>
              </a:r>
            </a:p>
          </p:txBody>
        </p:sp>
        <p:sp>
          <p:nvSpPr>
            <p:cNvPr id="45066" name="Text Box 8"/>
            <p:cNvSpPr txBox="1">
              <a:spLocks noChangeArrowheads="1"/>
            </p:cNvSpPr>
            <p:nvPr/>
          </p:nvSpPr>
          <p:spPr bwMode="auto">
            <a:xfrm>
              <a:off x="76200" y="30480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Dommage alvéolaire diffus</a:t>
              </a:r>
            </a:p>
          </p:txBody>
        </p:sp>
        <p:sp>
          <p:nvSpPr>
            <p:cNvPr id="45067" name="Text Box 9"/>
            <p:cNvSpPr txBox="1">
              <a:spLocks noChangeArrowheads="1"/>
            </p:cNvSpPr>
            <p:nvPr/>
          </p:nvSpPr>
          <p:spPr bwMode="auto">
            <a:xfrm>
              <a:off x="76200" y="4651177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organisée</a:t>
              </a:r>
            </a:p>
          </p:txBody>
        </p:sp>
        <p:sp>
          <p:nvSpPr>
            <p:cNvPr id="45068" name="Text Box 10"/>
            <p:cNvSpPr txBox="1">
              <a:spLocks noChangeArrowheads="1"/>
            </p:cNvSpPr>
            <p:nvPr/>
          </p:nvSpPr>
          <p:spPr bwMode="auto">
            <a:xfrm>
              <a:off x="76200" y="5562600"/>
              <a:ext cx="27432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Bronchiolite respiratoire</a:t>
              </a:r>
            </a:p>
          </p:txBody>
        </p:sp>
        <p:sp>
          <p:nvSpPr>
            <p:cNvPr id="45069" name="Text Box 11"/>
            <p:cNvSpPr txBox="1">
              <a:spLocks noChangeArrowheads="1"/>
            </p:cNvSpPr>
            <p:nvPr/>
          </p:nvSpPr>
          <p:spPr bwMode="auto">
            <a:xfrm>
              <a:off x="76200" y="6203722"/>
              <a:ext cx="27432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lymphocytaire</a:t>
              </a:r>
            </a:p>
          </p:txBody>
        </p:sp>
        <p:sp>
          <p:nvSpPr>
            <p:cNvPr id="45070" name="Text Box 12"/>
            <p:cNvSpPr txBox="1">
              <a:spLocks noChangeArrowheads="1"/>
            </p:cNvSpPr>
            <p:nvPr/>
          </p:nvSpPr>
          <p:spPr bwMode="auto">
            <a:xfrm>
              <a:off x="3124200" y="1305580"/>
              <a:ext cx="2895600" cy="307777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Fibrose pulmonaire idiopathique</a:t>
              </a:r>
            </a:p>
          </p:txBody>
        </p:sp>
        <p:sp>
          <p:nvSpPr>
            <p:cNvPr id="45071" name="Text Box 13"/>
            <p:cNvSpPr txBox="1">
              <a:spLocks noChangeArrowheads="1"/>
            </p:cNvSpPr>
            <p:nvPr/>
          </p:nvSpPr>
          <p:spPr bwMode="auto">
            <a:xfrm>
              <a:off x="3124200" y="3045024"/>
              <a:ext cx="2895600" cy="307777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aiguë</a:t>
              </a:r>
            </a:p>
          </p:txBody>
        </p:sp>
        <p:sp>
          <p:nvSpPr>
            <p:cNvPr id="45072" name="Text Box 14"/>
            <p:cNvSpPr txBox="1">
              <a:spLocks noChangeArrowheads="1"/>
            </p:cNvSpPr>
            <p:nvPr/>
          </p:nvSpPr>
          <p:spPr bwMode="auto">
            <a:xfrm>
              <a:off x="3124200" y="214378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non spécifique idiopathique</a:t>
              </a:r>
            </a:p>
          </p:txBody>
        </p:sp>
        <p:sp>
          <p:nvSpPr>
            <p:cNvPr id="45073" name="Text Box 15"/>
            <p:cNvSpPr txBox="1">
              <a:spLocks noChangeArrowheads="1"/>
            </p:cNvSpPr>
            <p:nvPr/>
          </p:nvSpPr>
          <p:spPr bwMode="auto">
            <a:xfrm>
              <a:off x="3124200" y="375416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desquamative</a:t>
              </a:r>
            </a:p>
          </p:txBody>
        </p:sp>
        <p:sp>
          <p:nvSpPr>
            <p:cNvPr id="45074" name="Text Box 19"/>
            <p:cNvSpPr txBox="1">
              <a:spLocks noChangeArrowheads="1"/>
            </p:cNvSpPr>
            <p:nvPr/>
          </p:nvSpPr>
          <p:spPr bwMode="auto">
            <a:xfrm>
              <a:off x="3124200" y="457200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organisée cryptogénique</a:t>
              </a:r>
            </a:p>
          </p:txBody>
        </p:sp>
        <p:sp>
          <p:nvSpPr>
            <p:cNvPr id="45075" name="Text Box 20"/>
            <p:cNvSpPr txBox="1">
              <a:spLocks noChangeArrowheads="1"/>
            </p:cNvSpPr>
            <p:nvPr/>
          </p:nvSpPr>
          <p:spPr bwMode="auto">
            <a:xfrm>
              <a:off x="3124200" y="5410200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Bronchiolite respiratoire avec pneumopathie interstitielle</a:t>
              </a:r>
            </a:p>
          </p:txBody>
        </p:sp>
        <p:sp>
          <p:nvSpPr>
            <p:cNvPr id="45076" name="Text Box 21"/>
            <p:cNvSpPr txBox="1">
              <a:spLocks noChangeArrowheads="1"/>
            </p:cNvSpPr>
            <p:nvPr/>
          </p:nvSpPr>
          <p:spPr bwMode="auto">
            <a:xfrm>
              <a:off x="3124200" y="6203722"/>
              <a:ext cx="28956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400">
                  <a:latin typeface="Calibri" pitchFamily="34" charset="0"/>
                </a:rPr>
                <a:t>Pneumopathie interstitielle lymphocytaire</a:t>
              </a:r>
            </a:p>
          </p:txBody>
        </p:sp>
        <p:sp>
          <p:nvSpPr>
            <p:cNvPr id="45077" name="Text Box 22"/>
            <p:cNvSpPr txBox="1">
              <a:spLocks noChangeArrowheads="1"/>
            </p:cNvSpPr>
            <p:nvPr/>
          </p:nvSpPr>
          <p:spPr bwMode="auto">
            <a:xfrm>
              <a:off x="6400800" y="609600"/>
              <a:ext cx="2667000" cy="1277273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Asbestose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PID des Connectivites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Pneumopathie d’hypersensibilité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Médicaments</a:t>
              </a:r>
            </a:p>
          </p:txBody>
        </p:sp>
        <p:sp>
          <p:nvSpPr>
            <p:cNvPr id="45078" name="Text Box 23"/>
            <p:cNvSpPr txBox="1">
              <a:spLocks noChangeArrowheads="1"/>
            </p:cNvSpPr>
            <p:nvPr/>
          </p:nvSpPr>
          <p:spPr bwMode="auto">
            <a:xfrm>
              <a:off x="6400800" y="1981200"/>
              <a:ext cx="2667000" cy="954107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PID des Connectivites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Pneumopathie d’hypersensibilité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Médicaments</a:t>
              </a:r>
            </a:p>
          </p:txBody>
        </p:sp>
        <p:sp>
          <p:nvSpPr>
            <p:cNvPr id="45079" name="Text Box 24"/>
            <p:cNvSpPr txBox="1">
              <a:spLocks noChangeArrowheads="1"/>
            </p:cNvSpPr>
            <p:nvPr/>
          </p:nvSpPr>
          <p:spPr bwMode="auto">
            <a:xfrm>
              <a:off x="6400800" y="4572000"/>
              <a:ext cx="2667000" cy="52322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Pneumopathie organisée post radique, post infectieuse</a:t>
              </a:r>
            </a:p>
          </p:txBody>
        </p:sp>
        <p:sp>
          <p:nvSpPr>
            <p:cNvPr id="45080" name="Text Box 25"/>
            <p:cNvSpPr txBox="1">
              <a:spLocks noChangeArrowheads="1"/>
            </p:cNvSpPr>
            <p:nvPr/>
          </p:nvSpPr>
          <p:spPr bwMode="auto">
            <a:xfrm>
              <a:off x="6400800" y="6096000"/>
              <a:ext cx="2514600" cy="630942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Syndrome de Gougerot Sjogren</a:t>
              </a:r>
            </a:p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VIH</a:t>
              </a:r>
            </a:p>
          </p:txBody>
        </p:sp>
        <p:sp>
          <p:nvSpPr>
            <p:cNvPr id="45081" name="Text Box 26"/>
            <p:cNvSpPr txBox="1">
              <a:spLocks noChangeArrowheads="1"/>
            </p:cNvSpPr>
            <p:nvPr/>
          </p:nvSpPr>
          <p:spPr bwMode="auto">
            <a:xfrm>
              <a:off x="6400800" y="3048367"/>
              <a:ext cx="2667000" cy="304800"/>
            </a:xfrm>
            <a:prstGeom prst="rect">
              <a:avLst/>
            </a:prstGeom>
            <a:noFill/>
            <a:ln w="22225" algn="ctr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 charset="0"/>
                <a:buChar char="•"/>
              </a:pPr>
              <a:r>
                <a:rPr lang="fr-FR" sz="1400">
                  <a:latin typeface="Calibri" pitchFamily="34" charset="0"/>
                </a:rPr>
                <a:t>SDRA de toute cause</a:t>
              </a:r>
            </a:p>
          </p:txBody>
        </p:sp>
        <p:sp>
          <p:nvSpPr>
            <p:cNvPr id="45082" name="ZoneTexte 20"/>
            <p:cNvSpPr txBox="1">
              <a:spLocks noChangeArrowheads="1"/>
            </p:cNvSpPr>
            <p:nvPr/>
          </p:nvSpPr>
          <p:spPr bwMode="auto">
            <a:xfrm>
              <a:off x="76200" y="87868"/>
              <a:ext cx="2743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Diagnostic histologique</a:t>
              </a:r>
            </a:p>
          </p:txBody>
        </p:sp>
        <p:sp>
          <p:nvSpPr>
            <p:cNvPr id="45083" name="ZoneTexte 21"/>
            <p:cNvSpPr txBox="1">
              <a:spLocks noChangeArrowheads="1"/>
            </p:cNvSpPr>
            <p:nvPr/>
          </p:nvSpPr>
          <p:spPr bwMode="auto">
            <a:xfrm>
              <a:off x="3124200" y="55602"/>
              <a:ext cx="2895600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PID idiopathique correspondante</a:t>
              </a:r>
            </a:p>
          </p:txBody>
        </p:sp>
        <p:sp>
          <p:nvSpPr>
            <p:cNvPr id="45084" name="ZoneTexte 22"/>
            <p:cNvSpPr txBox="1">
              <a:spLocks noChangeArrowheads="1"/>
            </p:cNvSpPr>
            <p:nvPr/>
          </p:nvSpPr>
          <p:spPr bwMode="auto">
            <a:xfrm>
              <a:off x="6324600" y="55602"/>
              <a:ext cx="2743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Autres PID possibles</a:t>
              </a:r>
            </a:p>
          </p:txBody>
        </p:sp>
        <p:sp>
          <p:nvSpPr>
            <p:cNvPr id="24" name="Flèche vers la droite 23"/>
            <p:cNvSpPr/>
            <p:nvPr/>
          </p:nvSpPr>
          <p:spPr>
            <a:xfrm>
              <a:off x="2819400" y="1295563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5" name="Flèche vers la droite 24"/>
            <p:cNvSpPr/>
            <p:nvPr/>
          </p:nvSpPr>
          <p:spPr>
            <a:xfrm>
              <a:off x="2819400" y="2210054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Flèche vers la droite 25"/>
            <p:cNvSpPr/>
            <p:nvPr/>
          </p:nvSpPr>
          <p:spPr>
            <a:xfrm>
              <a:off x="2819400" y="3037224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7" name="Flèche vers la droite 26"/>
            <p:cNvSpPr/>
            <p:nvPr/>
          </p:nvSpPr>
          <p:spPr>
            <a:xfrm>
              <a:off x="2819400" y="3799300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8" name="Flèche vers la droite 27"/>
            <p:cNvSpPr/>
            <p:nvPr/>
          </p:nvSpPr>
          <p:spPr>
            <a:xfrm>
              <a:off x="2819400" y="4651872"/>
              <a:ext cx="304800" cy="314356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9" name="Flèche vers la droite 28"/>
            <p:cNvSpPr/>
            <p:nvPr/>
          </p:nvSpPr>
          <p:spPr>
            <a:xfrm>
              <a:off x="2819400" y="5552075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0" name="Flèche vers la droite 29"/>
            <p:cNvSpPr/>
            <p:nvPr/>
          </p:nvSpPr>
          <p:spPr>
            <a:xfrm>
              <a:off x="2819400" y="6314151"/>
              <a:ext cx="304800" cy="315943"/>
            </a:xfrm>
            <a:prstGeom prst="rightArrow">
              <a:avLst/>
            </a:prstGeom>
            <a:solidFill>
              <a:srgbClr val="1F49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32" name="Flèche vers la droite 31"/>
          <p:cNvSpPr/>
          <p:nvPr/>
        </p:nvSpPr>
        <p:spPr>
          <a:xfrm>
            <a:off x="6096000" y="1279525"/>
            <a:ext cx="304800" cy="314325"/>
          </a:xfrm>
          <a:prstGeom prst="rightArrow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Flèche vers la droite 32"/>
          <p:cNvSpPr/>
          <p:nvPr/>
        </p:nvSpPr>
        <p:spPr>
          <a:xfrm>
            <a:off x="6096000" y="2209800"/>
            <a:ext cx="304800" cy="314325"/>
          </a:xfrm>
          <a:prstGeom prst="rightArrow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Flèche vers la droite 33"/>
          <p:cNvSpPr/>
          <p:nvPr/>
        </p:nvSpPr>
        <p:spPr>
          <a:xfrm>
            <a:off x="6096000" y="3048030"/>
            <a:ext cx="304800" cy="314325"/>
          </a:xfrm>
          <a:prstGeom prst="rightArrow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5" name="Flèche vers la droite 34"/>
          <p:cNvSpPr/>
          <p:nvPr/>
        </p:nvSpPr>
        <p:spPr>
          <a:xfrm>
            <a:off x="6096000" y="4651375"/>
            <a:ext cx="304800" cy="314325"/>
          </a:xfrm>
          <a:prstGeom prst="rightArrow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Flèche vers la droite 35"/>
          <p:cNvSpPr/>
          <p:nvPr/>
        </p:nvSpPr>
        <p:spPr>
          <a:xfrm>
            <a:off x="6096000" y="6315075"/>
            <a:ext cx="304800" cy="314325"/>
          </a:xfrm>
          <a:prstGeom prst="rightArrow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ZoneTexte 1"/>
          <p:cNvSpPr txBox="1">
            <a:spLocks noChangeArrowheads="1"/>
          </p:cNvSpPr>
          <p:nvPr/>
        </p:nvSpPr>
        <p:spPr bwMode="auto">
          <a:xfrm>
            <a:off x="1828800" y="2016125"/>
            <a:ext cx="3124200" cy="120015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Interrogatoire</a:t>
            </a:r>
          </a:p>
          <a:p>
            <a:pPr algn="ctr"/>
            <a:r>
              <a:rPr lang="fr-FR">
                <a:latin typeface="Calibri" pitchFamily="34" charset="0"/>
              </a:rPr>
              <a:t>Examen clinique</a:t>
            </a:r>
          </a:p>
          <a:p>
            <a:pPr algn="ctr"/>
            <a:r>
              <a:rPr lang="fr-FR">
                <a:latin typeface="Calibri" pitchFamily="34" charset="0"/>
              </a:rPr>
              <a:t>Scanner thoracique</a:t>
            </a:r>
          </a:p>
          <a:p>
            <a:pPr algn="ctr"/>
            <a:r>
              <a:rPr lang="fr-FR">
                <a:latin typeface="Calibri" pitchFamily="34" charset="0"/>
              </a:rPr>
              <a:t>biologie</a:t>
            </a:r>
          </a:p>
        </p:txBody>
      </p:sp>
      <p:sp>
        <p:nvSpPr>
          <p:cNvPr id="47106" name="ZoneTexte 4"/>
          <p:cNvSpPr txBox="1">
            <a:spLocks noChangeArrowheads="1"/>
          </p:cNvSpPr>
          <p:nvPr/>
        </p:nvSpPr>
        <p:spPr bwMode="auto">
          <a:xfrm>
            <a:off x="1905000" y="4597400"/>
            <a:ext cx="2971800" cy="2032000"/>
          </a:xfrm>
          <a:prstGeom prst="rect">
            <a:avLst/>
          </a:prstGeom>
          <a:noFill/>
          <a:ln w="28575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Explorations extrathoraciques</a:t>
            </a:r>
          </a:p>
          <a:p>
            <a:pPr algn="ctr"/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>
                <a:latin typeface="Calibri" pitchFamily="34" charset="0"/>
              </a:rPr>
              <a:t>En fonction de la suspision</a:t>
            </a:r>
          </a:p>
          <a:p>
            <a:pPr algn="ctr"/>
            <a:r>
              <a:rPr lang="fr-FR">
                <a:latin typeface="Calibri" pitchFamily="34" charset="0"/>
              </a:rPr>
              <a:t>EMG, IRM musculaire, BGSA, capillaroscopie…</a:t>
            </a:r>
          </a:p>
          <a:p>
            <a:endParaRPr lang="fr-FR">
              <a:latin typeface="Calibri" pitchFamily="34" charset="0"/>
            </a:endParaRPr>
          </a:p>
        </p:txBody>
      </p:sp>
      <p:sp>
        <p:nvSpPr>
          <p:cNvPr id="47107" name="ZoneTexte 11"/>
          <p:cNvSpPr txBox="1">
            <a:spLocks noChangeArrowheads="1"/>
          </p:cNvSpPr>
          <p:nvPr/>
        </p:nvSpPr>
        <p:spPr bwMode="auto">
          <a:xfrm>
            <a:off x="7543800" y="5429250"/>
            <a:ext cx="1371600" cy="3698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Calibri" pitchFamily="34" charset="0"/>
              </a:rPr>
              <a:t>Diagnostic</a:t>
            </a:r>
          </a:p>
        </p:txBody>
      </p:sp>
      <p:cxnSp>
        <p:nvCxnSpPr>
          <p:cNvPr id="17" name="Forme 16"/>
          <p:cNvCxnSpPr>
            <a:stCxn id="47105" idx="2"/>
            <a:endCxn id="47106" idx="0"/>
          </p:cNvCxnSpPr>
          <p:nvPr/>
        </p:nvCxnSpPr>
        <p:spPr>
          <a:xfrm rot="5400000">
            <a:off x="2700337" y="3906838"/>
            <a:ext cx="1381125" cy="0"/>
          </a:xfrm>
          <a:prstGeom prst="bentConnector3">
            <a:avLst>
              <a:gd name="adj1" fmla="val 50000"/>
            </a:avLst>
          </a:prstGeom>
          <a:ln>
            <a:solidFill>
              <a:srgbClr val="1F4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09" name="ZoneTexte 25"/>
          <p:cNvSpPr txBox="1">
            <a:spLocks noChangeArrowheads="1"/>
          </p:cNvSpPr>
          <p:nvPr/>
        </p:nvSpPr>
        <p:spPr bwMode="auto">
          <a:xfrm>
            <a:off x="1828800" y="914400"/>
            <a:ext cx="3124200" cy="646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Biopsie pulmonaire chirurgicale</a:t>
            </a:r>
          </a:p>
          <a:p>
            <a:pPr algn="ctr"/>
            <a:r>
              <a:rPr lang="fr-FR">
                <a:latin typeface="Calibri" pitchFamily="34" charset="0"/>
              </a:rPr>
              <a:t>Type histologique</a:t>
            </a:r>
          </a:p>
        </p:txBody>
      </p:sp>
      <p:cxnSp>
        <p:nvCxnSpPr>
          <p:cNvPr id="38" name="Connecteur droit avec flèche 37"/>
          <p:cNvCxnSpPr>
            <a:stCxn id="47109" idx="2"/>
          </p:cNvCxnSpPr>
          <p:nvPr/>
        </p:nvCxnSpPr>
        <p:spPr>
          <a:xfrm rot="16200000" flipH="1">
            <a:off x="3163094" y="1788319"/>
            <a:ext cx="455612" cy="0"/>
          </a:xfrm>
          <a:prstGeom prst="straightConnector1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47106" idx="3"/>
            <a:endCxn id="47107" idx="1"/>
          </p:cNvCxnSpPr>
          <p:nvPr/>
        </p:nvCxnSpPr>
        <p:spPr>
          <a:xfrm>
            <a:off x="4876800" y="5613400"/>
            <a:ext cx="2667000" cy="1588"/>
          </a:xfrm>
          <a:prstGeom prst="straightConnector1">
            <a:avLst/>
          </a:prstGeom>
          <a:ln w="28575" cap="flat" cmpd="sng" algn="ctr">
            <a:solidFill>
              <a:srgbClr val="1F497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tx2"/>
          </a:solidFill>
          <a:ln w="25400" cap="flat" cmpd="sng" algn="ctr">
            <a:solidFill>
              <a:srgbClr val="1F497D"/>
            </a:solidFill>
            <a:prstDash val="solid"/>
            <a:miter lim="800000"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487" tIns="44450" rIns="90487" bIns="44450" anchor="ctr"/>
          <a:lstStyle/>
          <a:p>
            <a:pPr eaLnBrk="0" hangingPunct="0">
              <a:defRPr/>
            </a:pPr>
            <a:r>
              <a:rPr lang="fr-FR" sz="2800" b="1">
                <a:solidFill>
                  <a:srgbClr val="FFFFFF"/>
                </a:solidFill>
                <a:ea typeface="ＭＳ Ｐゴシック"/>
                <a:cs typeface="ＭＳ Ｐゴシック"/>
              </a:rPr>
              <a:t>Conclusion 2</a:t>
            </a:r>
          </a:p>
        </p:txBody>
      </p:sp>
      <p:grpSp>
        <p:nvGrpSpPr>
          <p:cNvPr id="2" name="Grouper 7"/>
          <p:cNvGrpSpPr>
            <a:grpSpLocks/>
          </p:cNvGrpSpPr>
          <p:nvPr/>
        </p:nvGrpSpPr>
        <p:grpSpPr bwMode="auto">
          <a:xfrm>
            <a:off x="2514600" y="1662113"/>
            <a:ext cx="4114800" cy="3505200"/>
            <a:chOff x="914400" y="762000"/>
            <a:chExt cx="5105400" cy="5105400"/>
          </a:xfrm>
        </p:grpSpPr>
        <p:pic>
          <p:nvPicPr>
            <p:cNvPr id="49156" name="Imag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762000"/>
              <a:ext cx="5105400" cy="510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7" name="ZoneTexte 3"/>
            <p:cNvSpPr txBox="1">
              <a:spLocks noChangeArrowheads="1"/>
            </p:cNvSpPr>
            <p:nvPr/>
          </p:nvSpPr>
          <p:spPr bwMode="auto">
            <a:xfrm>
              <a:off x="1600200" y="2516832"/>
              <a:ext cx="1295400" cy="582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b="1">
                  <a:solidFill>
                    <a:srgbClr val="1B4430"/>
                  </a:solidFill>
                  <a:latin typeface="Calibri" pitchFamily="34" charset="0"/>
                </a:rPr>
                <a:t>Clinique</a:t>
              </a:r>
            </a:p>
          </p:txBody>
        </p:sp>
        <p:sp>
          <p:nvSpPr>
            <p:cNvPr id="49158" name="ZoneTexte 4"/>
            <p:cNvSpPr txBox="1">
              <a:spLocks noChangeArrowheads="1"/>
            </p:cNvSpPr>
            <p:nvPr/>
          </p:nvSpPr>
          <p:spPr bwMode="auto">
            <a:xfrm>
              <a:off x="1828800" y="4264966"/>
              <a:ext cx="1066800" cy="582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b="1">
                  <a:solidFill>
                    <a:srgbClr val="1B4430"/>
                  </a:solidFill>
                  <a:latin typeface="Calibri" pitchFamily="34" charset="0"/>
                </a:rPr>
                <a:t>TDM</a:t>
              </a:r>
            </a:p>
          </p:txBody>
        </p:sp>
        <p:sp>
          <p:nvSpPr>
            <p:cNvPr id="49159" name="ZoneTexte 5"/>
            <p:cNvSpPr txBox="1">
              <a:spLocks noChangeArrowheads="1"/>
            </p:cNvSpPr>
            <p:nvPr/>
          </p:nvSpPr>
          <p:spPr bwMode="auto">
            <a:xfrm>
              <a:off x="3505199" y="4264966"/>
              <a:ext cx="1295400" cy="582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b="1">
                  <a:solidFill>
                    <a:srgbClr val="1B4430"/>
                  </a:solidFill>
                  <a:latin typeface="Calibri" pitchFamily="34" charset="0"/>
                </a:rPr>
                <a:t>Biologie</a:t>
              </a:r>
            </a:p>
          </p:txBody>
        </p:sp>
        <p:sp>
          <p:nvSpPr>
            <p:cNvPr id="49160" name="ZoneTexte 6"/>
            <p:cNvSpPr txBox="1">
              <a:spLocks noChangeArrowheads="1"/>
            </p:cNvSpPr>
            <p:nvPr/>
          </p:nvSpPr>
          <p:spPr bwMode="auto">
            <a:xfrm>
              <a:off x="4388908" y="1649896"/>
              <a:ext cx="990600" cy="582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b="1">
                  <a:solidFill>
                    <a:srgbClr val="1B4430"/>
                  </a:solidFill>
                  <a:latin typeface="Calibri" pitchFamily="34" charset="0"/>
                </a:rPr>
                <a:t>histo</a:t>
              </a:r>
            </a:p>
          </p:txBody>
        </p:sp>
      </p:grpSp>
      <p:sp>
        <p:nvSpPr>
          <p:cNvPr id="49155" name="Text Box 9"/>
          <p:cNvSpPr txBox="1">
            <a:spLocks noChangeArrowheads="1"/>
          </p:cNvSpPr>
          <p:nvPr/>
        </p:nvSpPr>
        <p:spPr bwMode="auto">
          <a:xfrm>
            <a:off x="395288" y="5876925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fr-FR" i="1">
                <a:latin typeface="Calibri" pitchFamily="34" charset="0"/>
              </a:rPr>
              <a:t>« Les formes rares des maladies fréquentes sont toujours plus fréquentes que les formes fréquentes des maladies rares »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Bilan étiologique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diagnostic… les messages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85800" y="1295400"/>
            <a:ext cx="7086600" cy="186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300" b="1" dirty="0" smtClean="0"/>
              <a:t> </a:t>
            </a:r>
            <a:r>
              <a:rPr lang="fr-FR" sz="2300" b="1" dirty="0" err="1" smtClean="0"/>
              <a:t>Crépitants</a:t>
            </a:r>
            <a:r>
              <a:rPr lang="fr-FR" sz="2300" b="1" dirty="0" smtClean="0"/>
              <a:t> velcro persistants </a:t>
            </a:r>
            <a:r>
              <a:rPr lang="fr-FR" sz="2300" b="1" dirty="0" err="1" smtClean="0">
                <a:sym typeface="Wingdings"/>
              </a:rPr>
              <a:t></a:t>
            </a:r>
            <a:r>
              <a:rPr lang="fr-FR" sz="2300" b="1" dirty="0" smtClean="0">
                <a:sym typeface="Wingdings"/>
              </a:rPr>
              <a:t> scanner</a:t>
            </a:r>
          </a:p>
          <a:p>
            <a:pPr>
              <a:buFont typeface="Wingdings" charset="2"/>
              <a:buChar char="ü"/>
            </a:pPr>
            <a:endParaRPr lang="fr-FR" sz="2300" b="1" dirty="0" smtClean="0">
              <a:sym typeface="Wingdings"/>
            </a:endParaRPr>
          </a:p>
          <a:p>
            <a:pPr>
              <a:buFont typeface="Wingdings" charset="2"/>
              <a:buChar char="ü"/>
            </a:pPr>
            <a:r>
              <a:rPr lang="fr-FR" sz="2300" b="1" dirty="0" smtClean="0">
                <a:sym typeface="Wingdings"/>
              </a:rPr>
              <a:t> PID </a:t>
            </a:r>
            <a:r>
              <a:rPr lang="fr-FR" sz="2300" b="1" dirty="0" err="1" smtClean="0">
                <a:sym typeface="Wingdings"/>
              </a:rPr>
              <a:t></a:t>
            </a:r>
            <a:r>
              <a:rPr lang="fr-FR" sz="2300" b="1" dirty="0" smtClean="0">
                <a:sym typeface="Wingdings"/>
              </a:rPr>
              <a:t> bilan en milieu spécialisé</a:t>
            </a:r>
          </a:p>
          <a:p>
            <a:endParaRPr lang="fr-FR" sz="2300" b="1" dirty="0" smtClean="0">
              <a:sym typeface="Wingdings"/>
            </a:endParaRPr>
          </a:p>
          <a:p>
            <a:endParaRPr lang="fr-FR" sz="2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14400" y="1524000"/>
            <a:ext cx="7467600" cy="116955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500" b="1" dirty="0" smtClean="0"/>
              <a:t>FIBROSE PULMONAIRE IDIOPATHIQUE</a:t>
            </a:r>
          </a:p>
          <a:p>
            <a:pPr algn="ctr"/>
            <a:r>
              <a:rPr lang="fr-FR" sz="3500" b="1" dirty="0" smtClean="0"/>
              <a:t>2015</a:t>
            </a:r>
            <a:endParaRPr lang="fr-FR" sz="3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43000" y="1143000"/>
            <a:ext cx="6553200" cy="1200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Fibrose</a:t>
            </a:r>
          </a:p>
          <a:p>
            <a:pPr algn="ctr"/>
            <a:r>
              <a:rPr lang="fr-FR" sz="2400" b="1" dirty="0" smtClean="0"/>
              <a:t>≠</a:t>
            </a:r>
          </a:p>
          <a:p>
            <a:pPr algn="ctr"/>
            <a:r>
              <a:rPr lang="fr-FR" sz="2400" b="1" dirty="0" smtClean="0"/>
              <a:t>Fibrose pulmonaire idiopathique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09600" y="38862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Fibrose (nom féminin): sclérose</a:t>
            </a:r>
          </a:p>
          <a:p>
            <a:r>
              <a:rPr lang="fr-FR" dirty="0" smtClean="0"/>
              <a:t>Augmentation pathologique du tissu conjonctif d’un organe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1"/>
          <p:cNvGrpSpPr>
            <a:grpSpLocks/>
          </p:cNvGrpSpPr>
          <p:nvPr/>
        </p:nvGrpSpPr>
        <p:grpSpPr bwMode="auto">
          <a:xfrm>
            <a:off x="228600" y="76200"/>
            <a:ext cx="8839200" cy="6745288"/>
            <a:chOff x="228600" y="76200"/>
            <a:chExt cx="8839200" cy="6746023"/>
          </a:xfrm>
        </p:grpSpPr>
        <p:sp>
          <p:nvSpPr>
            <p:cNvPr id="21506" name="ZoneTexte 2"/>
            <p:cNvSpPr txBox="1">
              <a:spLocks noChangeArrowheads="1"/>
            </p:cNvSpPr>
            <p:nvPr/>
          </p:nvSpPr>
          <p:spPr bwMode="auto">
            <a:xfrm>
              <a:off x="228600" y="76200"/>
              <a:ext cx="8839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PNEUMOPATHIES INTERSTITIELLES DIFFUSES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228600" y="573142"/>
              <a:ext cx="2209800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connue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667000" y="573142"/>
              <a:ext cx="6386513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inconnue</a:t>
              </a:r>
            </a:p>
          </p:txBody>
        </p:sp>
        <p:sp>
          <p:nvSpPr>
            <p:cNvPr id="21509" name="ZoneTexte 8"/>
            <p:cNvSpPr txBox="1">
              <a:spLocks noChangeArrowheads="1"/>
            </p:cNvSpPr>
            <p:nvPr/>
          </p:nvSpPr>
          <p:spPr bwMode="auto">
            <a:xfrm>
              <a:off x="228600" y="1066800"/>
              <a:ext cx="2209800" cy="5755423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Pneumoconioses: asbestose, silicose, berylliose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médicamenteuses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d’hypersensibilité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Pathologies néoplasiques: carcinome bronchioloalvéolaire, lymphangite carcinomateuse, lymphome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Infections chroniques: pneumocystose, miliaire tuberculeuse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Insuffisance cardiaque</a:t>
              </a:r>
            </a:p>
          </p:txBody>
        </p:sp>
        <p:sp>
          <p:nvSpPr>
            <p:cNvPr id="21510" name="ZoneTexte 9"/>
            <p:cNvSpPr txBox="1">
              <a:spLocks noChangeArrowheads="1"/>
            </p:cNvSpPr>
            <p:nvPr/>
          </p:nvSpPr>
          <p:spPr bwMode="auto">
            <a:xfrm>
              <a:off x="2667001" y="4191000"/>
              <a:ext cx="6386512" cy="2031546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latin typeface="Calibri" pitchFamily="34" charset="0"/>
                </a:rPr>
                <a:t>Pneumopathies interstitielles idiopathiques (PII)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Fibrose pulmonaire idiopathique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non spécifique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organisée cryptogénique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Bronchiolite respiratoire avec pneumopathie interstitielle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desquamative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Autres et PII rares ou inclassables</a:t>
              </a:r>
              <a:endParaRPr lang="fr-FR" b="1">
                <a:latin typeface="Calibri" pitchFamily="34" charset="0"/>
              </a:endParaRPr>
            </a:p>
            <a:p>
              <a:pPr algn="ctr"/>
              <a:endParaRPr lang="fr-FR" sz="1200" b="1">
                <a:latin typeface="Calibri" pitchFamily="34" charset="0"/>
              </a:endParaRPr>
            </a:p>
          </p:txBody>
        </p:sp>
        <p:sp>
          <p:nvSpPr>
            <p:cNvPr id="21511" name="Rectangle 11"/>
            <p:cNvSpPr>
              <a:spLocks noChangeArrowheads="1"/>
            </p:cNvSpPr>
            <p:nvPr/>
          </p:nvSpPr>
          <p:spPr bwMode="auto">
            <a:xfrm>
              <a:off x="2667001" y="1195626"/>
              <a:ext cx="2895599" cy="80021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Granulomatoses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sarcoïdose</a:t>
              </a:r>
            </a:p>
          </p:txBody>
        </p:sp>
        <p:sp>
          <p:nvSpPr>
            <p:cNvPr id="21512" name="Rectangle 12"/>
            <p:cNvSpPr>
              <a:spLocks noChangeArrowheads="1"/>
            </p:cNvSpPr>
            <p:nvPr/>
          </p:nvSpPr>
          <p:spPr bwMode="auto">
            <a:xfrm>
              <a:off x="6172200" y="2209800"/>
              <a:ext cx="2881313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Connectivites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Polyarthrite rhumatoïde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Polymyosite et dermatopolymyosite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Sclérodermie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Gougerot Sjögren</a:t>
              </a:r>
            </a:p>
          </p:txBody>
        </p:sp>
        <p:sp>
          <p:nvSpPr>
            <p:cNvPr id="21513" name="Rectangle 13"/>
            <p:cNvSpPr>
              <a:spLocks noChangeArrowheads="1"/>
            </p:cNvSpPr>
            <p:nvPr/>
          </p:nvSpPr>
          <p:spPr bwMode="auto">
            <a:xfrm>
              <a:off x="2667001" y="2209800"/>
              <a:ext cx="2895599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Autres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histiocytose X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protéinose alvéolaire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Lymphangioléiomyomatose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pneumopathie chronique à éosinophile</a:t>
              </a:r>
            </a:p>
          </p:txBody>
        </p:sp>
        <p:sp>
          <p:nvSpPr>
            <p:cNvPr id="21514" name="Rectangle 14"/>
            <p:cNvSpPr>
              <a:spLocks noChangeArrowheads="1"/>
            </p:cNvSpPr>
            <p:nvPr/>
          </p:nvSpPr>
          <p:spPr bwMode="auto">
            <a:xfrm>
              <a:off x="6186487" y="1066800"/>
              <a:ext cx="2881313" cy="1046440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Vascularites</a:t>
              </a:r>
            </a:p>
            <a:p>
              <a:endParaRPr lang="fr-FR" sz="1200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Churg et Strauss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maladie de Wégener</a:t>
              </a:r>
            </a:p>
          </p:txBody>
        </p:sp>
        <p:cxnSp>
          <p:nvCxnSpPr>
            <p:cNvPr id="19" name="Forme 18"/>
            <p:cNvCxnSpPr>
              <a:stCxn id="8" idx="2"/>
              <a:endCxn id="21514" idx="1"/>
            </p:cNvCxnSpPr>
            <p:nvPr/>
          </p:nvCxnSpPr>
          <p:spPr>
            <a:xfrm rot="16200000" flipH="1">
              <a:off x="5699884" y="1102649"/>
              <a:ext cx="647771" cy="325438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Forme 20"/>
            <p:cNvCxnSpPr>
              <a:stCxn id="8" idx="2"/>
              <a:endCxn id="21511" idx="3"/>
            </p:cNvCxnSpPr>
            <p:nvPr/>
          </p:nvCxnSpPr>
          <p:spPr>
            <a:xfrm rot="5400000">
              <a:off x="5384764" y="1119318"/>
              <a:ext cx="654121" cy="29845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Forme 22"/>
            <p:cNvCxnSpPr>
              <a:endCxn id="21513" idx="3"/>
            </p:cNvCxnSpPr>
            <p:nvPr/>
          </p:nvCxnSpPr>
          <p:spPr>
            <a:xfrm rot="5400000">
              <a:off x="4637764" y="1902835"/>
              <a:ext cx="2154473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Forme 24"/>
            <p:cNvCxnSpPr>
              <a:endCxn id="21512" idx="1"/>
            </p:cNvCxnSpPr>
            <p:nvPr/>
          </p:nvCxnSpPr>
          <p:spPr>
            <a:xfrm rot="16200000" flipH="1">
              <a:off x="4886201" y="1846472"/>
              <a:ext cx="2267197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en angle 26"/>
            <p:cNvCxnSpPr>
              <a:endCxn id="21510" idx="0"/>
            </p:cNvCxnSpPr>
            <p:nvPr/>
          </p:nvCxnSpPr>
          <p:spPr>
            <a:xfrm rot="5400000">
              <a:off x="4164621" y="2487082"/>
              <a:ext cx="3400796" cy="7938"/>
            </a:xfrm>
            <a:prstGeom prst="bentConnector3">
              <a:avLst>
                <a:gd name="adj1" fmla="val 50000"/>
              </a:avLst>
            </a:prstGeom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31"/>
          <p:cNvGrpSpPr>
            <a:grpSpLocks/>
          </p:cNvGrpSpPr>
          <p:nvPr/>
        </p:nvGrpSpPr>
        <p:grpSpPr bwMode="auto">
          <a:xfrm>
            <a:off x="228600" y="76200"/>
            <a:ext cx="8839200" cy="6745288"/>
            <a:chOff x="228600" y="76200"/>
            <a:chExt cx="8839200" cy="6746023"/>
          </a:xfrm>
        </p:grpSpPr>
        <p:sp>
          <p:nvSpPr>
            <p:cNvPr id="21506" name="ZoneTexte 2"/>
            <p:cNvSpPr txBox="1">
              <a:spLocks noChangeArrowheads="1"/>
            </p:cNvSpPr>
            <p:nvPr/>
          </p:nvSpPr>
          <p:spPr bwMode="auto">
            <a:xfrm>
              <a:off x="228600" y="76200"/>
              <a:ext cx="883920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latin typeface="Calibri" pitchFamily="34" charset="0"/>
                </a:rPr>
                <a:t>PNEUMOPATHIES INTERSTITIELLES DIFFUSES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228600" y="573142"/>
              <a:ext cx="2209800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connue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667000" y="573142"/>
              <a:ext cx="6386513" cy="36834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>
                  <a:latin typeface="+mn-lt"/>
                </a:rPr>
                <a:t>PID de cause inconnue</a:t>
              </a:r>
            </a:p>
          </p:txBody>
        </p:sp>
        <p:sp>
          <p:nvSpPr>
            <p:cNvPr id="21509" name="ZoneTexte 8"/>
            <p:cNvSpPr txBox="1">
              <a:spLocks noChangeArrowheads="1"/>
            </p:cNvSpPr>
            <p:nvPr/>
          </p:nvSpPr>
          <p:spPr bwMode="auto">
            <a:xfrm>
              <a:off x="228600" y="1066800"/>
              <a:ext cx="2209800" cy="5755423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Pneumoconioses: asbestose, silicose, berylliose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médicamenteuses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Pneumopathies d’hypersensibilité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Pathologies néoplasiques: carcinome bronchioloalvéolaire, lymphangite carcinomateuse, lymphome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Infections chroniques: pneumocystose, miliaire tuberculeuse</a:t>
              </a:r>
            </a:p>
            <a:p>
              <a:pPr>
                <a:buFont typeface="Arial" charset="0"/>
                <a:buChar char="•"/>
              </a:pPr>
              <a:endParaRPr lang="fr-FR" sz="160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Insuffisance cardiaque</a:t>
              </a:r>
            </a:p>
          </p:txBody>
        </p:sp>
        <p:sp>
          <p:nvSpPr>
            <p:cNvPr id="21510" name="ZoneTexte 9"/>
            <p:cNvSpPr txBox="1">
              <a:spLocks noChangeArrowheads="1"/>
            </p:cNvSpPr>
            <p:nvPr/>
          </p:nvSpPr>
          <p:spPr bwMode="auto">
            <a:xfrm>
              <a:off x="2667001" y="4191000"/>
              <a:ext cx="6386512" cy="2031546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latin typeface="Calibri" pitchFamily="34" charset="0"/>
                </a:rPr>
                <a:t>Pneumopathies interstitielles idiopathiques (PII)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Fibrose pulmonaire idiopathique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non spécifique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organisée cryptogénique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Bronchiolite respiratoire avec pneumopathie interstitielle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Pneumopathie interstitielle desquamative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latin typeface="Calibri" pitchFamily="34" charset="0"/>
                </a:rPr>
                <a:t>Autres et PII rares ou inclassables</a:t>
              </a:r>
              <a:endParaRPr lang="fr-FR" b="1">
                <a:latin typeface="Calibri" pitchFamily="34" charset="0"/>
              </a:endParaRPr>
            </a:p>
            <a:p>
              <a:pPr algn="ctr"/>
              <a:endParaRPr lang="fr-FR" sz="1200" b="1">
                <a:latin typeface="Calibri" pitchFamily="34" charset="0"/>
              </a:endParaRPr>
            </a:p>
          </p:txBody>
        </p:sp>
        <p:sp>
          <p:nvSpPr>
            <p:cNvPr id="21511" name="Rectangle 11"/>
            <p:cNvSpPr>
              <a:spLocks noChangeArrowheads="1"/>
            </p:cNvSpPr>
            <p:nvPr/>
          </p:nvSpPr>
          <p:spPr bwMode="auto">
            <a:xfrm>
              <a:off x="2667001" y="1195626"/>
              <a:ext cx="2895599" cy="80021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Granulomatoses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sarcoïdose</a:t>
              </a:r>
            </a:p>
          </p:txBody>
        </p:sp>
        <p:sp>
          <p:nvSpPr>
            <p:cNvPr id="21512" name="Rectangle 12"/>
            <p:cNvSpPr>
              <a:spLocks noChangeArrowheads="1"/>
            </p:cNvSpPr>
            <p:nvPr/>
          </p:nvSpPr>
          <p:spPr bwMode="auto">
            <a:xfrm>
              <a:off x="6172200" y="2209800"/>
              <a:ext cx="2881313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Connectivites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Polyarthrite rhumatoïde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Polymyosite et dermatopolymyosite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Sclérodermie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Gougerot Sjögren</a:t>
              </a:r>
            </a:p>
          </p:txBody>
        </p:sp>
        <p:sp>
          <p:nvSpPr>
            <p:cNvPr id="21513" name="Rectangle 13"/>
            <p:cNvSpPr>
              <a:spLocks noChangeArrowheads="1"/>
            </p:cNvSpPr>
            <p:nvPr/>
          </p:nvSpPr>
          <p:spPr bwMode="auto">
            <a:xfrm>
              <a:off x="2667001" y="2209800"/>
              <a:ext cx="2895599" cy="1846659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Autres</a:t>
              </a:r>
            </a:p>
            <a:p>
              <a:pPr algn="ctr"/>
              <a:endParaRPr lang="fr-FR" sz="1200" b="1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histiocytose X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protéinose alvéolaire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Lymphangioléiomyomatose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pneumopathie chronique à éosinophile</a:t>
              </a:r>
            </a:p>
          </p:txBody>
        </p:sp>
        <p:sp>
          <p:nvSpPr>
            <p:cNvPr id="21514" name="Rectangle 14"/>
            <p:cNvSpPr>
              <a:spLocks noChangeArrowheads="1"/>
            </p:cNvSpPr>
            <p:nvPr/>
          </p:nvSpPr>
          <p:spPr bwMode="auto">
            <a:xfrm>
              <a:off x="6186487" y="1066800"/>
              <a:ext cx="2881313" cy="1046440"/>
            </a:xfrm>
            <a:prstGeom prst="rect">
              <a:avLst/>
            </a:prstGeom>
            <a:noFill/>
            <a:ln w="9525">
              <a:solidFill>
                <a:srgbClr val="1F49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b="1">
                  <a:solidFill>
                    <a:srgbClr val="000000"/>
                  </a:solidFill>
                  <a:latin typeface="Calibri" pitchFamily="34" charset="0"/>
                </a:rPr>
                <a:t>Vascularites</a:t>
              </a:r>
            </a:p>
            <a:p>
              <a:endParaRPr lang="fr-FR" sz="1200">
                <a:solidFill>
                  <a:srgbClr val="000000"/>
                </a:solidFill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Syndrome de Churg et Strauss</a:t>
              </a:r>
            </a:p>
            <a:p>
              <a:pPr>
                <a:buFont typeface="Arial" charset="0"/>
                <a:buChar char="•"/>
              </a:pPr>
              <a:r>
                <a:rPr lang="fr-FR" sz="1600">
                  <a:solidFill>
                    <a:srgbClr val="000000"/>
                  </a:solidFill>
                  <a:latin typeface="Calibri" pitchFamily="34" charset="0"/>
                </a:rPr>
                <a:t> maladie de Wégener</a:t>
              </a:r>
            </a:p>
          </p:txBody>
        </p:sp>
        <p:cxnSp>
          <p:nvCxnSpPr>
            <p:cNvPr id="19" name="Forme 18"/>
            <p:cNvCxnSpPr>
              <a:stCxn id="8" idx="2"/>
              <a:endCxn id="21514" idx="1"/>
            </p:cNvCxnSpPr>
            <p:nvPr/>
          </p:nvCxnSpPr>
          <p:spPr>
            <a:xfrm rot="16200000" flipH="1">
              <a:off x="5699884" y="1102649"/>
              <a:ext cx="647771" cy="325438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Forme 20"/>
            <p:cNvCxnSpPr>
              <a:stCxn id="8" idx="2"/>
              <a:endCxn id="21511" idx="3"/>
            </p:cNvCxnSpPr>
            <p:nvPr/>
          </p:nvCxnSpPr>
          <p:spPr>
            <a:xfrm rot="5400000">
              <a:off x="5384764" y="1119318"/>
              <a:ext cx="654121" cy="29845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Forme 22"/>
            <p:cNvCxnSpPr>
              <a:endCxn id="21513" idx="3"/>
            </p:cNvCxnSpPr>
            <p:nvPr/>
          </p:nvCxnSpPr>
          <p:spPr>
            <a:xfrm rot="5400000">
              <a:off x="4637764" y="1902835"/>
              <a:ext cx="2154473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Forme 24"/>
            <p:cNvCxnSpPr>
              <a:endCxn id="21512" idx="1"/>
            </p:cNvCxnSpPr>
            <p:nvPr/>
          </p:nvCxnSpPr>
          <p:spPr>
            <a:xfrm rot="16200000" flipH="1">
              <a:off x="4886201" y="1846472"/>
              <a:ext cx="2267197" cy="304800"/>
            </a:xfrm>
            <a:prstGeom prst="bentConnector2">
              <a:avLst/>
            </a:prstGeom>
            <a:ln w="3175" cap="flat" cmpd="sng" algn="ctr">
              <a:solidFill>
                <a:srgbClr val="1F497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en angle 26"/>
            <p:cNvCxnSpPr>
              <a:endCxn id="21510" idx="0"/>
            </p:cNvCxnSpPr>
            <p:nvPr/>
          </p:nvCxnSpPr>
          <p:spPr>
            <a:xfrm rot="5400000">
              <a:off x="4164621" y="2487082"/>
              <a:ext cx="3400796" cy="7938"/>
            </a:xfrm>
            <a:prstGeom prst="bentConnector3">
              <a:avLst>
                <a:gd name="adj1" fmla="val 50000"/>
              </a:avLst>
            </a:prstGeom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llipse 16"/>
          <p:cNvSpPr/>
          <p:nvPr/>
        </p:nvSpPr>
        <p:spPr>
          <a:xfrm>
            <a:off x="2667000" y="1595438"/>
            <a:ext cx="1295400" cy="61413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5981698" y="2609766"/>
            <a:ext cx="2552701" cy="1200234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0" y="1995636"/>
            <a:ext cx="2057400" cy="61413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2667000" y="4648200"/>
            <a:ext cx="3962399" cy="61413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0" y="1195504"/>
            <a:ext cx="1295400" cy="61413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/>
          <p:cNvSpPr txBox="1">
            <a:spLocks noChangeArrowheads="1"/>
          </p:cNvSpPr>
          <p:nvPr/>
        </p:nvSpPr>
        <p:spPr bwMode="auto">
          <a:xfrm>
            <a:off x="1981200" y="533400"/>
            <a:ext cx="4343400" cy="369888"/>
          </a:xfrm>
          <a:prstGeom prst="rect">
            <a:avLst/>
          </a:prstGeom>
          <a:solidFill>
            <a:srgbClr val="1F49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FFFFFF"/>
                </a:solidFill>
                <a:latin typeface="Calibri" pitchFamily="34" charset="0"/>
              </a:rPr>
              <a:t>Pneumopathies interstitielles idiopathiques</a:t>
            </a:r>
          </a:p>
        </p:txBody>
      </p:sp>
      <p:sp>
        <p:nvSpPr>
          <p:cNvPr id="22530" name="ZoneTexte 2"/>
          <p:cNvSpPr txBox="1">
            <a:spLocks noChangeArrowheads="1"/>
          </p:cNvSpPr>
          <p:nvPr/>
        </p:nvSpPr>
        <p:spPr bwMode="auto">
          <a:xfrm>
            <a:off x="1981200" y="1258888"/>
            <a:ext cx="15621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Non familiales</a:t>
            </a:r>
          </a:p>
          <a:p>
            <a:r>
              <a:rPr lang="fr-FR" sz="1600">
                <a:latin typeface="Calibri" pitchFamily="34" charset="0"/>
              </a:rPr>
              <a:t>&gt; 80%</a:t>
            </a:r>
          </a:p>
        </p:txBody>
      </p:sp>
      <p:sp>
        <p:nvSpPr>
          <p:cNvPr id="22531" name="ZoneTexte 3"/>
          <p:cNvSpPr txBox="1">
            <a:spLocks noChangeArrowheads="1"/>
          </p:cNvSpPr>
          <p:nvPr/>
        </p:nvSpPr>
        <p:spPr bwMode="auto">
          <a:xfrm>
            <a:off x="5181600" y="1260475"/>
            <a:ext cx="11430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Familiales</a:t>
            </a:r>
          </a:p>
          <a:p>
            <a:r>
              <a:rPr lang="fr-FR" sz="1600">
                <a:latin typeface="Calibri" pitchFamily="34" charset="0"/>
              </a:rPr>
              <a:t>2-20%</a:t>
            </a:r>
          </a:p>
        </p:txBody>
      </p:sp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1981200" y="2366963"/>
            <a:ext cx="167640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PII majeures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5334000" y="2366963"/>
            <a:ext cx="990600" cy="922337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rares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LIP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PPFE</a:t>
            </a:r>
          </a:p>
        </p:txBody>
      </p:sp>
      <p:sp>
        <p:nvSpPr>
          <p:cNvPr id="22534" name="ZoneTexte 6"/>
          <p:cNvSpPr txBox="1">
            <a:spLocks noChangeArrowheads="1"/>
          </p:cNvSpPr>
          <p:nvPr/>
        </p:nvSpPr>
        <p:spPr bwMode="auto">
          <a:xfrm>
            <a:off x="228600" y="3705225"/>
            <a:ext cx="2286000" cy="1201738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chroniques fibrosantes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FPI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PINS</a:t>
            </a:r>
          </a:p>
        </p:txBody>
      </p:sp>
      <p:sp>
        <p:nvSpPr>
          <p:cNvPr id="22535" name="ZoneTexte 7"/>
          <p:cNvSpPr txBox="1">
            <a:spLocks noChangeArrowheads="1"/>
          </p:cNvSpPr>
          <p:nvPr/>
        </p:nvSpPr>
        <p:spPr bwMode="auto">
          <a:xfrm>
            <a:off x="2895600" y="3705225"/>
            <a:ext cx="2819400" cy="1477963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aiguës ou subaiguës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POC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PIA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 i="1">
                <a:latin typeface="Calibri" pitchFamily="34" charset="0"/>
              </a:rPr>
              <a:t>Exacerbation aiguë de PII</a:t>
            </a:r>
          </a:p>
        </p:txBody>
      </p:sp>
      <p:sp>
        <p:nvSpPr>
          <p:cNvPr id="22536" name="ZoneTexte 8"/>
          <p:cNvSpPr txBox="1">
            <a:spLocks noChangeArrowheads="1"/>
          </p:cNvSpPr>
          <p:nvPr/>
        </p:nvSpPr>
        <p:spPr bwMode="auto">
          <a:xfrm>
            <a:off x="6210300" y="3705225"/>
            <a:ext cx="2324100" cy="923925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liées au tabac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Rb-ILD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DIP</a:t>
            </a:r>
          </a:p>
        </p:txBody>
      </p:sp>
      <p:cxnSp>
        <p:nvCxnSpPr>
          <p:cNvPr id="16" name="Forme 15"/>
          <p:cNvCxnSpPr>
            <a:stCxn id="22529" idx="2"/>
            <a:endCxn id="22530" idx="0"/>
          </p:cNvCxnSpPr>
          <p:nvPr/>
        </p:nvCxnSpPr>
        <p:spPr>
          <a:xfrm rot="5400000">
            <a:off x="3279775" y="385763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Forme 15"/>
          <p:cNvCxnSpPr/>
          <p:nvPr/>
        </p:nvCxnSpPr>
        <p:spPr>
          <a:xfrm rot="5400000">
            <a:off x="3279775" y="1493838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Forme 28"/>
          <p:cNvCxnSpPr>
            <a:stCxn id="22530" idx="2"/>
          </p:cNvCxnSpPr>
          <p:nvPr/>
        </p:nvCxnSpPr>
        <p:spPr>
          <a:xfrm rot="16200000" flipH="1">
            <a:off x="3389312" y="1247776"/>
            <a:ext cx="136525" cy="139065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22529" idx="2"/>
            <a:endCxn id="22531" idx="0"/>
          </p:cNvCxnSpPr>
          <p:nvPr/>
        </p:nvCxnSpPr>
        <p:spPr>
          <a:xfrm rot="16200000" flipH="1">
            <a:off x="4774406" y="281782"/>
            <a:ext cx="357187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/>
          <p:nvPr/>
        </p:nvCxnSpPr>
        <p:spPr>
          <a:xfrm rot="16200000" flipH="1">
            <a:off x="4774406" y="1388269"/>
            <a:ext cx="357188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Forme 34"/>
          <p:cNvCxnSpPr>
            <a:stCxn id="22531" idx="2"/>
          </p:cNvCxnSpPr>
          <p:nvPr/>
        </p:nvCxnSpPr>
        <p:spPr>
          <a:xfrm rot="5400000">
            <a:off x="4885531" y="1143794"/>
            <a:ext cx="134938" cy="160020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stCxn id="22532" idx="2"/>
            <a:endCxn id="22534" idx="0"/>
          </p:cNvCxnSpPr>
          <p:nvPr/>
        </p:nvCxnSpPr>
        <p:spPr>
          <a:xfrm rot="5400000">
            <a:off x="1610519" y="2496344"/>
            <a:ext cx="969962" cy="1447800"/>
          </a:xfrm>
          <a:prstGeom prst="bentConnector3">
            <a:avLst>
              <a:gd name="adj1" fmla="val 69203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22532" idx="2"/>
            <a:endCxn id="22535" idx="0"/>
          </p:cNvCxnSpPr>
          <p:nvPr/>
        </p:nvCxnSpPr>
        <p:spPr>
          <a:xfrm rot="16200000" flipH="1">
            <a:off x="3077369" y="2477294"/>
            <a:ext cx="969962" cy="1485900"/>
          </a:xfrm>
          <a:prstGeom prst="bentConnector3">
            <a:avLst>
              <a:gd name="adj1" fmla="val 70948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endCxn id="22536" idx="0"/>
          </p:cNvCxnSpPr>
          <p:nvPr/>
        </p:nvCxnSpPr>
        <p:spPr>
          <a:xfrm>
            <a:off x="4305300" y="3429000"/>
            <a:ext cx="3067050" cy="276225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6" name="ZoneTexte 27"/>
          <p:cNvSpPr txBox="1">
            <a:spLocks noChangeArrowheads="1"/>
          </p:cNvSpPr>
          <p:nvPr/>
        </p:nvSpPr>
        <p:spPr bwMode="auto">
          <a:xfrm>
            <a:off x="6877050" y="2366963"/>
            <a:ext cx="165735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inclassables</a:t>
            </a:r>
          </a:p>
        </p:txBody>
      </p:sp>
      <p:cxnSp>
        <p:nvCxnSpPr>
          <p:cNvPr id="42" name="Connecteur en angle 41"/>
          <p:cNvCxnSpPr>
            <a:endCxn id="22546" idx="0"/>
          </p:cNvCxnSpPr>
          <p:nvPr/>
        </p:nvCxnSpPr>
        <p:spPr>
          <a:xfrm>
            <a:off x="5753100" y="2209800"/>
            <a:ext cx="1952625" cy="157163"/>
          </a:xfrm>
          <a:prstGeom prst="bentConnector2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8" name="ZoneTexte 9"/>
          <p:cNvSpPr txBox="1">
            <a:spLocks noChangeArrowheads="1"/>
          </p:cNvSpPr>
          <p:nvPr/>
        </p:nvSpPr>
        <p:spPr bwMode="auto">
          <a:xfrm>
            <a:off x="6096000" y="5233988"/>
            <a:ext cx="2895600" cy="8382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i="1">
                <a:latin typeface="Calibri" pitchFamily="34" charset="0"/>
              </a:rPr>
              <a:t>Diagnostics histologiques rares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PI bronchiolocentrique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AFOP</a:t>
            </a:r>
          </a:p>
        </p:txBody>
      </p:sp>
      <p:sp>
        <p:nvSpPr>
          <p:cNvPr id="22" name="Ellipse 21"/>
          <p:cNvSpPr/>
          <p:nvPr/>
        </p:nvSpPr>
        <p:spPr>
          <a:xfrm>
            <a:off x="0" y="4015020"/>
            <a:ext cx="1371600" cy="61413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IPPOCRATIS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4419" y="1371600"/>
            <a:ext cx="164442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28600" y="1066800"/>
            <a:ext cx="6019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Incidence: 5-10/100 000 </a:t>
            </a:r>
            <a:r>
              <a:rPr lang="fr-FR" dirty="0" err="1" smtClean="0"/>
              <a:t>hab</a:t>
            </a: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Prévalence: 14-43/100 000 </a:t>
            </a:r>
            <a:r>
              <a:rPr lang="fr-FR" dirty="0" err="1" smtClean="0"/>
              <a:t>hab</a:t>
            </a: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Homme&gt;femme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&gt; 50 ans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D</a:t>
            </a:r>
            <a:r>
              <a:rPr lang="fr-FR" dirty="0" err="1" smtClean="0"/>
              <a:t>yspnée</a:t>
            </a:r>
            <a:r>
              <a:rPr lang="fr-FR" dirty="0" smtClean="0"/>
              <a:t> d’apparition progressive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Toux sèche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err="1" smtClean="0"/>
              <a:t>Crépitants</a:t>
            </a:r>
            <a:r>
              <a:rPr lang="fr-FR" dirty="0" smtClean="0"/>
              <a:t> secs « velcro » des bases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fr-FR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H</a:t>
            </a:r>
            <a:r>
              <a:rPr lang="fr-FR" dirty="0" err="1" smtClean="0"/>
              <a:t>ippocratisme</a:t>
            </a:r>
            <a:r>
              <a:rPr lang="fr-FR" dirty="0" smtClean="0"/>
              <a:t> digital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114419" y="4760119"/>
            <a:ext cx="1600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FPI: présentation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 t="8420" b="4834"/>
          <a:stretch>
            <a:fillRect/>
          </a:stretch>
        </p:blipFill>
        <p:spPr bwMode="auto">
          <a:xfrm>
            <a:off x="4427538" y="2767013"/>
            <a:ext cx="4716462" cy="409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8887" t="14393" r="6966" b="14420"/>
          <a:stretch>
            <a:fillRect/>
          </a:stretch>
        </p:blipFill>
        <p:spPr bwMode="auto">
          <a:xfrm>
            <a:off x="0" y="19470"/>
            <a:ext cx="4876800" cy="412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1066800"/>
            <a:ext cx="494347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5791200" y="1371600"/>
            <a:ext cx="2895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R</a:t>
            </a:r>
            <a:r>
              <a:rPr lang="fr-FR" dirty="0" err="1" smtClean="0"/>
              <a:t>éticulations</a:t>
            </a: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R</a:t>
            </a:r>
            <a:r>
              <a:rPr lang="fr-FR" dirty="0" err="1" smtClean="0"/>
              <a:t>ayon</a:t>
            </a:r>
            <a:r>
              <a:rPr lang="fr-FR" dirty="0" smtClean="0"/>
              <a:t> de miel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791200" y="2590800"/>
            <a:ext cx="2895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B</a:t>
            </a:r>
            <a:r>
              <a:rPr lang="fr-FR" dirty="0" err="1" smtClean="0"/>
              <a:t>ronchectasies</a:t>
            </a:r>
            <a:r>
              <a:rPr lang="fr-FR" dirty="0" smtClean="0"/>
              <a:t> de traction</a:t>
            </a:r>
          </a:p>
          <a:p>
            <a:pPr>
              <a:buFont typeface="Arial"/>
              <a:buChar char="•"/>
            </a:pPr>
            <a:r>
              <a:rPr lang="fr-FR" dirty="0" smtClean="0"/>
              <a:t>P</a:t>
            </a:r>
            <a:r>
              <a:rPr lang="fr-FR" dirty="0" err="1" smtClean="0"/>
              <a:t>erte</a:t>
            </a:r>
            <a:r>
              <a:rPr lang="fr-FR" dirty="0" smtClean="0"/>
              <a:t> de volume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91200" y="3733800"/>
            <a:ext cx="28956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Gradient </a:t>
            </a:r>
            <a:r>
              <a:rPr lang="fr-FR" dirty="0" err="1" smtClean="0"/>
              <a:t>apico-basal</a:t>
            </a:r>
            <a:endParaRPr lang="fr-FR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0487" tIns="44450" rIns="90487" bIns="4445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FPI: TDM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Imag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1306513"/>
            <a:ext cx="9075737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/>
          <a:srcRect t="7990" b="7668"/>
          <a:stretch>
            <a:fillRect/>
          </a:stretch>
        </p:blipFill>
        <p:spPr bwMode="auto">
          <a:xfrm>
            <a:off x="6324600" y="3886200"/>
            <a:ext cx="26495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 Consensus 2011</a:t>
            </a:r>
          </a:p>
          <a:p>
            <a:pPr>
              <a:defRPr/>
            </a:pPr>
            <a:r>
              <a:rPr lang="fr-FR" sz="2800" b="1" dirty="0"/>
              <a:t>Diagnostic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23963"/>
            <a:ext cx="6096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ZoneTexte 5"/>
          <p:cNvSpPr txBox="1">
            <a:spLocks noChangeArrowheads="1"/>
          </p:cNvSpPr>
          <p:nvPr/>
        </p:nvSpPr>
        <p:spPr bwMode="auto">
          <a:xfrm>
            <a:off x="6553200" y="6335713"/>
            <a:ext cx="238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fr-FR" i="1"/>
              <a:t>ATS 2011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 Consensus 2011</a:t>
            </a:r>
          </a:p>
          <a:p>
            <a:pPr>
              <a:defRPr/>
            </a:pPr>
            <a:r>
              <a:rPr lang="fr-FR" sz="2800" b="1" dirty="0"/>
              <a:t>Diagnostic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ag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89154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 Consensus 2011</a:t>
            </a:r>
          </a:p>
          <a:p>
            <a:pPr>
              <a:defRPr/>
            </a:pPr>
            <a:r>
              <a:rPr lang="fr-FR" sz="2800" b="1" dirty="0"/>
              <a:t>Diagnostic</a:t>
            </a:r>
          </a:p>
        </p:txBody>
      </p:sp>
      <p:pic>
        <p:nvPicPr>
          <p:cNvPr id="53252" name="Picture 7" descr="uip anapa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9363" y="5207000"/>
            <a:ext cx="2235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10" descr="Foc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79863" y="5207000"/>
            <a:ext cx="18113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"/>
            <a:ext cx="9132711" cy="627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65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502400" cy="1371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6564" name="Line 4"/>
          <p:cNvSpPr>
            <a:spLocks noChangeShapeType="1"/>
          </p:cNvSpPr>
          <p:nvPr/>
        </p:nvSpPr>
        <p:spPr bwMode="auto">
          <a:xfrm>
            <a:off x="1308100" y="4005263"/>
            <a:ext cx="115146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2459567" y="4005264"/>
            <a:ext cx="0" cy="23764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42" name="ZoneTexte 7"/>
          <p:cNvSpPr txBox="1">
            <a:spLocks noChangeArrowheads="1"/>
          </p:cNvSpPr>
          <p:nvPr/>
        </p:nvSpPr>
        <p:spPr bwMode="auto">
          <a:xfrm>
            <a:off x="2923822" y="4000501"/>
            <a:ext cx="4032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6283AD"/>
                </a:solidFill>
                <a:latin typeface="Arial" pitchFamily="-109" charset="0"/>
              </a:rPr>
              <a:t>La fibrose pulmonaire idiopathique</a:t>
            </a:r>
          </a:p>
          <a:p>
            <a:pPr>
              <a:defRPr/>
            </a:pPr>
            <a:r>
              <a:rPr lang="fr-FR" b="1" dirty="0">
                <a:solidFill>
                  <a:srgbClr val="6283AD"/>
                </a:solidFill>
                <a:latin typeface="Arial" pitchFamily="-109" charset="0"/>
              </a:rPr>
              <a:t>Est une maladie grave.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/>
          <a:srcRect l="1984" t="3047" r="4297"/>
          <a:stretch>
            <a:fillRect/>
          </a:stretch>
        </p:blipFill>
        <p:spPr bwMode="auto">
          <a:xfrm>
            <a:off x="457200" y="533400"/>
            <a:ext cx="7568893" cy="587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</a:rPr>
              <a:t>FPI: Physiopathologie</a:t>
            </a:r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17411" name="Image 5" descr="Cliché 2010-06-06 13-16-03.tiff"/>
          <p:cNvPicPr>
            <a:picLocks noChangeAspect="1"/>
          </p:cNvPicPr>
          <p:nvPr/>
        </p:nvPicPr>
        <p:blipFill>
          <a:blip r:embed="rId2"/>
          <a:srcRect l="-1637" r="31667"/>
          <a:stretch>
            <a:fillRect/>
          </a:stretch>
        </p:blipFill>
        <p:spPr bwMode="auto">
          <a:xfrm>
            <a:off x="0" y="838200"/>
            <a:ext cx="3865563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Image 6" descr="Cliché 2010-06-06 13-16-44.tiff"/>
          <p:cNvPicPr>
            <a:picLocks noChangeAspect="1"/>
          </p:cNvPicPr>
          <p:nvPr/>
        </p:nvPicPr>
        <p:blipFill>
          <a:blip r:embed="rId3"/>
          <a:srcRect l="1315" t="-4343" r="34167" b="44017"/>
          <a:stretch>
            <a:fillRect/>
          </a:stretch>
        </p:blipFill>
        <p:spPr bwMode="auto">
          <a:xfrm>
            <a:off x="158750" y="2667000"/>
            <a:ext cx="37766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Éclair 7"/>
          <p:cNvSpPr/>
          <p:nvPr/>
        </p:nvSpPr>
        <p:spPr>
          <a:xfrm rot="1045048">
            <a:off x="160338" y="2517775"/>
            <a:ext cx="979487" cy="476250"/>
          </a:xfrm>
          <a:prstGeom prst="lightningBol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7414" name="Image 8" descr="Cliché 2010-06-06 13-17-06.tiff"/>
          <p:cNvPicPr>
            <a:picLocks noChangeAspect="1"/>
          </p:cNvPicPr>
          <p:nvPr/>
        </p:nvPicPr>
        <p:blipFill>
          <a:blip r:embed="rId4"/>
          <a:srcRect r="35001" b="31050"/>
          <a:stretch>
            <a:fillRect/>
          </a:stretch>
        </p:blipFill>
        <p:spPr bwMode="auto">
          <a:xfrm>
            <a:off x="158750" y="4540250"/>
            <a:ext cx="3776663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ZoneTexte 9"/>
          <p:cNvSpPr txBox="1">
            <a:spLocks noChangeArrowheads="1"/>
          </p:cNvSpPr>
          <p:nvPr/>
        </p:nvSpPr>
        <p:spPr bwMode="auto">
          <a:xfrm>
            <a:off x="3962400" y="908050"/>
            <a:ext cx="495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rgbClr val="1B587C"/>
                </a:solidFill>
                <a:latin typeface="Calibri" charset="0"/>
              </a:rPr>
              <a:t>Réparation anormale: incapacité à recréer une barrière épithéliale intègre</a:t>
            </a:r>
          </a:p>
        </p:txBody>
      </p:sp>
      <p:sp>
        <p:nvSpPr>
          <p:cNvPr id="11" name="Rectangle avec flèche vers la gauche 10"/>
          <p:cNvSpPr/>
          <p:nvPr/>
        </p:nvSpPr>
        <p:spPr>
          <a:xfrm>
            <a:off x="3935413" y="2073275"/>
            <a:ext cx="4979987" cy="1355725"/>
          </a:xfrm>
          <a:prstGeom prst="leftArrowCallout">
            <a:avLst>
              <a:gd name="adj1" fmla="val 9470"/>
              <a:gd name="adj2" fmla="val 14647"/>
              <a:gd name="adj3" fmla="val 25000"/>
              <a:gd name="adj4" fmla="val 8572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r>
              <a:rPr lang="fr-FR" sz="1600" b="1">
                <a:solidFill>
                  <a:schemeClr val="accent1"/>
                </a:solidFill>
                <a:ea typeface="ＭＳ Ｐゴシック" charset="-128"/>
                <a:cs typeface="ＭＳ Ｐゴシック" charset="-128"/>
              </a:rPr>
              <a:t>Agressions multifocales</a:t>
            </a:r>
          </a:p>
          <a:p>
            <a:pPr>
              <a:buClr>
                <a:schemeClr val="accent1"/>
              </a:buClr>
              <a:buSzPct val="72000"/>
              <a:buFont typeface="Wingdings" charset="2"/>
              <a:buChar char="Ø"/>
            </a:pPr>
            <a:r>
              <a:rPr lang="fr-FR" sz="16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Origine: Infection virale? Fumée de cigarette? RGO? exposition environnementale? Agent oxydant?</a:t>
            </a:r>
          </a:p>
          <a:p>
            <a:pPr>
              <a:buClr>
                <a:schemeClr val="accent1"/>
              </a:buClr>
              <a:buSzPct val="72000"/>
              <a:buFont typeface="Wingdings" charset="2"/>
              <a:buChar char="Ø"/>
            </a:pPr>
            <a:r>
              <a:rPr lang="fr-FR" sz="16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Caractère répété: hétérogénéité des lésions</a:t>
            </a:r>
          </a:p>
        </p:txBody>
      </p:sp>
      <p:sp>
        <p:nvSpPr>
          <p:cNvPr id="13" name="Rectangle avec flèche vers la gauche 12"/>
          <p:cNvSpPr/>
          <p:nvPr/>
        </p:nvSpPr>
        <p:spPr>
          <a:xfrm>
            <a:off x="3935413" y="4397375"/>
            <a:ext cx="4979987" cy="936625"/>
          </a:xfrm>
          <a:prstGeom prst="leftArrowCallout">
            <a:avLst>
              <a:gd name="adj1" fmla="val 15310"/>
              <a:gd name="adj2" fmla="val 19708"/>
              <a:gd name="adj3" fmla="val 25892"/>
              <a:gd name="adj4" fmla="val 8572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r>
              <a:rPr lang="fr-FR" sz="1600" b="1">
                <a:solidFill>
                  <a:srgbClr val="F07F09"/>
                </a:solidFill>
                <a:ea typeface="ＭＳ Ｐゴシック" charset="-128"/>
                <a:cs typeface="ＭＳ Ｐゴシック" charset="-128"/>
              </a:rPr>
              <a:t>Inflammation</a:t>
            </a:r>
          </a:p>
          <a:p>
            <a:r>
              <a:rPr lang="fr-FR" sz="16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Importance de l’inflammation? </a:t>
            </a:r>
          </a:p>
          <a:p>
            <a:r>
              <a:rPr lang="fr-FR" sz="16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Libération de médiateurs avec un profil TH1</a:t>
            </a:r>
          </a:p>
        </p:txBody>
      </p:sp>
      <p:sp>
        <p:nvSpPr>
          <p:cNvPr id="17418" name="ZoneTexte 13"/>
          <p:cNvSpPr txBox="1">
            <a:spLocks noChangeArrowheads="1"/>
          </p:cNvSpPr>
          <p:nvPr/>
        </p:nvSpPr>
        <p:spPr bwMode="auto">
          <a:xfrm>
            <a:off x="158750" y="6477000"/>
            <a:ext cx="3776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600" i="1"/>
              <a:t>Du Bois RM, Nature Reviews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 8" descr="Cliché 2010-06-06 13-17-06.tiff"/>
          <p:cNvPicPr>
            <a:picLocks noChangeAspect="1"/>
          </p:cNvPicPr>
          <p:nvPr/>
        </p:nvPicPr>
        <p:blipFill>
          <a:blip r:embed="rId2"/>
          <a:srcRect r="35001" b="31050"/>
          <a:stretch>
            <a:fillRect/>
          </a:stretch>
        </p:blipFill>
        <p:spPr bwMode="auto">
          <a:xfrm>
            <a:off x="158750" y="152400"/>
            <a:ext cx="3776663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Image 9" descr="Cliché 2010-06-06 13-17-25.tiff"/>
          <p:cNvPicPr>
            <a:picLocks noChangeAspect="1"/>
          </p:cNvPicPr>
          <p:nvPr/>
        </p:nvPicPr>
        <p:blipFill>
          <a:blip r:embed="rId3"/>
          <a:srcRect l="2499" r="35001"/>
          <a:stretch>
            <a:fillRect/>
          </a:stretch>
        </p:blipFill>
        <p:spPr bwMode="auto">
          <a:xfrm>
            <a:off x="228600" y="2057400"/>
            <a:ext cx="370681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Image 10" descr="Cliché 2010-06-06 13-17-46.tiff"/>
          <p:cNvPicPr>
            <a:picLocks noChangeAspect="1"/>
          </p:cNvPicPr>
          <p:nvPr/>
        </p:nvPicPr>
        <p:blipFill>
          <a:blip r:embed="rId4"/>
          <a:srcRect l="2499" t="-278" r="34167"/>
          <a:stretch>
            <a:fillRect/>
          </a:stretch>
        </p:blipFill>
        <p:spPr bwMode="auto">
          <a:xfrm>
            <a:off x="228600" y="4267200"/>
            <a:ext cx="3662363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avec flèche vers la gauche 5"/>
          <p:cNvSpPr/>
          <p:nvPr/>
        </p:nvSpPr>
        <p:spPr>
          <a:xfrm>
            <a:off x="3935413" y="1912938"/>
            <a:ext cx="4979987" cy="1187450"/>
          </a:xfrm>
          <a:prstGeom prst="leftArrowCallout">
            <a:avLst>
              <a:gd name="adj1" fmla="val 9470"/>
              <a:gd name="adj2" fmla="val 14647"/>
              <a:gd name="adj3" fmla="val 25000"/>
              <a:gd name="adj4" fmla="val 8572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sz="1600" b="1">
                <a:solidFill>
                  <a:schemeClr val="accent1"/>
                </a:solidFill>
                <a:ea typeface="ＭＳ Ｐゴシック" pitchFamily="-109" charset="-128"/>
                <a:cs typeface="ＭＳ Ｐゴシック" pitchFamily="-109" charset="-128"/>
              </a:rPr>
              <a:t>Accumulation d’un exsudat </a:t>
            </a:r>
          </a:p>
          <a:p>
            <a:pPr>
              <a:defRPr/>
            </a:pPr>
            <a:r>
              <a:rPr lang="fr-FR" sz="1600" b="1">
                <a:solidFill>
                  <a:schemeClr val="accent1"/>
                </a:solidFill>
                <a:ea typeface="ＭＳ Ｐゴシック" pitchFamily="-109" charset="-128"/>
                <a:cs typeface="ＭＳ Ｐゴシック" pitchFamily="-109" charset="-128"/>
              </a:rPr>
              <a:t>Epaississement de la MEC</a:t>
            </a:r>
          </a:p>
          <a:p>
            <a:pPr>
              <a:defRPr/>
            </a:pPr>
            <a:r>
              <a:rPr lang="fr-FR" sz="1600" b="1">
                <a:solidFill>
                  <a:schemeClr val="accent1"/>
                </a:solidFill>
                <a:ea typeface="ＭＳ Ｐゴシック" pitchFamily="-109" charset="-128"/>
                <a:cs typeface="ＭＳ Ｐゴシック" pitchFamily="-109" charset="-128"/>
              </a:rPr>
              <a:t>Prolifération de fibroblastes</a:t>
            </a:r>
          </a:p>
          <a:p>
            <a:pPr>
              <a:defRPr/>
            </a:pPr>
            <a:endParaRPr lang="fr-FR" sz="1600">
              <a:solidFill>
                <a:srgbClr val="000000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" name="Rectangle avec flèche vers la gauche 6"/>
          <p:cNvSpPr/>
          <p:nvPr/>
        </p:nvSpPr>
        <p:spPr>
          <a:xfrm>
            <a:off x="3935413" y="4335463"/>
            <a:ext cx="4979987" cy="998537"/>
          </a:xfrm>
          <a:prstGeom prst="leftArrowCallout">
            <a:avLst>
              <a:gd name="adj1" fmla="val 11862"/>
              <a:gd name="adj2" fmla="val 18053"/>
              <a:gd name="adj3" fmla="val 24384"/>
              <a:gd name="adj4" fmla="val 8572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sz="1600" b="1">
                <a:solidFill>
                  <a:srgbClr val="F07F09"/>
                </a:solidFill>
                <a:ea typeface="ＭＳ Ｐゴシック" pitchFamily="-109" charset="-128"/>
                <a:cs typeface="ＭＳ Ｐゴシック" pitchFamily="-109" charset="-128"/>
              </a:rPr>
              <a:t>Apparition de myofibroblastes</a:t>
            </a:r>
          </a:p>
          <a:p>
            <a:pPr>
              <a:defRPr/>
            </a:pPr>
            <a:r>
              <a:rPr lang="fr-FR" sz="1600">
                <a:solidFill>
                  <a:schemeClr val="tx1"/>
                </a:solidFill>
                <a:ea typeface="ＭＳ Ｐゴシック" pitchFamily="-109" charset="-128"/>
                <a:cs typeface="ＭＳ Ｐゴシック" pitchFamily="-109" charset="-128"/>
              </a:rPr>
              <a:t>Origine des myofibroblastes?</a:t>
            </a:r>
          </a:p>
          <a:p>
            <a:pPr>
              <a:defRPr/>
            </a:pPr>
            <a:endParaRPr lang="fr-FR" sz="1600">
              <a:solidFill>
                <a:schemeClr val="tx1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>
              <a:defRPr/>
            </a:pPr>
            <a:r>
              <a:rPr lang="fr-FR" sz="1600" b="1">
                <a:solidFill>
                  <a:srgbClr val="F07F09"/>
                </a:solidFill>
                <a:ea typeface="ＭＳ Ｐゴシック" pitchFamily="-109" charset="-128"/>
                <a:cs typeface="ＭＳ Ｐゴシック" pitchFamily="-109" charset="-128"/>
              </a:rPr>
              <a:t>Formation du foyer fibroblastique</a:t>
            </a:r>
          </a:p>
        </p:txBody>
      </p:sp>
      <p:sp>
        <p:nvSpPr>
          <p:cNvPr id="8" name="Rectangle avec flèche vers la gauche 7"/>
          <p:cNvSpPr/>
          <p:nvPr/>
        </p:nvSpPr>
        <p:spPr>
          <a:xfrm>
            <a:off x="3935413" y="152400"/>
            <a:ext cx="4979987" cy="1524000"/>
          </a:xfrm>
          <a:prstGeom prst="leftArrowCallout">
            <a:avLst>
              <a:gd name="adj1" fmla="val 7854"/>
              <a:gd name="adj2" fmla="val 12285"/>
              <a:gd name="adj3" fmla="val 18359"/>
              <a:gd name="adj4" fmla="val 8572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sz="1600" b="1" dirty="0">
                <a:solidFill>
                  <a:srgbClr val="F07F09"/>
                </a:solidFill>
                <a:ea typeface="ＭＳ Ｐゴシック" pitchFamily="-109" charset="-128"/>
                <a:cs typeface="ＭＳ Ｐゴシック" pitchFamily="-109" charset="-128"/>
              </a:rPr>
              <a:t>Libération de cytokines </a:t>
            </a:r>
            <a:r>
              <a:rPr lang="fr-FR" sz="1600" b="1" dirty="0" err="1">
                <a:solidFill>
                  <a:srgbClr val="F07F09"/>
                </a:solidFill>
                <a:ea typeface="ＭＳ Ｐゴシック" pitchFamily="-109" charset="-128"/>
                <a:cs typeface="ＭＳ Ｐゴシック" pitchFamily="-109" charset="-128"/>
              </a:rPr>
              <a:t>profibrosantes</a:t>
            </a:r>
            <a:endParaRPr lang="fr-FR" sz="1600" b="1" dirty="0">
              <a:solidFill>
                <a:srgbClr val="F07F09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>
              <a:defRPr/>
            </a:pPr>
            <a:r>
              <a:rPr lang="fr-FR" sz="16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TGFβ, endothéline1, </a:t>
            </a:r>
            <a:r>
              <a:rPr lang="fr-FR" sz="1600" dirty="0" err="1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métalloprotéases</a:t>
            </a:r>
            <a:r>
              <a:rPr lang="fr-FR" sz="16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, médiateurs pro coagulants…</a:t>
            </a:r>
          </a:p>
          <a:p>
            <a:pPr>
              <a:buClr>
                <a:schemeClr val="accent1"/>
              </a:buClr>
              <a:buSzPct val="50000"/>
              <a:buFont typeface="Wingdings" charset="2"/>
              <a:buChar char="Ø"/>
              <a:defRPr/>
            </a:pPr>
            <a:r>
              <a:rPr lang="fr-FR" sz="16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Quelles cibles?</a:t>
            </a:r>
          </a:p>
          <a:p>
            <a:pPr>
              <a:buClr>
                <a:schemeClr val="accent1"/>
              </a:buClr>
              <a:buSzPct val="50000"/>
              <a:buFont typeface="Wingdings" charset="2"/>
              <a:buChar char="Ø"/>
              <a:defRPr/>
            </a:pPr>
            <a:r>
              <a:rPr lang="fr-FR" sz="16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Caractère redondant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 smtClean="0"/>
              <a:t>FPI: Traitement</a:t>
            </a:r>
            <a:endParaRPr lang="fr-FR" sz="28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81000" y="11430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3"/>
                </a:solidFill>
              </a:rPr>
              <a:t>Des années de recherches vaines…</a:t>
            </a:r>
            <a:endParaRPr lang="fr-FR" sz="20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ZoneTexte 5"/>
          <p:cNvSpPr txBox="1">
            <a:spLocks noChangeArrowheads="1"/>
          </p:cNvSpPr>
          <p:nvPr/>
        </p:nvSpPr>
        <p:spPr bwMode="auto">
          <a:xfrm>
            <a:off x="190500" y="3200400"/>
            <a:ext cx="3980793" cy="286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fr-FR" dirty="0">
              <a:latin typeface="Calibri" charset="0"/>
            </a:endParaRPr>
          </a:p>
          <a:p>
            <a:r>
              <a:rPr lang="fr-FR" dirty="0">
                <a:latin typeface="Calibri" charset="0"/>
              </a:rPr>
              <a:t>FPI diagnostiquée sur BPC </a:t>
            </a:r>
          </a:p>
          <a:p>
            <a:r>
              <a:rPr lang="fr-FR" dirty="0">
                <a:latin typeface="Calibri" charset="0"/>
              </a:rPr>
              <a:t>41 patients:  1mg/kg/j pendant 3 mois</a:t>
            </a:r>
          </a:p>
          <a:p>
            <a:r>
              <a:rPr lang="fr-FR" dirty="0">
                <a:latin typeface="Calibri" charset="0"/>
              </a:rPr>
              <a:t>Si répondeur (27%) poursuite </a:t>
            </a:r>
          </a:p>
          <a:p>
            <a:r>
              <a:rPr lang="fr-FR" dirty="0">
                <a:latin typeface="Calibri" charset="0"/>
              </a:rPr>
              <a:t>Si stable ou non répondeurs (46 + 19%) </a:t>
            </a:r>
            <a:r>
              <a:rPr lang="fr-FR" dirty="0" err="1">
                <a:latin typeface="Calibri" charset="0"/>
              </a:rPr>
              <a:t>arret</a:t>
            </a:r>
            <a:r>
              <a:rPr lang="fr-FR" dirty="0">
                <a:latin typeface="Calibri" charset="0"/>
              </a:rPr>
              <a:t> CT</a:t>
            </a:r>
          </a:p>
          <a:p>
            <a:r>
              <a:rPr lang="fr-FR" dirty="0">
                <a:latin typeface="Calibri" charset="0"/>
              </a:rPr>
              <a:t>100% des patients ont des effets secondaires</a:t>
            </a:r>
          </a:p>
          <a:p>
            <a:r>
              <a:rPr lang="fr-FR" dirty="0">
                <a:latin typeface="Calibri" charset="0"/>
              </a:rPr>
              <a:t>Survie « stable » meilleure</a:t>
            </a:r>
          </a:p>
          <a:p>
            <a:endParaRPr lang="fr-FR" dirty="0">
              <a:latin typeface="Calibri" charset="0"/>
            </a:endParaRPr>
          </a:p>
        </p:txBody>
      </p:sp>
      <p:pic>
        <p:nvPicPr>
          <p:cNvPr id="20485" name="Picture 6" descr="Flaherty steroi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1293" y="3167123"/>
            <a:ext cx="466790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057400" y="6062723"/>
            <a:ext cx="1905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fr-FR" sz="1600" i="1" dirty="0">
                <a:latin typeface="+mn-lt"/>
                <a:ea typeface="ＭＳ Ｐゴシック" pitchFamily="-65" charset="-128"/>
                <a:cs typeface="ＭＳ Ｐゴシック" pitchFamily="-65" charset="-128"/>
              </a:rPr>
              <a:t>Flaherty 2001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</a:t>
            </a:r>
            <a:endParaRPr lang="fr-FR" sz="28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381000" y="11430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3"/>
                </a:solidFill>
              </a:rPr>
              <a:t>Des années de recherches vaines…</a:t>
            </a:r>
            <a:endParaRPr lang="fr-FR" sz="20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 smtClean="0"/>
              <a:t>FPI: Traitement</a:t>
            </a:r>
            <a:endParaRPr lang="fr-FR" sz="2800" b="1" dirty="0"/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228600" y="2317750"/>
            <a:ext cx="83820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endParaRPr lang="fr-FR" sz="2000" dirty="0"/>
          </a:p>
          <a:p>
            <a:pPr>
              <a:spcAft>
                <a:spcPts val="600"/>
              </a:spcAft>
            </a:pPr>
            <a:r>
              <a:rPr lang="fr-FR" sz="2000" dirty="0"/>
              <a:t>« No </a:t>
            </a:r>
            <a:r>
              <a:rPr lang="fr-FR" sz="2000" dirty="0" err="1"/>
              <a:t>pharmacological</a:t>
            </a:r>
            <a:r>
              <a:rPr lang="fr-FR" sz="2000" dirty="0"/>
              <a:t> </a:t>
            </a:r>
            <a:r>
              <a:rPr lang="fr-FR" sz="2000" dirty="0" err="1"/>
              <a:t>therapy</a:t>
            </a:r>
            <a:r>
              <a:rPr lang="fr-FR" sz="2000" dirty="0"/>
              <a:t> has been </a:t>
            </a:r>
            <a:r>
              <a:rPr lang="fr-FR" sz="2000" dirty="0" err="1"/>
              <a:t>proven</a:t>
            </a:r>
            <a:r>
              <a:rPr lang="fr-FR" sz="2000" dirty="0"/>
              <a:t> </a:t>
            </a:r>
            <a:r>
              <a:rPr lang="fr-FR" sz="2000" dirty="0" err="1"/>
              <a:t>unequivocally</a:t>
            </a:r>
            <a:r>
              <a:rPr lang="fr-FR" sz="2000" dirty="0"/>
              <a:t> to alter or reverse the </a:t>
            </a:r>
            <a:r>
              <a:rPr lang="fr-FR" sz="2000" dirty="0" err="1"/>
              <a:t>inflammatory</a:t>
            </a:r>
            <a:r>
              <a:rPr lang="fr-FR" sz="2000" dirty="0"/>
              <a:t> </a:t>
            </a:r>
            <a:r>
              <a:rPr lang="fr-FR" sz="2000" dirty="0" err="1"/>
              <a:t>process</a:t>
            </a:r>
            <a:r>
              <a:rPr lang="fr-FR" sz="2000" dirty="0"/>
              <a:t> of IPF. More </a:t>
            </a:r>
            <a:r>
              <a:rPr lang="fr-FR" sz="2000" dirty="0" err="1"/>
              <a:t>importantly</a:t>
            </a:r>
            <a:r>
              <a:rPr lang="fr-FR" sz="2000" dirty="0"/>
              <a:t> </a:t>
            </a:r>
            <a:r>
              <a:rPr lang="fr-FR" sz="2000" dirty="0" err="1"/>
              <a:t>perhaps</a:t>
            </a:r>
            <a:r>
              <a:rPr lang="fr-FR" sz="2000" dirty="0"/>
              <a:t>, </a:t>
            </a:r>
            <a:r>
              <a:rPr lang="fr-FR" sz="2000" dirty="0" err="1"/>
              <a:t>little</a:t>
            </a:r>
            <a:r>
              <a:rPr lang="fr-FR" sz="2000" dirty="0"/>
              <a:t> information has </a:t>
            </a:r>
            <a:r>
              <a:rPr lang="fr-FR" sz="2000" dirty="0" err="1"/>
              <a:t>appeared</a:t>
            </a:r>
            <a:r>
              <a:rPr lang="fr-FR" sz="2000" dirty="0"/>
              <a:t> </a:t>
            </a:r>
            <a:r>
              <a:rPr lang="fr-FR" sz="2000" dirty="0" err="1"/>
              <a:t>supportive</a:t>
            </a:r>
            <a:r>
              <a:rPr lang="fr-FR" sz="2000" dirty="0"/>
              <a:t> of the </a:t>
            </a:r>
            <a:r>
              <a:rPr lang="fr-FR" sz="2000" dirty="0" err="1"/>
              <a:t>theory</a:t>
            </a:r>
            <a:r>
              <a:rPr lang="fr-FR" sz="2000" dirty="0"/>
              <a:t> </a:t>
            </a:r>
            <a:r>
              <a:rPr lang="fr-FR" sz="2000" dirty="0" err="1"/>
              <a:t>that</a:t>
            </a:r>
            <a:r>
              <a:rPr lang="fr-FR" sz="2000" dirty="0"/>
              <a:t> the </a:t>
            </a:r>
            <a:r>
              <a:rPr lang="fr-FR" sz="2000" dirty="0" err="1"/>
              <a:t>fibrotic</a:t>
            </a:r>
            <a:r>
              <a:rPr lang="fr-FR" sz="2000" dirty="0"/>
              <a:t> </a:t>
            </a:r>
            <a:r>
              <a:rPr lang="fr-FR" sz="2000" dirty="0" err="1"/>
              <a:t>process</a:t>
            </a:r>
            <a:r>
              <a:rPr lang="fr-FR" sz="2000" dirty="0"/>
              <a:t> </a:t>
            </a:r>
            <a:r>
              <a:rPr lang="fr-FR" sz="2000" dirty="0" err="1"/>
              <a:t>can</a:t>
            </a:r>
            <a:r>
              <a:rPr lang="fr-FR" sz="2000" dirty="0"/>
              <a:t>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/>
              <a:t>reversed</a:t>
            </a:r>
            <a:r>
              <a:rPr lang="fr-FR" sz="2000" dirty="0"/>
              <a:t>».</a:t>
            </a:r>
          </a:p>
          <a:p>
            <a:pPr>
              <a:spcAft>
                <a:spcPts val="1200"/>
              </a:spcAft>
            </a:pPr>
            <a:endParaRPr lang="fr-FR" sz="2000" dirty="0"/>
          </a:p>
          <a:p>
            <a:pPr algn="r">
              <a:spcAft>
                <a:spcPts val="1200"/>
              </a:spcAft>
            </a:pPr>
            <a:r>
              <a:rPr lang="fr-FR" sz="2000" i="1" dirty="0"/>
              <a:t>Am. J. </a:t>
            </a:r>
            <a:r>
              <a:rPr lang="fr-FR" sz="2000" i="1" dirty="0" err="1"/>
              <a:t>Respir</a:t>
            </a:r>
            <a:r>
              <a:rPr lang="fr-FR" sz="2000" i="1" dirty="0"/>
              <a:t>. </a:t>
            </a:r>
            <a:r>
              <a:rPr lang="fr-FR" sz="2000" i="1" dirty="0" err="1"/>
              <a:t>Crit</a:t>
            </a:r>
            <a:r>
              <a:rPr lang="fr-FR" sz="2000" i="1" dirty="0"/>
              <a:t>. Care Med 2000</a:t>
            </a:r>
          </a:p>
          <a:p>
            <a:pPr algn="r">
              <a:spcAft>
                <a:spcPts val="1200"/>
              </a:spcAft>
            </a:pPr>
            <a:endParaRPr lang="fr-FR" sz="2000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381000" y="11430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3"/>
                </a:solidFill>
              </a:rPr>
              <a:t>Des années de recherches vaines…</a:t>
            </a:r>
            <a:endParaRPr lang="fr-FR" sz="20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 smtClean="0"/>
              <a:t>FPI: Traitement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2933700" y="1752600"/>
            <a:ext cx="3124200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Et maintenant?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</a:t>
            </a:r>
            <a:endParaRPr lang="fr-FR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683568" y="1661899"/>
            <a:ext cx="7848872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latin typeface="Arial"/>
                <a:cs typeface="Arial"/>
              </a:rPr>
              <a:t>Seule la </a:t>
            </a:r>
            <a:r>
              <a:rPr lang="fr-FR" sz="2000" b="1" dirty="0">
                <a:latin typeface="Arial"/>
                <a:cs typeface="Arial"/>
              </a:rPr>
              <a:t>transplantation pulmonaire</a:t>
            </a:r>
            <a:r>
              <a:rPr lang="fr-FR" sz="2000" b="1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fr-FR" sz="2000" b="1" dirty="0" smtClean="0">
                <a:latin typeface="Arial"/>
                <a:cs typeface="Arial"/>
              </a:rPr>
              <a:t>améliore </a:t>
            </a:r>
            <a:r>
              <a:rPr lang="fr-FR" sz="2000" b="1" dirty="0">
                <a:latin typeface="Arial"/>
                <a:cs typeface="Arial"/>
              </a:rPr>
              <a:t>la survie des patients atteints de FPI</a:t>
            </a:r>
            <a:endParaRPr lang="en-US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676400" y="3429000"/>
            <a:ext cx="586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&lt;60-65 ans</a:t>
            </a:r>
          </a:p>
          <a:p>
            <a:pPr>
              <a:buFont typeface="Arial"/>
              <a:buChar char="•"/>
            </a:pPr>
            <a:r>
              <a:rPr lang="fr-FR" dirty="0" smtClean="0"/>
              <a:t>Absence de </a:t>
            </a:r>
            <a:r>
              <a:rPr lang="fr-FR" dirty="0" err="1" smtClean="0"/>
              <a:t>comorbidité</a:t>
            </a:r>
            <a:r>
              <a:rPr lang="fr-FR" dirty="0" smtClean="0"/>
              <a:t> significative</a:t>
            </a:r>
          </a:p>
          <a:p>
            <a:pPr>
              <a:buFont typeface="Arial"/>
              <a:buChar char="•"/>
            </a:pPr>
            <a:r>
              <a:rPr lang="fr-FR" dirty="0" smtClean="0"/>
              <a:t>DLCO&lt;30% ou dégradation rapide</a:t>
            </a:r>
          </a:p>
          <a:p>
            <a:pPr>
              <a:buFont typeface="Arial"/>
              <a:buChar char="•"/>
            </a:pPr>
            <a:r>
              <a:rPr lang="fr-FR" dirty="0" smtClean="0"/>
              <a:t>Possibilité de transplantation </a:t>
            </a:r>
            <a:r>
              <a:rPr lang="fr-FR" dirty="0" err="1" smtClean="0"/>
              <a:t>monopulmonaire</a:t>
            </a: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Possibilité de </a:t>
            </a:r>
            <a:r>
              <a:rPr lang="fr-FR" dirty="0" err="1" smtClean="0"/>
              <a:t>super-urgence</a:t>
            </a:r>
            <a:endParaRPr lang="fr-FR" dirty="0" smtClean="0"/>
          </a:p>
          <a:p>
            <a:pPr>
              <a:buFont typeface="Arial"/>
              <a:buChar char="•"/>
            </a:pP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Anticipation++++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FPCP6.gif"/>
          <p:cNvPicPr>
            <a:picLocks noChangeAspect="1"/>
          </p:cNvPicPr>
          <p:nvPr/>
        </p:nvPicPr>
        <p:blipFill>
          <a:blip r:embed="rId2"/>
          <a:srcRect b="33333"/>
          <a:stretch>
            <a:fillRect/>
          </a:stretch>
        </p:blipFill>
        <p:spPr>
          <a:xfrm>
            <a:off x="457200" y="609600"/>
            <a:ext cx="8382001" cy="59123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 smtClean="0"/>
              <a:t>FPI: Traitement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2933700" y="1752600"/>
            <a:ext cx="3124200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Et maintenant?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eeting_Cover_Martinez_Raghu__200dp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3364" t="4018" r="26208" b="87215"/>
          <a:stretch/>
        </p:blipFill>
        <p:spPr bwMode="auto">
          <a:xfrm>
            <a:off x="1185634" y="1612296"/>
            <a:ext cx="7192933" cy="92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66" y="2758856"/>
            <a:ext cx="6006934" cy="92185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962400"/>
            <a:ext cx="6006934" cy="810935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2819959" y="6488668"/>
            <a:ext cx="632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Raghu et al.; </a:t>
            </a:r>
            <a:r>
              <a:rPr lang="en-US" i="1" dirty="0" err="1" smtClean="0"/>
              <a:t>Richeldi</a:t>
            </a:r>
            <a:r>
              <a:rPr lang="en-US" i="1" dirty="0" smtClean="0"/>
              <a:t> et al. ; King et al. NEJM May 18 2014</a:t>
            </a:r>
            <a:endParaRPr lang="en-US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228600" y="304800"/>
            <a:ext cx="6010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accent3"/>
                </a:solidFill>
              </a:rPr>
              <a:t>18  Mai 2014</a:t>
            </a:r>
            <a:endParaRPr lang="fr-FR" sz="3600" b="1" dirty="0">
              <a:solidFill>
                <a:schemeClr val="accent3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02666" y="2758856"/>
            <a:ext cx="1136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1</a:t>
            </a:r>
          </a:p>
          <a:p>
            <a:endParaRPr lang="fr-FR" sz="2800" b="1" dirty="0" smtClean="0"/>
          </a:p>
          <a:p>
            <a:endParaRPr lang="fr-FR" sz="2800" b="1" dirty="0" smtClean="0"/>
          </a:p>
          <a:p>
            <a:r>
              <a:rPr lang="fr-FR" sz="2800" b="1" dirty="0" smtClean="0"/>
              <a:t>2</a:t>
            </a:r>
          </a:p>
          <a:p>
            <a:endParaRPr lang="fr-FR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609013" cy="493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381000" y="1905264"/>
          <a:ext cx="4572000" cy="135666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62000"/>
                <a:gridCol w="1219200"/>
                <a:gridCol w="1371600"/>
                <a:gridCol w="1219200"/>
              </a:tblGrid>
              <a:tr h="304953">
                <a:tc rowSpan="2" gridSpan="2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 smtClean="0"/>
                        <a:t>Histo</a:t>
                      </a:r>
                      <a:endParaRPr lang="fr-FR" sz="16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50673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Pas de biopsie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certaine</a:t>
                      </a:r>
                      <a:endParaRPr lang="fr-FR" sz="1600" dirty="0"/>
                    </a:p>
                  </a:txBody>
                  <a:tcPr/>
                </a:tc>
              </a:tr>
              <a:tr h="335433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TDM</a:t>
                      </a:r>
                    </a:p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certaine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2C7C9F"/>
                    </a:solidFill>
                  </a:tcPr>
                </a:tc>
              </a:tr>
              <a:tr h="19796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possible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2C7C9F"/>
                    </a:solidFill>
                  </a:tcPr>
                </a:tc>
              </a:tr>
            </a:tbl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5867400" y="1905264"/>
            <a:ext cx="2971800" cy="1200329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b="1" dirty="0" smtClean="0"/>
              <a:t>CVF=50-90%</a:t>
            </a:r>
          </a:p>
          <a:p>
            <a:pPr>
              <a:buFont typeface="Arial"/>
              <a:buChar char="•"/>
            </a:pPr>
            <a:r>
              <a:rPr lang="fr-FR" b="1" dirty="0" smtClean="0"/>
              <a:t>DLCO= 30-90%</a:t>
            </a:r>
          </a:p>
          <a:p>
            <a:pPr>
              <a:buFont typeface="Arial"/>
              <a:buChar char="•"/>
            </a:pPr>
            <a:endParaRPr lang="fr-FR" b="1" dirty="0" smtClean="0"/>
          </a:p>
          <a:p>
            <a:pPr>
              <a:buFont typeface="Arial"/>
              <a:buChar char="•"/>
            </a:pPr>
            <a:r>
              <a:rPr lang="fr-FR" b="1" dirty="0" smtClean="0"/>
              <a:t>VEMS/CVF ≥ 0,80</a:t>
            </a:r>
            <a:endParaRPr lang="fr-FR" b="1" dirty="0"/>
          </a:p>
        </p:txBody>
      </p:sp>
      <p:grpSp>
        <p:nvGrpSpPr>
          <p:cNvPr id="2" name="Grouper 25"/>
          <p:cNvGrpSpPr/>
          <p:nvPr/>
        </p:nvGrpSpPr>
        <p:grpSpPr>
          <a:xfrm>
            <a:off x="533401" y="4355068"/>
            <a:ext cx="5257799" cy="1893332"/>
            <a:chOff x="762000" y="2971800"/>
            <a:chExt cx="5257799" cy="1893332"/>
          </a:xfrm>
        </p:grpSpPr>
        <p:cxnSp>
          <p:nvCxnSpPr>
            <p:cNvPr id="22" name="Connecteur droit avec flèche 21"/>
            <p:cNvCxnSpPr/>
            <p:nvPr/>
          </p:nvCxnSpPr>
          <p:spPr>
            <a:xfrm>
              <a:off x="1293811" y="34290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1293810" y="44958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rot="5400000" flipH="1" flipV="1">
              <a:off x="799306" y="3467895"/>
              <a:ext cx="533399" cy="455612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rot="16200000" flipH="1">
              <a:off x="799305" y="4001293"/>
              <a:ext cx="533400" cy="455613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64" name="ZoneTexte 63"/>
            <p:cNvSpPr txBox="1"/>
            <p:nvPr/>
          </p:nvSpPr>
          <p:spPr>
            <a:xfrm>
              <a:off x="1293811" y="2971800"/>
              <a:ext cx="316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accent1"/>
                  </a:solidFill>
                </a:rPr>
                <a:t>PIRFENIDONE 2403 mg/j</a:t>
              </a:r>
              <a:endParaRPr lang="fr-FR" b="1" dirty="0">
                <a:solidFill>
                  <a:schemeClr val="accent1"/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4456111" y="3200400"/>
              <a:ext cx="1563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278</a:t>
              </a:r>
              <a:endParaRPr lang="fr-FR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456110" y="4126468"/>
              <a:ext cx="1182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277</a:t>
              </a:r>
              <a:endParaRPr lang="fr-FR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1293812" y="4495800"/>
              <a:ext cx="2744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2C7C9F"/>
                  </a:solidFill>
                </a:rPr>
                <a:t>PLACEBO</a:t>
              </a:r>
              <a:endParaRPr lang="fr-FR" b="1" dirty="0">
                <a:solidFill>
                  <a:srgbClr val="2C7C9F"/>
                </a:solidFill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3352800" y="3776246"/>
              <a:ext cx="1103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smtClean="0"/>
                <a:t>52 </a:t>
              </a:r>
              <a:r>
                <a:rPr lang="fr-FR" sz="1600" i="1" dirty="0" err="1" smtClean="0"/>
                <a:t>sem</a:t>
              </a:r>
              <a:endParaRPr lang="fr-FR" sz="1600" i="1" dirty="0"/>
            </a:p>
          </p:txBody>
        </p:sp>
        <p:sp>
          <p:nvSpPr>
            <p:cNvPr id="71" name="Ellipse 70"/>
            <p:cNvSpPr/>
            <p:nvPr/>
          </p:nvSpPr>
          <p:spPr>
            <a:xfrm>
              <a:off x="762000" y="3886200"/>
              <a:ext cx="228602" cy="1861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r 14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7" name="Connecteur droit 16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 protocole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381000" y="1078468"/>
            <a:ext cx="3846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2C7C9F"/>
                </a:solidFill>
              </a:rPr>
              <a:t>ASCEND</a:t>
            </a:r>
            <a:endParaRPr lang="fr-FR" sz="2400" b="1" dirty="0">
              <a:solidFill>
                <a:srgbClr val="2C7C9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t="8889"/>
          <a:stretch>
            <a:fillRect/>
          </a:stretch>
        </p:blipFill>
        <p:spPr>
          <a:xfrm>
            <a:off x="1532178" y="990600"/>
            <a:ext cx="5935422" cy="5715000"/>
          </a:xfrm>
          <a:prstGeom prst="rect">
            <a:avLst/>
          </a:prstGeom>
        </p:spPr>
      </p:pic>
      <p:grpSp>
        <p:nvGrpSpPr>
          <p:cNvPr id="3" name="Grouper 3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Connecteur droit 5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résultats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532178" y="2907268"/>
            <a:ext cx="5935422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32178" y="3505200"/>
            <a:ext cx="5935422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532178" y="5715000"/>
            <a:ext cx="5935422" cy="10668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/>
          <a:srcRect b="5161"/>
          <a:stretch>
            <a:fillRect/>
          </a:stretch>
        </p:blipFill>
        <p:spPr>
          <a:xfrm>
            <a:off x="533400" y="838200"/>
            <a:ext cx="8222356" cy="5905788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4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5" name="Connecteur droit 4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résultats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1037912"/>
            <a:ext cx="7861300" cy="5591488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4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5" name="Connecteur droit 4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résultats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0"/>
            <a:ext cx="9144000" cy="4307880"/>
          </a:xfrm>
          <a:prstGeom prst="rect">
            <a:avLst/>
          </a:prstGeom>
        </p:spPr>
      </p:pic>
      <p:grpSp>
        <p:nvGrpSpPr>
          <p:cNvPr id="3" name="Grouper 3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Connecteur droit 5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résultats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88937"/>
            <a:ext cx="5029200" cy="639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685800" y="1752600"/>
            <a:ext cx="5486400" cy="3810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85800" y="4800600"/>
            <a:ext cx="5486400" cy="3810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85800" y="5638800"/>
            <a:ext cx="5486400" cy="6096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685800" y="3048000"/>
            <a:ext cx="5486400" cy="3810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6477000" y="27432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</a:t>
            </a:r>
            <a:r>
              <a:rPr lang="fr-FR" dirty="0" err="1" smtClean="0"/>
              <a:t>nterruption</a:t>
            </a:r>
            <a:r>
              <a:rPr lang="fr-FR" dirty="0" smtClean="0"/>
              <a:t> du traitement:</a:t>
            </a:r>
          </a:p>
          <a:p>
            <a:r>
              <a:rPr lang="fr-FR" dirty="0" smtClean="0"/>
              <a:t>&lt;5%</a:t>
            </a:r>
            <a:endParaRPr lang="fr-FR" dirty="0"/>
          </a:p>
        </p:txBody>
      </p:sp>
      <p:grpSp>
        <p:nvGrpSpPr>
          <p:cNvPr id="2" name="Grouper 3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Connecteur droit 5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5029200" y="381000"/>
              <a:ext cx="1447800" cy="3757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résultats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90600" y="1828800"/>
            <a:ext cx="754380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  <a:buFont typeface="Arial"/>
              <a:buChar char="•"/>
            </a:pPr>
            <a:r>
              <a:rPr lang="fr-FR" sz="2000" b="1" dirty="0" smtClean="0"/>
              <a:t>E</a:t>
            </a:r>
            <a:r>
              <a:rPr lang="fr-FR" sz="2000" b="1" dirty="0" err="1" smtClean="0"/>
              <a:t>fficacité</a:t>
            </a:r>
            <a:r>
              <a:rPr lang="fr-FR" sz="2000" b="1" dirty="0" smtClean="0"/>
              <a:t> de la </a:t>
            </a:r>
            <a:r>
              <a:rPr lang="fr-FR" sz="2000" b="1" dirty="0" err="1" smtClean="0"/>
              <a:t>pirfenidone</a:t>
            </a:r>
            <a:r>
              <a:rPr lang="fr-FR" sz="2000" b="1" dirty="0" smtClean="0"/>
              <a:t> dans le ralentissement du déclin de la CVF</a:t>
            </a:r>
          </a:p>
          <a:p>
            <a:pPr>
              <a:buClr>
                <a:schemeClr val="accent3"/>
              </a:buClr>
              <a:buFont typeface="Arial"/>
              <a:buChar char="•"/>
            </a:pPr>
            <a:r>
              <a:rPr lang="fr-FR" sz="2000" b="1" dirty="0" smtClean="0"/>
              <a:t>Efficacité sur la survie</a:t>
            </a:r>
          </a:p>
        </p:txBody>
      </p:sp>
      <p:grpSp>
        <p:nvGrpSpPr>
          <p:cNvPr id="3" name="Grouper 4"/>
          <p:cNvGrpSpPr/>
          <p:nvPr/>
        </p:nvGrpSpPr>
        <p:grpSpPr>
          <a:xfrm>
            <a:off x="0" y="0"/>
            <a:ext cx="9144000" cy="834507"/>
            <a:chOff x="0" y="0"/>
            <a:chExt cx="9144000" cy="834507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/>
            <a:srcRect l="5311" t="32422" r="5292" b="42876"/>
            <a:stretch>
              <a:fillRect/>
            </a:stretch>
          </p:blipFill>
          <p:spPr bwMode="auto">
            <a:xfrm>
              <a:off x="0" y="0"/>
              <a:ext cx="5257800" cy="832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" name="Connecteur droit 6"/>
            <p:cNvCxnSpPr/>
            <p:nvPr/>
          </p:nvCxnSpPr>
          <p:spPr>
            <a:xfrm>
              <a:off x="0" y="832919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5029200" y="457200"/>
              <a:ext cx="1447800" cy="37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/>
                <a:t>King, NEJM</a:t>
              </a:r>
              <a:endParaRPr lang="fr-FR" i="1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477000" y="0"/>
              <a:ext cx="2667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rgbClr val="2C7C9F"/>
                  </a:solidFill>
                </a:rPr>
                <a:t>Les messages</a:t>
              </a:r>
              <a:endParaRPr lang="fr-FR" sz="3200" b="1" cap="small" dirty="0">
                <a:solidFill>
                  <a:srgbClr val="2C7C9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17032"/>
            <a:ext cx="8077200" cy="420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28600" y="1207796"/>
          <a:ext cx="4572000" cy="135666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62000"/>
                <a:gridCol w="1219200"/>
                <a:gridCol w="1371600"/>
                <a:gridCol w="1219200"/>
              </a:tblGrid>
              <a:tr h="304953">
                <a:tc rowSpan="2" gridSpan="2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 smtClean="0"/>
                        <a:t>Histo</a:t>
                      </a:r>
                      <a:endParaRPr lang="fr-FR" sz="16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50673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Pas de biopsie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certaine</a:t>
                      </a:r>
                      <a:endParaRPr lang="fr-FR" sz="1600" dirty="0"/>
                    </a:p>
                  </a:txBody>
                  <a:tcPr/>
                </a:tc>
              </a:tr>
              <a:tr h="335433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TDM</a:t>
                      </a:r>
                    </a:p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certaine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2C7C9F"/>
                    </a:solidFill>
                  </a:tcPr>
                </a:tc>
              </a:tr>
              <a:tr h="19796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PIC possible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FPI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 possible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FPI certaine</a:t>
                      </a:r>
                      <a:endParaRPr lang="fr-FR" sz="16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2C7C9F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er 3"/>
          <p:cNvGrpSpPr/>
          <p:nvPr/>
        </p:nvGrpSpPr>
        <p:grpSpPr>
          <a:xfrm>
            <a:off x="0" y="-1"/>
            <a:ext cx="9144000" cy="788588"/>
            <a:chOff x="0" y="-1"/>
            <a:chExt cx="9144000" cy="788588"/>
          </a:xfrm>
        </p:grpSpPr>
        <p:sp>
          <p:nvSpPr>
            <p:cNvPr id="5" name="ZoneTexte 4"/>
            <p:cNvSpPr txBox="1"/>
            <p:nvPr/>
          </p:nvSpPr>
          <p:spPr>
            <a:xfrm>
              <a:off x="5638800" y="-1"/>
              <a:ext cx="3505200" cy="58477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chemeClr val="accent1"/>
                  </a:solidFill>
                </a:rPr>
                <a:t>Le protocole</a:t>
              </a:r>
              <a:endParaRPr lang="fr-FR" sz="3200" b="1" cap="small" dirty="0">
                <a:solidFill>
                  <a:schemeClr val="accent1"/>
                </a:solidFill>
              </a:endParaRPr>
            </a:p>
          </p:txBody>
        </p:sp>
        <p:grpSp>
          <p:nvGrpSpPr>
            <p:cNvPr id="4" name="Grouper 7"/>
            <p:cNvGrpSpPr/>
            <p:nvPr/>
          </p:nvGrpSpPr>
          <p:grpSpPr>
            <a:xfrm>
              <a:off x="0" y="130577"/>
              <a:ext cx="9144000" cy="658010"/>
              <a:chOff x="0" y="130577"/>
              <a:chExt cx="9144000" cy="658010"/>
            </a:xfrm>
          </p:grpSpPr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 l="11321" t="45667" r="10377" b="34411"/>
              <a:stretch>
                <a:fillRect/>
              </a:stretch>
            </p:blipFill>
            <p:spPr bwMode="auto">
              <a:xfrm>
                <a:off x="0" y="130577"/>
                <a:ext cx="4953000" cy="656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" name="Connecteur droit 7"/>
              <p:cNvCxnSpPr/>
              <p:nvPr/>
            </p:nvCxnSpPr>
            <p:spPr>
              <a:xfrm>
                <a:off x="0" y="786999"/>
                <a:ext cx="9144000" cy="1588"/>
              </a:xfrm>
              <a:prstGeom prst="line">
                <a:avLst/>
              </a:prstGeom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ZoneTexte 8"/>
              <p:cNvSpPr txBox="1"/>
              <p:nvPr/>
            </p:nvSpPr>
            <p:spPr>
              <a:xfrm>
                <a:off x="4800600" y="454223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dirty="0" err="1" smtClean="0"/>
                  <a:t>Richeldi</a:t>
                </a:r>
                <a:r>
                  <a:rPr lang="fr-FR" sz="1400" i="1" dirty="0" smtClean="0"/>
                  <a:t>, NEJM</a:t>
                </a:r>
                <a:endParaRPr lang="fr-FR" sz="1400" i="1" dirty="0"/>
              </a:p>
            </p:txBody>
          </p:sp>
        </p:grpSp>
      </p:grpSp>
      <p:sp>
        <p:nvSpPr>
          <p:cNvPr id="10" name="ZoneTexte 9"/>
          <p:cNvSpPr txBox="1"/>
          <p:nvPr/>
        </p:nvSpPr>
        <p:spPr>
          <a:xfrm>
            <a:off x="5867400" y="1207796"/>
            <a:ext cx="2971800" cy="923330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b="1" dirty="0" smtClean="0"/>
              <a:t>CVF≥50%</a:t>
            </a:r>
          </a:p>
          <a:p>
            <a:pPr>
              <a:buFont typeface="Arial"/>
              <a:buChar char="•"/>
            </a:pPr>
            <a:r>
              <a:rPr lang="fr-FR" b="1" dirty="0" smtClean="0"/>
              <a:t>DLCO= 30-79%</a:t>
            </a:r>
          </a:p>
          <a:p>
            <a:pPr>
              <a:buFont typeface="Arial"/>
              <a:buChar char="•"/>
            </a:pPr>
            <a:r>
              <a:rPr lang="fr-FR" b="1" dirty="0" smtClean="0"/>
              <a:t>Diagnostic &lt; 5 ans</a:t>
            </a:r>
          </a:p>
        </p:txBody>
      </p:sp>
      <p:grpSp>
        <p:nvGrpSpPr>
          <p:cNvPr id="6" name="Grouper 10"/>
          <p:cNvGrpSpPr/>
          <p:nvPr/>
        </p:nvGrpSpPr>
        <p:grpSpPr>
          <a:xfrm>
            <a:off x="304801" y="3364468"/>
            <a:ext cx="4523408" cy="1893332"/>
            <a:chOff x="762000" y="2971800"/>
            <a:chExt cx="5257799" cy="1893332"/>
          </a:xfrm>
        </p:grpSpPr>
        <p:cxnSp>
          <p:nvCxnSpPr>
            <p:cNvPr id="12" name="Connecteur droit avec flèche 11"/>
            <p:cNvCxnSpPr/>
            <p:nvPr/>
          </p:nvCxnSpPr>
          <p:spPr>
            <a:xfrm>
              <a:off x="1293811" y="34290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>
            <a:xfrm>
              <a:off x="1293810" y="44958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rot="5400000" flipH="1" flipV="1">
              <a:off x="799306" y="3467895"/>
              <a:ext cx="533399" cy="455612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rot="16200000" flipH="1">
              <a:off x="799305" y="4001293"/>
              <a:ext cx="533400" cy="455613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1293811" y="2971800"/>
              <a:ext cx="316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accent1"/>
                  </a:solidFill>
                </a:rPr>
                <a:t>NINTEDANIB 300mg/j</a:t>
              </a:r>
              <a:endParaRPr lang="fr-FR" b="1" dirty="0">
                <a:solidFill>
                  <a:schemeClr val="accent1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456111" y="3200400"/>
              <a:ext cx="1563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309</a:t>
              </a:r>
              <a:endParaRPr lang="fr-FR" dirty="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4456110" y="4126468"/>
              <a:ext cx="1182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204</a:t>
              </a:r>
              <a:endParaRPr lang="fr-FR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93812" y="4495800"/>
              <a:ext cx="2744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2C7C9F"/>
                  </a:solidFill>
                </a:rPr>
                <a:t>PLACEBO</a:t>
              </a:r>
              <a:endParaRPr lang="fr-FR" b="1" dirty="0">
                <a:solidFill>
                  <a:srgbClr val="2C7C9F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352800" y="3776246"/>
              <a:ext cx="1103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smtClean="0"/>
                <a:t>52 </a:t>
              </a:r>
              <a:r>
                <a:rPr lang="fr-FR" sz="1600" i="1" dirty="0" err="1" smtClean="0"/>
                <a:t>sem</a:t>
              </a:r>
              <a:endParaRPr lang="fr-FR" sz="1600" i="1" dirty="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762000" y="3886200"/>
              <a:ext cx="228602" cy="1861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r 21"/>
          <p:cNvGrpSpPr/>
          <p:nvPr/>
        </p:nvGrpSpPr>
        <p:grpSpPr>
          <a:xfrm>
            <a:off x="4828209" y="3364468"/>
            <a:ext cx="4343401" cy="1893332"/>
            <a:chOff x="762000" y="2971800"/>
            <a:chExt cx="5257800" cy="1893332"/>
          </a:xfrm>
        </p:grpSpPr>
        <p:cxnSp>
          <p:nvCxnSpPr>
            <p:cNvPr id="23" name="Connecteur droit avec flèche 22"/>
            <p:cNvCxnSpPr/>
            <p:nvPr/>
          </p:nvCxnSpPr>
          <p:spPr>
            <a:xfrm>
              <a:off x="1293811" y="34290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1293810" y="4495800"/>
              <a:ext cx="3162300" cy="158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rot="5400000" flipH="1" flipV="1">
              <a:off x="799306" y="3467895"/>
              <a:ext cx="533399" cy="455612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rot="16200000" flipH="1">
              <a:off x="799305" y="4001293"/>
              <a:ext cx="533400" cy="455613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293811" y="2971800"/>
              <a:ext cx="316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accent1"/>
                  </a:solidFill>
                </a:rPr>
                <a:t>NINTEDANIB 300mg/j</a:t>
              </a:r>
              <a:endParaRPr lang="fr-FR" b="1" dirty="0">
                <a:solidFill>
                  <a:schemeClr val="accent1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4456111" y="3200400"/>
              <a:ext cx="1563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329</a:t>
              </a:r>
              <a:endParaRPr lang="fr-FR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4456110" y="4126468"/>
              <a:ext cx="1182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N= 219</a:t>
              </a:r>
              <a:endParaRPr lang="fr-FR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1293812" y="4495800"/>
              <a:ext cx="2744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2C7C9F"/>
                  </a:solidFill>
                </a:rPr>
                <a:t>PLACEBO</a:t>
              </a:r>
              <a:endParaRPr lang="fr-FR" b="1" dirty="0">
                <a:solidFill>
                  <a:srgbClr val="2C7C9F"/>
                </a:solidFill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3352800" y="3776246"/>
              <a:ext cx="1103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smtClean="0"/>
                <a:t>52 </a:t>
              </a:r>
              <a:r>
                <a:rPr lang="fr-FR" sz="1600" i="1" dirty="0" err="1" smtClean="0"/>
                <a:t>sem</a:t>
              </a:r>
              <a:endParaRPr lang="fr-FR" sz="1600" i="1" dirty="0"/>
            </a:p>
          </p:txBody>
        </p:sp>
        <p:sp>
          <p:nvSpPr>
            <p:cNvPr id="32" name="Ellipse 31"/>
            <p:cNvSpPr/>
            <p:nvPr/>
          </p:nvSpPr>
          <p:spPr>
            <a:xfrm>
              <a:off x="762000" y="3886200"/>
              <a:ext cx="228602" cy="1861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3" name="Accolade ouvrante 32"/>
          <p:cNvSpPr/>
          <p:nvPr/>
        </p:nvSpPr>
        <p:spPr>
          <a:xfrm rot="16200000">
            <a:off x="1676936" y="4190465"/>
            <a:ext cx="738662" cy="3482932"/>
          </a:xfrm>
          <a:prstGeom prst="leftBr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Accolade ouvrante 33"/>
          <p:cNvSpPr/>
          <p:nvPr/>
        </p:nvSpPr>
        <p:spPr>
          <a:xfrm rot="16200000">
            <a:off x="6325135" y="4190465"/>
            <a:ext cx="738662" cy="3482932"/>
          </a:xfrm>
          <a:prstGeom prst="leftBr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447540" y="6301262"/>
            <a:ext cx="328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244A58"/>
                </a:solidFill>
              </a:rPr>
              <a:t>INPULSIS 1</a:t>
            </a:r>
            <a:endParaRPr lang="fr-FR" sz="2400" b="1" dirty="0">
              <a:solidFill>
                <a:srgbClr val="244A58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05400" y="6268996"/>
            <a:ext cx="328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2"/>
                </a:solidFill>
              </a:rPr>
              <a:t>INPULSIS 2</a:t>
            </a:r>
            <a:endParaRPr lang="fr-FR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914400" y="969640"/>
            <a:ext cx="6969968" cy="5888360"/>
            <a:chOff x="35496" y="0"/>
            <a:chExt cx="7459188" cy="623731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 rotWithShape="1">
            <a:blip r:embed="rId2"/>
            <a:srcRect b="34510"/>
            <a:stretch/>
          </p:blipFill>
          <p:spPr>
            <a:xfrm>
              <a:off x="35496" y="0"/>
              <a:ext cx="7459188" cy="4491253"/>
            </a:xfrm>
            <a:prstGeom prst="rect">
              <a:avLst/>
            </a:prstGeom>
          </p:spPr>
        </p:pic>
        <p:pic>
          <p:nvPicPr>
            <p:cNvPr id="4" name="Picture 12"/>
            <p:cNvPicPr>
              <a:picLocks noChangeAspect="1"/>
            </p:cNvPicPr>
            <p:nvPr/>
          </p:nvPicPr>
          <p:blipFill rotWithShape="1">
            <a:blip r:embed="rId2"/>
            <a:srcRect t="72095" b="16137"/>
            <a:stretch/>
          </p:blipFill>
          <p:spPr>
            <a:xfrm>
              <a:off x="35496" y="4509120"/>
              <a:ext cx="7459188" cy="807058"/>
            </a:xfrm>
            <a:prstGeom prst="rect">
              <a:avLst/>
            </a:prstGeom>
          </p:spPr>
        </p:pic>
        <p:pic>
          <p:nvPicPr>
            <p:cNvPr id="5" name="Picture 13"/>
            <p:cNvPicPr>
              <a:picLocks noChangeAspect="1"/>
            </p:cNvPicPr>
            <p:nvPr/>
          </p:nvPicPr>
          <p:blipFill rotWithShape="1">
            <a:blip r:embed="rId2"/>
            <a:srcRect t="86953"/>
            <a:stretch/>
          </p:blipFill>
          <p:spPr>
            <a:xfrm>
              <a:off x="35496" y="5342531"/>
              <a:ext cx="7459188" cy="894781"/>
            </a:xfrm>
            <a:prstGeom prst="rect">
              <a:avLst/>
            </a:prstGeom>
          </p:spPr>
        </p:pic>
      </p:grpSp>
      <p:grpSp>
        <p:nvGrpSpPr>
          <p:cNvPr id="6" name="Grouper 5"/>
          <p:cNvGrpSpPr/>
          <p:nvPr/>
        </p:nvGrpSpPr>
        <p:grpSpPr>
          <a:xfrm>
            <a:off x="0" y="-1"/>
            <a:ext cx="9144000" cy="788588"/>
            <a:chOff x="0" y="-1"/>
            <a:chExt cx="9144000" cy="788588"/>
          </a:xfrm>
        </p:grpSpPr>
        <p:sp>
          <p:nvSpPr>
            <p:cNvPr id="7" name="ZoneTexte 6"/>
            <p:cNvSpPr txBox="1"/>
            <p:nvPr/>
          </p:nvSpPr>
          <p:spPr>
            <a:xfrm>
              <a:off x="5638800" y="-1"/>
              <a:ext cx="3505200" cy="58477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chemeClr val="accent1"/>
                  </a:solidFill>
                </a:rPr>
                <a:t>Les résultats</a:t>
              </a:r>
              <a:endParaRPr lang="fr-FR" sz="3200" b="1" cap="small" dirty="0">
                <a:solidFill>
                  <a:schemeClr val="accent1"/>
                </a:solidFill>
              </a:endParaRPr>
            </a:p>
          </p:txBody>
        </p:sp>
        <p:grpSp>
          <p:nvGrpSpPr>
            <p:cNvPr id="8" name="Grouper 7"/>
            <p:cNvGrpSpPr/>
            <p:nvPr/>
          </p:nvGrpSpPr>
          <p:grpSpPr>
            <a:xfrm>
              <a:off x="0" y="130577"/>
              <a:ext cx="9144000" cy="658010"/>
              <a:chOff x="0" y="130577"/>
              <a:chExt cx="9144000" cy="658010"/>
            </a:xfrm>
          </p:grpSpPr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 l="11321" t="45667" r="10377" b="34411"/>
              <a:stretch>
                <a:fillRect/>
              </a:stretch>
            </p:blipFill>
            <p:spPr bwMode="auto">
              <a:xfrm>
                <a:off x="0" y="130577"/>
                <a:ext cx="4953000" cy="656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0" name="Connecteur droit 9"/>
              <p:cNvCxnSpPr/>
              <p:nvPr/>
            </p:nvCxnSpPr>
            <p:spPr>
              <a:xfrm>
                <a:off x="0" y="786999"/>
                <a:ext cx="9144000" cy="1588"/>
              </a:xfrm>
              <a:prstGeom prst="line">
                <a:avLst/>
              </a:prstGeom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4800600" y="454223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dirty="0" err="1" smtClean="0"/>
                  <a:t>Richeldi</a:t>
                </a:r>
                <a:r>
                  <a:rPr lang="fr-FR" sz="1400" i="1" dirty="0" smtClean="0"/>
                  <a:t>, NEJM</a:t>
                </a:r>
                <a:endParaRPr lang="fr-FR" sz="1400" i="1" dirty="0"/>
              </a:p>
            </p:txBody>
          </p:sp>
        </p:grpSp>
      </p:grpSp>
      <p:sp>
        <p:nvSpPr>
          <p:cNvPr id="12" name="ZoneTexte 11"/>
          <p:cNvSpPr txBox="1"/>
          <p:nvPr/>
        </p:nvSpPr>
        <p:spPr>
          <a:xfrm>
            <a:off x="914400" y="2286000"/>
            <a:ext cx="6969968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914400" y="5209626"/>
            <a:ext cx="6969968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914400" y="5955268"/>
            <a:ext cx="6969968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1825625" y="-193675"/>
            <a:ext cx="5949950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er 2"/>
          <p:cNvGrpSpPr/>
          <p:nvPr/>
        </p:nvGrpSpPr>
        <p:grpSpPr>
          <a:xfrm>
            <a:off x="0" y="-1"/>
            <a:ext cx="9144000" cy="788588"/>
            <a:chOff x="0" y="-1"/>
            <a:chExt cx="9144000" cy="788588"/>
          </a:xfrm>
        </p:grpSpPr>
        <p:sp>
          <p:nvSpPr>
            <p:cNvPr id="4" name="ZoneTexte 3"/>
            <p:cNvSpPr txBox="1"/>
            <p:nvPr/>
          </p:nvSpPr>
          <p:spPr>
            <a:xfrm>
              <a:off x="5638800" y="-1"/>
              <a:ext cx="3505200" cy="58477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chemeClr val="accent1"/>
                  </a:solidFill>
                </a:rPr>
                <a:t>Les résultats</a:t>
              </a:r>
              <a:endParaRPr lang="fr-FR" sz="3200" b="1" cap="small" dirty="0">
                <a:solidFill>
                  <a:schemeClr val="accent1"/>
                </a:solidFill>
              </a:endParaRPr>
            </a:p>
          </p:txBody>
        </p:sp>
        <p:grpSp>
          <p:nvGrpSpPr>
            <p:cNvPr id="3" name="Grouper 7"/>
            <p:cNvGrpSpPr/>
            <p:nvPr/>
          </p:nvGrpSpPr>
          <p:grpSpPr>
            <a:xfrm>
              <a:off x="0" y="130577"/>
              <a:ext cx="9144000" cy="658010"/>
              <a:chOff x="0" y="130577"/>
              <a:chExt cx="9144000" cy="658010"/>
            </a:xfrm>
          </p:grpSpPr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 l="11321" t="45667" r="10377" b="34411"/>
              <a:stretch>
                <a:fillRect/>
              </a:stretch>
            </p:blipFill>
            <p:spPr bwMode="auto">
              <a:xfrm>
                <a:off x="0" y="130577"/>
                <a:ext cx="4953000" cy="656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" name="Connecteur droit 6"/>
              <p:cNvCxnSpPr/>
              <p:nvPr/>
            </p:nvCxnSpPr>
            <p:spPr>
              <a:xfrm>
                <a:off x="0" y="786999"/>
                <a:ext cx="9144000" cy="1588"/>
              </a:xfrm>
              <a:prstGeom prst="line">
                <a:avLst/>
              </a:prstGeom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4800600" y="454223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dirty="0" err="1" smtClean="0"/>
                  <a:t>Richeldi</a:t>
                </a:r>
                <a:r>
                  <a:rPr lang="fr-FR" sz="1400" i="1" dirty="0" smtClean="0"/>
                  <a:t>, NEJM</a:t>
                </a:r>
                <a:endParaRPr lang="fr-FR" sz="1400" i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54692"/>
            <a:ext cx="5627688" cy="600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er 2"/>
          <p:cNvGrpSpPr/>
          <p:nvPr/>
        </p:nvGrpSpPr>
        <p:grpSpPr>
          <a:xfrm>
            <a:off x="0" y="-1"/>
            <a:ext cx="9144000" cy="788588"/>
            <a:chOff x="0" y="-1"/>
            <a:chExt cx="9144000" cy="788588"/>
          </a:xfrm>
        </p:grpSpPr>
        <p:sp>
          <p:nvSpPr>
            <p:cNvPr id="4" name="ZoneTexte 3"/>
            <p:cNvSpPr txBox="1"/>
            <p:nvPr/>
          </p:nvSpPr>
          <p:spPr>
            <a:xfrm>
              <a:off x="5638800" y="-1"/>
              <a:ext cx="3505200" cy="58477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chemeClr val="accent1"/>
                  </a:solidFill>
                </a:rPr>
                <a:t>Les résultats</a:t>
              </a:r>
              <a:endParaRPr lang="fr-FR" sz="3200" b="1" cap="small" dirty="0">
                <a:solidFill>
                  <a:schemeClr val="accent1"/>
                </a:solidFill>
              </a:endParaRPr>
            </a:p>
          </p:txBody>
        </p:sp>
        <p:grpSp>
          <p:nvGrpSpPr>
            <p:cNvPr id="3" name="Grouper 7"/>
            <p:cNvGrpSpPr/>
            <p:nvPr/>
          </p:nvGrpSpPr>
          <p:grpSpPr>
            <a:xfrm>
              <a:off x="0" y="130577"/>
              <a:ext cx="9144000" cy="658010"/>
              <a:chOff x="0" y="130577"/>
              <a:chExt cx="9144000" cy="658010"/>
            </a:xfrm>
          </p:grpSpPr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 l="11321" t="45667" r="10377" b="34411"/>
              <a:stretch>
                <a:fillRect/>
              </a:stretch>
            </p:blipFill>
            <p:spPr bwMode="auto">
              <a:xfrm>
                <a:off x="0" y="130577"/>
                <a:ext cx="4953000" cy="656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" name="Connecteur droit 6"/>
              <p:cNvCxnSpPr/>
              <p:nvPr/>
            </p:nvCxnSpPr>
            <p:spPr>
              <a:xfrm>
                <a:off x="0" y="786999"/>
                <a:ext cx="9144000" cy="1588"/>
              </a:xfrm>
              <a:prstGeom prst="line">
                <a:avLst/>
              </a:prstGeom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4800600" y="454223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dirty="0" err="1" smtClean="0"/>
                  <a:t>Richeldi</a:t>
                </a:r>
                <a:r>
                  <a:rPr lang="fr-FR" sz="1400" i="1" dirty="0" smtClean="0"/>
                  <a:t>, NEJM</a:t>
                </a:r>
                <a:endParaRPr lang="fr-FR" sz="1400" i="1" dirty="0"/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228600" y="2514600"/>
            <a:ext cx="6019800" cy="3810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477000" y="21336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Diarrhée entrainant un arrêt prématuré de l’étude &lt;5% des cas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6477000" y="36576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err="1" smtClean="0"/>
              <a:t>Elevation</a:t>
            </a:r>
            <a:r>
              <a:rPr lang="fr-FR" dirty="0" smtClean="0"/>
              <a:t> des </a:t>
            </a:r>
            <a:r>
              <a:rPr lang="fr-FR" dirty="0" err="1" smtClean="0"/>
              <a:t>transas</a:t>
            </a:r>
            <a:r>
              <a:rPr lang="fr-FR" dirty="0" smtClean="0"/>
              <a:t> &gt;3N≈5%</a:t>
            </a:r>
          </a:p>
          <a:p>
            <a:pPr>
              <a:buFont typeface="Arial"/>
              <a:buChar char="•"/>
            </a:pP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IDM 10 patients (vs 2)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0" y="-1"/>
            <a:ext cx="9144000" cy="788588"/>
            <a:chOff x="0" y="-1"/>
            <a:chExt cx="9144000" cy="788588"/>
          </a:xfrm>
        </p:grpSpPr>
        <p:sp>
          <p:nvSpPr>
            <p:cNvPr id="3" name="ZoneTexte 2"/>
            <p:cNvSpPr txBox="1"/>
            <p:nvPr/>
          </p:nvSpPr>
          <p:spPr>
            <a:xfrm>
              <a:off x="5638800" y="-1"/>
              <a:ext cx="3505200" cy="58477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fr-FR" sz="3200" b="1" cap="small" dirty="0" smtClean="0">
                  <a:solidFill>
                    <a:schemeClr val="accent1"/>
                  </a:solidFill>
                </a:rPr>
                <a:t>Les Messages</a:t>
              </a:r>
              <a:endParaRPr lang="fr-FR" sz="3200" b="1" cap="small" dirty="0">
                <a:solidFill>
                  <a:schemeClr val="accent1"/>
                </a:solidFill>
              </a:endParaRPr>
            </a:p>
          </p:txBody>
        </p:sp>
        <p:grpSp>
          <p:nvGrpSpPr>
            <p:cNvPr id="4" name="Grouper 7"/>
            <p:cNvGrpSpPr/>
            <p:nvPr/>
          </p:nvGrpSpPr>
          <p:grpSpPr>
            <a:xfrm>
              <a:off x="0" y="130577"/>
              <a:ext cx="9144000" cy="658010"/>
              <a:chOff x="0" y="130577"/>
              <a:chExt cx="9144000" cy="658010"/>
            </a:xfrm>
          </p:grpSpPr>
          <p:pic>
            <p:nvPicPr>
              <p:cNvPr id="5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 l="11321" t="45667" r="10377" b="34411"/>
              <a:stretch>
                <a:fillRect/>
              </a:stretch>
            </p:blipFill>
            <p:spPr bwMode="auto">
              <a:xfrm>
                <a:off x="0" y="130577"/>
                <a:ext cx="4953000" cy="656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6" name="Connecteur droit 5"/>
              <p:cNvCxnSpPr/>
              <p:nvPr/>
            </p:nvCxnSpPr>
            <p:spPr>
              <a:xfrm>
                <a:off x="0" y="786999"/>
                <a:ext cx="9144000" cy="1588"/>
              </a:xfrm>
              <a:prstGeom prst="line">
                <a:avLst/>
              </a:prstGeom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ZoneTexte 6"/>
              <p:cNvSpPr txBox="1"/>
              <p:nvPr/>
            </p:nvSpPr>
            <p:spPr>
              <a:xfrm>
                <a:off x="4800600" y="454223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i="1" dirty="0" err="1" smtClean="0"/>
                  <a:t>Richeldi</a:t>
                </a:r>
                <a:r>
                  <a:rPr lang="fr-FR" sz="1400" i="1" dirty="0" smtClean="0"/>
                  <a:t>, NEJM</a:t>
                </a:r>
                <a:endParaRPr lang="fr-FR" sz="1400" i="1" dirty="0"/>
              </a:p>
            </p:txBody>
          </p:sp>
        </p:grpSp>
      </p:grpSp>
      <p:sp>
        <p:nvSpPr>
          <p:cNvPr id="8" name="ZoneTexte 7"/>
          <p:cNvSpPr txBox="1"/>
          <p:nvPr/>
        </p:nvSpPr>
        <p:spPr>
          <a:xfrm>
            <a:off x="1066800" y="1447800"/>
            <a:ext cx="7086600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  <a:buFont typeface="Arial"/>
              <a:buChar char="•"/>
            </a:pPr>
            <a:r>
              <a:rPr lang="fr-FR" sz="2000" b="1" dirty="0" smtClean="0"/>
              <a:t>Le </a:t>
            </a:r>
            <a:r>
              <a:rPr lang="fr-FR" sz="2000" b="1" dirty="0" err="1" smtClean="0"/>
              <a:t>nintédanib</a:t>
            </a:r>
            <a:r>
              <a:rPr lang="fr-FR" sz="2000" b="1" dirty="0" smtClean="0"/>
              <a:t> est efficace pour ralentir le déclin de la CVF </a:t>
            </a:r>
          </a:p>
          <a:p>
            <a:pPr>
              <a:buClr>
                <a:schemeClr val="accent3"/>
              </a:buClr>
              <a:buFont typeface="Arial"/>
              <a:buChar char="•"/>
            </a:pPr>
            <a:endParaRPr lang="fr-FR" sz="2000" b="1" dirty="0" smtClean="0"/>
          </a:p>
          <a:p>
            <a:pPr>
              <a:buClr>
                <a:schemeClr val="accent3"/>
              </a:buClr>
              <a:buFont typeface="Arial"/>
              <a:buChar char="•"/>
            </a:pPr>
            <a:r>
              <a:rPr lang="fr-FR" sz="2000" b="1" dirty="0" smtClean="0"/>
              <a:t>Signal positif pour la prévention des exacerbations</a:t>
            </a:r>
          </a:p>
          <a:p>
            <a:pPr>
              <a:buClr>
                <a:schemeClr val="accent3"/>
              </a:buClr>
            </a:pPr>
            <a:endParaRPr lang="fr-FR" sz="2000" b="1" dirty="0" smtClean="0"/>
          </a:p>
          <a:p>
            <a:pPr>
              <a:buClr>
                <a:schemeClr val="accent3"/>
              </a:buClr>
              <a:buFont typeface="Arial"/>
              <a:buChar char="•"/>
            </a:pPr>
            <a:r>
              <a:rPr lang="fr-FR" sz="2000" b="1" dirty="0" smtClean="0"/>
              <a:t>AMM obtenue en France le 16 janvier 2015. </a:t>
            </a:r>
            <a:endParaRPr lang="fr-F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 médicamenteux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838200" y="838200"/>
            <a:ext cx="74676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</a:t>
            </a:r>
            <a:r>
              <a:rPr lang="fr-FR" b="1" dirty="0" err="1" smtClean="0"/>
              <a:t>raitements</a:t>
            </a:r>
            <a:r>
              <a:rPr lang="fr-FR" b="1" dirty="0" smtClean="0"/>
              <a:t> </a:t>
            </a:r>
            <a:r>
              <a:rPr lang="fr-FR" b="1" dirty="0" err="1" smtClean="0"/>
              <a:t>antifibrotiques</a:t>
            </a:r>
            <a:r>
              <a:rPr lang="fr-FR" b="1" dirty="0" smtClean="0"/>
              <a:t>: ralentissent le déclin de la fonction respiratoire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752600" y="1447800"/>
            <a:ext cx="5486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dirty="0" smtClean="0"/>
              <a:t>Médicaments coûteux</a:t>
            </a:r>
          </a:p>
          <a:p>
            <a:pPr>
              <a:buFont typeface="Wingdings" charset="2"/>
              <a:buChar char="ü"/>
            </a:pPr>
            <a:endParaRPr lang="fr-FR" dirty="0" smtClean="0"/>
          </a:p>
          <a:p>
            <a:pPr>
              <a:buFont typeface="Wingdings" charset="2"/>
              <a:buChar char="ü"/>
            </a:pPr>
            <a:r>
              <a:rPr lang="fr-FR" dirty="0" smtClean="0"/>
              <a:t>ALD 100%: 14.3 ou hors liste</a:t>
            </a:r>
          </a:p>
          <a:p>
            <a:pPr>
              <a:buFont typeface="Wingdings" charset="2"/>
              <a:buChar char="ü"/>
            </a:pPr>
            <a:endParaRPr lang="fr-FR" dirty="0" smtClean="0"/>
          </a:p>
          <a:p>
            <a:pPr>
              <a:buFont typeface="Wingdings" charset="2"/>
              <a:buChar char="ü"/>
            </a:pPr>
            <a:r>
              <a:rPr lang="fr-FR" dirty="0" smtClean="0"/>
              <a:t>Ordonnance d’exception. Prescription à valider en DMD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71500" y="3429000"/>
            <a:ext cx="23622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/>
              <a:t>Pirfénidone</a:t>
            </a:r>
            <a:r>
              <a:rPr lang="fr-FR" dirty="0" smtClean="0"/>
              <a:t>: ESBRIET°</a:t>
            </a:r>
          </a:p>
          <a:p>
            <a:endParaRPr lang="fr-FR" dirty="0" smtClean="0"/>
          </a:p>
          <a:p>
            <a:r>
              <a:rPr lang="fr-FR" dirty="0" smtClean="0"/>
              <a:t>9 gélules/j</a:t>
            </a:r>
          </a:p>
          <a:p>
            <a:pPr>
              <a:buFont typeface="Arial"/>
              <a:buChar char="•"/>
            </a:pPr>
            <a:r>
              <a:rPr lang="fr-FR" dirty="0" smtClean="0"/>
              <a:t>Troubles digestifs</a:t>
            </a:r>
          </a:p>
          <a:p>
            <a:pPr>
              <a:buFont typeface="Arial"/>
              <a:buChar char="•"/>
            </a:pPr>
            <a:r>
              <a:rPr lang="fr-FR" dirty="0" smtClean="0"/>
              <a:t>photosensibilité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324600" y="3429000"/>
            <a:ext cx="22860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/>
              <a:t>Nintédanib</a:t>
            </a:r>
            <a:r>
              <a:rPr lang="fr-FR" dirty="0" smtClean="0"/>
              <a:t>: OFEV°</a:t>
            </a:r>
          </a:p>
          <a:p>
            <a:endParaRPr lang="fr-FR" dirty="0" smtClean="0"/>
          </a:p>
          <a:p>
            <a:r>
              <a:rPr lang="fr-FR" dirty="0" smtClean="0"/>
              <a:t>2 caps molles/j</a:t>
            </a:r>
          </a:p>
          <a:p>
            <a:pPr>
              <a:buFont typeface="Arial"/>
              <a:buChar char="•"/>
            </a:pPr>
            <a:r>
              <a:rPr lang="fr-FR" dirty="0" smtClean="0"/>
              <a:t>Diarrhée</a:t>
            </a:r>
          </a:p>
          <a:p>
            <a:pPr>
              <a:buFont typeface="Arial"/>
              <a:buChar char="•"/>
            </a:pPr>
            <a:r>
              <a:rPr lang="fr-FR" dirty="0" smtClean="0"/>
              <a:t>Toxicité hépatique</a:t>
            </a:r>
            <a:endParaRPr lang="fr-FR" dirty="0"/>
          </a:p>
        </p:txBody>
      </p:sp>
      <p:pic>
        <p:nvPicPr>
          <p:cNvPr id="7" name="Picture 2" descr="http://cached.imagescaler.hbpl.co.uk/resize/scaleToFit/393/263/?sURL=http://offlinehbpl.hbpl.co.uk/news/2MM/EF96A4C1-BDF3-0730-44CC8AC9946FC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81600"/>
            <a:ext cx="2505038" cy="16764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multivu.com/players/English/7347951-boehringer-ingelheim-ipf-fda-approval/gallery/image/3381a524-6b8f-4416-a14c-5f3db6b3f457.H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7835" t="7210" r="47494" b="8479"/>
          <a:stretch>
            <a:fillRect/>
          </a:stretch>
        </p:blipFill>
        <p:spPr bwMode="auto">
          <a:xfrm>
            <a:off x="4114800" y="4058443"/>
            <a:ext cx="1905000" cy="2246313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15960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médicaments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" y="163023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transplantation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10" y="1861066"/>
            <a:ext cx="3086890" cy="2259568"/>
          </a:xfrm>
          <a:prstGeom prst="rect">
            <a:avLst/>
          </a:prstGeom>
        </p:spPr>
      </p:pic>
      <p:sp>
        <p:nvSpPr>
          <p:cNvPr id="12" name="Flèche vers le haut 11"/>
          <p:cNvSpPr/>
          <p:nvPr/>
        </p:nvSpPr>
        <p:spPr>
          <a:xfrm rot="18258094">
            <a:off x="5516409" y="3868989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/>
          <p:cNvSpPr/>
          <p:nvPr/>
        </p:nvSpPr>
        <p:spPr>
          <a:xfrm rot="3645612">
            <a:off x="2895600" y="3832244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4267200" y="421347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haut 14"/>
          <p:cNvSpPr/>
          <p:nvPr/>
        </p:nvSpPr>
        <p:spPr>
          <a:xfrm rot="14073506">
            <a:off x="6019799" y="2030202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 rot="7414751">
            <a:off x="2438400" y="204275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/>
          <p:cNvSpPr/>
          <p:nvPr/>
        </p:nvSpPr>
        <p:spPr>
          <a:xfrm rot="10800000">
            <a:off x="4190998" y="735568"/>
            <a:ext cx="609601" cy="89466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15960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médicaments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553200" y="5061465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traitement des symptômes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" y="163023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transplantation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10" y="1861066"/>
            <a:ext cx="3086890" cy="2259568"/>
          </a:xfrm>
          <a:prstGeom prst="rect">
            <a:avLst/>
          </a:prstGeom>
        </p:spPr>
      </p:pic>
      <p:sp>
        <p:nvSpPr>
          <p:cNvPr id="12" name="Flèche vers le haut 11"/>
          <p:cNvSpPr/>
          <p:nvPr/>
        </p:nvSpPr>
        <p:spPr>
          <a:xfrm rot="18258094">
            <a:off x="5516409" y="3868989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/>
          <p:cNvSpPr/>
          <p:nvPr/>
        </p:nvSpPr>
        <p:spPr>
          <a:xfrm rot="3645612">
            <a:off x="2895600" y="3832244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4267200" y="421347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haut 14"/>
          <p:cNvSpPr/>
          <p:nvPr/>
        </p:nvSpPr>
        <p:spPr>
          <a:xfrm rot="14073506">
            <a:off x="6019799" y="2030202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 rot="7414751">
            <a:off x="2438400" y="204275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/>
          <p:cNvSpPr/>
          <p:nvPr/>
        </p:nvSpPr>
        <p:spPr>
          <a:xfrm rot="10800000">
            <a:off x="4190998" y="735568"/>
            <a:ext cx="609601" cy="89466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 des symptômes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381000" y="990600"/>
            <a:ext cx="5943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6283AD"/>
                </a:solidFill>
              </a:rPr>
              <a:t>Toux:</a:t>
            </a:r>
          </a:p>
          <a:p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Traitements antitussifs d</a:t>
            </a:r>
            <a:r>
              <a:rPr lang="fr-FR" dirty="0" err="1" smtClean="0"/>
              <a:t>écevants</a:t>
            </a:r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C</a:t>
            </a:r>
            <a:r>
              <a:rPr lang="fr-FR" dirty="0" err="1" smtClean="0"/>
              <a:t>orticothérapie</a:t>
            </a:r>
            <a:r>
              <a:rPr lang="fr-FR" dirty="0" smtClean="0"/>
              <a:t> à faible dose (5mg/j ou 10mg/j)</a:t>
            </a:r>
          </a:p>
          <a:p>
            <a:endParaRPr lang="fr-FR" dirty="0" smtClean="0"/>
          </a:p>
          <a:p>
            <a:r>
              <a:rPr lang="fr-FR" b="1" dirty="0" smtClean="0">
                <a:solidFill>
                  <a:srgbClr val="6283AD"/>
                </a:solidFill>
              </a:rPr>
              <a:t>Dyspnée:</a:t>
            </a:r>
          </a:p>
          <a:p>
            <a:endParaRPr lang="fr-FR" dirty="0" smtClean="0"/>
          </a:p>
          <a:p>
            <a:pPr lvl="1">
              <a:buFont typeface="Arial"/>
              <a:buChar char="•"/>
            </a:pPr>
            <a:r>
              <a:rPr lang="fr-FR" dirty="0" smtClean="0"/>
              <a:t>Oxygène?</a:t>
            </a:r>
          </a:p>
          <a:p>
            <a:pPr lvl="1">
              <a:buFont typeface="Arial"/>
              <a:buChar char="•"/>
            </a:pPr>
            <a:r>
              <a:rPr lang="fr-FR" dirty="0" smtClean="0"/>
              <a:t>Morphine?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15960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médicaments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553200" y="5061465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traitement des symptômes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" y="163023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transplantation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10" y="1861066"/>
            <a:ext cx="3086890" cy="22595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05200" y="55698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Réhabilitation respiratoire</a:t>
            </a:r>
            <a:endParaRPr lang="fr-FR" sz="2400" b="1" dirty="0"/>
          </a:p>
        </p:txBody>
      </p:sp>
      <p:sp>
        <p:nvSpPr>
          <p:cNvPr id="12" name="Flèche vers le haut 11"/>
          <p:cNvSpPr/>
          <p:nvPr/>
        </p:nvSpPr>
        <p:spPr>
          <a:xfrm rot="18258094">
            <a:off x="5516409" y="3868989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/>
          <p:cNvSpPr/>
          <p:nvPr/>
        </p:nvSpPr>
        <p:spPr>
          <a:xfrm rot="3645612">
            <a:off x="2895600" y="3832244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4267200" y="421347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haut 14"/>
          <p:cNvSpPr/>
          <p:nvPr/>
        </p:nvSpPr>
        <p:spPr>
          <a:xfrm rot="14073506">
            <a:off x="6019799" y="2030202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 rot="7414751">
            <a:off x="2438400" y="204275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/>
          <p:cNvSpPr/>
          <p:nvPr/>
        </p:nvSpPr>
        <p:spPr>
          <a:xfrm rot="10800000">
            <a:off x="4190998" y="735568"/>
            <a:ext cx="609601" cy="89466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55084" y="-256863"/>
            <a:ext cx="5257800" cy="8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réhabilitation respiratoire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15960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médicaments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553200" y="5061465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traitement des symptômes</a:t>
            </a:r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478560" y="4876800"/>
            <a:ext cx="1981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</a:t>
            </a:r>
            <a:r>
              <a:rPr lang="fr-FR" sz="2400" b="1" dirty="0" err="1" smtClean="0"/>
              <a:t>raitement</a:t>
            </a:r>
            <a:r>
              <a:rPr lang="fr-FR" sz="2400" b="1" dirty="0" smtClean="0"/>
              <a:t> des </a:t>
            </a:r>
          </a:p>
          <a:p>
            <a:pPr algn="ctr"/>
            <a:r>
              <a:rPr lang="fr-FR" sz="2400" b="1" dirty="0" err="1" smtClean="0"/>
              <a:t>comorbidités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" y="163023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transplantation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10" y="1861066"/>
            <a:ext cx="3086890" cy="22595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05200" y="55698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Réhabilitation respiratoire</a:t>
            </a:r>
            <a:endParaRPr lang="fr-FR" sz="2400" b="1" dirty="0"/>
          </a:p>
        </p:txBody>
      </p:sp>
      <p:sp>
        <p:nvSpPr>
          <p:cNvPr id="12" name="Flèche vers le haut 11"/>
          <p:cNvSpPr/>
          <p:nvPr/>
        </p:nvSpPr>
        <p:spPr>
          <a:xfrm rot="18258094">
            <a:off x="5516409" y="3868989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/>
          <p:cNvSpPr/>
          <p:nvPr/>
        </p:nvSpPr>
        <p:spPr>
          <a:xfrm rot="3645612">
            <a:off x="2895600" y="3832244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4267200" y="421347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haut 14"/>
          <p:cNvSpPr/>
          <p:nvPr/>
        </p:nvSpPr>
        <p:spPr>
          <a:xfrm rot="14073506">
            <a:off x="6019799" y="2030202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 rot="7414751">
            <a:off x="2438400" y="204275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/>
          <p:cNvSpPr/>
          <p:nvPr/>
        </p:nvSpPr>
        <p:spPr>
          <a:xfrm rot="10800000">
            <a:off x="4190998" y="735568"/>
            <a:ext cx="609601" cy="89466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 des </a:t>
            </a:r>
            <a:r>
              <a:rPr lang="fr-FR" sz="2800" b="1" dirty="0" err="1" smtClean="0"/>
              <a:t>comorbidités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371600" y="2133600"/>
            <a:ext cx="29718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charset="2"/>
              <a:buChar char="ü"/>
            </a:pPr>
            <a:r>
              <a:rPr lang="fr-FR" sz="2400" dirty="0" smtClean="0"/>
              <a:t>RGO</a:t>
            </a:r>
          </a:p>
          <a:p>
            <a:pPr>
              <a:buClr>
                <a:schemeClr val="accent1"/>
              </a:buClr>
              <a:buFont typeface="Wingdings" charset="2"/>
              <a:buChar char="ü"/>
            </a:pPr>
            <a:endParaRPr lang="fr-FR" sz="2400" dirty="0" smtClean="0"/>
          </a:p>
          <a:p>
            <a:pPr>
              <a:buClr>
                <a:schemeClr val="accent1"/>
              </a:buClr>
              <a:buFont typeface="Wingdings" charset="2"/>
              <a:buChar char="ü"/>
            </a:pPr>
            <a:r>
              <a:rPr lang="fr-FR" sz="2400" dirty="0" smtClean="0"/>
              <a:t>Coronaropathie</a:t>
            </a:r>
          </a:p>
          <a:p>
            <a:pPr>
              <a:buClr>
                <a:schemeClr val="accent1"/>
              </a:buClr>
              <a:buFont typeface="Wingdings" charset="2"/>
              <a:buChar char="ü"/>
            </a:pPr>
            <a:endParaRPr lang="fr-FR" sz="2400" dirty="0" smtClean="0"/>
          </a:p>
          <a:p>
            <a:pPr>
              <a:buClr>
                <a:schemeClr val="accent1"/>
              </a:buClr>
              <a:buFont typeface="Wingdings" charset="2"/>
              <a:buChar char="ü"/>
            </a:pPr>
            <a:r>
              <a:rPr lang="fr-FR" sz="2400" dirty="0" smtClean="0"/>
              <a:t>SAS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15960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médicaments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553200" y="5061465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traitement des symptômes</a:t>
            </a:r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478560" y="4876800"/>
            <a:ext cx="1981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</a:t>
            </a:r>
            <a:r>
              <a:rPr lang="fr-FR" sz="2400" b="1" dirty="0" err="1" smtClean="0"/>
              <a:t>raitement</a:t>
            </a:r>
            <a:r>
              <a:rPr lang="fr-FR" sz="2400" b="1" dirty="0" smtClean="0"/>
              <a:t> des </a:t>
            </a:r>
          </a:p>
          <a:p>
            <a:pPr algn="ctr"/>
            <a:r>
              <a:rPr lang="fr-FR" sz="2400" b="1" dirty="0" err="1" smtClean="0"/>
              <a:t>comorbidités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" y="163023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transplantation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10" y="1861066"/>
            <a:ext cx="3086890" cy="22595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05200" y="55698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Réhabilitation respiratoire</a:t>
            </a:r>
            <a:endParaRPr lang="fr-FR" sz="2400" b="1" dirty="0"/>
          </a:p>
        </p:txBody>
      </p:sp>
      <p:sp>
        <p:nvSpPr>
          <p:cNvPr id="12" name="Flèche vers le haut 11"/>
          <p:cNvSpPr/>
          <p:nvPr/>
        </p:nvSpPr>
        <p:spPr>
          <a:xfrm rot="18258094">
            <a:off x="5516409" y="3868989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/>
          <p:cNvSpPr/>
          <p:nvPr/>
        </p:nvSpPr>
        <p:spPr>
          <a:xfrm rot="3645612">
            <a:off x="2895600" y="3832244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4267200" y="421347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haut 14"/>
          <p:cNvSpPr/>
          <p:nvPr/>
        </p:nvSpPr>
        <p:spPr>
          <a:xfrm rot="14073506">
            <a:off x="6019799" y="2030202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 rot="7414751">
            <a:off x="2438400" y="2042753"/>
            <a:ext cx="609601" cy="135633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/>
          <p:cNvSpPr/>
          <p:nvPr/>
        </p:nvSpPr>
        <p:spPr>
          <a:xfrm rot="10800000">
            <a:off x="4190998" y="735568"/>
            <a:ext cx="609601" cy="89466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6705600" y="16002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Soins palliatifs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90600" y="1219200"/>
            <a:ext cx="6705600" cy="163121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000" b="1" dirty="0" smtClean="0"/>
              <a:t>FPI avant 60-65 ans: TOUJOURS penser à la transplantation</a:t>
            </a:r>
          </a:p>
          <a:p>
            <a:pPr>
              <a:buFont typeface="Wingdings" charset="2"/>
              <a:buChar char="ü"/>
            </a:pPr>
            <a:endParaRPr lang="fr-FR" sz="2000" b="1" dirty="0" smtClean="0"/>
          </a:p>
          <a:p>
            <a:pPr>
              <a:buFont typeface="Wingdings" charset="2"/>
              <a:buChar char="ü"/>
            </a:pPr>
            <a:r>
              <a:rPr lang="fr-FR" sz="2000" b="1" dirty="0" smtClean="0"/>
              <a:t>Les traitements </a:t>
            </a:r>
            <a:r>
              <a:rPr lang="fr-FR" sz="2000" b="1" dirty="0" err="1" smtClean="0"/>
              <a:t>antifibrotiques</a:t>
            </a:r>
            <a:r>
              <a:rPr lang="fr-FR" sz="2000" b="1" dirty="0" smtClean="0"/>
              <a:t> ralentissent le déclin de la fonction respiratoire</a:t>
            </a:r>
          </a:p>
          <a:p>
            <a:r>
              <a:rPr lang="fr-FR" sz="2000" b="1" dirty="0" smtClean="0">
                <a:sym typeface="Wingdings"/>
              </a:rPr>
              <a:t>		</a:t>
            </a:r>
            <a:r>
              <a:rPr lang="fr-FR" sz="2000" b="1" dirty="0" err="1" smtClean="0">
                <a:sym typeface="Wingdings"/>
              </a:rPr>
              <a:t></a:t>
            </a:r>
            <a:r>
              <a:rPr lang="fr-FR" sz="2000" b="1" dirty="0" smtClean="0">
                <a:sym typeface="Wingdings"/>
              </a:rPr>
              <a:t> Intérêt d’un dépistage précoce</a:t>
            </a:r>
            <a:endParaRPr lang="fr-FR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Traitement. Les messages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90600" y="1219200"/>
            <a:ext cx="6705600" cy="163121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000" b="1" dirty="0" smtClean="0"/>
              <a:t>FPI avant 60-65 ans: TOUJOURS penser à la transplantation</a:t>
            </a:r>
          </a:p>
          <a:p>
            <a:pPr>
              <a:buFont typeface="Wingdings" charset="2"/>
              <a:buChar char="ü"/>
            </a:pPr>
            <a:endParaRPr lang="fr-FR" sz="2000" b="1" dirty="0" smtClean="0"/>
          </a:p>
          <a:p>
            <a:pPr>
              <a:buFont typeface="Wingdings" charset="2"/>
              <a:buChar char="ü"/>
            </a:pPr>
            <a:r>
              <a:rPr lang="fr-FR" sz="2000" b="1" dirty="0" smtClean="0"/>
              <a:t>Les traitements </a:t>
            </a:r>
            <a:r>
              <a:rPr lang="fr-FR" sz="2000" b="1" dirty="0" err="1" smtClean="0"/>
              <a:t>antifibrotiques</a:t>
            </a:r>
            <a:r>
              <a:rPr lang="fr-FR" sz="2000" b="1" dirty="0" smtClean="0"/>
              <a:t> ralentissent le déclin de la fonction respiratoire</a:t>
            </a:r>
          </a:p>
          <a:p>
            <a:r>
              <a:rPr lang="fr-FR" sz="2000" b="1" dirty="0" smtClean="0">
                <a:sym typeface="Wingdings"/>
              </a:rPr>
              <a:t>		</a:t>
            </a:r>
            <a:r>
              <a:rPr lang="fr-FR" sz="2000" b="1" dirty="0" err="1" smtClean="0">
                <a:sym typeface="Wingdings"/>
              </a:rPr>
              <a:t></a:t>
            </a:r>
            <a:r>
              <a:rPr lang="fr-FR" sz="2000" b="1" dirty="0" smtClean="0">
                <a:sym typeface="Wingdings"/>
              </a:rPr>
              <a:t> Intérêt d’un dépistage précoce</a:t>
            </a:r>
            <a:endParaRPr lang="fr-FR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b="1" dirty="0"/>
              <a:t>FPI:</a:t>
            </a:r>
            <a:r>
              <a:rPr lang="fr-FR" sz="2800" b="1" dirty="0" smtClean="0"/>
              <a:t> Traitement. Les messages</a:t>
            </a:r>
            <a:endParaRPr lang="fr-FR" sz="28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990600" y="3657600"/>
            <a:ext cx="6705600" cy="132343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000" b="1" dirty="0" smtClean="0"/>
              <a:t> </a:t>
            </a:r>
            <a:r>
              <a:rPr lang="fr-FR" sz="2000" b="1" dirty="0" err="1" smtClean="0"/>
              <a:t>Crépitants</a:t>
            </a:r>
            <a:r>
              <a:rPr lang="fr-FR" sz="2000" b="1" dirty="0" smtClean="0"/>
              <a:t> velcro persistants </a:t>
            </a:r>
            <a:r>
              <a:rPr lang="fr-FR" sz="2000" b="1" dirty="0" err="1" smtClean="0">
                <a:sym typeface="Wingdings"/>
              </a:rPr>
              <a:t></a:t>
            </a:r>
            <a:r>
              <a:rPr lang="fr-FR" sz="2000" b="1" dirty="0" smtClean="0">
                <a:sym typeface="Wingdings"/>
              </a:rPr>
              <a:t> scanner</a:t>
            </a:r>
          </a:p>
          <a:p>
            <a:pPr>
              <a:buFont typeface="Wingdings" charset="2"/>
              <a:buChar char="ü"/>
            </a:pPr>
            <a:endParaRPr lang="fr-FR" sz="2000" b="1" dirty="0" smtClean="0">
              <a:sym typeface="Wingdings"/>
            </a:endParaRPr>
          </a:p>
          <a:p>
            <a:pPr>
              <a:buFont typeface="Wingdings" charset="2"/>
              <a:buChar char="ü"/>
            </a:pPr>
            <a:r>
              <a:rPr lang="fr-FR" sz="2000" b="1" dirty="0" smtClean="0">
                <a:sym typeface="Wingdings"/>
              </a:rPr>
              <a:t> PID </a:t>
            </a:r>
            <a:r>
              <a:rPr lang="fr-FR" sz="2000" b="1" dirty="0" err="1" smtClean="0">
                <a:sym typeface="Wingdings"/>
              </a:rPr>
              <a:t></a:t>
            </a:r>
            <a:r>
              <a:rPr lang="fr-FR" sz="2000" b="1" dirty="0" smtClean="0">
                <a:sym typeface="Wingdings"/>
              </a:rPr>
              <a:t> bilan en milieu spécialisé</a:t>
            </a:r>
          </a:p>
          <a:p>
            <a:endParaRPr lang="fr-FR" sz="2000" b="1" dirty="0" smtClean="0"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/>
          <p:cNvSpPr txBox="1">
            <a:spLocks noChangeArrowheads="1"/>
          </p:cNvSpPr>
          <p:nvPr/>
        </p:nvSpPr>
        <p:spPr bwMode="auto">
          <a:xfrm>
            <a:off x="1981200" y="533400"/>
            <a:ext cx="4343400" cy="369888"/>
          </a:xfrm>
          <a:prstGeom prst="rect">
            <a:avLst/>
          </a:prstGeom>
          <a:solidFill>
            <a:srgbClr val="1F49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FFFFFF"/>
                </a:solidFill>
                <a:latin typeface="Calibri" pitchFamily="34" charset="0"/>
              </a:rPr>
              <a:t>Pneumopathies interstitielles idiopathiques</a:t>
            </a:r>
          </a:p>
        </p:txBody>
      </p:sp>
      <p:sp>
        <p:nvSpPr>
          <p:cNvPr id="22530" name="ZoneTexte 2"/>
          <p:cNvSpPr txBox="1">
            <a:spLocks noChangeArrowheads="1"/>
          </p:cNvSpPr>
          <p:nvPr/>
        </p:nvSpPr>
        <p:spPr bwMode="auto">
          <a:xfrm>
            <a:off x="1981200" y="1258888"/>
            <a:ext cx="15621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Non familiales</a:t>
            </a:r>
          </a:p>
          <a:p>
            <a:r>
              <a:rPr lang="fr-FR" sz="1600">
                <a:latin typeface="Calibri" pitchFamily="34" charset="0"/>
              </a:rPr>
              <a:t>&gt; 80%</a:t>
            </a:r>
          </a:p>
        </p:txBody>
      </p:sp>
      <p:sp>
        <p:nvSpPr>
          <p:cNvPr id="22531" name="ZoneTexte 3"/>
          <p:cNvSpPr txBox="1">
            <a:spLocks noChangeArrowheads="1"/>
          </p:cNvSpPr>
          <p:nvPr/>
        </p:nvSpPr>
        <p:spPr bwMode="auto">
          <a:xfrm>
            <a:off x="5181600" y="1260475"/>
            <a:ext cx="11430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Familiales</a:t>
            </a:r>
          </a:p>
          <a:p>
            <a:r>
              <a:rPr lang="fr-FR" sz="1600">
                <a:latin typeface="Calibri" pitchFamily="34" charset="0"/>
              </a:rPr>
              <a:t>2-20%</a:t>
            </a:r>
          </a:p>
        </p:txBody>
      </p:sp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1981200" y="2366963"/>
            <a:ext cx="167640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PII majeures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5334000" y="2366963"/>
            <a:ext cx="990600" cy="922337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rares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LIP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PPFE</a:t>
            </a:r>
          </a:p>
        </p:txBody>
      </p:sp>
      <p:sp>
        <p:nvSpPr>
          <p:cNvPr id="22534" name="ZoneTexte 6"/>
          <p:cNvSpPr txBox="1">
            <a:spLocks noChangeArrowheads="1"/>
          </p:cNvSpPr>
          <p:nvPr/>
        </p:nvSpPr>
        <p:spPr bwMode="auto">
          <a:xfrm>
            <a:off x="228600" y="3705225"/>
            <a:ext cx="2286000" cy="1201738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chroniques fibrosantes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FPI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PINS</a:t>
            </a:r>
          </a:p>
        </p:txBody>
      </p:sp>
      <p:sp>
        <p:nvSpPr>
          <p:cNvPr id="22535" name="ZoneTexte 7"/>
          <p:cNvSpPr txBox="1">
            <a:spLocks noChangeArrowheads="1"/>
          </p:cNvSpPr>
          <p:nvPr/>
        </p:nvSpPr>
        <p:spPr bwMode="auto">
          <a:xfrm>
            <a:off x="2895600" y="3705225"/>
            <a:ext cx="2819400" cy="1477963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aiguës ou subaiguës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POC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PIA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 i="1">
                <a:latin typeface="Calibri" pitchFamily="34" charset="0"/>
              </a:rPr>
              <a:t>Exacerbation aiguë de PII</a:t>
            </a:r>
          </a:p>
        </p:txBody>
      </p:sp>
      <p:sp>
        <p:nvSpPr>
          <p:cNvPr id="22536" name="ZoneTexte 8"/>
          <p:cNvSpPr txBox="1">
            <a:spLocks noChangeArrowheads="1"/>
          </p:cNvSpPr>
          <p:nvPr/>
        </p:nvSpPr>
        <p:spPr bwMode="auto">
          <a:xfrm>
            <a:off x="6210300" y="3705225"/>
            <a:ext cx="2324100" cy="923925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liées au tabac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Rb-ILD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DIP</a:t>
            </a:r>
          </a:p>
        </p:txBody>
      </p:sp>
      <p:cxnSp>
        <p:nvCxnSpPr>
          <p:cNvPr id="16" name="Forme 15"/>
          <p:cNvCxnSpPr>
            <a:stCxn id="22529" idx="2"/>
            <a:endCxn id="22530" idx="0"/>
          </p:cNvCxnSpPr>
          <p:nvPr/>
        </p:nvCxnSpPr>
        <p:spPr>
          <a:xfrm rot="5400000">
            <a:off x="3279775" y="385763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Forme 15"/>
          <p:cNvCxnSpPr/>
          <p:nvPr/>
        </p:nvCxnSpPr>
        <p:spPr>
          <a:xfrm rot="5400000">
            <a:off x="3279775" y="1493838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Forme 28"/>
          <p:cNvCxnSpPr>
            <a:stCxn id="22530" idx="2"/>
          </p:cNvCxnSpPr>
          <p:nvPr/>
        </p:nvCxnSpPr>
        <p:spPr>
          <a:xfrm rot="16200000" flipH="1">
            <a:off x="3389312" y="1247776"/>
            <a:ext cx="136525" cy="139065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22529" idx="2"/>
            <a:endCxn id="22531" idx="0"/>
          </p:cNvCxnSpPr>
          <p:nvPr/>
        </p:nvCxnSpPr>
        <p:spPr>
          <a:xfrm rot="16200000" flipH="1">
            <a:off x="4774406" y="281782"/>
            <a:ext cx="357187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/>
          <p:nvPr/>
        </p:nvCxnSpPr>
        <p:spPr>
          <a:xfrm rot="16200000" flipH="1">
            <a:off x="4774406" y="1388269"/>
            <a:ext cx="357188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Forme 34"/>
          <p:cNvCxnSpPr>
            <a:stCxn id="22531" idx="2"/>
          </p:cNvCxnSpPr>
          <p:nvPr/>
        </p:nvCxnSpPr>
        <p:spPr>
          <a:xfrm rot="5400000">
            <a:off x="4885531" y="1143794"/>
            <a:ext cx="134938" cy="160020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stCxn id="22532" idx="2"/>
            <a:endCxn id="22534" idx="0"/>
          </p:cNvCxnSpPr>
          <p:nvPr/>
        </p:nvCxnSpPr>
        <p:spPr>
          <a:xfrm rot="5400000">
            <a:off x="1610519" y="2496344"/>
            <a:ext cx="969962" cy="1447800"/>
          </a:xfrm>
          <a:prstGeom prst="bentConnector3">
            <a:avLst>
              <a:gd name="adj1" fmla="val 69203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22532" idx="2"/>
            <a:endCxn id="22535" idx="0"/>
          </p:cNvCxnSpPr>
          <p:nvPr/>
        </p:nvCxnSpPr>
        <p:spPr>
          <a:xfrm rot="16200000" flipH="1">
            <a:off x="3077369" y="2477294"/>
            <a:ext cx="969962" cy="1485900"/>
          </a:xfrm>
          <a:prstGeom prst="bentConnector3">
            <a:avLst>
              <a:gd name="adj1" fmla="val 70948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endCxn id="22536" idx="0"/>
          </p:cNvCxnSpPr>
          <p:nvPr/>
        </p:nvCxnSpPr>
        <p:spPr>
          <a:xfrm>
            <a:off x="4305300" y="3429000"/>
            <a:ext cx="3067050" cy="276225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6" name="ZoneTexte 27"/>
          <p:cNvSpPr txBox="1">
            <a:spLocks noChangeArrowheads="1"/>
          </p:cNvSpPr>
          <p:nvPr/>
        </p:nvSpPr>
        <p:spPr bwMode="auto">
          <a:xfrm>
            <a:off x="6877050" y="2366963"/>
            <a:ext cx="165735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inclassables</a:t>
            </a:r>
          </a:p>
        </p:txBody>
      </p:sp>
      <p:cxnSp>
        <p:nvCxnSpPr>
          <p:cNvPr id="42" name="Connecteur en angle 41"/>
          <p:cNvCxnSpPr>
            <a:endCxn id="22546" idx="0"/>
          </p:cNvCxnSpPr>
          <p:nvPr/>
        </p:nvCxnSpPr>
        <p:spPr>
          <a:xfrm>
            <a:off x="5753100" y="2209800"/>
            <a:ext cx="1952625" cy="157163"/>
          </a:xfrm>
          <a:prstGeom prst="bentConnector2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8" name="ZoneTexte 9"/>
          <p:cNvSpPr txBox="1">
            <a:spLocks noChangeArrowheads="1"/>
          </p:cNvSpPr>
          <p:nvPr/>
        </p:nvSpPr>
        <p:spPr bwMode="auto">
          <a:xfrm>
            <a:off x="6096000" y="5233988"/>
            <a:ext cx="2895600" cy="8382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i="1">
                <a:latin typeface="Calibri" pitchFamily="34" charset="0"/>
              </a:rPr>
              <a:t>Diagnostics histologiques rares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PI bronchiolocentrique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AFOP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oneTexte 1"/>
          <p:cNvSpPr txBox="1">
            <a:spLocks noChangeArrowheads="1"/>
          </p:cNvSpPr>
          <p:nvPr/>
        </p:nvSpPr>
        <p:spPr bwMode="auto">
          <a:xfrm>
            <a:off x="1981200" y="533400"/>
            <a:ext cx="4343400" cy="369888"/>
          </a:xfrm>
          <a:prstGeom prst="rect">
            <a:avLst/>
          </a:prstGeom>
          <a:solidFill>
            <a:srgbClr val="1F49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FFFFFF"/>
                </a:solidFill>
                <a:latin typeface="Calibri" pitchFamily="34" charset="0"/>
              </a:rPr>
              <a:t>Pneumopathies interstitielles idiopathiques</a:t>
            </a:r>
          </a:p>
        </p:txBody>
      </p:sp>
      <p:sp>
        <p:nvSpPr>
          <p:cNvPr id="22530" name="ZoneTexte 2"/>
          <p:cNvSpPr txBox="1">
            <a:spLocks noChangeArrowheads="1"/>
          </p:cNvSpPr>
          <p:nvPr/>
        </p:nvSpPr>
        <p:spPr bwMode="auto">
          <a:xfrm>
            <a:off x="1981200" y="1258888"/>
            <a:ext cx="15621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Non familiales</a:t>
            </a:r>
          </a:p>
          <a:p>
            <a:r>
              <a:rPr lang="fr-FR" sz="1600">
                <a:latin typeface="Calibri" pitchFamily="34" charset="0"/>
              </a:rPr>
              <a:t>&gt; 80%</a:t>
            </a:r>
          </a:p>
        </p:txBody>
      </p:sp>
      <p:sp>
        <p:nvSpPr>
          <p:cNvPr id="22531" name="ZoneTexte 3"/>
          <p:cNvSpPr txBox="1">
            <a:spLocks noChangeArrowheads="1"/>
          </p:cNvSpPr>
          <p:nvPr/>
        </p:nvSpPr>
        <p:spPr bwMode="auto">
          <a:xfrm>
            <a:off x="5181600" y="1260475"/>
            <a:ext cx="1143000" cy="61595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Familiales</a:t>
            </a:r>
          </a:p>
          <a:p>
            <a:r>
              <a:rPr lang="fr-FR" sz="1600">
                <a:latin typeface="Calibri" pitchFamily="34" charset="0"/>
              </a:rPr>
              <a:t>2-20%</a:t>
            </a:r>
          </a:p>
        </p:txBody>
      </p:sp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1981200" y="2366963"/>
            <a:ext cx="167640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tx2"/>
                </a:solidFill>
                <a:latin typeface="Calibri" pitchFamily="34" charset="0"/>
              </a:rPr>
              <a:t>PII majeures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5334000" y="2366963"/>
            <a:ext cx="990600" cy="922337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rares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LIP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PPFE</a:t>
            </a:r>
          </a:p>
        </p:txBody>
      </p:sp>
      <p:sp>
        <p:nvSpPr>
          <p:cNvPr id="22534" name="ZoneTexte 6"/>
          <p:cNvSpPr txBox="1">
            <a:spLocks noChangeArrowheads="1"/>
          </p:cNvSpPr>
          <p:nvPr/>
        </p:nvSpPr>
        <p:spPr bwMode="auto">
          <a:xfrm>
            <a:off x="228600" y="3705225"/>
            <a:ext cx="2286000" cy="1201738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chroniques fibrosantes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FPI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PINS</a:t>
            </a:r>
          </a:p>
        </p:txBody>
      </p:sp>
      <p:sp>
        <p:nvSpPr>
          <p:cNvPr id="22535" name="ZoneTexte 7"/>
          <p:cNvSpPr txBox="1">
            <a:spLocks noChangeArrowheads="1"/>
          </p:cNvSpPr>
          <p:nvPr/>
        </p:nvSpPr>
        <p:spPr bwMode="auto">
          <a:xfrm>
            <a:off x="2895600" y="3705225"/>
            <a:ext cx="2819400" cy="1477963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aiguës ou subaiguës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POC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PIA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 i="1">
                <a:latin typeface="Calibri" pitchFamily="34" charset="0"/>
              </a:rPr>
              <a:t>Exacerbation aiguë de PII</a:t>
            </a:r>
          </a:p>
        </p:txBody>
      </p:sp>
      <p:sp>
        <p:nvSpPr>
          <p:cNvPr id="22536" name="ZoneTexte 8"/>
          <p:cNvSpPr txBox="1">
            <a:spLocks noChangeArrowheads="1"/>
          </p:cNvSpPr>
          <p:nvPr/>
        </p:nvSpPr>
        <p:spPr bwMode="auto">
          <a:xfrm>
            <a:off x="6210300" y="3705225"/>
            <a:ext cx="2324100" cy="923925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Calibri" pitchFamily="34" charset="0"/>
              </a:rPr>
              <a:t>PII liées au tabac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Rb-ILD</a:t>
            </a:r>
          </a:p>
          <a:p>
            <a:pPr>
              <a:buFont typeface="Arial" charset="0"/>
              <a:buChar char="•"/>
            </a:pPr>
            <a:r>
              <a:rPr lang="fr-FR">
                <a:latin typeface="Calibri" pitchFamily="34" charset="0"/>
              </a:rPr>
              <a:t>DIP</a:t>
            </a:r>
          </a:p>
        </p:txBody>
      </p:sp>
      <p:cxnSp>
        <p:nvCxnSpPr>
          <p:cNvPr id="16" name="Forme 15"/>
          <p:cNvCxnSpPr>
            <a:stCxn id="22529" idx="2"/>
            <a:endCxn id="22530" idx="0"/>
          </p:cNvCxnSpPr>
          <p:nvPr/>
        </p:nvCxnSpPr>
        <p:spPr>
          <a:xfrm rot="5400000">
            <a:off x="3279775" y="385763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Forme 15"/>
          <p:cNvCxnSpPr/>
          <p:nvPr/>
        </p:nvCxnSpPr>
        <p:spPr>
          <a:xfrm rot="5400000">
            <a:off x="3279775" y="1493838"/>
            <a:ext cx="355600" cy="139065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Forme 28"/>
          <p:cNvCxnSpPr>
            <a:stCxn id="22530" idx="2"/>
          </p:cNvCxnSpPr>
          <p:nvPr/>
        </p:nvCxnSpPr>
        <p:spPr>
          <a:xfrm rot="16200000" flipH="1">
            <a:off x="3389312" y="1247776"/>
            <a:ext cx="136525" cy="139065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22529" idx="2"/>
            <a:endCxn id="22531" idx="0"/>
          </p:cNvCxnSpPr>
          <p:nvPr/>
        </p:nvCxnSpPr>
        <p:spPr>
          <a:xfrm rot="16200000" flipH="1">
            <a:off x="4774406" y="281782"/>
            <a:ext cx="357187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/>
          <p:nvPr/>
        </p:nvCxnSpPr>
        <p:spPr>
          <a:xfrm rot="16200000" flipH="1">
            <a:off x="4774406" y="1388269"/>
            <a:ext cx="357188" cy="1600200"/>
          </a:xfrm>
          <a:prstGeom prst="bentConnector3">
            <a:avLst>
              <a:gd name="adj1" fmla="val 50000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Forme 34"/>
          <p:cNvCxnSpPr>
            <a:stCxn id="22531" idx="2"/>
          </p:cNvCxnSpPr>
          <p:nvPr/>
        </p:nvCxnSpPr>
        <p:spPr>
          <a:xfrm rot="5400000">
            <a:off x="4885531" y="1143794"/>
            <a:ext cx="134938" cy="1600200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/>
          <p:cNvCxnSpPr>
            <a:stCxn id="22532" idx="2"/>
            <a:endCxn id="22534" idx="0"/>
          </p:cNvCxnSpPr>
          <p:nvPr/>
        </p:nvCxnSpPr>
        <p:spPr>
          <a:xfrm rot="5400000">
            <a:off x="1610519" y="2496344"/>
            <a:ext cx="969962" cy="1447800"/>
          </a:xfrm>
          <a:prstGeom prst="bentConnector3">
            <a:avLst>
              <a:gd name="adj1" fmla="val 69203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22532" idx="2"/>
            <a:endCxn id="22535" idx="0"/>
          </p:cNvCxnSpPr>
          <p:nvPr/>
        </p:nvCxnSpPr>
        <p:spPr>
          <a:xfrm rot="16200000" flipH="1">
            <a:off x="3077369" y="2477294"/>
            <a:ext cx="969962" cy="1485900"/>
          </a:xfrm>
          <a:prstGeom prst="bentConnector3">
            <a:avLst>
              <a:gd name="adj1" fmla="val 70948"/>
            </a:avLst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endCxn id="22536" idx="0"/>
          </p:cNvCxnSpPr>
          <p:nvPr/>
        </p:nvCxnSpPr>
        <p:spPr>
          <a:xfrm>
            <a:off x="4305300" y="3429000"/>
            <a:ext cx="3067050" cy="276225"/>
          </a:xfrm>
          <a:prstGeom prst="bentConnector2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6" name="ZoneTexte 27"/>
          <p:cNvSpPr txBox="1">
            <a:spLocks noChangeArrowheads="1"/>
          </p:cNvSpPr>
          <p:nvPr/>
        </p:nvSpPr>
        <p:spPr bwMode="auto">
          <a:xfrm>
            <a:off x="6877050" y="2366963"/>
            <a:ext cx="1657350" cy="3683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1F497D"/>
                </a:solidFill>
                <a:latin typeface="Calibri" pitchFamily="34" charset="0"/>
              </a:rPr>
              <a:t>PII inclassables</a:t>
            </a:r>
          </a:p>
        </p:txBody>
      </p:sp>
      <p:cxnSp>
        <p:nvCxnSpPr>
          <p:cNvPr id="42" name="Connecteur en angle 41"/>
          <p:cNvCxnSpPr>
            <a:endCxn id="22546" idx="0"/>
          </p:cNvCxnSpPr>
          <p:nvPr/>
        </p:nvCxnSpPr>
        <p:spPr>
          <a:xfrm>
            <a:off x="5753100" y="2209800"/>
            <a:ext cx="1952625" cy="157163"/>
          </a:xfrm>
          <a:prstGeom prst="bentConnector2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48" name="ZoneTexte 9"/>
          <p:cNvSpPr txBox="1">
            <a:spLocks noChangeArrowheads="1"/>
          </p:cNvSpPr>
          <p:nvPr/>
        </p:nvSpPr>
        <p:spPr bwMode="auto">
          <a:xfrm>
            <a:off x="6096000" y="5233988"/>
            <a:ext cx="2895600" cy="838200"/>
          </a:xfrm>
          <a:prstGeom prst="rect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i="1">
                <a:latin typeface="Calibri" pitchFamily="34" charset="0"/>
              </a:rPr>
              <a:t>Diagnostics histologiques rares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PI bronchiolocentrique</a:t>
            </a:r>
          </a:p>
          <a:p>
            <a:pPr>
              <a:buFont typeface="Arial" charset="0"/>
              <a:buChar char="•"/>
            </a:pPr>
            <a:r>
              <a:rPr lang="fr-FR" sz="1600" i="1">
                <a:latin typeface="Calibri" pitchFamily="34" charset="0"/>
              </a:rPr>
              <a:t>AFOP</a:t>
            </a:r>
          </a:p>
        </p:txBody>
      </p:sp>
      <p:sp>
        <p:nvSpPr>
          <p:cNvPr id="22" name="Ellipse 21"/>
          <p:cNvSpPr/>
          <p:nvPr/>
        </p:nvSpPr>
        <p:spPr>
          <a:xfrm>
            <a:off x="4800600" y="903288"/>
            <a:ext cx="2076450" cy="1463675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Les PID </a:t>
            </a:r>
            <a:r>
              <a:rPr lang="fr-FR" sz="2400" b="1" dirty="0" err="1" smtClean="0"/>
              <a:t>fibrosantes</a:t>
            </a:r>
            <a:r>
              <a:rPr lang="fr-FR" sz="2400" b="1" dirty="0" smtClean="0"/>
              <a:t> d’origine génétique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304800" y="685800"/>
            <a:ext cx="3429000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1"/>
                </a:solidFill>
              </a:rPr>
              <a:t>Anomalies du surfactant</a:t>
            </a:r>
          </a:p>
          <a:p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SFTPC</a:t>
            </a:r>
          </a:p>
          <a:p>
            <a:pPr>
              <a:buFont typeface="Arial"/>
              <a:buChar char="•"/>
            </a:pP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SFTPB</a:t>
            </a:r>
          </a:p>
          <a:p>
            <a:pPr>
              <a:buFont typeface="Arial"/>
              <a:buChar char="•"/>
            </a:pPr>
            <a:r>
              <a:rPr lang="fr-FR" dirty="0" smtClean="0"/>
              <a:t>SFTPA</a:t>
            </a:r>
          </a:p>
          <a:p>
            <a:pPr>
              <a:buFont typeface="Arial"/>
              <a:buChar char="•"/>
            </a:pPr>
            <a:r>
              <a:rPr lang="fr-FR" dirty="0" smtClean="0"/>
              <a:t>ABCA3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114800" y="685800"/>
            <a:ext cx="4648200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6283AD"/>
                </a:solidFill>
              </a:rPr>
              <a:t>Anomalies du complexe </a:t>
            </a:r>
            <a:r>
              <a:rPr lang="fr-FR" sz="2400" b="1" dirty="0" err="1" smtClean="0">
                <a:solidFill>
                  <a:srgbClr val="6283AD"/>
                </a:solidFill>
              </a:rPr>
              <a:t>télomérase</a:t>
            </a:r>
            <a:endParaRPr lang="fr-FR" sz="2400" b="1" dirty="0" smtClean="0">
              <a:solidFill>
                <a:srgbClr val="6283AD"/>
              </a:solidFill>
            </a:endParaRPr>
          </a:p>
          <a:p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TERT</a:t>
            </a:r>
          </a:p>
          <a:p>
            <a:pPr>
              <a:buFont typeface="Arial"/>
              <a:buChar char="•"/>
            </a:pPr>
            <a:r>
              <a:rPr lang="fr-FR" dirty="0" smtClean="0"/>
              <a:t>TERC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953000" y="3011269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</a:t>
            </a:r>
            <a:r>
              <a:rPr lang="fr-FR" dirty="0" err="1" smtClean="0"/>
              <a:t>éloméropathie</a:t>
            </a:r>
            <a:r>
              <a:rPr lang="fr-FR" dirty="0" smtClean="0"/>
              <a:t>= </a:t>
            </a:r>
          </a:p>
          <a:p>
            <a:pPr algn="ctr"/>
            <a:r>
              <a:rPr lang="fr-FR" dirty="0" err="1" smtClean="0"/>
              <a:t>sd</a:t>
            </a:r>
            <a:r>
              <a:rPr lang="fr-FR" dirty="0" smtClean="0"/>
              <a:t> des télomères courts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r="49980" b="11559"/>
          <a:stretch>
            <a:fillRect/>
          </a:stretch>
        </p:blipFill>
        <p:spPr bwMode="auto">
          <a:xfrm>
            <a:off x="4953000" y="3627061"/>
            <a:ext cx="3193421" cy="3078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304800" y="35446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Pas d’anomalie en dehors du poumon</a:t>
            </a:r>
            <a:endParaRPr lang="fr-FR" dirty="0"/>
          </a:p>
        </p:txBody>
      </p:sp>
      <p:sp>
        <p:nvSpPr>
          <p:cNvPr id="8" name="Flèche vers le bas 7"/>
          <p:cNvSpPr/>
          <p:nvPr/>
        </p:nvSpPr>
        <p:spPr>
          <a:xfrm>
            <a:off x="1905000" y="2809458"/>
            <a:ext cx="533400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6324600" y="2347793"/>
            <a:ext cx="533400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Les PID </a:t>
            </a:r>
            <a:r>
              <a:rPr lang="fr-FR" sz="2400" b="1" dirty="0" err="1" smtClean="0"/>
              <a:t>fibrosantes</a:t>
            </a:r>
            <a:r>
              <a:rPr lang="fr-FR" sz="2400" b="1" dirty="0" smtClean="0"/>
              <a:t> d’origine génétique</a:t>
            </a:r>
            <a:endParaRPr lang="fr-FR" sz="2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62000" y="838200"/>
            <a:ext cx="739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Quand y penser?</a:t>
            </a:r>
          </a:p>
          <a:p>
            <a:endParaRPr lang="fr-FR" sz="2000" dirty="0" smtClean="0"/>
          </a:p>
          <a:p>
            <a:r>
              <a:rPr lang="fr-FR" sz="2000" dirty="0" smtClean="0"/>
              <a:t>Toute PID </a:t>
            </a:r>
            <a:r>
              <a:rPr lang="fr-FR" sz="2000" dirty="0" err="1" smtClean="0"/>
              <a:t>fibrosante</a:t>
            </a:r>
            <a:r>
              <a:rPr lang="fr-FR" sz="2000" dirty="0" smtClean="0"/>
              <a:t> et :</a:t>
            </a:r>
          </a:p>
          <a:p>
            <a:endParaRPr lang="fr-FR" sz="2000" dirty="0" smtClean="0"/>
          </a:p>
          <a:p>
            <a:pPr lvl="1">
              <a:buFont typeface="Arial"/>
              <a:buChar char="•"/>
            </a:pPr>
            <a:r>
              <a:rPr lang="fr-FR" sz="2000" dirty="0" smtClean="0"/>
              <a:t>Age&lt;50 ans au diagnostic</a:t>
            </a:r>
          </a:p>
          <a:p>
            <a:pPr lvl="1">
              <a:buFont typeface="Arial"/>
              <a:buChar char="•"/>
            </a:pPr>
            <a:r>
              <a:rPr lang="fr-FR" sz="2000" dirty="0" smtClean="0"/>
              <a:t>A</a:t>
            </a:r>
            <a:r>
              <a:rPr lang="fr-FR" sz="2000" dirty="0" err="1" smtClean="0"/>
              <a:t>tcd</a:t>
            </a:r>
            <a:r>
              <a:rPr lang="fr-FR" sz="2000" dirty="0" smtClean="0"/>
              <a:t> familial de PID </a:t>
            </a:r>
            <a:r>
              <a:rPr lang="fr-FR" sz="2000" dirty="0" err="1" smtClean="0"/>
              <a:t>fibrosante</a:t>
            </a:r>
            <a:r>
              <a:rPr lang="fr-FR" sz="2000" dirty="0" smtClean="0"/>
              <a:t> au premier degré</a:t>
            </a:r>
          </a:p>
          <a:p>
            <a:pPr lvl="1">
              <a:buFont typeface="Arial"/>
              <a:buChar char="•"/>
            </a:pPr>
            <a:r>
              <a:rPr lang="fr-FR" sz="2000" dirty="0" smtClean="0"/>
              <a:t>Suspicion de </a:t>
            </a:r>
            <a:r>
              <a:rPr lang="fr-FR" sz="2000" dirty="0" err="1" smtClean="0"/>
              <a:t>téloméropathie</a:t>
            </a:r>
            <a:r>
              <a:rPr lang="fr-FR" sz="2000" dirty="0" smtClean="0"/>
              <a:t>: perso ou familial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838200" y="577279"/>
            <a:ext cx="6021817" cy="5290121"/>
            <a:chOff x="2109732" y="2362200"/>
            <a:chExt cx="4467336" cy="417944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9732" y="2362200"/>
              <a:ext cx="4467336" cy="4179441"/>
            </a:xfrm>
            <a:prstGeom prst="rect">
              <a:avLst/>
            </a:prstGeom>
          </p:spPr>
        </p:pic>
        <p:sp>
          <p:nvSpPr>
            <p:cNvPr id="4" name="Ellipse 3"/>
            <p:cNvSpPr/>
            <p:nvPr/>
          </p:nvSpPr>
          <p:spPr>
            <a:xfrm>
              <a:off x="4343400" y="23622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/>
            <p:cNvSpPr/>
            <p:nvPr/>
          </p:nvSpPr>
          <p:spPr>
            <a:xfrm>
              <a:off x="4922519" y="43434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5090159" y="54864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4069081" y="32766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/>
            <p:cNvSpPr/>
            <p:nvPr/>
          </p:nvSpPr>
          <p:spPr>
            <a:xfrm>
              <a:off x="2971800" y="35814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5562600" y="34290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/>
            <p:cNvSpPr/>
            <p:nvPr/>
          </p:nvSpPr>
          <p:spPr>
            <a:xfrm>
              <a:off x="5196838" y="4648200"/>
              <a:ext cx="274319" cy="304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6"/>
          <p:cNvGrpSpPr>
            <a:grpSpLocks/>
          </p:cNvGrpSpPr>
          <p:nvPr/>
        </p:nvGrpSpPr>
        <p:grpSpPr bwMode="auto">
          <a:xfrm rot="274393">
            <a:off x="1787525" y="1598613"/>
            <a:ext cx="6040438" cy="3854450"/>
            <a:chOff x="1468861" y="2758936"/>
            <a:chExt cx="6040601" cy="3854728"/>
          </a:xfrm>
        </p:grpSpPr>
        <p:pic>
          <p:nvPicPr>
            <p:cNvPr id="53250" name="Image 3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1049761" y="4375279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51" name="Image 4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3213676" y="3787637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52" name="Image 5" descr="pas à pas.jpg"/>
            <p:cNvPicPr>
              <a:picLocks noChangeAspect="1"/>
            </p:cNvPicPr>
            <p:nvPr/>
          </p:nvPicPr>
          <p:blipFill>
            <a:blip r:embed="rId2"/>
            <a:srcRect l="47850" t="64299"/>
            <a:stretch>
              <a:fillRect/>
            </a:stretch>
          </p:blipFill>
          <p:spPr bwMode="auto">
            <a:xfrm rot="6723310">
              <a:off x="5271077" y="3178036"/>
              <a:ext cx="2657485" cy="1819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76400" y="2133600"/>
            <a:ext cx="60198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La pneumologie en quelques diapos…</a:t>
            </a:r>
            <a:endParaRPr lang="fr-FR" sz="28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rcRect r="44729" b="43063"/>
          <a:stretch>
            <a:fillRect/>
          </a:stretch>
        </p:blipFill>
        <p:spPr>
          <a:xfrm>
            <a:off x="5715000" y="0"/>
            <a:ext cx="2286000" cy="2819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 l="45547" t="46165"/>
          <a:stretch>
            <a:fillRect/>
          </a:stretch>
        </p:blipFill>
        <p:spPr>
          <a:xfrm>
            <a:off x="719634" y="152400"/>
            <a:ext cx="2252166" cy="266579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04800" y="3048000"/>
            <a:ext cx="270936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INSPIRATION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04800" y="3810000"/>
            <a:ext cx="27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actif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791200" y="3048000"/>
            <a:ext cx="31242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EXPIRATION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791200" y="3810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passif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7718668" y="228600"/>
            <a:ext cx="1425332" cy="15252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657600" y="914400"/>
            <a:ext cx="1493520" cy="1600200"/>
          </a:xfrm>
          <a:prstGeom prst="rect">
            <a:avLst/>
          </a:prstGeom>
        </p:spPr>
      </p:pic>
      <p:sp>
        <p:nvSpPr>
          <p:cNvPr id="13" name="Flèche courbée vers la gauche 12"/>
          <p:cNvSpPr/>
          <p:nvPr/>
        </p:nvSpPr>
        <p:spPr>
          <a:xfrm rot="16200000">
            <a:off x="4075553" y="-554875"/>
            <a:ext cx="677234" cy="2906459"/>
          </a:xfrm>
          <a:prstGeom prst="curvedLeftArrow">
            <a:avLst>
              <a:gd name="adj1" fmla="val 6140"/>
              <a:gd name="adj2" fmla="val 47768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76600" y="3048000"/>
            <a:ext cx="22860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Echanges gazeux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276600" y="35330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iffusion</a:t>
            </a:r>
            <a:r>
              <a:rPr lang="fr-FR" dirty="0" smtClean="0"/>
              <a:t> de l’O</a:t>
            </a:r>
            <a:r>
              <a:rPr lang="fr-FR" baseline="-25000" dirty="0" smtClean="0"/>
              <a:t>2</a:t>
            </a:r>
            <a:r>
              <a:rPr lang="fr-FR" dirty="0" smtClean="0"/>
              <a:t> et du CO</a:t>
            </a:r>
            <a:r>
              <a:rPr lang="fr-FR" baseline="-25000" dirty="0" smtClean="0"/>
              <a:t>2</a:t>
            </a:r>
            <a:endParaRPr lang="fr-FR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rcRect r="44729" b="43063"/>
          <a:stretch>
            <a:fillRect/>
          </a:stretch>
        </p:blipFill>
        <p:spPr>
          <a:xfrm>
            <a:off x="5715000" y="0"/>
            <a:ext cx="2286000" cy="2819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 l="45547" t="46165"/>
          <a:stretch>
            <a:fillRect/>
          </a:stretch>
        </p:blipFill>
        <p:spPr>
          <a:xfrm>
            <a:off x="719634" y="152400"/>
            <a:ext cx="2252166" cy="266579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04800" y="3048000"/>
            <a:ext cx="270936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INSPIRATION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04800" y="3810000"/>
            <a:ext cx="27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actif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4800" y="4419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</a:t>
            </a:r>
            <a:r>
              <a:rPr lang="fr-FR" dirty="0" err="1" smtClean="0"/>
              <a:t>ontraction</a:t>
            </a:r>
            <a:r>
              <a:rPr lang="fr-FR" dirty="0" smtClean="0"/>
              <a:t> musculaire</a:t>
            </a:r>
          </a:p>
          <a:p>
            <a:r>
              <a:rPr lang="fr-FR" dirty="0" smtClean="0"/>
              <a:t>C</a:t>
            </a:r>
            <a:r>
              <a:rPr lang="fr-FR" dirty="0" err="1" smtClean="0"/>
              <a:t>ompliance</a:t>
            </a:r>
            <a:r>
              <a:rPr lang="fr-FR" dirty="0" smtClean="0"/>
              <a:t> pulmonaire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791200" y="3048000"/>
            <a:ext cx="31242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EXPIRATION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791200" y="3810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passif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791200" y="4419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ébit</a:t>
            </a:r>
            <a:r>
              <a:rPr lang="fr-FR" dirty="0" smtClean="0"/>
              <a:t> expiratoire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7718668" y="228600"/>
            <a:ext cx="1425332" cy="15252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657600" y="914400"/>
            <a:ext cx="1493520" cy="1600200"/>
          </a:xfrm>
          <a:prstGeom prst="rect">
            <a:avLst/>
          </a:prstGeom>
        </p:spPr>
      </p:pic>
      <p:sp>
        <p:nvSpPr>
          <p:cNvPr id="13" name="Flèche courbée vers la gauche 12"/>
          <p:cNvSpPr/>
          <p:nvPr/>
        </p:nvSpPr>
        <p:spPr>
          <a:xfrm rot="16200000">
            <a:off x="4075553" y="-554875"/>
            <a:ext cx="677234" cy="2906459"/>
          </a:xfrm>
          <a:prstGeom prst="curvedLeftArrow">
            <a:avLst>
              <a:gd name="adj1" fmla="val 6140"/>
              <a:gd name="adj2" fmla="val 47768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76600" y="3048000"/>
            <a:ext cx="22860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Echanges gazeux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276600" y="35330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iffusion</a:t>
            </a:r>
            <a:r>
              <a:rPr lang="fr-FR" dirty="0" smtClean="0"/>
              <a:t> de l’O</a:t>
            </a:r>
            <a:r>
              <a:rPr lang="fr-FR" baseline="-25000" dirty="0" smtClean="0"/>
              <a:t>2</a:t>
            </a:r>
            <a:r>
              <a:rPr lang="fr-FR" dirty="0" smtClean="0"/>
              <a:t> et du CO</a:t>
            </a:r>
            <a:r>
              <a:rPr lang="fr-FR" baseline="-25000" dirty="0" smtClean="0"/>
              <a:t>2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276600" y="441067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</a:t>
            </a:r>
            <a:r>
              <a:rPr lang="fr-FR" dirty="0" err="1" smtClean="0"/>
              <a:t>onne</a:t>
            </a:r>
            <a:r>
              <a:rPr lang="fr-FR" dirty="0" smtClean="0"/>
              <a:t> adéquation V/Q</a:t>
            </a:r>
          </a:p>
          <a:p>
            <a:r>
              <a:rPr lang="fr-FR" dirty="0" smtClean="0"/>
              <a:t>Mb </a:t>
            </a:r>
            <a:r>
              <a:rPr lang="fr-FR" dirty="0" err="1" smtClean="0"/>
              <a:t>alvéolocapillaire</a:t>
            </a:r>
            <a:r>
              <a:rPr lang="fr-FR" dirty="0" smtClean="0"/>
              <a:t> fine</a:t>
            </a:r>
            <a:endParaRPr lang="fr-FR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rcRect r="44729" b="43063"/>
          <a:stretch>
            <a:fillRect/>
          </a:stretch>
        </p:blipFill>
        <p:spPr>
          <a:xfrm>
            <a:off x="5715000" y="0"/>
            <a:ext cx="2286000" cy="2819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 l="45547" t="46165"/>
          <a:stretch>
            <a:fillRect/>
          </a:stretch>
        </p:blipFill>
        <p:spPr>
          <a:xfrm>
            <a:off x="719634" y="152400"/>
            <a:ext cx="2252166" cy="266579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04800" y="3048000"/>
            <a:ext cx="270936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INSPIRATION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04800" y="3810000"/>
            <a:ext cx="27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actif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4800" y="4419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</a:t>
            </a:r>
            <a:r>
              <a:rPr lang="fr-FR" dirty="0" err="1" smtClean="0"/>
              <a:t>ontraction</a:t>
            </a:r>
            <a:r>
              <a:rPr lang="fr-FR" dirty="0" smtClean="0"/>
              <a:t> musculaire</a:t>
            </a:r>
          </a:p>
          <a:p>
            <a:r>
              <a:rPr lang="fr-FR" dirty="0" smtClean="0"/>
              <a:t>C</a:t>
            </a:r>
            <a:r>
              <a:rPr lang="fr-FR" dirty="0" err="1" smtClean="0"/>
              <a:t>ompliance</a:t>
            </a:r>
            <a:r>
              <a:rPr lang="fr-FR" dirty="0" smtClean="0"/>
              <a:t> pulmonaire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791200" y="3048000"/>
            <a:ext cx="31242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EXPIRATION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791200" y="3810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Phénomène passif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791200" y="4419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ébit</a:t>
            </a:r>
            <a:r>
              <a:rPr lang="fr-FR" dirty="0" smtClean="0"/>
              <a:t> expiratoire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7718668" y="228600"/>
            <a:ext cx="1425332" cy="15252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657600" y="914400"/>
            <a:ext cx="1493520" cy="1600200"/>
          </a:xfrm>
          <a:prstGeom prst="rect">
            <a:avLst/>
          </a:prstGeom>
        </p:spPr>
      </p:pic>
      <p:sp>
        <p:nvSpPr>
          <p:cNvPr id="13" name="Flèche courbée vers la gauche 12"/>
          <p:cNvSpPr/>
          <p:nvPr/>
        </p:nvSpPr>
        <p:spPr>
          <a:xfrm rot="16200000">
            <a:off x="4075553" y="-554875"/>
            <a:ext cx="677234" cy="2906459"/>
          </a:xfrm>
          <a:prstGeom prst="curvedLeftArrow">
            <a:avLst>
              <a:gd name="adj1" fmla="val 6140"/>
              <a:gd name="adj2" fmla="val 47768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76600" y="3048000"/>
            <a:ext cx="22860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Echanges gazeux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04800" y="5742801"/>
            <a:ext cx="25908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Volumes</a:t>
            </a:r>
          </a:p>
          <a:p>
            <a:pPr algn="ctr"/>
            <a:r>
              <a:rPr lang="fr-FR" dirty="0" smtClean="0"/>
              <a:t>Force musculaire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276600" y="35330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iffusion</a:t>
            </a:r>
            <a:r>
              <a:rPr lang="fr-FR" dirty="0" smtClean="0"/>
              <a:t> de l’O</a:t>
            </a:r>
            <a:r>
              <a:rPr lang="fr-FR" baseline="-25000" dirty="0" smtClean="0"/>
              <a:t>2</a:t>
            </a:r>
            <a:r>
              <a:rPr lang="fr-FR" dirty="0" smtClean="0"/>
              <a:t> et du CO</a:t>
            </a:r>
            <a:r>
              <a:rPr lang="fr-FR" baseline="-25000" dirty="0" smtClean="0"/>
              <a:t>2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3429000" y="6019800"/>
            <a:ext cx="1905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O2  CO2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5791200" y="6019800"/>
            <a:ext cx="27432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Débits expiratoires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276600" y="441067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</a:t>
            </a:r>
            <a:r>
              <a:rPr lang="fr-FR" dirty="0" err="1" smtClean="0"/>
              <a:t>onne</a:t>
            </a:r>
            <a:r>
              <a:rPr lang="fr-FR" dirty="0" smtClean="0"/>
              <a:t> adéquation V/Q</a:t>
            </a:r>
          </a:p>
          <a:p>
            <a:r>
              <a:rPr lang="fr-FR" dirty="0" smtClean="0"/>
              <a:t>Mb </a:t>
            </a:r>
            <a:r>
              <a:rPr lang="fr-FR" dirty="0" err="1" smtClean="0"/>
              <a:t>alvéolocapillaire</a:t>
            </a:r>
            <a:r>
              <a:rPr lang="fr-FR" dirty="0" smtClean="0"/>
              <a:t> fine</a:t>
            </a:r>
            <a:endParaRPr lang="fr-FR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33"/>
          <p:cNvGrpSpPr/>
          <p:nvPr/>
        </p:nvGrpSpPr>
        <p:grpSpPr>
          <a:xfrm>
            <a:off x="120146" y="152400"/>
            <a:ext cx="8261854" cy="4792403"/>
            <a:chOff x="120146" y="617800"/>
            <a:chExt cx="8261854" cy="4792403"/>
          </a:xfrm>
        </p:grpSpPr>
        <p:sp>
          <p:nvSpPr>
            <p:cNvPr id="2" name="Forme libre 1"/>
            <p:cNvSpPr/>
            <p:nvPr/>
          </p:nvSpPr>
          <p:spPr>
            <a:xfrm>
              <a:off x="120146" y="617800"/>
              <a:ext cx="3552902" cy="4167283"/>
            </a:xfrm>
            <a:custGeom>
              <a:avLst/>
              <a:gdLst>
                <a:gd name="connsiteX0" fmla="*/ 0 w 3552902"/>
                <a:gd name="connsiteY0" fmla="*/ 1681786 h 4167283"/>
                <a:gd name="connsiteX1" fmla="*/ 291785 w 3552902"/>
                <a:gd name="connsiteY1" fmla="*/ 2316746 h 4167283"/>
                <a:gd name="connsiteX2" fmla="*/ 480586 w 3552902"/>
                <a:gd name="connsiteY2" fmla="*/ 1664625 h 4167283"/>
                <a:gd name="connsiteX3" fmla="*/ 652224 w 3552902"/>
                <a:gd name="connsiteY3" fmla="*/ 2179457 h 4167283"/>
                <a:gd name="connsiteX4" fmla="*/ 875353 w 3552902"/>
                <a:gd name="connsiteY4" fmla="*/ 1698947 h 4167283"/>
                <a:gd name="connsiteX5" fmla="*/ 995499 w 3552902"/>
                <a:gd name="connsiteY5" fmla="*/ 2282424 h 4167283"/>
                <a:gd name="connsiteX6" fmla="*/ 1201465 w 3552902"/>
                <a:gd name="connsiteY6" fmla="*/ 1681786 h 4167283"/>
                <a:gd name="connsiteX7" fmla="*/ 1407430 w 3552902"/>
                <a:gd name="connsiteY7" fmla="*/ 2282424 h 4167283"/>
                <a:gd name="connsiteX8" fmla="*/ 1716378 w 3552902"/>
                <a:gd name="connsiteY8" fmla="*/ 274577 h 4167283"/>
                <a:gd name="connsiteX9" fmla="*/ 2214127 w 3552902"/>
                <a:gd name="connsiteY9" fmla="*/ 3929888 h 4167283"/>
                <a:gd name="connsiteX10" fmla="*/ 2643221 w 3552902"/>
                <a:gd name="connsiteY10" fmla="*/ 1698947 h 4167283"/>
                <a:gd name="connsiteX11" fmla="*/ 2832023 w 3552902"/>
                <a:gd name="connsiteY11" fmla="*/ 2248102 h 4167283"/>
                <a:gd name="connsiteX12" fmla="*/ 3055152 w 3552902"/>
                <a:gd name="connsiteY12" fmla="*/ 1681786 h 4167283"/>
                <a:gd name="connsiteX13" fmla="*/ 3226790 w 3552902"/>
                <a:gd name="connsiteY13" fmla="*/ 2179457 h 4167283"/>
                <a:gd name="connsiteX14" fmla="*/ 3415591 w 3552902"/>
                <a:gd name="connsiteY14" fmla="*/ 1750430 h 4167283"/>
                <a:gd name="connsiteX15" fmla="*/ 3535738 w 3552902"/>
                <a:gd name="connsiteY15" fmla="*/ 2213780 h 4167283"/>
                <a:gd name="connsiteX16" fmla="*/ 3518574 w 3552902"/>
                <a:gd name="connsiteY16" fmla="*/ 2145135 h 416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52902" h="4167283">
                  <a:moveTo>
                    <a:pt x="0" y="1681786"/>
                  </a:moveTo>
                  <a:cubicBezTo>
                    <a:pt x="105843" y="2000696"/>
                    <a:pt x="211687" y="2319606"/>
                    <a:pt x="291785" y="2316746"/>
                  </a:cubicBezTo>
                  <a:cubicBezTo>
                    <a:pt x="371883" y="2313886"/>
                    <a:pt x="420513" y="1687507"/>
                    <a:pt x="480586" y="1664625"/>
                  </a:cubicBezTo>
                  <a:cubicBezTo>
                    <a:pt x="540659" y="1641744"/>
                    <a:pt x="586430" y="2173737"/>
                    <a:pt x="652224" y="2179457"/>
                  </a:cubicBezTo>
                  <a:cubicBezTo>
                    <a:pt x="718019" y="2185177"/>
                    <a:pt x="818141" y="1681786"/>
                    <a:pt x="875353" y="1698947"/>
                  </a:cubicBezTo>
                  <a:cubicBezTo>
                    <a:pt x="932566" y="1716108"/>
                    <a:pt x="941147" y="2285284"/>
                    <a:pt x="995499" y="2282424"/>
                  </a:cubicBezTo>
                  <a:cubicBezTo>
                    <a:pt x="1049851" y="2279564"/>
                    <a:pt x="1132810" y="1681786"/>
                    <a:pt x="1201465" y="1681786"/>
                  </a:cubicBezTo>
                  <a:cubicBezTo>
                    <a:pt x="1270120" y="1681786"/>
                    <a:pt x="1321611" y="2516959"/>
                    <a:pt x="1407430" y="2282424"/>
                  </a:cubicBezTo>
                  <a:cubicBezTo>
                    <a:pt x="1493249" y="2047889"/>
                    <a:pt x="1581928" y="0"/>
                    <a:pt x="1716378" y="274577"/>
                  </a:cubicBezTo>
                  <a:cubicBezTo>
                    <a:pt x="1850828" y="549154"/>
                    <a:pt x="2059653" y="3692493"/>
                    <a:pt x="2214127" y="3929888"/>
                  </a:cubicBezTo>
                  <a:cubicBezTo>
                    <a:pt x="2368601" y="4167283"/>
                    <a:pt x="2540238" y="1979245"/>
                    <a:pt x="2643221" y="1698947"/>
                  </a:cubicBezTo>
                  <a:cubicBezTo>
                    <a:pt x="2746204" y="1418649"/>
                    <a:pt x="2763368" y="2250962"/>
                    <a:pt x="2832023" y="2248102"/>
                  </a:cubicBezTo>
                  <a:cubicBezTo>
                    <a:pt x="2900678" y="2245242"/>
                    <a:pt x="2989358" y="1693227"/>
                    <a:pt x="3055152" y="1681786"/>
                  </a:cubicBezTo>
                  <a:cubicBezTo>
                    <a:pt x="3120946" y="1670345"/>
                    <a:pt x="3166717" y="2168016"/>
                    <a:pt x="3226790" y="2179457"/>
                  </a:cubicBezTo>
                  <a:cubicBezTo>
                    <a:pt x="3286863" y="2190898"/>
                    <a:pt x="3364100" y="1744709"/>
                    <a:pt x="3415591" y="1750430"/>
                  </a:cubicBezTo>
                  <a:cubicBezTo>
                    <a:pt x="3467082" y="1756151"/>
                    <a:pt x="3518574" y="2147996"/>
                    <a:pt x="3535738" y="2213780"/>
                  </a:cubicBezTo>
                  <a:cubicBezTo>
                    <a:pt x="3552902" y="2279564"/>
                    <a:pt x="3518574" y="2145135"/>
                    <a:pt x="3518574" y="2145135"/>
                  </a:cubicBezTo>
                </a:path>
              </a:pathLst>
            </a:custGeom>
            <a:ln w="476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" name="Connecteur droit 3"/>
            <p:cNvCxnSpPr/>
            <p:nvPr/>
          </p:nvCxnSpPr>
          <p:spPr>
            <a:xfrm>
              <a:off x="1836524" y="892376"/>
              <a:ext cx="3573676" cy="1589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>
              <a:stCxn id="2" idx="9"/>
            </p:cNvCxnSpPr>
            <p:nvPr/>
          </p:nvCxnSpPr>
          <p:spPr>
            <a:xfrm>
              <a:off x="2334273" y="4547688"/>
              <a:ext cx="3075927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3673048" y="2362200"/>
              <a:ext cx="1737152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3673048" y="2895600"/>
              <a:ext cx="1737152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>
              <a:stCxn id="2" idx="9"/>
            </p:cNvCxnSpPr>
            <p:nvPr/>
          </p:nvCxnSpPr>
          <p:spPr>
            <a:xfrm>
              <a:off x="2334273" y="4547688"/>
              <a:ext cx="1588" cy="862512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rot="5400000">
              <a:off x="5372100" y="2628900"/>
              <a:ext cx="533400" cy="1588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 rot="5400000">
              <a:off x="4799012" y="3734594"/>
              <a:ext cx="1676400" cy="1588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rot="5400000">
              <a:off x="4898331" y="1627288"/>
              <a:ext cx="1471411" cy="1588"/>
            </a:xfrm>
            <a:prstGeom prst="straightConnector1">
              <a:avLst/>
            </a:prstGeom>
            <a:ln>
              <a:solidFill>
                <a:schemeClr val="accent2">
                  <a:lumMod val="50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rot="5400000">
              <a:off x="5514282" y="3152083"/>
              <a:ext cx="4516238" cy="1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 rot="5400000">
              <a:off x="4751488" y="2733778"/>
              <a:ext cx="3679626" cy="1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5715000" y="2362200"/>
              <a:ext cx="457200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VC</a:t>
              </a:r>
              <a:endParaRPr lang="fr-FR" b="1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715794" y="1371600"/>
              <a:ext cx="608806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VRI</a:t>
              </a:r>
              <a:endParaRPr lang="fr-FR" b="1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715000" y="3352800"/>
              <a:ext cx="609600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VRE</a:t>
              </a:r>
              <a:endParaRPr lang="fr-FR" b="1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667502" y="2363788"/>
              <a:ext cx="495298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CV</a:t>
              </a:r>
              <a:endParaRPr lang="fr-FR" b="1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7848602" y="2363788"/>
              <a:ext cx="533398" cy="36933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CPT</a:t>
              </a:r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2590800" y="4785083"/>
              <a:ext cx="533400" cy="36933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/>
                <a:t>VR</a:t>
              </a:r>
              <a:endParaRPr lang="fr-FR" dirty="0"/>
            </a:p>
          </p:txBody>
        </p:sp>
        <p:cxnSp>
          <p:nvCxnSpPr>
            <p:cNvPr id="30" name="Connecteur droit 29"/>
            <p:cNvCxnSpPr/>
            <p:nvPr/>
          </p:nvCxnSpPr>
          <p:spPr>
            <a:xfrm flipV="1">
              <a:off x="120146" y="5410200"/>
              <a:ext cx="5290054" cy="3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ZoneTexte 32"/>
          <p:cNvSpPr txBox="1"/>
          <p:nvPr/>
        </p:nvSpPr>
        <p:spPr>
          <a:xfrm>
            <a:off x="120146" y="5029200"/>
            <a:ext cx="605205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VRI: volume de réserve inspiratoire</a:t>
            </a:r>
          </a:p>
          <a:p>
            <a:r>
              <a:rPr lang="fr-FR" dirty="0" smtClean="0"/>
              <a:t>VRE: volume de réserve expiratoire</a:t>
            </a:r>
          </a:p>
          <a:p>
            <a:r>
              <a:rPr lang="fr-FR" dirty="0" smtClean="0"/>
              <a:t>VT: volume courant</a:t>
            </a:r>
          </a:p>
          <a:p>
            <a:r>
              <a:rPr lang="fr-FR" dirty="0" smtClean="0"/>
              <a:t>CV: capacité vitale</a:t>
            </a:r>
          </a:p>
          <a:p>
            <a:r>
              <a:rPr lang="fr-FR" dirty="0" smtClean="0"/>
              <a:t>VR: volume résiduel</a:t>
            </a:r>
          </a:p>
          <a:p>
            <a:r>
              <a:rPr lang="fr-FR" dirty="0" smtClean="0"/>
              <a:t>CPT: capacité pulmonaire totale</a:t>
            </a:r>
            <a:endParaRPr lang="fr-FR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PLETHY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74145"/>
            <a:ext cx="2660217" cy="326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304800" y="228600"/>
            <a:ext cx="26670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/>
              <a:t>Pléthysmographie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04800" y="4343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</a:t>
            </a:r>
            <a:r>
              <a:rPr lang="fr-FR" dirty="0" err="1" smtClean="0"/>
              <a:t>nsemble</a:t>
            </a:r>
            <a:r>
              <a:rPr lang="fr-FR" dirty="0" smtClean="0"/>
              <a:t> des volumes</a:t>
            </a:r>
            <a:endParaRPr lang="fr-FR" dirty="0"/>
          </a:p>
        </p:txBody>
      </p:sp>
      <p:pic>
        <p:nvPicPr>
          <p:cNvPr id="5" name="Picture 5" descr="SPIRO"/>
          <p:cNvPicPr>
            <a:picLocks noChangeAspect="1" noChangeArrowheads="1"/>
          </p:cNvPicPr>
          <p:nvPr/>
        </p:nvPicPr>
        <p:blipFill>
          <a:blip r:embed="rId3"/>
          <a:srcRect r="32692"/>
          <a:stretch>
            <a:fillRect/>
          </a:stretch>
        </p:blipFill>
        <p:spPr bwMode="auto">
          <a:xfrm>
            <a:off x="4495800" y="774145"/>
            <a:ext cx="2667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495800" y="228600"/>
            <a:ext cx="26670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/>
              <a:t>Spirométrie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659909"/>
            <a:ext cx="2757505" cy="289329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253305" y="3659909"/>
            <a:ext cx="1738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</a:t>
            </a:r>
            <a:r>
              <a:rPr lang="fr-FR" dirty="0" err="1" smtClean="0"/>
              <a:t>ourbe</a:t>
            </a:r>
            <a:r>
              <a:rPr lang="fr-FR" dirty="0" smtClean="0"/>
              <a:t> débit/ volume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253305" y="4510206"/>
            <a:ext cx="173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VEMS: volume expiratoire maximal seconde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253305" y="6183868"/>
            <a:ext cx="1738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VEMS/CV</a:t>
            </a:r>
            <a:endParaRPr lang="fr-FR" dirty="0"/>
          </a:p>
        </p:txBody>
      </p:sp>
      <p:grpSp>
        <p:nvGrpSpPr>
          <p:cNvPr id="11" name="Grouper 10"/>
          <p:cNvGrpSpPr/>
          <p:nvPr/>
        </p:nvGrpSpPr>
        <p:grpSpPr>
          <a:xfrm>
            <a:off x="304800" y="4762133"/>
            <a:ext cx="2188979" cy="1896803"/>
            <a:chOff x="120146" y="617800"/>
            <a:chExt cx="5519448" cy="4792403"/>
          </a:xfrm>
        </p:grpSpPr>
        <p:sp>
          <p:nvSpPr>
            <p:cNvPr id="12" name="Forme libre 11"/>
            <p:cNvSpPr/>
            <p:nvPr/>
          </p:nvSpPr>
          <p:spPr>
            <a:xfrm>
              <a:off x="120146" y="617800"/>
              <a:ext cx="3552902" cy="4167283"/>
            </a:xfrm>
            <a:custGeom>
              <a:avLst/>
              <a:gdLst>
                <a:gd name="connsiteX0" fmla="*/ 0 w 3552902"/>
                <a:gd name="connsiteY0" fmla="*/ 1681786 h 4167283"/>
                <a:gd name="connsiteX1" fmla="*/ 291785 w 3552902"/>
                <a:gd name="connsiteY1" fmla="*/ 2316746 h 4167283"/>
                <a:gd name="connsiteX2" fmla="*/ 480586 w 3552902"/>
                <a:gd name="connsiteY2" fmla="*/ 1664625 h 4167283"/>
                <a:gd name="connsiteX3" fmla="*/ 652224 w 3552902"/>
                <a:gd name="connsiteY3" fmla="*/ 2179457 h 4167283"/>
                <a:gd name="connsiteX4" fmla="*/ 875353 w 3552902"/>
                <a:gd name="connsiteY4" fmla="*/ 1698947 h 4167283"/>
                <a:gd name="connsiteX5" fmla="*/ 995499 w 3552902"/>
                <a:gd name="connsiteY5" fmla="*/ 2282424 h 4167283"/>
                <a:gd name="connsiteX6" fmla="*/ 1201465 w 3552902"/>
                <a:gd name="connsiteY6" fmla="*/ 1681786 h 4167283"/>
                <a:gd name="connsiteX7" fmla="*/ 1407430 w 3552902"/>
                <a:gd name="connsiteY7" fmla="*/ 2282424 h 4167283"/>
                <a:gd name="connsiteX8" fmla="*/ 1716378 w 3552902"/>
                <a:gd name="connsiteY8" fmla="*/ 274577 h 4167283"/>
                <a:gd name="connsiteX9" fmla="*/ 2214127 w 3552902"/>
                <a:gd name="connsiteY9" fmla="*/ 3929888 h 4167283"/>
                <a:gd name="connsiteX10" fmla="*/ 2643221 w 3552902"/>
                <a:gd name="connsiteY10" fmla="*/ 1698947 h 4167283"/>
                <a:gd name="connsiteX11" fmla="*/ 2832023 w 3552902"/>
                <a:gd name="connsiteY11" fmla="*/ 2248102 h 4167283"/>
                <a:gd name="connsiteX12" fmla="*/ 3055152 w 3552902"/>
                <a:gd name="connsiteY12" fmla="*/ 1681786 h 4167283"/>
                <a:gd name="connsiteX13" fmla="*/ 3226790 w 3552902"/>
                <a:gd name="connsiteY13" fmla="*/ 2179457 h 4167283"/>
                <a:gd name="connsiteX14" fmla="*/ 3415591 w 3552902"/>
                <a:gd name="connsiteY14" fmla="*/ 1750430 h 4167283"/>
                <a:gd name="connsiteX15" fmla="*/ 3535738 w 3552902"/>
                <a:gd name="connsiteY15" fmla="*/ 2213780 h 4167283"/>
                <a:gd name="connsiteX16" fmla="*/ 3518574 w 3552902"/>
                <a:gd name="connsiteY16" fmla="*/ 2145135 h 416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52902" h="4167283">
                  <a:moveTo>
                    <a:pt x="0" y="1681786"/>
                  </a:moveTo>
                  <a:cubicBezTo>
                    <a:pt x="105843" y="2000696"/>
                    <a:pt x="211687" y="2319606"/>
                    <a:pt x="291785" y="2316746"/>
                  </a:cubicBezTo>
                  <a:cubicBezTo>
                    <a:pt x="371883" y="2313886"/>
                    <a:pt x="420513" y="1687507"/>
                    <a:pt x="480586" y="1664625"/>
                  </a:cubicBezTo>
                  <a:cubicBezTo>
                    <a:pt x="540659" y="1641744"/>
                    <a:pt x="586430" y="2173737"/>
                    <a:pt x="652224" y="2179457"/>
                  </a:cubicBezTo>
                  <a:cubicBezTo>
                    <a:pt x="718019" y="2185177"/>
                    <a:pt x="818141" y="1681786"/>
                    <a:pt x="875353" y="1698947"/>
                  </a:cubicBezTo>
                  <a:cubicBezTo>
                    <a:pt x="932566" y="1716108"/>
                    <a:pt x="941147" y="2285284"/>
                    <a:pt x="995499" y="2282424"/>
                  </a:cubicBezTo>
                  <a:cubicBezTo>
                    <a:pt x="1049851" y="2279564"/>
                    <a:pt x="1132810" y="1681786"/>
                    <a:pt x="1201465" y="1681786"/>
                  </a:cubicBezTo>
                  <a:cubicBezTo>
                    <a:pt x="1270120" y="1681786"/>
                    <a:pt x="1321611" y="2516959"/>
                    <a:pt x="1407430" y="2282424"/>
                  </a:cubicBezTo>
                  <a:cubicBezTo>
                    <a:pt x="1493249" y="2047889"/>
                    <a:pt x="1581928" y="0"/>
                    <a:pt x="1716378" y="274577"/>
                  </a:cubicBezTo>
                  <a:cubicBezTo>
                    <a:pt x="1850828" y="549154"/>
                    <a:pt x="2059653" y="3692493"/>
                    <a:pt x="2214127" y="3929888"/>
                  </a:cubicBezTo>
                  <a:cubicBezTo>
                    <a:pt x="2368601" y="4167283"/>
                    <a:pt x="2540238" y="1979245"/>
                    <a:pt x="2643221" y="1698947"/>
                  </a:cubicBezTo>
                  <a:cubicBezTo>
                    <a:pt x="2746204" y="1418649"/>
                    <a:pt x="2763368" y="2250962"/>
                    <a:pt x="2832023" y="2248102"/>
                  </a:cubicBezTo>
                  <a:cubicBezTo>
                    <a:pt x="2900678" y="2245242"/>
                    <a:pt x="2989358" y="1693227"/>
                    <a:pt x="3055152" y="1681786"/>
                  </a:cubicBezTo>
                  <a:cubicBezTo>
                    <a:pt x="3120946" y="1670345"/>
                    <a:pt x="3166717" y="2168016"/>
                    <a:pt x="3226790" y="2179457"/>
                  </a:cubicBezTo>
                  <a:cubicBezTo>
                    <a:pt x="3286863" y="2190898"/>
                    <a:pt x="3364100" y="1744709"/>
                    <a:pt x="3415591" y="1750430"/>
                  </a:cubicBezTo>
                  <a:cubicBezTo>
                    <a:pt x="3467082" y="1756151"/>
                    <a:pt x="3518574" y="2147996"/>
                    <a:pt x="3535738" y="2213780"/>
                  </a:cubicBezTo>
                  <a:cubicBezTo>
                    <a:pt x="3552902" y="2279564"/>
                    <a:pt x="3518574" y="2145135"/>
                    <a:pt x="3518574" y="2145135"/>
                  </a:cubicBezTo>
                </a:path>
              </a:pathLst>
            </a:custGeom>
            <a:ln w="476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" name="Connecteur droit 12"/>
            <p:cNvCxnSpPr/>
            <p:nvPr/>
          </p:nvCxnSpPr>
          <p:spPr>
            <a:xfrm>
              <a:off x="1836524" y="892376"/>
              <a:ext cx="3573676" cy="1589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>
              <a:stCxn id="12" idx="9"/>
            </p:cNvCxnSpPr>
            <p:nvPr/>
          </p:nvCxnSpPr>
          <p:spPr>
            <a:xfrm>
              <a:off x="2334273" y="4547688"/>
              <a:ext cx="3075927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3673048" y="2362200"/>
              <a:ext cx="1737152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3673048" y="2895600"/>
              <a:ext cx="1737152" cy="1588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>
              <a:stCxn id="12" idx="9"/>
            </p:cNvCxnSpPr>
            <p:nvPr/>
          </p:nvCxnSpPr>
          <p:spPr>
            <a:xfrm>
              <a:off x="2334273" y="4547688"/>
              <a:ext cx="1588" cy="862512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rot="5400000">
              <a:off x="5372100" y="2628900"/>
              <a:ext cx="533400" cy="1588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rot="5400000">
              <a:off x="4799012" y="3734594"/>
              <a:ext cx="1676400" cy="1588"/>
            </a:xfrm>
            <a:prstGeom prst="straightConnector1">
              <a:avLst/>
            </a:prstGeom>
            <a:ln>
              <a:solidFill>
                <a:srgbClr val="192533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 rot="5400000">
              <a:off x="4898331" y="1627288"/>
              <a:ext cx="1471411" cy="1588"/>
            </a:xfrm>
            <a:prstGeom prst="straightConnector1">
              <a:avLst/>
            </a:prstGeom>
            <a:ln>
              <a:solidFill>
                <a:schemeClr val="accent2">
                  <a:lumMod val="50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 flipV="1">
              <a:off x="120146" y="5410200"/>
              <a:ext cx="5290054" cy="3"/>
            </a:xfrm>
            <a:prstGeom prst="line">
              <a:avLst/>
            </a:prstGeom>
            <a:ln>
              <a:solidFill>
                <a:srgbClr val="19253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2209800"/>
            <a:ext cx="1295400" cy="844826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rcRect r="44729" b="43063"/>
          <a:stretch>
            <a:fillRect/>
          </a:stretch>
        </p:blipFill>
        <p:spPr>
          <a:xfrm>
            <a:off x="5715000" y="0"/>
            <a:ext cx="2286000" cy="2819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 l="45547" t="46165"/>
          <a:stretch>
            <a:fillRect/>
          </a:stretch>
        </p:blipFill>
        <p:spPr>
          <a:xfrm>
            <a:off x="719634" y="152400"/>
            <a:ext cx="2252166" cy="266579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04800" y="3048000"/>
            <a:ext cx="270936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INSPIRATION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791200" y="3048000"/>
            <a:ext cx="31242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EXPIRATION</a:t>
            </a:r>
            <a:endParaRPr lang="fr-FR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7718668" y="228600"/>
            <a:ext cx="1425332" cy="15252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657600" y="914400"/>
            <a:ext cx="1493520" cy="1600200"/>
          </a:xfrm>
          <a:prstGeom prst="rect">
            <a:avLst/>
          </a:prstGeom>
        </p:spPr>
      </p:pic>
      <p:sp>
        <p:nvSpPr>
          <p:cNvPr id="13" name="Flèche courbée vers la gauche 12"/>
          <p:cNvSpPr/>
          <p:nvPr/>
        </p:nvSpPr>
        <p:spPr>
          <a:xfrm rot="16200000">
            <a:off x="4075553" y="-554875"/>
            <a:ext cx="677234" cy="2906459"/>
          </a:xfrm>
          <a:prstGeom prst="curvedLeftArrow">
            <a:avLst>
              <a:gd name="adj1" fmla="val 6140"/>
              <a:gd name="adj2" fmla="val 47768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76600" y="3048000"/>
            <a:ext cx="22860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Echanges gazeux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04800" y="3810000"/>
            <a:ext cx="270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Pléthysmographie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Étude musculaire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5715000" y="38100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Peak</a:t>
            </a:r>
            <a:r>
              <a:rPr lang="fr-FR" dirty="0" smtClean="0"/>
              <a:t> Flow</a:t>
            </a:r>
          </a:p>
          <a:p>
            <a:r>
              <a:rPr lang="fr-FR" dirty="0" err="1" smtClean="0"/>
              <a:t>Spirométrie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3276600" y="3810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GDS</a:t>
            </a:r>
          </a:p>
          <a:p>
            <a:r>
              <a:rPr lang="fr-FR" dirty="0" smtClean="0"/>
              <a:t>DLCO</a:t>
            </a:r>
          </a:p>
          <a:p>
            <a:r>
              <a:rPr lang="fr-FR" dirty="0" smtClean="0"/>
              <a:t>Test de marche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362200" y="5961965"/>
            <a:ext cx="4572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</a:t>
            </a:r>
            <a:r>
              <a:rPr lang="fr-FR" dirty="0" err="1" smtClean="0"/>
              <a:t>xplorations</a:t>
            </a:r>
            <a:r>
              <a:rPr lang="fr-FR" dirty="0" smtClean="0"/>
              <a:t> du sommeil</a:t>
            </a:r>
          </a:p>
          <a:p>
            <a:pPr algn="ctr"/>
            <a:r>
              <a:rPr lang="fr-FR" dirty="0" smtClean="0"/>
              <a:t>Epreuve d’effort</a:t>
            </a:r>
            <a:endParaRPr lang="fr-FR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5638800" y="1150203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Volumes pulmonaires normaux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638800" y="18404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ifficulté</a:t>
            </a:r>
            <a:r>
              <a:rPr lang="fr-FR" dirty="0" smtClean="0"/>
              <a:t> à l’expiration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44632" y="1150203"/>
            <a:ext cx="228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Diminution des volumes pulmonaires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44632" y="1888867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</a:t>
            </a:r>
            <a:r>
              <a:rPr lang="fr-FR" dirty="0" err="1" smtClean="0"/>
              <a:t>xpiration</a:t>
            </a:r>
            <a:r>
              <a:rPr lang="fr-FR" dirty="0" smtClean="0"/>
              <a:t> normale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228600" y="251460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2514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973107" y="1328781"/>
            <a:ext cx="867456" cy="929417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3276600" y="2329934"/>
            <a:ext cx="21336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 de diffusion</a:t>
            </a:r>
            <a:endParaRPr lang="fr-FR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3276600" y="288393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DLCO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5638800" y="1150203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Volumes pulmonaires normaux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638800" y="18404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</a:t>
            </a:r>
            <a:r>
              <a:rPr lang="fr-FR" dirty="0" err="1" smtClean="0"/>
              <a:t>ifficulté</a:t>
            </a:r>
            <a:r>
              <a:rPr lang="fr-FR" dirty="0" smtClean="0"/>
              <a:t> à l’expiration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44632" y="1150203"/>
            <a:ext cx="228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Diminution des volumes pulmonaires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44632" y="1888867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</a:t>
            </a:r>
            <a:r>
              <a:rPr lang="fr-FR" dirty="0" err="1" smtClean="0"/>
              <a:t>xpiration</a:t>
            </a:r>
            <a:r>
              <a:rPr lang="fr-FR" dirty="0" smtClean="0"/>
              <a:t> normale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228600" y="251460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2514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228600" y="3810000"/>
            <a:ext cx="22059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Sévérité: CV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638800" y="3810000"/>
            <a:ext cx="247705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Sévérité: VEMS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rcRect l="35636" t="30731" r="20499" b="10637"/>
          <a:stretch>
            <a:fillRect/>
          </a:stretch>
        </p:blipFill>
        <p:spPr>
          <a:xfrm>
            <a:off x="3973107" y="1328781"/>
            <a:ext cx="867456" cy="92941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276600" y="2329934"/>
            <a:ext cx="21336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 de diffusion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276600" y="288393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DLCO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3204284" y="3810000"/>
            <a:ext cx="22059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Sévérité: PaO2, DLCO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44632" y="128647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132878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44632" y="3581400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Obésité</a:t>
            </a:r>
          </a:p>
          <a:p>
            <a:pPr>
              <a:buFont typeface="Arial"/>
              <a:buChar char="•"/>
            </a:pPr>
            <a:r>
              <a:rPr lang="fr-FR" dirty="0" smtClean="0"/>
              <a:t>D</a:t>
            </a:r>
            <a:r>
              <a:rPr lang="fr-FR" dirty="0" err="1" smtClean="0"/>
              <a:t>éformation</a:t>
            </a:r>
            <a:r>
              <a:rPr lang="fr-FR" dirty="0" smtClean="0"/>
              <a:t> thoracique</a:t>
            </a:r>
          </a:p>
          <a:p>
            <a:pPr>
              <a:buFont typeface="Arial"/>
              <a:buChar char="•"/>
            </a:pPr>
            <a:r>
              <a:rPr lang="fr-FR" dirty="0" smtClean="0"/>
              <a:t>M</a:t>
            </a:r>
            <a:r>
              <a:rPr lang="fr-FR" dirty="0" err="1" smtClean="0"/>
              <a:t>aladies</a:t>
            </a:r>
            <a:r>
              <a:rPr lang="fr-FR" dirty="0" smtClean="0"/>
              <a:t> </a:t>
            </a:r>
            <a:r>
              <a:rPr lang="fr-FR" dirty="0" err="1" smtClean="0"/>
              <a:t>neuro-musculaires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r="69451" b="35426"/>
          <a:stretch>
            <a:fillRect/>
          </a:stretch>
        </p:blipFill>
        <p:spPr>
          <a:xfrm>
            <a:off x="144632" y="5058728"/>
            <a:ext cx="928236" cy="1651337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44632" y="2743200"/>
            <a:ext cx="153176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Anomalies « pariétales »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2743200" y="2743200"/>
            <a:ext cx="1143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PID</a:t>
            </a:r>
            <a:endParaRPr lang="fr-FR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581400"/>
            <a:ext cx="973138" cy="109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Connecteur droit avec flèche 21"/>
          <p:cNvCxnSpPr>
            <a:stCxn id="23" idx="2"/>
          </p:cNvCxnSpPr>
          <p:nvPr/>
        </p:nvCxnSpPr>
        <p:spPr>
          <a:xfrm rot="5400000">
            <a:off x="776195" y="2271805"/>
            <a:ext cx="533400" cy="40939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23" idx="2"/>
            <a:endCxn id="18" idx="0"/>
          </p:cNvCxnSpPr>
          <p:nvPr/>
        </p:nvCxnSpPr>
        <p:spPr>
          <a:xfrm rot="16200000" flipH="1">
            <a:off x="2014445" y="1442945"/>
            <a:ext cx="533400" cy="2067110"/>
          </a:xfrm>
          <a:prstGeom prst="straightConnector1">
            <a:avLst/>
          </a:prstGeom>
          <a:ln>
            <a:solidFill>
              <a:srgbClr val="5B9EA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2743200" y="5058728"/>
            <a:ext cx="21336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 de diffusion</a:t>
            </a:r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2743200" y="5791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DLCO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1247590" y="5791200"/>
            <a:ext cx="95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DLCO 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44632" y="128647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132878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44632" y="3581400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Obésité</a:t>
            </a:r>
          </a:p>
          <a:p>
            <a:pPr>
              <a:buFont typeface="Arial"/>
              <a:buChar char="•"/>
            </a:pPr>
            <a:r>
              <a:rPr lang="fr-FR" dirty="0" smtClean="0"/>
              <a:t>D</a:t>
            </a:r>
            <a:r>
              <a:rPr lang="fr-FR" dirty="0" err="1" smtClean="0"/>
              <a:t>éformation</a:t>
            </a:r>
            <a:r>
              <a:rPr lang="fr-FR" dirty="0" smtClean="0"/>
              <a:t> thoracique</a:t>
            </a:r>
          </a:p>
          <a:p>
            <a:pPr>
              <a:buFont typeface="Arial"/>
              <a:buChar char="•"/>
            </a:pPr>
            <a:r>
              <a:rPr lang="fr-FR" dirty="0" smtClean="0"/>
              <a:t>M</a:t>
            </a:r>
            <a:r>
              <a:rPr lang="fr-FR" dirty="0" err="1" smtClean="0"/>
              <a:t>aladies</a:t>
            </a:r>
            <a:r>
              <a:rPr lang="fr-FR" dirty="0" smtClean="0"/>
              <a:t> </a:t>
            </a:r>
            <a:r>
              <a:rPr lang="fr-FR" dirty="0" err="1" smtClean="0"/>
              <a:t>neuro-musculaires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r="69451" b="35426"/>
          <a:stretch>
            <a:fillRect/>
          </a:stretch>
        </p:blipFill>
        <p:spPr>
          <a:xfrm>
            <a:off x="144632" y="5058728"/>
            <a:ext cx="928236" cy="1651337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44632" y="2743200"/>
            <a:ext cx="153176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Anomalies « pariétales »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2743200" y="2743200"/>
            <a:ext cx="1143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PID</a:t>
            </a:r>
            <a:endParaRPr lang="fr-FR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581400"/>
            <a:ext cx="973138" cy="109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Connecteur droit avec flèche 21"/>
          <p:cNvCxnSpPr>
            <a:stCxn id="23" idx="2"/>
          </p:cNvCxnSpPr>
          <p:nvPr/>
        </p:nvCxnSpPr>
        <p:spPr>
          <a:xfrm rot="5400000">
            <a:off x="776195" y="2271805"/>
            <a:ext cx="533400" cy="40939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23" idx="2"/>
            <a:endCxn id="18" idx="0"/>
          </p:cNvCxnSpPr>
          <p:nvPr/>
        </p:nvCxnSpPr>
        <p:spPr>
          <a:xfrm rot="16200000" flipH="1">
            <a:off x="2014445" y="1442945"/>
            <a:ext cx="533400" cy="2067110"/>
          </a:xfrm>
          <a:prstGeom prst="straightConnector1">
            <a:avLst/>
          </a:prstGeom>
          <a:ln>
            <a:solidFill>
              <a:srgbClr val="5B9EA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2743200" y="5058728"/>
            <a:ext cx="213360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 de diffusion</a:t>
            </a:r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2743200" y="5791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DLCO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1247590" y="5791200"/>
            <a:ext cx="95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DLCO N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876800" y="5638800"/>
            <a:ext cx="16764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Sans TVR:</a:t>
            </a:r>
          </a:p>
          <a:p>
            <a:r>
              <a:rPr lang="fr-FR" dirty="0" smtClean="0"/>
              <a:t>PID débutante</a:t>
            </a:r>
          </a:p>
          <a:p>
            <a:r>
              <a:rPr lang="fr-FR" dirty="0" smtClean="0"/>
              <a:t>HTAP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44632" y="128647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132878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44632" y="2743200"/>
            <a:ext cx="153176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Anomalies « pariétales »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2743200" y="2743200"/>
            <a:ext cx="1143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PID</a:t>
            </a:r>
            <a:endParaRPr lang="fr-FR" dirty="0"/>
          </a:p>
        </p:txBody>
      </p:sp>
      <p:cxnSp>
        <p:nvCxnSpPr>
          <p:cNvPr id="22" name="Connecteur droit avec flèche 21"/>
          <p:cNvCxnSpPr>
            <a:stCxn id="23" idx="2"/>
          </p:cNvCxnSpPr>
          <p:nvPr/>
        </p:nvCxnSpPr>
        <p:spPr>
          <a:xfrm rot="5400000">
            <a:off x="776195" y="2271805"/>
            <a:ext cx="533400" cy="40939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23" idx="2"/>
            <a:endCxn id="18" idx="0"/>
          </p:cNvCxnSpPr>
          <p:nvPr/>
        </p:nvCxnSpPr>
        <p:spPr>
          <a:xfrm rot="16200000" flipH="1">
            <a:off x="2014445" y="1442945"/>
            <a:ext cx="533400" cy="2067110"/>
          </a:xfrm>
          <a:prstGeom prst="straightConnector1">
            <a:avLst/>
          </a:prstGeom>
          <a:ln>
            <a:solidFill>
              <a:srgbClr val="5B9EA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638800" y="2743200"/>
            <a:ext cx="28194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Maladies bronchiques:</a:t>
            </a:r>
          </a:p>
          <a:p>
            <a:endParaRPr lang="fr-FR" dirty="0" smtClean="0"/>
          </a:p>
          <a:p>
            <a:r>
              <a:rPr lang="fr-FR" dirty="0" smtClean="0"/>
              <a:t>Asthme</a:t>
            </a:r>
          </a:p>
          <a:p>
            <a:r>
              <a:rPr lang="fr-FR" dirty="0" smtClean="0"/>
              <a:t>mucoviscidose</a:t>
            </a:r>
            <a:endParaRPr lang="fr-FR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1742" y="4550033"/>
            <a:ext cx="1428232" cy="117526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4387417"/>
            <a:ext cx="1054100" cy="1500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38800" y="323671"/>
            <a:ext cx="21336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TVO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44632" y="323671"/>
            <a:ext cx="22898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TVR</a:t>
            </a:r>
            <a:endParaRPr lang="fr-FR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rcRect r="55000" b="21750"/>
          <a:stretch>
            <a:fillRect/>
          </a:stretch>
        </p:blipFill>
        <p:spPr>
          <a:xfrm>
            <a:off x="2434516" y="259750"/>
            <a:ext cx="922168" cy="106903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 l="47059" b="12845"/>
          <a:stretch>
            <a:fillRect/>
          </a:stretch>
        </p:blipFill>
        <p:spPr>
          <a:xfrm>
            <a:off x="8115858" y="228600"/>
            <a:ext cx="1028141" cy="110018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44632" y="1286470"/>
            <a:ext cx="220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ê"/>
            </a:pPr>
            <a:r>
              <a:rPr lang="fr-FR" dirty="0" smtClean="0"/>
              <a:t> CPT</a:t>
            </a:r>
          </a:p>
          <a:p>
            <a:pPr>
              <a:buFont typeface="Wingdings" charset="2"/>
              <a:buChar char="ê"/>
            </a:pPr>
            <a:r>
              <a:rPr lang="fr-FR" dirty="0" smtClean="0"/>
              <a:t> CV…</a:t>
            </a:r>
          </a:p>
          <a:p>
            <a:r>
              <a:rPr lang="fr-FR" dirty="0" smtClean="0"/>
              <a:t>VEMS/CV normal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38800" y="132878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Wingdings"/>
                <a:ea typeface="Wingdings"/>
                <a:cs typeface="Wingdings"/>
              </a:rPr>
              <a:t></a:t>
            </a:r>
            <a:r>
              <a:rPr lang="fr-FR" dirty="0" smtClean="0"/>
              <a:t> VEMS/CV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44632" y="2743200"/>
            <a:ext cx="153176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Anomalies « pariétales »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2743200" y="2743200"/>
            <a:ext cx="1143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PID</a:t>
            </a:r>
            <a:endParaRPr lang="fr-FR" dirty="0"/>
          </a:p>
        </p:txBody>
      </p:sp>
      <p:cxnSp>
        <p:nvCxnSpPr>
          <p:cNvPr id="22" name="Connecteur droit avec flèche 21"/>
          <p:cNvCxnSpPr>
            <a:stCxn id="23" idx="2"/>
          </p:cNvCxnSpPr>
          <p:nvPr/>
        </p:nvCxnSpPr>
        <p:spPr>
          <a:xfrm rot="5400000">
            <a:off x="776195" y="2271805"/>
            <a:ext cx="533400" cy="40939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23" idx="2"/>
            <a:endCxn id="18" idx="0"/>
          </p:cNvCxnSpPr>
          <p:nvPr/>
        </p:nvCxnSpPr>
        <p:spPr>
          <a:xfrm rot="16200000" flipH="1">
            <a:off x="2014445" y="1442945"/>
            <a:ext cx="533400" cy="2067110"/>
          </a:xfrm>
          <a:prstGeom prst="straightConnector1">
            <a:avLst/>
          </a:prstGeom>
          <a:ln>
            <a:solidFill>
              <a:srgbClr val="5B9EA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638800" y="2743200"/>
            <a:ext cx="28194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Maladies bronchiques:</a:t>
            </a:r>
          </a:p>
          <a:p>
            <a:endParaRPr lang="fr-FR" dirty="0" smtClean="0"/>
          </a:p>
          <a:p>
            <a:r>
              <a:rPr lang="fr-FR" dirty="0" smtClean="0"/>
              <a:t>Asthme</a:t>
            </a:r>
          </a:p>
          <a:p>
            <a:r>
              <a:rPr lang="fr-FR" dirty="0" smtClean="0"/>
              <a:t>mucoviscidose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6200" y="5715000"/>
            <a:ext cx="1905000" cy="923330"/>
          </a:xfrm>
          <a:prstGeom prst="rect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Hypercapnie</a:t>
            </a:r>
          </a:p>
          <a:p>
            <a:r>
              <a:rPr lang="fr-FR" dirty="0" smtClean="0"/>
              <a:t>Hypoventilation nocturne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667000" y="5715000"/>
            <a:ext cx="2438400" cy="923330"/>
          </a:xfrm>
          <a:prstGeom prst="rect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Hypoxémie</a:t>
            </a:r>
          </a:p>
          <a:p>
            <a:r>
              <a:rPr lang="fr-FR" dirty="0" err="1" smtClean="0"/>
              <a:t>Désaturation</a:t>
            </a:r>
            <a:r>
              <a:rPr lang="fr-FR" dirty="0" smtClean="0"/>
              <a:t> à l’effort</a:t>
            </a:r>
          </a:p>
          <a:p>
            <a:r>
              <a:rPr lang="fr-FR" dirty="0" smtClean="0"/>
              <a:t>HTP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6058458" y="5715000"/>
            <a:ext cx="2057400" cy="923330"/>
          </a:xfrm>
          <a:prstGeom prst="rect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H</a:t>
            </a:r>
            <a:r>
              <a:rPr lang="fr-FR" dirty="0" err="1" smtClean="0"/>
              <a:t>ypoxémie</a:t>
            </a:r>
            <a:r>
              <a:rPr lang="fr-FR" dirty="0" smtClean="0"/>
              <a:t> et hypercapnie variable</a:t>
            </a:r>
            <a:endParaRPr lang="fr-FR" dirty="0"/>
          </a:p>
        </p:txBody>
      </p:sp>
      <p:sp>
        <p:nvSpPr>
          <p:cNvPr id="30" name="Flèche vers le bas 29"/>
          <p:cNvSpPr/>
          <p:nvPr/>
        </p:nvSpPr>
        <p:spPr>
          <a:xfrm>
            <a:off x="838200" y="4495800"/>
            <a:ext cx="409390" cy="990600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 vers le bas 31"/>
          <p:cNvSpPr/>
          <p:nvPr/>
        </p:nvSpPr>
        <p:spPr>
          <a:xfrm>
            <a:off x="3314700" y="4495800"/>
            <a:ext cx="409390" cy="990600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lèche vers le bas 32"/>
          <p:cNvSpPr/>
          <p:nvPr/>
        </p:nvSpPr>
        <p:spPr>
          <a:xfrm>
            <a:off x="6858000" y="4495800"/>
            <a:ext cx="409390" cy="990600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/>
          <a:srcRect l="15607" t="27745" r="8522" b="16403"/>
          <a:stretch>
            <a:fillRect/>
          </a:stretch>
        </p:blipFill>
        <p:spPr bwMode="auto">
          <a:xfrm>
            <a:off x="65088" y="279400"/>
            <a:ext cx="4225925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/>
          <a:srcRect l="11028" t="24480" r="5377" b="15300"/>
          <a:stretch>
            <a:fillRect/>
          </a:stretch>
        </p:blipFill>
        <p:spPr bwMode="auto">
          <a:xfrm>
            <a:off x="4584700" y="242888"/>
            <a:ext cx="4422775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 l="6096" t="22444" r="6583" b="10979"/>
          <a:stretch>
            <a:fillRect/>
          </a:stretch>
        </p:blipFill>
        <p:spPr bwMode="auto">
          <a:xfrm>
            <a:off x="65088" y="3417888"/>
            <a:ext cx="4225925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5"/>
          <a:srcRect l="2118" t="21320" b="13200"/>
          <a:stretch>
            <a:fillRect/>
          </a:stretch>
        </p:blipFill>
        <p:spPr bwMode="auto">
          <a:xfrm>
            <a:off x="4446588" y="3459163"/>
            <a:ext cx="4697412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Métal">
      <a:dk1>
        <a:sysClr val="windowText" lastClr="000000"/>
      </a:dk1>
      <a:lt1>
        <a:sysClr val="window" lastClr="FFFFFF"/>
      </a:lt1>
      <a:dk2>
        <a:srgbClr val="32363B"/>
      </a:dk2>
      <a:lt2>
        <a:srgbClr val="CACFD3"/>
      </a:lt2>
      <a:accent1>
        <a:srgbClr val="6283AD"/>
      </a:accent1>
      <a:accent2>
        <a:srgbClr val="324966"/>
      </a:accent2>
      <a:accent3>
        <a:srgbClr val="5B9EA4"/>
      </a:accent3>
      <a:accent4>
        <a:srgbClr val="1D5B57"/>
      </a:accent4>
      <a:accent5>
        <a:srgbClr val="1B4430"/>
      </a:accent5>
      <a:accent6>
        <a:srgbClr val="2F3C35"/>
      </a:accent6>
      <a:hlink>
        <a:srgbClr val="ED7307"/>
      </a:hlink>
      <a:folHlink>
        <a:srgbClr val="6D6F71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</TotalTime>
  <Words>2640</Words>
  <Application>Microsoft Macintosh PowerPoint</Application>
  <PresentationFormat>Présentation à l'écran (4:3)</PresentationFormat>
  <Paragraphs>895</Paragraphs>
  <Slides>99</Slides>
  <Notes>7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99</vt:i4>
      </vt:variant>
    </vt:vector>
  </HeadingPairs>
  <TitlesOfParts>
    <vt:vector size="100" baseType="lpstr">
      <vt:lpstr>Thème Office</vt:lpstr>
      <vt:lpstr>Pneumopathies Interstitielles Diffuses   Fibrose Pulmonaire Idiopathique</vt:lpstr>
      <vt:lpstr>P Interstitielle Diffuse = Définition Anatomo-Radiologique</vt:lpstr>
      <vt:lpstr>P Interstitielle Diffuse = Définition Anatomo-Radiologique</vt:lpstr>
      <vt:lpstr>P Interstitielle Diffuse = Définition Anatomo-Radiologique</vt:lpstr>
      <vt:lpstr>P Interstitielle Diffuse = Définition Anatomo-Radiologique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  <vt:lpstr>Diapositive 99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Pneumopathies Interstitielles Diffuses   Fibrose Pulmonaire Idiopathique</dc:title>
  <dc:creator>Lidwine  Stervinou</dc:creator>
  <cp:lastModifiedBy>Lidwine  Stervinou</cp:lastModifiedBy>
  <cp:revision>9</cp:revision>
  <dcterms:created xsi:type="dcterms:W3CDTF">2015-09-15T18:28:28Z</dcterms:created>
  <dcterms:modified xsi:type="dcterms:W3CDTF">2015-09-15T19:57:27Z</dcterms:modified>
</cp:coreProperties>
</file>