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69" r:id="rId5"/>
    <p:sldId id="270" r:id="rId6"/>
    <p:sldId id="271" r:id="rId7"/>
    <p:sldId id="259" r:id="rId8"/>
    <p:sldId id="272" r:id="rId9"/>
    <p:sldId id="273" r:id="rId10"/>
    <p:sldId id="260" r:id="rId11"/>
    <p:sldId id="274" r:id="rId12"/>
    <p:sldId id="275" r:id="rId13"/>
    <p:sldId id="261" r:id="rId14"/>
    <p:sldId id="276" r:id="rId15"/>
    <p:sldId id="277" r:id="rId16"/>
    <p:sldId id="262" r:id="rId17"/>
    <p:sldId id="278" r:id="rId18"/>
    <p:sldId id="299" r:id="rId19"/>
    <p:sldId id="298" r:id="rId20"/>
    <p:sldId id="300" r:id="rId21"/>
    <p:sldId id="297" r:id="rId22"/>
    <p:sldId id="280" r:id="rId23"/>
    <p:sldId id="281" r:id="rId24"/>
    <p:sldId id="263" r:id="rId25"/>
    <p:sldId id="282" r:id="rId26"/>
    <p:sldId id="283" r:id="rId27"/>
    <p:sldId id="284" r:id="rId28"/>
    <p:sldId id="264" r:id="rId29"/>
    <p:sldId id="285" r:id="rId30"/>
    <p:sldId id="287" r:id="rId31"/>
    <p:sldId id="265" r:id="rId32"/>
    <p:sldId id="288" r:id="rId33"/>
    <p:sldId id="289" r:id="rId34"/>
    <p:sldId id="290" r:id="rId35"/>
    <p:sldId id="291" r:id="rId36"/>
    <p:sldId id="292" r:id="rId37"/>
    <p:sldId id="266" r:id="rId38"/>
    <p:sldId id="293" r:id="rId39"/>
    <p:sldId id="267" r:id="rId40"/>
    <p:sldId id="294" r:id="rId41"/>
    <p:sldId id="295" r:id="rId42"/>
    <p:sldId id="268" r:id="rId43"/>
    <p:sldId id="296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9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CB7880-EDE9-4D8A-A97E-06222446352D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3AA475-7C02-4DD7-BACE-E0993D315AC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AE67D8-CA67-4D24-9B19-259B550B4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0963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2E8F9BA-FAFA-4934-A70A-DD5168048A6D}" type="slidenum">
              <a:rPr lang="en-US" sz="1200">
                <a:latin typeface="Calibri" pitchFamily="34" charset="0"/>
              </a:rPr>
              <a:pPr algn="r"/>
              <a:t>19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86020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33DA7D8-3DC8-4E4F-9FC8-FD5C55E7D87D}" type="slidenum">
              <a:rPr lang="en-US" sz="1200">
                <a:latin typeface="Calibri" pitchFamily="34" charset="0"/>
              </a:rPr>
              <a:pPr algn="r"/>
              <a:t>20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3011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15BAF4D-C3E8-4D2B-B112-24AF00D08CD9}" type="slidenum">
              <a:rPr lang="en-US" sz="1200">
                <a:latin typeface="Calibri" pitchFamily="34" charset="0"/>
              </a:rPr>
              <a:pPr algn="r"/>
              <a:t>21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09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E9DAF4-F26B-4E0A-875F-8E9E312FDA1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301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FFA24C-5BA2-43E6-9475-D2EBA211AAD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60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B72FEC-6576-45B9-925A-8E5870891BB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813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976406-F4F5-48E6-A721-8009522508E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017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9A9E6A-F0CA-4C4A-B5BC-F915F7CF366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325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D2A8B7-C625-43FE-A862-71C19EFCBBD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529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2C8F59-EC19-4A80-BEC5-C90607FA7BE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E9576F-0AD0-4E65-A581-4006F4DA344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A45E5B-C655-4994-B581-02017349E3F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6041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110980-3308-4580-9484-ADC1A1085FF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6246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0AC942-1056-4898-8305-8959E433693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6451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43A06C-8CB9-4CE9-9C52-0593AB5633E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665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CC9E67-381E-4E31-97C4-F70DE6425CD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696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376A30-8B39-40E8-BC00-B3DA048C11A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270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49DD9A-EB40-44D5-8FD0-FCB93E9EDCE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475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5DE6A7-0ADB-413E-B4E7-FBEABC1FF35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782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121A26-0693-4FBD-AB8F-F7AADF1D89C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B0018E-8083-4FC8-8954-2765F6D027B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11F8D8-FFDC-4357-AE5B-4E6C9AA6937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072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547D35-E830-48AB-AF07-283AF4D0A6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379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766A78-F061-4940-94DB-7A6DE7B41E9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584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FA338F-E93E-4B6E-B2E0-FFB06759B25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891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390C39-62B3-4C77-82D2-99544C9114A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8915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9CDAA05-F2A0-4375-A299-35BBCBA666E9}" type="slidenum">
              <a:rPr lang="en-US" sz="1200">
                <a:latin typeface="+mn-lt"/>
              </a:rPr>
              <a:pPr algn="r">
                <a:defRPr/>
              </a:pPr>
              <a:t>18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7DFC9-E7E7-46D1-97B0-1751C2012AB4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0A28A-5F64-4D2F-8F3C-A0E22331267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75DF1-6BD6-4092-91C6-41A9A00027C1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26D39-B86C-4322-869D-A57783027A9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53810-579C-49E5-950F-CDFD23B61EEA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50E02-FEAB-42AF-9FFB-D0D2BE29F99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19E9E-0D27-41C8-B84E-F823B0363EA7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7AC66-CDC4-4272-AEBF-91B6F0A5AB9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795A3-07D4-498E-875F-849471490896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EAFCF-FD1D-4532-B22B-51BAC526AFF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ACB3F-B308-49DB-A80A-1714BB22CC9B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335A1-5800-4F28-831C-60D5D65AFA5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3C1E-63B9-4384-8AB5-4419E8FC2A67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B099E-BAA7-4210-9AD6-3E01EC882A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71EF8-83AD-4B50-A34F-2D1A5EB03AD7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99D46-7466-47C1-83A6-C260CF30777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17B8E-A6A6-4513-B9D9-7C22B2B84AA7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8F475-E2CD-42C2-AC27-E83988F6B41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35271-93BF-4A29-BDEB-A4DEA6097916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F7436-4D16-4E18-B6AF-E18955B9FA7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AF6BC-33A6-4ED8-BA8E-715F16F530C6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2D25-FC2E-4CFD-9D2B-2229A634954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n-US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E2AA27-27D8-4AEA-91F2-BB4E06463866}" type="datetimeFigureOut">
              <a:rPr lang="en-US"/>
              <a:pPr>
                <a:defRPr/>
              </a:pPr>
              <a:t>12/17/2013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7D196C-8E09-449A-B76C-C2A1B393406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84213" y="1341438"/>
            <a:ext cx="7775575" cy="7143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2" name="Picture 9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1438" y="46038"/>
            <a:ext cx="900112" cy="15827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re 1"/>
          <p:cNvSpPr>
            <a:spLocks noGrp="1"/>
          </p:cNvSpPr>
          <p:nvPr>
            <p:ph type="ctrTitle"/>
          </p:nvPr>
        </p:nvSpPr>
        <p:spPr>
          <a:xfrm>
            <a:off x="684213" y="1628775"/>
            <a:ext cx="7772400" cy="1470025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Les accidents ischémiques transitoires en 11 questions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14338" name="Sous-titre 2"/>
          <p:cNvSpPr>
            <a:spLocks noGrp="1"/>
          </p:cNvSpPr>
          <p:nvPr>
            <p:ph type="subTitle" idx="1"/>
          </p:nvPr>
        </p:nvSpPr>
        <p:spPr>
          <a:xfrm>
            <a:off x="862013" y="3886200"/>
            <a:ext cx="7416800" cy="1752600"/>
          </a:xfrm>
        </p:spPr>
        <p:txBody>
          <a:bodyPr/>
          <a:lstStyle/>
          <a:p>
            <a:pPr eaLnBrk="1" hangingPunct="1"/>
            <a:r>
              <a:rPr lang="fr-FR" sz="2800" smtClean="0">
                <a:solidFill>
                  <a:schemeClr val="tx1"/>
                </a:solidFill>
              </a:rPr>
              <a:t>Pr. Didier LEYS</a:t>
            </a:r>
          </a:p>
          <a:p>
            <a:pPr eaLnBrk="1" hangingPunct="1"/>
            <a:r>
              <a:rPr lang="fr-FR" sz="2400" smtClean="0">
                <a:solidFill>
                  <a:schemeClr val="tx1"/>
                </a:solidFill>
              </a:rPr>
              <a:t>Service de neurologie et pathologie neuro-vasculaire</a:t>
            </a:r>
          </a:p>
          <a:p>
            <a:pPr eaLnBrk="1" hangingPunct="1"/>
            <a:r>
              <a:rPr lang="fr-FR" sz="2400" smtClean="0">
                <a:solidFill>
                  <a:schemeClr val="tx1"/>
                </a:solidFill>
              </a:rPr>
              <a:t>CHU de Lille</a:t>
            </a:r>
            <a:endParaRPr lang="en-US" sz="2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b="1" dirty="0" smtClean="0"/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La description clinique est elle importante?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Présentations cliniques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rgbClr val="0000CC"/>
                </a:solidFill>
              </a:rPr>
              <a:t>Caractéristiques générales: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Début brutal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Déficit neurologique / oculaire / médullaire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Focal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Évolution totalement régressive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Examen normal après l’épisode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Perte de conscience : exceptionnelle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Vertige isolé : très rarement ischémique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Rarement vu par un médecin pendant l’épisode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Présentations cliniques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2969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Présentations les plus fréquentes : </a:t>
            </a:r>
          </a:p>
          <a:p>
            <a:pPr lvl="1" eaLnBrk="1" hangingPunct="1"/>
            <a:r>
              <a:rPr lang="fr-FR" smtClean="0"/>
              <a:t>Hémiplégie / hémiparésie</a:t>
            </a:r>
          </a:p>
          <a:p>
            <a:pPr lvl="1" eaLnBrk="1" hangingPunct="1"/>
            <a:r>
              <a:rPr lang="fr-FR" smtClean="0"/>
              <a:t>Déficit sensitif hémicorporel</a:t>
            </a:r>
          </a:p>
          <a:p>
            <a:pPr lvl="1" eaLnBrk="1" hangingPunct="1"/>
            <a:r>
              <a:rPr lang="fr-FR" smtClean="0"/>
              <a:t>Aphasie</a:t>
            </a:r>
          </a:p>
          <a:p>
            <a:pPr lvl="1" eaLnBrk="1" hangingPunct="1"/>
            <a:r>
              <a:rPr lang="fr-FR" smtClean="0"/>
              <a:t>Cécité monoculaire</a:t>
            </a:r>
          </a:p>
          <a:p>
            <a:pPr lvl="1" eaLnBrk="1" hangingPunct="1"/>
            <a:r>
              <a:rPr lang="fr-FR" smtClean="0"/>
              <a:t>Hémianopsie latérale homonyme </a:t>
            </a:r>
          </a:p>
          <a:p>
            <a:pPr lvl="1" eaLnBrk="1" hangingPunct="1"/>
            <a:r>
              <a:rPr lang="fr-FR" smtClean="0"/>
              <a:t> Trouble de coordination unilatéral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b="1" dirty="0" smtClean="0"/>
              <a:t>La description clinique est elle importante?</a:t>
            </a:r>
            <a:r>
              <a:rPr lang="fr-FR" dirty="0" smtClean="0"/>
              <a:t>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345362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 smtClean="0">
                <a:solidFill>
                  <a:srgbClr val="0000CC"/>
                </a:solidFill>
              </a:rPr>
              <a:t>Importance de la </a:t>
            </a:r>
            <a:br>
              <a:rPr lang="fr-FR" b="1" dirty="0" smtClean="0">
                <a:solidFill>
                  <a:srgbClr val="0000CC"/>
                </a:solidFill>
              </a:rPr>
            </a:br>
            <a:r>
              <a:rPr lang="fr-FR" b="1" dirty="0" smtClean="0">
                <a:solidFill>
                  <a:srgbClr val="0000CC"/>
                </a:solidFill>
              </a:rPr>
              <a:t>description clinique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rgbClr val="0000CC"/>
                </a:solidFill>
              </a:rPr>
              <a:t>Description clinique du patient :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Cruciale car c’est sur elle seule en général que se fait le diagnostic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Difficultés d’analyse du patient :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Paralysie: lourdeur ou une impression d’être attiré d’un côté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Déficit sensitif: paresthésies voire douleur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Trouble de l’équilibre: « vertige »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Aphasie et dysarthrie souvent confondues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Cécité monoculaire et HLH souvent confondues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Examen clinique : </a:t>
            </a:r>
          </a:p>
          <a:p>
            <a:pPr lvl="1" eaLnBrk="1" hangingPunct="1"/>
            <a:r>
              <a:rPr lang="fr-FR" smtClean="0"/>
              <a:t>Normal sauf pendant l’épisode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345362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 smtClean="0">
                <a:solidFill>
                  <a:srgbClr val="0000CC"/>
                </a:solidFill>
              </a:rPr>
              <a:t>Importance de la </a:t>
            </a:r>
            <a:br>
              <a:rPr lang="fr-FR" b="1" dirty="0" smtClean="0">
                <a:solidFill>
                  <a:srgbClr val="0000CC"/>
                </a:solidFill>
              </a:rPr>
            </a:br>
            <a:r>
              <a:rPr lang="fr-FR" b="1" dirty="0" smtClean="0">
                <a:solidFill>
                  <a:srgbClr val="0000CC"/>
                </a:solidFill>
              </a:rPr>
              <a:t>description clinique</a:t>
            </a:r>
            <a:endParaRPr lang="en-US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La description clinique est elle importante?</a:t>
            </a:r>
            <a:r>
              <a:rPr lang="fr-FR" dirty="0" smtClean="0"/>
              <a:t>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b="1" dirty="0" smtClean="0"/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Erreurs diagnostiques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7890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52538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Mimics: </a:t>
            </a:r>
          </a:p>
          <a:p>
            <a:pPr lvl="1" eaLnBrk="1" hangingPunct="1"/>
            <a:r>
              <a:rPr lang="fr-FR" smtClean="0"/>
              <a:t>Ressemble à AIT mais n’en n’est pas un.  </a:t>
            </a:r>
          </a:p>
          <a:p>
            <a:pPr lvl="1" eaLnBrk="1" hangingPunct="1">
              <a:buFont typeface="Arial" charset="0"/>
              <a:buNone/>
            </a:pPr>
            <a:endParaRPr lang="fr-FR" smtClean="0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2924175"/>
            <a:ext cx="3960813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4283075" y="2781300"/>
            <a:ext cx="2736850" cy="3671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Erreurs diagnostiques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82947" name="Espace réservé du contenu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1252538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Mimics: </a:t>
            </a:r>
          </a:p>
          <a:p>
            <a:pPr lvl="1" eaLnBrk="1" hangingPunct="1"/>
            <a:r>
              <a:rPr lang="fr-FR" smtClean="0"/>
              <a:t>Ressemble à AIT mais n’en n’est pas un.  </a:t>
            </a:r>
          </a:p>
          <a:p>
            <a:pPr lvl="1" eaLnBrk="1" hangingPunct="1">
              <a:buFont typeface="Arial" charset="0"/>
              <a:buNone/>
            </a:pPr>
            <a:endParaRPr lang="fr-FR" smtClean="0"/>
          </a:p>
        </p:txBody>
      </p:sp>
      <p:pic>
        <p:nvPicPr>
          <p:cNvPr id="8294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2924175"/>
            <a:ext cx="3960812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Erreurs diagnostiques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9938" name="Espace réservé du contenu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1252538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Cameléons: </a:t>
            </a:r>
          </a:p>
          <a:p>
            <a:pPr lvl="1" eaLnBrk="1" hangingPunct="1"/>
            <a:r>
              <a:rPr lang="fr-FR" smtClean="0"/>
              <a:t>Ne ressemble pas à un AIT mais en est un. </a:t>
            </a: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2852738"/>
            <a:ext cx="5040312" cy="373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1330325" y="2852738"/>
            <a:ext cx="2520950" cy="3744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La description clinique est elle importante?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Erreurs diagnostiques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84995" name="Espace réservé du contenu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1252538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Cameléons: </a:t>
            </a:r>
          </a:p>
          <a:p>
            <a:pPr lvl="1" eaLnBrk="1" hangingPunct="1"/>
            <a:r>
              <a:rPr lang="fr-FR" smtClean="0"/>
              <a:t>Ne ressemble pas à un AIT mais en est un. </a:t>
            </a:r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2852738"/>
            <a:ext cx="5040312" cy="373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r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Erreurs diagnostiques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41986" name="Espace réservé du contenu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Les plus fréquentes: </a:t>
            </a:r>
          </a:p>
          <a:p>
            <a:pPr lvl="1" eaLnBrk="1" hangingPunct="1"/>
            <a:r>
              <a:rPr lang="fr-FR" smtClean="0"/>
              <a:t>Aura migraineuse</a:t>
            </a:r>
          </a:p>
          <a:p>
            <a:pPr lvl="1" eaLnBrk="1" hangingPunct="1"/>
            <a:r>
              <a:rPr lang="fr-FR" smtClean="0"/>
              <a:t>Déficit post critique</a:t>
            </a:r>
          </a:p>
          <a:p>
            <a:pPr lvl="1" eaLnBrk="1" hangingPunct="1"/>
            <a:r>
              <a:rPr lang="fr-FR" smtClean="0"/>
              <a:t>Hypoglycémie </a:t>
            </a:r>
          </a:p>
          <a:p>
            <a:pPr lvl="1" eaLnBrk="1" hangingPunct="1"/>
            <a:r>
              <a:rPr lang="fr-FR" smtClean="0"/>
              <a:t>Vertiges ORL (&lt; 3% des vertiges accompagnés sont vasculaires et &lt; 1% des vertiges isolés). </a:t>
            </a:r>
          </a:p>
          <a:p>
            <a:pPr lvl="1" eaLnBrk="1" hangingPunct="1">
              <a:buFont typeface="Arial" charset="0"/>
              <a:buNone/>
            </a:pPr>
            <a:endParaRPr lang="fr-F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Erreurs diagnostiques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44034" name="Rectangle 6"/>
          <p:cNvSpPr>
            <a:spLocks noChangeArrowheads="1"/>
          </p:cNvSpPr>
          <p:nvPr/>
        </p:nvSpPr>
        <p:spPr bwMode="auto">
          <a:xfrm>
            <a:off x="5065713" y="6581775"/>
            <a:ext cx="40782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 i="1">
                <a:latin typeface="Calibri" pitchFamily="34" charset="0"/>
              </a:rPr>
              <a:t>Fernandes PM et al, Pract Neurol 2013;13:21-8</a:t>
            </a: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735138"/>
            <a:ext cx="7889875" cy="464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Erreurs diagnostiques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46082" name="Rectangle 6"/>
          <p:cNvSpPr>
            <a:spLocks noChangeArrowheads="1"/>
          </p:cNvSpPr>
          <p:nvPr/>
        </p:nvSpPr>
        <p:spPr bwMode="auto">
          <a:xfrm>
            <a:off x="5076825" y="6581775"/>
            <a:ext cx="40782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>
                <a:latin typeface="Calibri" pitchFamily="34" charset="0"/>
              </a:rPr>
              <a:t>Fernandes PM et al, Pract Neurol 2013;13:21-8</a:t>
            </a:r>
          </a:p>
        </p:txBody>
      </p:sp>
      <p:pic>
        <p:nvPicPr>
          <p:cNvPr id="460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24075" y="1628775"/>
            <a:ext cx="5095875" cy="48402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La description clinique est elle importante?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b="1" dirty="0" smtClean="0"/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Quels examens 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49154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8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Pour conforter le diagnostic d’AIT </a:t>
            </a:r>
          </a:p>
          <a:p>
            <a:pPr lvl="1" eaLnBrk="1" hangingPunct="1"/>
            <a:r>
              <a:rPr lang="fr-FR" smtClean="0"/>
              <a:t>IRM (ou scanner si contre indication) avec séquences DWI, FLAIR, T2*, TOF.</a:t>
            </a:r>
          </a:p>
          <a:p>
            <a:pPr lvl="1" eaLnBrk="1" hangingPunct="1">
              <a:buFont typeface="Arial" charset="0"/>
              <a:buNone/>
            </a:pPr>
            <a:endParaRPr lang="fr-FR" smtClean="0"/>
          </a:p>
        </p:txBody>
      </p:sp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3284538"/>
            <a:ext cx="262096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16" descr="C:\Mes documents\acute stroke\irm DP these\plee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25775" y="3284538"/>
            <a:ext cx="3048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17" descr="C:\Mes documents\acute stroke\irm DP these\thèse 0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3284538"/>
            <a:ext cx="264477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Quels examens 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rgbClr val="0000CC"/>
                </a:solidFill>
              </a:rPr>
              <a:t>Pour déterminer l’étiologie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Vaisseaux cervicaux et intracrâniens : ARM cervicale et intracrânienne, doppler cervical et </a:t>
            </a:r>
            <a:r>
              <a:rPr lang="fr-FR" dirty="0" err="1" smtClean="0"/>
              <a:t>transcrânien</a:t>
            </a:r>
            <a:r>
              <a:rPr lang="fr-FR" dirty="0" smtClean="0"/>
              <a:t>. Intérêt de l’auscultation : nul. 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Cœur : auscultation, ECG, monitoring 48-72h, ETT (parfois ETO, Holter, holter implantable …)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Biologie : NF, VS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Selon contexte : screening toxicologique, hémocultures, sérologies, électrophorèse de l’</a:t>
            </a:r>
            <a:r>
              <a:rPr lang="fr-FR" dirty="0" err="1" smtClean="0"/>
              <a:t>Hb</a:t>
            </a:r>
            <a:r>
              <a:rPr lang="fr-FR" dirty="0" smtClean="0"/>
              <a:t>, génétique.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Quels examens?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53250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Pour déterminer les facteurs de risque selon l’étiologie </a:t>
            </a:r>
          </a:p>
          <a:p>
            <a:pPr lvl="1" eaLnBrk="1" hangingPunct="1"/>
            <a:r>
              <a:rPr lang="fr-FR" smtClean="0"/>
              <a:t>Athérome : bilan lipidique</a:t>
            </a:r>
          </a:p>
          <a:p>
            <a:pPr lvl="1" eaLnBrk="1" hangingPunct="1"/>
            <a:r>
              <a:rPr lang="fr-FR" smtClean="0"/>
              <a:t>Cardioembolie : hormones throidiennes</a:t>
            </a:r>
          </a:p>
          <a:p>
            <a:pPr lvl="1" eaLnBrk="1" hangingPunct="1"/>
            <a:r>
              <a:rPr lang="fr-FR" smtClean="0"/>
              <a:t>Maladie des petites artères: holter tensionnel</a:t>
            </a:r>
          </a:p>
          <a:p>
            <a:pPr lvl="1" eaLnBrk="1" hangingPunct="1">
              <a:buFont typeface="Arial" charset="0"/>
              <a:buNone/>
            </a:pPr>
            <a:endParaRPr lang="fr-F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La description clinique est elle importante?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b="1" dirty="0" smtClean="0"/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Quels délais?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rgbClr val="0000CC"/>
                </a:solidFill>
              </a:rPr>
              <a:t>Prise en charge en urgence recommandée. 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La probabilité de dépister l’étiologie (donc de prescrire une prévention secondaire adaptée) diminue avec le temps.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err="1" smtClean="0"/>
              <a:t>Etude</a:t>
            </a:r>
            <a:r>
              <a:rPr lang="fr-FR" dirty="0" smtClean="0"/>
              <a:t> d’Oxford: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traitement optimal recommandé mis en place en moyenne en 24 heures dans centre spécialisé vs. 20 jours en ambulatoire (p &lt; 0.0001).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Risque d’AVC à 90 jours 2.1% après admission en centre spécialisé vs. 10.3% en ambulatoire.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Réduction relative de risque d’AVC: 80%.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</p:txBody>
      </p:sp>
      <p:sp>
        <p:nvSpPr>
          <p:cNvPr id="56323" name="Rectangle 6"/>
          <p:cNvSpPr>
            <a:spLocks noChangeArrowheads="1"/>
          </p:cNvSpPr>
          <p:nvPr/>
        </p:nvSpPr>
        <p:spPr bwMode="auto">
          <a:xfrm>
            <a:off x="7308850" y="6505575"/>
            <a:ext cx="18335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>
                <a:latin typeface="Calibri" pitchFamily="34" charset="0"/>
              </a:rPr>
              <a:t>Rothwell et al, 2007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b="1" dirty="0" smtClean="0"/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La description clinique est elle importante?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Quels délais?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58370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Prise en charge en urgence recommandée.  </a:t>
            </a:r>
          </a:p>
          <a:p>
            <a:pPr lvl="1" eaLnBrk="1" hangingPunct="1"/>
            <a:r>
              <a:rPr lang="fr-FR" smtClean="0"/>
              <a:t>Le risque diminue avec le temps. </a:t>
            </a:r>
          </a:p>
          <a:p>
            <a:pPr lvl="1" eaLnBrk="1" hangingPunct="1"/>
            <a:r>
              <a:rPr lang="fr-FR" smtClean="0"/>
              <a:t>Méta-analyse de 18 études :</a:t>
            </a:r>
          </a:p>
          <a:p>
            <a:pPr lvl="2" eaLnBrk="1" hangingPunct="1"/>
            <a:r>
              <a:rPr lang="fr-FR" smtClean="0"/>
              <a:t>La plupart des infarctus cérébraux post AIT surviennent dans les 48 premières heures.  </a:t>
            </a:r>
          </a:p>
          <a:p>
            <a:pPr lvl="2" eaLnBrk="1" hangingPunct="1"/>
            <a:r>
              <a:rPr lang="fr-FR" smtClean="0"/>
              <a:t>Risque à 2 jours = 9.9% </a:t>
            </a:r>
          </a:p>
          <a:p>
            <a:pPr lvl="2" eaLnBrk="1" hangingPunct="1"/>
            <a:r>
              <a:rPr lang="fr-FR" smtClean="0"/>
              <a:t>Risque à 30 jours = 13.4%</a:t>
            </a:r>
          </a:p>
          <a:p>
            <a:pPr lvl="2" eaLnBrk="1" hangingPunct="1"/>
            <a:r>
              <a:rPr lang="fr-FR" smtClean="0"/>
              <a:t>Risque à 90 jours = 17.3%  </a:t>
            </a:r>
          </a:p>
          <a:p>
            <a:pPr lvl="2" eaLnBrk="1" hangingPunct="1"/>
            <a:endParaRPr lang="fr-FR" smtClean="0"/>
          </a:p>
        </p:txBody>
      </p:sp>
      <p:sp>
        <p:nvSpPr>
          <p:cNvPr id="58371" name="Rectangle 6"/>
          <p:cNvSpPr>
            <a:spLocks noChangeArrowheads="1"/>
          </p:cNvSpPr>
          <p:nvPr/>
        </p:nvSpPr>
        <p:spPr bwMode="auto">
          <a:xfrm>
            <a:off x="7632700" y="6519863"/>
            <a:ext cx="15113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>
                <a:latin typeface="Calibri" pitchFamily="34" charset="0"/>
              </a:rPr>
              <a:t>Glles et al, 2007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La description clinique est elle importante?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b="1" dirty="0" smtClean="0"/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Comment évaluer le risque?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61442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638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ABCD</a:t>
            </a:r>
            <a:r>
              <a:rPr lang="fr-FR" b="1" baseline="30000" smtClean="0">
                <a:solidFill>
                  <a:srgbClr val="0000CC"/>
                </a:solidFill>
              </a:rPr>
              <a:t>2</a:t>
            </a:r>
            <a:r>
              <a:rPr lang="fr-FR" b="1" smtClean="0">
                <a:solidFill>
                  <a:srgbClr val="0000CC"/>
                </a:solidFill>
              </a:rPr>
              <a:t> score.  </a:t>
            </a:r>
            <a:r>
              <a:rPr lang="fr-FR" smtClean="0"/>
              <a:t> </a:t>
            </a:r>
          </a:p>
          <a:p>
            <a:pPr lvl="2" eaLnBrk="1" hangingPunct="1"/>
            <a:endParaRPr lang="fr-FR" smtClean="0"/>
          </a:p>
        </p:txBody>
      </p:sp>
      <p:sp>
        <p:nvSpPr>
          <p:cNvPr id="61443" name="Rectangle 6"/>
          <p:cNvSpPr>
            <a:spLocks noChangeArrowheads="1"/>
          </p:cNvSpPr>
          <p:nvPr/>
        </p:nvSpPr>
        <p:spPr bwMode="auto">
          <a:xfrm>
            <a:off x="7632700" y="6519863"/>
            <a:ext cx="15113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>
                <a:latin typeface="Calibri" pitchFamily="34" charset="0"/>
              </a:rPr>
              <a:t>Glles et al, 2010</a:t>
            </a:r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2276475"/>
            <a:ext cx="6697662" cy="3965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Comment évaluer le risque?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63490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638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ABCD</a:t>
            </a:r>
            <a:r>
              <a:rPr lang="fr-FR" b="1" baseline="30000" smtClean="0">
                <a:solidFill>
                  <a:srgbClr val="0000CC"/>
                </a:solidFill>
              </a:rPr>
              <a:t>2</a:t>
            </a:r>
            <a:r>
              <a:rPr lang="fr-FR" b="1" smtClean="0">
                <a:solidFill>
                  <a:srgbClr val="0000CC"/>
                </a:solidFill>
              </a:rPr>
              <a:t> score.  </a:t>
            </a:r>
            <a:r>
              <a:rPr lang="fr-FR" smtClean="0"/>
              <a:t> </a:t>
            </a:r>
          </a:p>
          <a:p>
            <a:pPr lvl="2" eaLnBrk="1" hangingPunct="1"/>
            <a:endParaRPr lang="fr-FR" smtClean="0"/>
          </a:p>
        </p:txBody>
      </p:sp>
      <p:sp>
        <p:nvSpPr>
          <p:cNvPr id="63491" name="Rectangle 6"/>
          <p:cNvSpPr>
            <a:spLocks noChangeArrowheads="1"/>
          </p:cNvSpPr>
          <p:nvPr/>
        </p:nvSpPr>
        <p:spPr bwMode="auto">
          <a:xfrm>
            <a:off x="7235825" y="6519863"/>
            <a:ext cx="18494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>
                <a:latin typeface="Calibri" pitchFamily="34" charset="0"/>
              </a:rPr>
              <a:t>Johnston et al, 2010</a:t>
            </a:r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2276475"/>
            <a:ext cx="4935538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Comment évaluer le risque?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655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Imagerie cérébrale.</a:t>
            </a:r>
          </a:p>
          <a:p>
            <a:pPr lvl="1" eaLnBrk="1" hangingPunct="1"/>
            <a:r>
              <a:rPr lang="fr-FR" smtClean="0"/>
              <a:t>La présence d’une anomalie en imagerie est un marqueur de risque plus élevé dans les AIT ancienne définition</a:t>
            </a:r>
          </a:p>
          <a:p>
            <a:pPr lvl="2" eaLnBrk="1" hangingPunct="1"/>
            <a:endParaRPr lang="fr-FR" smtClean="0"/>
          </a:p>
        </p:txBody>
      </p:sp>
      <p:sp>
        <p:nvSpPr>
          <p:cNvPr id="65539" name="Rectangle 6"/>
          <p:cNvSpPr>
            <a:spLocks noChangeArrowheads="1"/>
          </p:cNvSpPr>
          <p:nvPr/>
        </p:nvSpPr>
        <p:spPr bwMode="auto">
          <a:xfrm>
            <a:off x="7516813" y="6519863"/>
            <a:ext cx="16271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>
                <a:latin typeface="Calibri" pitchFamily="34" charset="0"/>
              </a:rPr>
              <a:t>Calvet et al, 2007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Comment évaluer le risque?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67586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Imagerie vasculaire.</a:t>
            </a:r>
          </a:p>
          <a:p>
            <a:pPr lvl="1" eaLnBrk="1" hangingPunct="1"/>
            <a:r>
              <a:rPr lang="fr-FR" smtClean="0"/>
              <a:t>La présence d’une sténose serrée d’un gros axe vasculaire est un marqueur de risque plus élevé en particulier une sténose carotide &gt; 50%</a:t>
            </a:r>
          </a:p>
          <a:p>
            <a:pPr lvl="1" eaLnBrk="1" hangingPunct="1"/>
            <a:r>
              <a:rPr lang="fr-FR" smtClean="0"/>
              <a:t>La présence d’une occlusion artérielle intracrânienne avec une anomalie de perfusion chez un patient ayant présenté un AIT très récent (&lt; 4h30) est associée a un risque extrêmement élevé et peut, pour certains relever d’une thrombolyse i.v. </a:t>
            </a:r>
          </a:p>
          <a:p>
            <a:pPr lvl="1" eaLnBrk="1" hangingPunct="1"/>
            <a:endParaRPr lang="fr-FR" smtClean="0"/>
          </a:p>
          <a:p>
            <a:pPr lvl="2" eaLnBrk="1" hangingPunct="1"/>
            <a:endParaRPr lang="fr-F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Comment évaluer le risque?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69634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AIT à faible risque.</a:t>
            </a:r>
          </a:p>
          <a:p>
            <a:pPr lvl="1" eaLnBrk="1" hangingPunct="1"/>
            <a:r>
              <a:rPr lang="fr-FR" smtClean="0"/>
              <a:t>Brefs (&lt; 10 min)</a:t>
            </a:r>
          </a:p>
          <a:p>
            <a:pPr lvl="1" eaLnBrk="1" hangingPunct="1"/>
            <a:r>
              <a:rPr lang="fr-FR" smtClean="0"/>
              <a:t>Cécité monoculaire transitoire</a:t>
            </a:r>
          </a:p>
          <a:p>
            <a:pPr lvl="1" eaLnBrk="1" hangingPunct="1"/>
            <a:r>
              <a:rPr lang="fr-FR" smtClean="0"/>
              <a:t>Vertiges</a:t>
            </a:r>
          </a:p>
          <a:p>
            <a:pPr lvl="1" eaLnBrk="1" hangingPunct="1"/>
            <a:r>
              <a:rPr lang="fr-FR" smtClean="0"/>
              <a:t>Déficits purement sensitifs</a:t>
            </a:r>
          </a:p>
          <a:p>
            <a:pPr lvl="1" eaLnBrk="1" hangingPunct="1"/>
            <a:endParaRPr lang="fr-FR" smtClean="0"/>
          </a:p>
          <a:p>
            <a:pPr lvl="2" eaLnBrk="1" hangingPunct="1"/>
            <a:endParaRPr lang="fr-F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La description clinique est elle importante?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b="1" dirty="0" smtClean="0"/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Faut-il hospitaliser?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72706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Recommandations US.</a:t>
            </a:r>
          </a:p>
          <a:p>
            <a:pPr lvl="1" eaLnBrk="1" hangingPunct="1"/>
            <a:r>
              <a:rPr lang="fr-FR" smtClean="0"/>
              <a:t>Hospitalisation en milieu spécialisé pour surveillance de 24 à 72 heures si </a:t>
            </a:r>
          </a:p>
          <a:p>
            <a:pPr lvl="2" eaLnBrk="1" hangingPunct="1"/>
            <a:r>
              <a:rPr lang="fr-FR" smtClean="0"/>
              <a:t>Délai &lt; 72 h : quelque soit le score ABCD</a:t>
            </a:r>
            <a:r>
              <a:rPr lang="fr-FR" baseline="30000" smtClean="0"/>
              <a:t>2</a:t>
            </a:r>
            <a:endParaRPr lang="fr-FR" smtClean="0"/>
          </a:p>
          <a:p>
            <a:pPr lvl="2" eaLnBrk="1" hangingPunct="1"/>
            <a:r>
              <a:rPr lang="fr-FR" smtClean="0"/>
              <a:t>Délai &gt; 72 h si score ABCD</a:t>
            </a:r>
            <a:r>
              <a:rPr lang="fr-FR" baseline="30000" smtClean="0"/>
              <a:t>2</a:t>
            </a:r>
            <a:r>
              <a:rPr lang="fr-FR" smtClean="0"/>
              <a:t> &gt;2</a:t>
            </a:r>
          </a:p>
          <a:p>
            <a:pPr lvl="2" eaLnBrk="1" hangingPunct="1"/>
            <a:endParaRPr lang="fr-FR" smtClean="0"/>
          </a:p>
          <a:p>
            <a:pPr lvl="1" eaLnBrk="1" hangingPunct="1"/>
            <a:endParaRPr lang="fr-FR" smtClean="0"/>
          </a:p>
          <a:p>
            <a:pPr lvl="2" eaLnBrk="1" hangingPunct="1"/>
            <a:endParaRPr lang="fr-F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La description clinique est elle importante?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b="1" dirty="0" smtClean="0"/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Qu’est ce qu’un AIT?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rgbClr val="0000CC"/>
                </a:solidFill>
              </a:rPr>
              <a:t>Définition classique : </a:t>
            </a:r>
            <a:r>
              <a:rPr lang="fr-FR" dirty="0" smtClean="0"/>
              <a:t>épisode de dysfonctionnement cérébral, oculaire, ou médullaire, focal, dont l’origine présumée est ischémique, et s’accompagnant d’un retour à la normale en moins de 24 heures.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Délai de 24h : arbitraire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Durée réelle habituelle &lt; 1 heure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Au moins 20 à 50% de ces patients ont une lésion cérébrale en imagerie.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Excellente définition pour épidémiologie</a:t>
            </a:r>
            <a:endParaRPr lang="en-US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776913" y="6488113"/>
            <a:ext cx="33670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fr-FR" sz="1600" i="1">
                <a:latin typeface="Calibri" pitchFamily="34" charset="0"/>
              </a:rPr>
              <a:t>Glles et al, 2010; Redgrave et al, 2007 </a:t>
            </a:r>
            <a:endParaRPr lang="en-US" sz="1600" i="1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Quelle prise en charge?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7577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Immédiate.</a:t>
            </a:r>
          </a:p>
          <a:p>
            <a:pPr lvl="1" eaLnBrk="1" hangingPunct="1"/>
            <a:endParaRPr lang="fr-FR" smtClean="0"/>
          </a:p>
          <a:p>
            <a:pPr lvl="1" eaLnBrk="1" hangingPunct="1"/>
            <a:r>
              <a:rPr lang="fr-FR" smtClean="0"/>
              <a:t>Après imagerie : aspirine 160 à 325 mg (puis 75) ou clopidogrel 300 mg en dose de charge (puis 75) (combinaison ASO + CLO à l’étude)</a:t>
            </a:r>
          </a:p>
          <a:p>
            <a:pPr lvl="1" eaLnBrk="1" hangingPunct="1"/>
            <a:endParaRPr lang="fr-FR" smtClean="0"/>
          </a:p>
          <a:p>
            <a:pPr lvl="1" eaLnBrk="1" hangingPunct="1"/>
            <a:r>
              <a:rPr lang="fr-FR" smtClean="0"/>
              <a:t>Dans circonstances où l’imagerie est impossible (isolement géographique, guerre, pays sans accès à l’imagerie etc.) : aspirine sans imagerie</a:t>
            </a:r>
          </a:p>
          <a:p>
            <a:pPr lvl="2" eaLnBrk="1" hangingPunct="1"/>
            <a:endParaRPr lang="fr-F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Quelle prise en charge?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85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rgbClr val="0000CC"/>
                </a:solidFill>
              </a:rPr>
              <a:t>Rapidement 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Correction des facteurs de risque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HTA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Statines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Sevrage tabagique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err="1" smtClean="0"/>
              <a:t>Antithrombotiques</a:t>
            </a:r>
            <a:endParaRPr lang="fr-FR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Antiplaquettaires en général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Anticoagulants (cardiopathies </a:t>
            </a:r>
            <a:r>
              <a:rPr lang="fr-FR" dirty="0" err="1" smtClean="0"/>
              <a:t>emboligènes</a:t>
            </a:r>
            <a:r>
              <a:rPr lang="fr-FR" dirty="0" smtClean="0"/>
              <a:t>)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Chirurgie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err="1" smtClean="0"/>
              <a:t>Endarterectomie</a:t>
            </a:r>
            <a:r>
              <a:rPr lang="fr-FR" dirty="0" smtClean="0"/>
              <a:t> carotide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fr-FR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La description clinique est elle importante?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b="1" dirty="0" smtClean="0"/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Quelle suivi ?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8089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Le risque à long terme est coronarien.</a:t>
            </a:r>
            <a:endParaRPr lang="fr-FR" smtClean="0"/>
          </a:p>
          <a:p>
            <a:pPr lvl="2" eaLnBrk="1" hangingPunct="1"/>
            <a:endParaRPr lang="fr-F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Qu’est ce qu’un AIT?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Définition moderne: </a:t>
            </a:r>
            <a:r>
              <a:rPr lang="fr-FR" smtClean="0"/>
              <a:t>épisode de dysfonctionnement cérébral, oculaire, ou médullaire, focal, dont l’origine présumée est ischémique, et s’accompagnant d’un retour à la normale, sans anomalie parenchymateuse. </a:t>
            </a:r>
          </a:p>
          <a:p>
            <a:pPr lvl="1" eaLnBrk="1" hangingPunct="1"/>
            <a:r>
              <a:rPr lang="fr-FR" smtClean="0"/>
              <a:t>Pas de référence au délai: en général 10 à 60 min.</a:t>
            </a:r>
          </a:p>
          <a:p>
            <a:pPr lvl="1" eaLnBrk="1" hangingPunct="1"/>
            <a:r>
              <a:rPr lang="fr-FR" smtClean="0"/>
              <a:t>Définition plus adaptée à la pratique clinique. </a:t>
            </a:r>
          </a:p>
          <a:p>
            <a:pPr lvl="1" eaLnBrk="1" hangingPunct="1">
              <a:buFont typeface="Arial" charset="0"/>
              <a:buNone/>
            </a:pPr>
            <a:r>
              <a:rPr lang="fr-FR" smtClean="0"/>
              <a:t> </a:t>
            </a:r>
            <a:endParaRPr lang="en-US" smtClean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7475538" y="6488113"/>
            <a:ext cx="16684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fr-FR" sz="1600" i="1">
                <a:latin typeface="Calibri" pitchFamily="34" charset="0"/>
              </a:rPr>
              <a:t>Easton et al, 2009</a:t>
            </a:r>
            <a:endParaRPr lang="en-US" sz="1600" i="1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Qu’est ce qu’un AIT?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1945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Commentaire sur les 2 définitions: </a:t>
            </a:r>
            <a:endParaRPr lang="fr-FR" smtClean="0"/>
          </a:p>
          <a:p>
            <a:pPr lvl="1" eaLnBrk="1" hangingPunct="1"/>
            <a:r>
              <a:rPr lang="fr-FR" smtClean="0"/>
              <a:t>Distinction «académique » car AIT et infarctus cérébraux correspondent au même processus et ne diffèrent que par la sévérité et la persistance de signes cliniques ou radiologiques.  </a:t>
            </a:r>
          </a:p>
          <a:p>
            <a:pPr lvl="1" eaLnBrk="1" hangingPunct="1"/>
            <a:r>
              <a:rPr lang="fr-FR" smtClean="0"/>
              <a:t>AIT et infarctus cérébraux partagent les mêmes étiologies.</a:t>
            </a:r>
          </a:p>
          <a:p>
            <a:pPr lvl="1" eaLnBrk="1" hangingPunct="1"/>
            <a:r>
              <a:rPr lang="fr-FR" smtClean="0"/>
              <a:t>Toutes deux identifient un patients à haut risque d’infarctus cérébral à court terme. 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re 1"/>
          <p:cNvSpPr>
            <a:spLocks noGrp="1"/>
          </p:cNvSpPr>
          <p:nvPr>
            <p:ph type="title"/>
          </p:nvPr>
        </p:nvSpPr>
        <p:spPr>
          <a:xfrm>
            <a:off x="446088" y="274638"/>
            <a:ext cx="8229600" cy="1143000"/>
          </a:xfrm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Plan 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0800" y="1600200"/>
            <a:ext cx="6481763" cy="4525963"/>
          </a:xfrm>
        </p:spPr>
        <p:txBody>
          <a:bodyPr rtlCol="0">
            <a:normAutofit fontScale="77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Qu’est ce qu’un AIT 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b="1" dirty="0" smtClean="0"/>
              <a:t>Quelles sont les causes?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Quelles sont les présentations cliniques?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La description clinique est elle importante?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sont les erreurs diagnostiques?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examens effectuer?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Quels délais de prise en charge?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Comment évaluer le risque après un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Faut-il hospitaliser les AIT?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Quelle prise en charge thérapeutique?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Quel suivi à long terme?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Quelles sont les causes d’AIT?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22530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Causes: </a:t>
            </a:r>
            <a:endParaRPr lang="fr-FR" smtClean="0"/>
          </a:p>
          <a:p>
            <a:pPr lvl="1" eaLnBrk="1" hangingPunct="1"/>
            <a:r>
              <a:rPr lang="fr-FR" smtClean="0"/>
              <a:t>Athérome des vaisseaux cervicaux et intracrâniens extracérébraux. </a:t>
            </a:r>
          </a:p>
          <a:p>
            <a:pPr lvl="1" eaLnBrk="1" hangingPunct="1"/>
            <a:r>
              <a:rPr lang="fr-FR" smtClean="0"/>
              <a:t>Cardiopathies emboligènes</a:t>
            </a:r>
          </a:p>
          <a:p>
            <a:pPr lvl="1" eaLnBrk="1" hangingPunct="1"/>
            <a:r>
              <a:rPr lang="fr-FR" smtClean="0"/>
              <a:t>Maladies des petites artères intracérébrales</a:t>
            </a:r>
          </a:p>
          <a:p>
            <a:pPr lvl="1" eaLnBrk="1" hangingPunct="1"/>
            <a:r>
              <a:rPr lang="fr-FR" smtClean="0"/>
              <a:t>Autres causes définies</a:t>
            </a:r>
          </a:p>
          <a:p>
            <a:pPr lvl="1" eaLnBrk="1" hangingPunct="1"/>
            <a:r>
              <a:rPr lang="fr-FR" smtClean="0"/>
              <a:t>Causes inconnues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Quelles sont les causes d’AIT?</a:t>
            </a:r>
            <a:endParaRPr lang="en-US" b="1" smtClean="0">
              <a:solidFill>
                <a:srgbClr val="0000CC"/>
              </a:solidFill>
            </a:endParaRPr>
          </a:p>
        </p:txBody>
      </p:sp>
      <p:sp>
        <p:nvSpPr>
          <p:cNvPr id="2457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smtClean="0">
                <a:solidFill>
                  <a:srgbClr val="0000CC"/>
                </a:solidFill>
              </a:rPr>
              <a:t>Facteurs de risque: </a:t>
            </a:r>
            <a:endParaRPr lang="fr-FR" smtClean="0"/>
          </a:p>
          <a:p>
            <a:pPr lvl="1" eaLnBrk="1" hangingPunct="1"/>
            <a:r>
              <a:rPr lang="fr-FR" smtClean="0"/>
              <a:t>Age</a:t>
            </a:r>
          </a:p>
          <a:p>
            <a:pPr lvl="1" eaLnBrk="1" hangingPunct="1"/>
            <a:r>
              <a:rPr lang="fr-FR" smtClean="0"/>
              <a:t>HTA</a:t>
            </a:r>
          </a:p>
          <a:p>
            <a:pPr lvl="1" eaLnBrk="1" hangingPunct="1"/>
            <a:r>
              <a:rPr lang="fr-FR" smtClean="0"/>
              <a:t>Diabète</a:t>
            </a:r>
          </a:p>
          <a:p>
            <a:pPr lvl="1" eaLnBrk="1" hangingPunct="1"/>
            <a:r>
              <a:rPr lang="fr-FR" smtClean="0"/>
              <a:t>Hypercholestérolémie (LDL)</a:t>
            </a:r>
          </a:p>
          <a:p>
            <a:pPr lvl="1" eaLnBrk="1" hangingPunct="1"/>
            <a:r>
              <a:rPr lang="fr-FR" smtClean="0"/>
              <a:t>Tabagisme</a:t>
            </a:r>
          </a:p>
          <a:p>
            <a:pPr lvl="1" eaLnBrk="1" hangingPunct="1"/>
            <a:r>
              <a:rPr lang="fr-FR" smtClean="0"/>
              <a:t>AVC familiaux avant 60 ans</a:t>
            </a:r>
          </a:p>
          <a:p>
            <a:pPr lvl="1" eaLnBrk="1" hangingPunct="1"/>
            <a:r>
              <a:rPr lang="fr-FR" smtClean="0"/>
              <a:t>Pathologies associées (IDM, AOMI)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1588</Words>
  <Application>Microsoft Office PowerPoint</Application>
  <PresentationFormat>Affichage à l'écran (4:3)</PresentationFormat>
  <Paragraphs>338</Paragraphs>
  <Slides>43</Slides>
  <Notes>28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46" baseType="lpstr">
      <vt:lpstr>Arial</vt:lpstr>
      <vt:lpstr>Calibri</vt:lpstr>
      <vt:lpstr>Thème Office</vt:lpstr>
      <vt:lpstr>Les accidents ischémiques transitoires en 11 questions</vt:lpstr>
      <vt:lpstr>Plan </vt:lpstr>
      <vt:lpstr>Plan </vt:lpstr>
      <vt:lpstr>Qu’est ce qu’un AIT?</vt:lpstr>
      <vt:lpstr>Qu’est ce qu’un AIT?</vt:lpstr>
      <vt:lpstr>Qu’est ce qu’un AIT?</vt:lpstr>
      <vt:lpstr>Plan </vt:lpstr>
      <vt:lpstr>Quelles sont les causes d’AIT?</vt:lpstr>
      <vt:lpstr>Quelles sont les causes d’AIT?</vt:lpstr>
      <vt:lpstr>Plan </vt:lpstr>
      <vt:lpstr>Présentations cliniques</vt:lpstr>
      <vt:lpstr>Présentations cliniques</vt:lpstr>
      <vt:lpstr>Plan </vt:lpstr>
      <vt:lpstr>Importance de la  description clinique</vt:lpstr>
      <vt:lpstr>Importance de la  description clinique</vt:lpstr>
      <vt:lpstr>Plan </vt:lpstr>
      <vt:lpstr>Erreurs diagnostiques</vt:lpstr>
      <vt:lpstr>Erreurs diagnostiques</vt:lpstr>
      <vt:lpstr>Erreurs diagnostiques</vt:lpstr>
      <vt:lpstr>Erreurs diagnostiques</vt:lpstr>
      <vt:lpstr>Erreurs diagnostiques</vt:lpstr>
      <vt:lpstr>Erreurs diagnostiques</vt:lpstr>
      <vt:lpstr>Erreurs diagnostiques</vt:lpstr>
      <vt:lpstr>Plan </vt:lpstr>
      <vt:lpstr>Quels examens ? </vt:lpstr>
      <vt:lpstr>Quels examens ? </vt:lpstr>
      <vt:lpstr>Quels examens? </vt:lpstr>
      <vt:lpstr>Plan </vt:lpstr>
      <vt:lpstr>Quels délais? </vt:lpstr>
      <vt:lpstr>Quels délais? </vt:lpstr>
      <vt:lpstr>Plan </vt:lpstr>
      <vt:lpstr>Comment évaluer le risque? </vt:lpstr>
      <vt:lpstr>Comment évaluer le risque? </vt:lpstr>
      <vt:lpstr>Comment évaluer le risque? </vt:lpstr>
      <vt:lpstr>Comment évaluer le risque? </vt:lpstr>
      <vt:lpstr>Comment évaluer le risque? </vt:lpstr>
      <vt:lpstr>Plan </vt:lpstr>
      <vt:lpstr>Faut-il hospitaliser? </vt:lpstr>
      <vt:lpstr>Plan </vt:lpstr>
      <vt:lpstr>Quelle prise en charge? </vt:lpstr>
      <vt:lpstr>Quelle prise en charge? </vt:lpstr>
      <vt:lpstr>Plan </vt:lpstr>
      <vt:lpstr>Quelle suivi 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Accidents ischémiques transitoires</dc:title>
  <dc:creator>Didier LEYS</dc:creator>
  <cp:lastModifiedBy>didier.leys</cp:lastModifiedBy>
  <cp:revision>31</cp:revision>
  <dcterms:created xsi:type="dcterms:W3CDTF">2013-12-15T14:59:24Z</dcterms:created>
  <dcterms:modified xsi:type="dcterms:W3CDTF">2013-12-17T07:14:09Z</dcterms:modified>
</cp:coreProperties>
</file>