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handoutMasterIdLst>
    <p:handoutMasterId r:id="rId47"/>
  </p:handoutMasterIdLst>
  <p:sldIdLst>
    <p:sldId id="302" r:id="rId2"/>
    <p:sldId id="257" r:id="rId3"/>
    <p:sldId id="300" r:id="rId4"/>
    <p:sldId id="301" r:id="rId5"/>
    <p:sldId id="303" r:id="rId6"/>
    <p:sldId id="305" r:id="rId7"/>
    <p:sldId id="299" r:id="rId8"/>
    <p:sldId id="306" r:id="rId9"/>
    <p:sldId id="307" r:id="rId10"/>
    <p:sldId id="308" r:id="rId11"/>
    <p:sldId id="310" r:id="rId12"/>
    <p:sldId id="311" r:id="rId13"/>
    <p:sldId id="313" r:id="rId14"/>
    <p:sldId id="314" r:id="rId15"/>
    <p:sldId id="316" r:id="rId16"/>
    <p:sldId id="317" r:id="rId17"/>
    <p:sldId id="332" r:id="rId18"/>
    <p:sldId id="318" r:id="rId19"/>
    <p:sldId id="340" r:id="rId20"/>
    <p:sldId id="341" r:id="rId21"/>
    <p:sldId id="320" r:id="rId22"/>
    <p:sldId id="321" r:id="rId23"/>
    <p:sldId id="333" r:id="rId24"/>
    <p:sldId id="325" r:id="rId25"/>
    <p:sldId id="326" r:id="rId26"/>
    <p:sldId id="327" r:id="rId27"/>
    <p:sldId id="328" r:id="rId28"/>
    <p:sldId id="329" r:id="rId29"/>
    <p:sldId id="334" r:id="rId30"/>
    <p:sldId id="335" r:id="rId31"/>
    <p:sldId id="336" r:id="rId32"/>
    <p:sldId id="337" r:id="rId33"/>
    <p:sldId id="338" r:id="rId34"/>
    <p:sldId id="330" r:id="rId35"/>
    <p:sldId id="260" r:id="rId36"/>
    <p:sldId id="291" r:id="rId37"/>
    <p:sldId id="281" r:id="rId38"/>
    <p:sldId id="292" r:id="rId39"/>
    <p:sldId id="293" r:id="rId40"/>
    <p:sldId id="294" r:id="rId41"/>
    <p:sldId id="295" r:id="rId42"/>
    <p:sldId id="280" r:id="rId43"/>
    <p:sldId id="298" r:id="rId44"/>
    <p:sldId id="331" r:id="rId45"/>
    <p:sldId id="342" r:id="rId46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defTabSz="958850">
              <a:defRPr sz="13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algn="r" defTabSz="958850">
              <a:defRPr sz="1300">
                <a:latin typeface="Calibri" pitchFamily="34" charset="0"/>
              </a:defRPr>
            </a:lvl1pPr>
          </a:lstStyle>
          <a:p>
            <a:fld id="{B23D7671-1792-430F-86E3-20FDD5092485}" type="datetimeFigureOut">
              <a:rPr lang="fr-FR"/>
              <a:pPr/>
              <a:t>28/11/2013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defTabSz="958850">
              <a:defRPr sz="13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algn="r" defTabSz="958850">
              <a:defRPr sz="1300">
                <a:latin typeface="Calibri" pitchFamily="34" charset="0"/>
              </a:defRPr>
            </a:lvl1pPr>
          </a:lstStyle>
          <a:p>
            <a:fld id="{5C673AE6-03C6-47B1-B64C-C050CE4D35DD}" type="slidenum">
              <a:rPr lang="fr-FR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4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1763688" y="168275"/>
            <a:ext cx="6912768" cy="11430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713" y="168275"/>
            <a:ext cx="6911975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65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713" y="168275"/>
            <a:ext cx="6911975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6565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6565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763713" y="168275"/>
            <a:ext cx="6911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2055" name="Picture 8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628" y="6165304"/>
            <a:ext cx="1042988" cy="677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57" name="Rectangle 9"/>
          <p:cNvSpPr>
            <a:spLocks noChangeArrowheads="1"/>
          </p:cNvSpPr>
          <p:nvPr userDrawn="1"/>
        </p:nvSpPr>
        <p:spPr bwMode="auto">
          <a:xfrm>
            <a:off x="7596336" y="6597352"/>
            <a:ext cx="15632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000" dirty="0">
                <a:solidFill>
                  <a:srgbClr val="0000CC"/>
                </a:solidFill>
              </a:rPr>
              <a:t>Brugge. Nov. </a:t>
            </a:r>
            <a:r>
              <a:rPr lang="fr-FR" sz="1000" dirty="0" smtClean="0">
                <a:solidFill>
                  <a:srgbClr val="0000CC"/>
                </a:solidFill>
              </a:rPr>
              <a:t>28th</a:t>
            </a:r>
            <a:r>
              <a:rPr lang="fr-FR" sz="1000" dirty="0">
                <a:solidFill>
                  <a:srgbClr val="0000CC"/>
                </a:solidFill>
              </a:rPr>
              <a:t>, </a:t>
            </a:r>
            <a:r>
              <a:rPr lang="fr-FR" sz="1000" dirty="0" smtClean="0">
                <a:solidFill>
                  <a:srgbClr val="0000CC"/>
                </a:solidFill>
              </a:rPr>
              <a:t>2013</a:t>
            </a:r>
            <a:endParaRPr lang="fr-FR" sz="1000" dirty="0">
              <a:solidFill>
                <a:srgbClr val="0000C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rgbClr val="0000C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 b="1" kern="12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7.emf"/><Relationship Id="rId4" Type="http://schemas.openxmlformats.org/officeDocument/2006/relationships/oleObject" Target="../embeddings/Microsoft_Excel_97-2003-werkblad1.xls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/>
          <p:cNvSpPr>
            <a:spLocks noGrp="1"/>
          </p:cNvSpPr>
          <p:nvPr>
            <p:ph type="ctrTitle" idx="4294967295"/>
          </p:nvPr>
        </p:nvSpPr>
        <p:spPr>
          <a:xfrm>
            <a:off x="250825" y="2205038"/>
            <a:ext cx="8642350" cy="1368425"/>
          </a:xfrm>
        </p:spPr>
        <p:txBody>
          <a:bodyPr/>
          <a:lstStyle/>
          <a:p>
            <a:r>
              <a:rPr lang="en-GB" sz="4000" smtClean="0"/>
              <a:t>Stroke in Europe</a:t>
            </a:r>
          </a:p>
        </p:txBody>
      </p:sp>
      <p:pic>
        <p:nvPicPr>
          <p:cNvPr id="27651" name="Picture 2" descr="C:\Users\DIDIER\Desktop\Documents\5czm6fzd\Logos\Université Lille Nord de Fr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38" y="5664200"/>
            <a:ext cx="1489075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4941888"/>
            <a:ext cx="9144000" cy="18764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0363" indent="-269875"/>
            <a:r>
              <a:rPr lang="en-GB" sz="1600" b="1">
                <a:solidFill>
                  <a:srgbClr val="0000CC"/>
                </a:solidFill>
                <a:latin typeface="Calibri" pitchFamily="34" charset="0"/>
              </a:rPr>
              <a:t>___________________________________</a:t>
            </a:r>
          </a:p>
          <a:p>
            <a:pPr marL="360363" indent="-269875"/>
            <a:r>
              <a:rPr lang="en-GB" sz="1600" b="1">
                <a:solidFill>
                  <a:srgbClr val="0000CC"/>
                </a:solidFill>
                <a:latin typeface="Calibri" pitchFamily="34" charset="0"/>
              </a:rPr>
              <a:t>Disclosures : </a:t>
            </a:r>
          </a:p>
          <a:p>
            <a:pPr marL="360363" indent="-269875">
              <a:buFont typeface="Arial" charset="0"/>
              <a:buChar char="•"/>
            </a:pPr>
            <a:r>
              <a:rPr lang="en-GB" sz="1400" b="1">
                <a:latin typeface="Calibri" pitchFamily="34" charset="0"/>
              </a:rPr>
              <a:t>No stocks</a:t>
            </a:r>
            <a:r>
              <a:rPr lang="en-GB" sz="1400">
                <a:latin typeface="Calibri" pitchFamily="34" charset="0"/>
              </a:rPr>
              <a:t> from pharmaceutical  / device companies. </a:t>
            </a:r>
          </a:p>
          <a:p>
            <a:pPr marL="360363" indent="-269875">
              <a:buFont typeface="Arial" charset="0"/>
              <a:buChar char="•"/>
            </a:pPr>
            <a:r>
              <a:rPr lang="en-GB" sz="1400" b="1">
                <a:latin typeface="Calibri" pitchFamily="34" charset="0"/>
              </a:rPr>
              <a:t>No travel</a:t>
            </a:r>
            <a:r>
              <a:rPr lang="en-GB" sz="1400">
                <a:latin typeface="Calibri" pitchFamily="34" charset="0"/>
              </a:rPr>
              <a:t> paid by pharmaceutical /device companies. </a:t>
            </a:r>
          </a:p>
          <a:p>
            <a:pPr marL="360363" indent="-269875">
              <a:buFont typeface="Arial" charset="0"/>
              <a:buChar char="•"/>
            </a:pPr>
            <a:r>
              <a:rPr lang="en-GB" sz="1400" b="1">
                <a:latin typeface="Calibri" pitchFamily="34" charset="0"/>
              </a:rPr>
              <a:t>Participation during the last 5 years to trials, advisory boards, or symposia</a:t>
            </a:r>
            <a:r>
              <a:rPr lang="en-GB" sz="1400">
                <a:latin typeface="Calibri" pitchFamily="34" charset="0"/>
              </a:rPr>
              <a:t> sponsored by Sanofi Aventis, BMS, Astrazeneca, Boeringher-Ingelheim, Servier, Ebewe, CoLucid Pharm, Brainsgate, Photothera, Lundbeck, GSK, Bayer and Allergan</a:t>
            </a:r>
            <a:r>
              <a:rPr lang="en-GB" sz="140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en-GB" sz="1400" i="1">
                <a:solidFill>
                  <a:srgbClr val="0000CC"/>
                </a:solidFill>
                <a:latin typeface="Calibri" pitchFamily="34" charset="0"/>
              </a:rPr>
              <a:t>(honoraria paid to Adrinord)</a:t>
            </a:r>
            <a:r>
              <a:rPr lang="en-GB" sz="1400">
                <a:solidFill>
                  <a:srgbClr val="0000CC"/>
                </a:solidFill>
                <a:latin typeface="Calibri" pitchFamily="34" charset="0"/>
              </a:rPr>
              <a:t>.</a:t>
            </a:r>
            <a:r>
              <a:rPr lang="en-GB" sz="1400">
                <a:latin typeface="Calibri" pitchFamily="34" charset="0"/>
              </a:rPr>
              <a:t> </a:t>
            </a:r>
          </a:p>
          <a:p>
            <a:pPr marL="360363" indent="-269875">
              <a:buFont typeface="Arial" charset="0"/>
              <a:buChar char="•"/>
            </a:pPr>
            <a:r>
              <a:rPr lang="en-GB" sz="1400">
                <a:latin typeface="Calibri" pitchFamily="34" charset="0"/>
              </a:rPr>
              <a:t>Served as </a:t>
            </a:r>
            <a:r>
              <a:rPr lang="en-GB" sz="1400" b="1">
                <a:latin typeface="Calibri" pitchFamily="34" charset="0"/>
              </a:rPr>
              <a:t>editor of the Journal of neurology, neurosurgery and psychiatry</a:t>
            </a:r>
            <a:r>
              <a:rPr lang="en-GB" sz="1400">
                <a:latin typeface="Calibri" pitchFamily="34" charset="0"/>
              </a:rPr>
              <a:t> until 2010</a:t>
            </a:r>
            <a:r>
              <a:rPr lang="en-GB" sz="140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en-GB" sz="1400" i="1">
                <a:solidFill>
                  <a:srgbClr val="0000CC"/>
                </a:solidFill>
                <a:latin typeface="Calibri" pitchFamily="34" charset="0"/>
              </a:rPr>
              <a:t>(personal incomes)</a:t>
            </a:r>
            <a:r>
              <a:rPr lang="en-GB" sz="1400">
                <a:latin typeface="Calibri" pitchFamily="34" charset="0"/>
              </a:rPr>
              <a:t>.  </a:t>
            </a:r>
          </a:p>
        </p:txBody>
      </p:sp>
      <p:pic>
        <p:nvPicPr>
          <p:cNvPr id="27654" name="Picture 5" descr="pano_grandplacelill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Sous-titre 2"/>
          <p:cNvSpPr>
            <a:spLocks/>
          </p:cNvSpPr>
          <p:nvPr/>
        </p:nvSpPr>
        <p:spPr bwMode="auto">
          <a:xfrm>
            <a:off x="2843213" y="3573463"/>
            <a:ext cx="33115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GB" sz="2000" b="1">
                <a:latin typeface="Calibri" pitchFamily="34" charset="0"/>
              </a:rPr>
              <a:t>Prof. Didier Leys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GB" sz="1400">
                <a:latin typeface="Calibri" pitchFamily="34" charset="0"/>
              </a:rPr>
              <a:t>University Lille North of France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GB" sz="1400">
                <a:latin typeface="Calibri" pitchFamily="34" charset="0"/>
              </a:rPr>
              <a:t>Department of Neurology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GB" sz="1400">
                <a:latin typeface="Calibri" pitchFamily="34" charset="0"/>
              </a:rPr>
              <a:t>Stroke centre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Time-trends</a:t>
            </a:r>
          </a:p>
        </p:txBody>
      </p:sp>
      <p:sp>
        <p:nvSpPr>
          <p:cNvPr id="33797" name="Espace réservé du texte 2"/>
          <p:cNvSpPr txBox="1">
            <a:spLocks/>
          </p:cNvSpPr>
          <p:nvPr/>
        </p:nvSpPr>
        <p:spPr bwMode="auto">
          <a:xfrm>
            <a:off x="960438" y="1600200"/>
            <a:ext cx="7283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What is expected for the next years ?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Increase in incidence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Increased survival after coronary events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Increased survival after stroke when adjusted on age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Ageing of EU population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Stability in case-fatality rates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Decreased case-fatality rate per age-category</a:t>
            </a:r>
          </a:p>
          <a:p>
            <a:pPr marL="1600200" lvl="3" indent="-228600">
              <a:spcBef>
                <a:spcPct val="20000"/>
              </a:spcBef>
              <a:buFont typeface="Arial" charset="0"/>
              <a:buChar char="–"/>
            </a:pPr>
            <a:r>
              <a:rPr lang="en-GB" i="1">
                <a:latin typeface="Calibri" pitchFamily="34" charset="0"/>
              </a:rPr>
              <a:t>Decreased severity (prevention)</a:t>
            </a:r>
          </a:p>
          <a:p>
            <a:pPr marL="1600200" lvl="3" indent="-228600">
              <a:spcBef>
                <a:spcPct val="20000"/>
              </a:spcBef>
              <a:buFont typeface="Arial" charset="0"/>
              <a:buChar char="–"/>
            </a:pPr>
            <a:r>
              <a:rPr lang="en-GB" i="1">
                <a:latin typeface="Calibri" pitchFamily="34" charset="0"/>
              </a:rPr>
              <a:t>Improvement of acute care</a:t>
            </a:r>
          </a:p>
          <a:p>
            <a:pPr marL="1600200" lvl="3" indent="-228600">
              <a:spcBef>
                <a:spcPct val="20000"/>
              </a:spcBef>
              <a:buFont typeface="Arial" charset="0"/>
              <a:buChar char="–"/>
            </a:pPr>
            <a:r>
              <a:rPr lang="en-GB" i="1">
                <a:latin typeface="Calibri" pitchFamily="34" charset="0"/>
              </a:rPr>
              <a:t>Changes in case-mix over time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Ageing of EU population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1116013" y="2852738"/>
            <a:ext cx="6911975" cy="1143000"/>
          </a:xfrm>
        </p:spPr>
        <p:txBody>
          <a:bodyPr/>
          <a:lstStyle/>
          <a:p>
            <a:r>
              <a:rPr lang="en-GB" sz="5400" smtClean="0"/>
              <a:t>Risk factors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Risk factors</a:t>
            </a:r>
          </a:p>
        </p:txBody>
      </p:sp>
      <p:sp>
        <p:nvSpPr>
          <p:cNvPr id="36867" name="Espace réservé du texte 2"/>
          <p:cNvSpPr txBox="1">
            <a:spLocks/>
          </p:cNvSpPr>
          <p:nvPr/>
        </p:nvSpPr>
        <p:spPr bwMode="auto">
          <a:xfrm>
            <a:off x="179388" y="1557338"/>
            <a:ext cx="3609975" cy="2836862"/>
          </a:xfrm>
          <a:prstGeom prst="rect">
            <a:avLst/>
          </a:prstGeom>
          <a:noFill/>
          <a:ln w="9525">
            <a:solidFill>
              <a:srgbClr val="0000CC">
                <a:alpha val="45000"/>
              </a:srgbClr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chemeClr val="hlink"/>
                </a:solidFill>
                <a:latin typeface="Calibri" pitchFamily="34" charset="0"/>
              </a:rPr>
              <a:t>Non-modifiable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Increasing age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Male gender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Non-white ethnicity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Genetics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Migraine </a:t>
            </a:r>
            <a:endParaRPr lang="en-GB" sz="1400">
              <a:latin typeface="Calibri" pitchFamily="34" charset="0"/>
            </a:endParaRPr>
          </a:p>
        </p:txBody>
      </p:sp>
      <p:sp>
        <p:nvSpPr>
          <p:cNvPr id="36869" name="Espace réservé du texte 2"/>
          <p:cNvSpPr txBox="1">
            <a:spLocks/>
          </p:cNvSpPr>
          <p:nvPr/>
        </p:nvSpPr>
        <p:spPr bwMode="auto">
          <a:xfrm>
            <a:off x="3995738" y="1600200"/>
            <a:ext cx="5040312" cy="4781550"/>
          </a:xfrm>
          <a:prstGeom prst="rect">
            <a:avLst/>
          </a:prstGeom>
          <a:noFill/>
          <a:ln w="9525">
            <a:solidFill>
              <a:srgbClr val="0000CC">
                <a:alpha val="45000"/>
              </a:srgbClr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chemeClr val="hlink"/>
                </a:solidFill>
                <a:latin typeface="Calibri" pitchFamily="34" charset="0"/>
              </a:rPr>
              <a:t>Modifiable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High blood pressure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High cholesterol (LDL)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Smoking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Diabetes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Overweight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Alcohol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Oral contraceptive therapy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Hormonal replacement therapy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SAS </a:t>
            </a:r>
            <a:endParaRPr lang="en-GB" sz="1400"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1116013" y="2852738"/>
            <a:ext cx="6911975" cy="1143000"/>
          </a:xfrm>
        </p:spPr>
        <p:txBody>
          <a:bodyPr/>
          <a:lstStyle/>
          <a:p>
            <a:r>
              <a:rPr lang="en-GB" sz="5400" smtClean="0"/>
              <a:t>Acute stroke therapies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Acute ischaemic stroke therapies</a:t>
            </a:r>
          </a:p>
        </p:txBody>
      </p:sp>
      <p:graphicFrame>
        <p:nvGraphicFramePr>
          <p:cNvPr id="40385" name="Group 449"/>
          <p:cNvGraphicFramePr>
            <a:graphicFrameLocks noGrp="1"/>
          </p:cNvGraphicFramePr>
          <p:nvPr/>
        </p:nvGraphicFramePr>
        <p:xfrm>
          <a:off x="539750" y="1773238"/>
          <a:ext cx="7920038" cy="3162301"/>
        </p:xfrm>
        <a:graphic>
          <a:graphicData uri="http://schemas.openxmlformats.org/drawingml/2006/table">
            <a:tbl>
              <a:tblPr/>
              <a:tblGrid>
                <a:gridCol w="2160588"/>
                <a:gridCol w="2160587"/>
                <a:gridCol w="1439863"/>
                <a:gridCol w="215900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Events prevented /1,000 pts treated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10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Target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population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10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Events prevented /1M2 inhabitants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10001"/>
                      </a:srgbClr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Stroke unit care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10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Aspirin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10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80%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Rt-PA &lt;3h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10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Rt-PA 3h-4h30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10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Hemicraniectomy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10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l-GR" sz="2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ε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l-GR" sz="2400" b="0" i="0" u="none" strike="noStrike" cap="none" normalizeH="0" baseline="0" noProof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ε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Thrombolysis</a:t>
            </a:r>
          </a:p>
        </p:txBody>
      </p:sp>
      <p:grpSp>
        <p:nvGrpSpPr>
          <p:cNvPr id="42003" name="Group 19"/>
          <p:cNvGrpSpPr>
            <a:grpSpLocks/>
          </p:cNvGrpSpPr>
          <p:nvPr/>
        </p:nvGrpSpPr>
        <p:grpSpPr bwMode="auto">
          <a:xfrm>
            <a:off x="827088" y="1557338"/>
            <a:ext cx="7315200" cy="4633912"/>
            <a:chOff x="839" y="981"/>
            <a:chExt cx="4608" cy="2919"/>
          </a:xfrm>
        </p:grpSpPr>
        <p:grpSp>
          <p:nvGrpSpPr>
            <p:cNvPr id="41988" name="Group 19"/>
            <p:cNvGrpSpPr>
              <a:grpSpLocks/>
            </p:cNvGrpSpPr>
            <p:nvPr/>
          </p:nvGrpSpPr>
          <p:grpSpPr bwMode="auto">
            <a:xfrm>
              <a:off x="839" y="981"/>
              <a:ext cx="4571" cy="2919"/>
              <a:chOff x="528" y="1104"/>
              <a:chExt cx="4571" cy="2919"/>
            </a:xfrm>
          </p:grpSpPr>
          <p:pic>
            <p:nvPicPr>
              <p:cNvPr id="41989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12556"/>
              <a:stretch>
                <a:fillRect/>
              </a:stretch>
            </p:blipFill>
            <p:spPr bwMode="auto">
              <a:xfrm>
                <a:off x="528" y="1104"/>
                <a:ext cx="4571" cy="29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990" name="Rectangle 5"/>
              <p:cNvSpPr>
                <a:spLocks noChangeArrowheads="1"/>
              </p:cNvSpPr>
              <p:nvPr/>
            </p:nvSpPr>
            <p:spPr bwMode="auto">
              <a:xfrm>
                <a:off x="3696" y="1218"/>
                <a:ext cx="1233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GB" sz="1600">
                    <a:solidFill>
                      <a:schemeClr val="tx2"/>
                    </a:solidFill>
                  </a:rPr>
                  <a:t>N=2776</a:t>
                </a:r>
              </a:p>
              <a:p>
                <a:pPr algn="r" eaLnBrk="0" hangingPunct="0"/>
                <a:r>
                  <a:rPr lang="en-GB" sz="1600">
                    <a:solidFill>
                      <a:schemeClr val="tx2"/>
                    </a:solidFill>
                  </a:rPr>
                  <a:t>End point: mRS 0-1</a:t>
                </a:r>
              </a:p>
            </p:txBody>
          </p:sp>
        </p:grp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711" y="2229"/>
              <a:ext cx="370" cy="864"/>
              <a:chOff x="2400" y="2352"/>
              <a:chExt cx="370" cy="864"/>
            </a:xfrm>
          </p:grpSpPr>
          <p:sp>
            <p:nvSpPr>
              <p:cNvPr id="41992" name="Line 7"/>
              <p:cNvSpPr>
                <a:spLocks noChangeShapeType="1"/>
              </p:cNvSpPr>
              <p:nvPr/>
            </p:nvSpPr>
            <p:spPr bwMode="auto">
              <a:xfrm flipV="1">
                <a:off x="2592" y="2352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993" name="Rectangle 8"/>
              <p:cNvSpPr>
                <a:spLocks noChangeArrowheads="1"/>
              </p:cNvSpPr>
              <p:nvPr/>
            </p:nvSpPr>
            <p:spPr bwMode="auto">
              <a:xfrm>
                <a:off x="2400" y="3024"/>
                <a:ext cx="37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FF0000"/>
                    </a:solidFill>
                  </a:rPr>
                  <a:t>3h00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477" y="1701"/>
              <a:ext cx="370" cy="1392"/>
              <a:chOff x="1166" y="1824"/>
              <a:chExt cx="370" cy="1392"/>
            </a:xfrm>
          </p:grpSpPr>
          <p:sp>
            <p:nvSpPr>
              <p:cNvPr id="41995" name="Line 10"/>
              <p:cNvSpPr>
                <a:spLocks noChangeShapeType="1"/>
              </p:cNvSpPr>
              <p:nvPr/>
            </p:nvSpPr>
            <p:spPr bwMode="auto">
              <a:xfrm flipV="1">
                <a:off x="1344" y="1824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996" name="Rectangle 11"/>
              <p:cNvSpPr>
                <a:spLocks noChangeArrowheads="1"/>
              </p:cNvSpPr>
              <p:nvPr/>
            </p:nvSpPr>
            <p:spPr bwMode="auto">
              <a:xfrm>
                <a:off x="1166" y="3024"/>
                <a:ext cx="37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FF0000"/>
                    </a:solidFill>
                  </a:rPr>
                  <a:t>1h30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3877" y="2469"/>
              <a:ext cx="370" cy="624"/>
              <a:chOff x="3566" y="2592"/>
              <a:chExt cx="370" cy="624"/>
            </a:xfrm>
          </p:grpSpPr>
          <p:sp>
            <p:nvSpPr>
              <p:cNvPr id="41998" name="Line 13"/>
              <p:cNvSpPr>
                <a:spLocks noChangeShapeType="1"/>
              </p:cNvSpPr>
              <p:nvPr/>
            </p:nvSpPr>
            <p:spPr bwMode="auto">
              <a:xfrm flipV="1">
                <a:off x="3744" y="2592"/>
                <a:ext cx="0" cy="2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999" name="Rectangle 14"/>
              <p:cNvSpPr>
                <a:spLocks noChangeArrowheads="1"/>
              </p:cNvSpPr>
              <p:nvPr/>
            </p:nvSpPr>
            <p:spPr bwMode="auto">
              <a:xfrm>
                <a:off x="3566" y="3024"/>
                <a:ext cx="37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FF0000"/>
                    </a:solidFill>
                  </a:rPr>
                  <a:t>4h30</a:t>
                </a:r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5077" y="2565"/>
              <a:ext cx="370" cy="528"/>
              <a:chOff x="4766" y="2688"/>
              <a:chExt cx="370" cy="528"/>
            </a:xfrm>
          </p:grpSpPr>
          <p:sp>
            <p:nvSpPr>
              <p:cNvPr id="42001" name="Line 16"/>
              <p:cNvSpPr>
                <a:spLocks noChangeShapeType="1"/>
              </p:cNvSpPr>
              <p:nvPr/>
            </p:nvSpPr>
            <p:spPr bwMode="auto">
              <a:xfrm flipV="1">
                <a:off x="4992" y="2688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002" name="Rectangle 17"/>
              <p:cNvSpPr>
                <a:spLocks noChangeArrowheads="1"/>
              </p:cNvSpPr>
              <p:nvPr/>
            </p:nvSpPr>
            <p:spPr bwMode="auto">
              <a:xfrm>
                <a:off x="4766" y="3024"/>
                <a:ext cx="37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FF0000"/>
                    </a:solidFill>
                  </a:rPr>
                  <a:t>6h00</a:t>
                </a: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Decompressive surgery</a:t>
            </a:r>
          </a:p>
        </p:txBody>
      </p:sp>
      <p:pic>
        <p:nvPicPr>
          <p:cNvPr id="43014" name="Picture 5" descr="vole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1916113"/>
            <a:ext cx="1322388" cy="1273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43027" name="Group 19"/>
          <p:cNvGrpSpPr>
            <a:grpSpLocks/>
          </p:cNvGrpSpPr>
          <p:nvPr/>
        </p:nvGrpSpPr>
        <p:grpSpPr bwMode="auto">
          <a:xfrm>
            <a:off x="611188" y="1412875"/>
            <a:ext cx="4606925" cy="1944688"/>
            <a:chOff x="68" y="2387"/>
            <a:chExt cx="2902" cy="1225"/>
          </a:xfrm>
        </p:grpSpPr>
        <p:pic>
          <p:nvPicPr>
            <p:cNvPr id="43019" name="Picture 8" descr="irm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" y="2387"/>
              <a:ext cx="962" cy="1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0" name="Picture 9" descr="irm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3" y="2387"/>
              <a:ext cx="976" cy="1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1" name="Picture 10" descr="irm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92" y="2387"/>
              <a:ext cx="986" cy="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2" name="Picture 11" descr="irm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27" y="2387"/>
              <a:ext cx="1043" cy="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023" name="Text Box 16"/>
          <p:cNvSpPr txBox="1">
            <a:spLocks noChangeArrowheads="1"/>
          </p:cNvSpPr>
          <p:nvPr/>
        </p:nvSpPr>
        <p:spPr bwMode="auto">
          <a:xfrm>
            <a:off x="7013575" y="4814888"/>
            <a:ext cx="9191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900">
                <a:solidFill>
                  <a:schemeClr val="bg1"/>
                </a:solidFill>
                <a:latin typeface="Calibri" pitchFamily="34" charset="0"/>
              </a:rPr>
              <a:t>Volume : 259 cc</a:t>
            </a:r>
          </a:p>
        </p:txBody>
      </p:sp>
      <p:pic>
        <p:nvPicPr>
          <p:cNvPr id="43024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1863" y="3573463"/>
            <a:ext cx="18764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6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650" y="3573463"/>
            <a:ext cx="4503738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Experimental therapies</a:t>
            </a:r>
          </a:p>
        </p:txBody>
      </p:sp>
      <p:pic>
        <p:nvPicPr>
          <p:cNvPr id="59396" name="Picture 2" descr="L'image “http://www.nature.com/ncpneuro/journal/v3/n1/images/ncpneuro0372-f1.jpg” ne peut être affichée car elle contient des erreur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420938"/>
            <a:ext cx="3148012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2" name="Picture 10" descr="050523_icing_hmed_12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349500"/>
            <a:ext cx="4514850" cy="2914650"/>
          </a:xfrm>
          <a:prstGeom prst="rect">
            <a:avLst/>
          </a:prstGeom>
          <a:noFill/>
        </p:spPr>
      </p:pic>
      <p:sp>
        <p:nvSpPr>
          <p:cNvPr id="59403" name="Rectangle 11" descr="80 %"/>
          <p:cNvSpPr>
            <a:spLocks noChangeArrowheads="1"/>
          </p:cNvSpPr>
          <p:nvPr/>
        </p:nvSpPr>
        <p:spPr bwMode="auto">
          <a:xfrm>
            <a:off x="6588125" y="2636838"/>
            <a:ext cx="360363" cy="287337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9405" name="Rectangle 13" descr="80 %"/>
          <p:cNvSpPr>
            <a:spLocks noChangeArrowheads="1"/>
          </p:cNvSpPr>
          <p:nvPr/>
        </p:nvSpPr>
        <p:spPr bwMode="auto">
          <a:xfrm rot="-2031822">
            <a:off x="4284663" y="3500438"/>
            <a:ext cx="719137" cy="360362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Acute ICH therapies</a:t>
            </a:r>
          </a:p>
        </p:txBody>
      </p:sp>
      <p:sp>
        <p:nvSpPr>
          <p:cNvPr id="44035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 dirty="0">
                <a:latin typeface="Calibri" pitchFamily="34" charset="0"/>
              </a:rPr>
              <a:t>Correction of haemostatic disorders</a:t>
            </a:r>
            <a:r>
              <a:rPr lang="en-GB" sz="2800" dirty="0">
                <a:latin typeface="Calibri" pitchFamily="34" charset="0"/>
              </a:rPr>
              <a:t> (no evidence</a:t>
            </a:r>
            <a:r>
              <a:rPr lang="en-GB" sz="2800" dirty="0" smtClean="0">
                <a:latin typeface="Calibri" pitchFamily="34" charset="0"/>
              </a:rPr>
              <a:t>)</a:t>
            </a:r>
            <a:endParaRPr lang="en-GB" sz="2800" dirty="0"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Acute ICH therapies</a:t>
            </a:r>
          </a:p>
        </p:txBody>
      </p:sp>
      <p:sp>
        <p:nvSpPr>
          <p:cNvPr id="44035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 dirty="0" smtClean="0">
                <a:latin typeface="Calibri" pitchFamily="34" charset="0"/>
              </a:rPr>
              <a:t>Control </a:t>
            </a:r>
            <a:r>
              <a:rPr lang="en-GB" sz="2800" b="1" dirty="0">
                <a:latin typeface="Calibri" pitchFamily="34" charset="0"/>
              </a:rPr>
              <a:t>or blood pressure</a:t>
            </a:r>
            <a:r>
              <a:rPr lang="en-GB" sz="2800" dirty="0">
                <a:latin typeface="Calibri" pitchFamily="34" charset="0"/>
              </a:rPr>
              <a:t> </a:t>
            </a:r>
            <a:r>
              <a:rPr lang="en-GB" sz="2800" dirty="0" smtClean="0">
                <a:latin typeface="Calibri" pitchFamily="34" charset="0"/>
              </a:rPr>
              <a:t>(some </a:t>
            </a:r>
            <a:r>
              <a:rPr lang="en-GB" sz="2800" dirty="0">
                <a:latin typeface="Calibri" pitchFamily="34" charset="0"/>
              </a:rPr>
              <a:t>evidence</a:t>
            </a:r>
            <a:r>
              <a:rPr lang="en-GB" sz="2800" dirty="0" smtClean="0">
                <a:latin typeface="Calibri" pitchFamily="34" charset="0"/>
              </a:rPr>
              <a:t>)</a:t>
            </a:r>
            <a:endParaRPr lang="en-GB" sz="2800" dirty="0">
              <a:latin typeface="Calibri" pitchFamily="34" charset="0"/>
            </a:endParaRP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291134"/>
            <a:ext cx="3149685" cy="192995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04864"/>
            <a:ext cx="523875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re 1"/>
          <p:cNvSpPr>
            <a:spLocks noGrp="1"/>
          </p:cNvSpPr>
          <p:nvPr>
            <p:ph type="title"/>
          </p:nvPr>
        </p:nvSpPr>
        <p:spPr>
          <a:xfrm>
            <a:off x="1763713" y="188913"/>
            <a:ext cx="5616575" cy="1143000"/>
          </a:xfrm>
        </p:spPr>
        <p:txBody>
          <a:bodyPr/>
          <a:lstStyle/>
          <a:p>
            <a:r>
              <a:rPr lang="en-GB" smtClean="0"/>
              <a:t>Background</a:t>
            </a:r>
          </a:p>
        </p:txBody>
      </p:sp>
      <p:sp>
        <p:nvSpPr>
          <p:cNvPr id="6146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Stroke: major public health issue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sz="2400" b="1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Frequent 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Important killer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Often leave patients with residual disability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High risk of delayed complications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Most are preventable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Many are treatable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Leads to important direct and indirect costs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sz="2400" b="1"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Acute ICH therapies</a:t>
            </a:r>
          </a:p>
        </p:txBody>
      </p:sp>
      <p:sp>
        <p:nvSpPr>
          <p:cNvPr id="44035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 dirty="0" smtClean="0">
                <a:latin typeface="Calibri" pitchFamily="34" charset="0"/>
              </a:rPr>
              <a:t>Sometimes </a:t>
            </a:r>
            <a:r>
              <a:rPr lang="en-GB" sz="2800" b="1" dirty="0">
                <a:latin typeface="Calibri" pitchFamily="34" charset="0"/>
              </a:rPr>
              <a:t>surgery</a:t>
            </a:r>
            <a:r>
              <a:rPr lang="en-GB" sz="2800" dirty="0">
                <a:latin typeface="Calibri" pitchFamily="34" charset="0"/>
              </a:rPr>
              <a:t> (no evidence)</a:t>
            </a:r>
            <a:endParaRPr lang="en-GB" sz="1600" dirty="0">
              <a:latin typeface="Calibri" pitchFamily="34" charset="0"/>
            </a:endParaRPr>
          </a:p>
        </p:txBody>
      </p:sp>
      <p:pic>
        <p:nvPicPr>
          <p:cNvPr id="4403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3871" y="2564905"/>
            <a:ext cx="7185617" cy="3385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564905"/>
            <a:ext cx="3891129" cy="328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1116013" y="2852738"/>
            <a:ext cx="6911975" cy="1143000"/>
          </a:xfrm>
        </p:spPr>
        <p:txBody>
          <a:bodyPr/>
          <a:lstStyle/>
          <a:p>
            <a:r>
              <a:rPr lang="en-GB" sz="5400" smtClean="0"/>
              <a:t>Stroke prevention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Stroke prevention.</a:t>
            </a:r>
          </a:p>
        </p:txBody>
      </p:sp>
      <p:pic>
        <p:nvPicPr>
          <p:cNvPr id="471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875"/>
            <a:ext cx="91440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Stroke prevention.</a:t>
            </a:r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7338"/>
            <a:ext cx="9153525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>
          <a:xfrm>
            <a:off x="1116013" y="2852738"/>
            <a:ext cx="6911975" cy="1143000"/>
          </a:xfrm>
        </p:spPr>
        <p:txBody>
          <a:bodyPr/>
          <a:lstStyle/>
          <a:p>
            <a:r>
              <a:rPr lang="en-GB" sz="4800" smtClean="0"/>
              <a:t>Long-term complications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Late epileptic seizures </a:t>
            </a:r>
          </a:p>
        </p:txBody>
      </p:sp>
      <p:graphicFrame>
        <p:nvGraphicFramePr>
          <p:cNvPr id="52257" name="Group 33"/>
          <p:cNvGraphicFramePr>
            <a:graphicFrameLocks noGrp="1"/>
          </p:cNvGraphicFramePr>
          <p:nvPr/>
        </p:nvGraphicFramePr>
        <p:xfrm>
          <a:off x="1116013" y="2590800"/>
          <a:ext cx="6480175" cy="1524000"/>
        </p:xfrm>
        <a:graphic>
          <a:graphicData uri="http://schemas.openxmlformats.org/drawingml/2006/table">
            <a:tbl>
              <a:tblPr/>
              <a:tblGrid>
                <a:gridCol w="1800225"/>
                <a:gridCol w="1357312"/>
                <a:gridCol w="960438"/>
                <a:gridCol w="801687"/>
                <a:gridCol w="1560513"/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Lanceman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1993</a:t>
                      </a: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FFAD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Berges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2000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FFAD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Lamy 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2003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FFAD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Meta-analysis</a:t>
                      </a: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FCF">
                        <a:alpha val="50195"/>
                      </a:srgb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FFAD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219</a:t>
                      </a: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3205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581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4005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>
                        <a:alpha val="50195"/>
                      </a:srgb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Follow-up (months)</a:t>
                      </a: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FFAD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11.5  </a:t>
                      </a: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37.8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>
                        <a:alpha val="50195"/>
                      </a:srgb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Late seizures</a:t>
                      </a: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FFAD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4.5%</a:t>
                      </a: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3.2%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3.4%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</a:rPr>
                        <a:t>3.3%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00" marR="76200" marT="38100" marB="381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3E3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Dementia</a:t>
            </a:r>
          </a:p>
        </p:txBody>
      </p:sp>
      <p:sp>
        <p:nvSpPr>
          <p:cNvPr id="53251" name="Espace réservé du texte 2"/>
          <p:cNvSpPr txBox="1">
            <a:spLocks/>
          </p:cNvSpPr>
          <p:nvPr/>
        </p:nvSpPr>
        <p:spPr bwMode="auto">
          <a:xfrm>
            <a:off x="611560" y="2348880"/>
            <a:ext cx="810039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400" dirty="0" smtClean="0">
                <a:latin typeface="Calibri" pitchFamily="34" charset="0"/>
              </a:rPr>
              <a:t>1/10 first-ever stroke </a:t>
            </a:r>
            <a:r>
              <a:rPr lang="en-GB" sz="2400" dirty="0">
                <a:latin typeface="Calibri" pitchFamily="34" charset="0"/>
              </a:rPr>
              <a:t>patients </a:t>
            </a:r>
            <a:r>
              <a:rPr lang="en-GB" sz="2400" dirty="0" smtClean="0">
                <a:latin typeface="Calibri" pitchFamily="34" charset="0"/>
              </a:rPr>
              <a:t>is </a:t>
            </a:r>
            <a:r>
              <a:rPr lang="en-GB" sz="2400" dirty="0">
                <a:latin typeface="Calibri" pitchFamily="34" charset="0"/>
              </a:rPr>
              <a:t>already </a:t>
            </a:r>
            <a:r>
              <a:rPr lang="en-GB" sz="2400" dirty="0" smtClean="0">
                <a:latin typeface="Calibri" pitchFamily="34" charset="0"/>
              </a:rPr>
              <a:t>demented </a:t>
            </a:r>
            <a:endParaRPr lang="en-GB" sz="24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400" dirty="0" smtClean="0">
                <a:latin typeface="Calibri" pitchFamily="34" charset="0"/>
              </a:rPr>
              <a:t>3/10 </a:t>
            </a:r>
            <a:r>
              <a:rPr lang="en-GB" sz="2400" dirty="0">
                <a:latin typeface="Calibri" pitchFamily="34" charset="0"/>
              </a:rPr>
              <a:t>with recurrent strokes </a:t>
            </a:r>
            <a:r>
              <a:rPr lang="en-GB" sz="2400" dirty="0" smtClean="0">
                <a:latin typeface="Calibri" pitchFamily="34" charset="0"/>
              </a:rPr>
              <a:t>are </a:t>
            </a:r>
            <a:r>
              <a:rPr lang="en-GB" sz="2400" dirty="0">
                <a:latin typeface="Calibri" pitchFamily="34" charset="0"/>
              </a:rPr>
              <a:t>already </a:t>
            </a:r>
            <a:r>
              <a:rPr lang="en-GB" sz="2400" dirty="0" smtClean="0">
                <a:latin typeface="Calibri" pitchFamily="34" charset="0"/>
              </a:rPr>
              <a:t>demented</a:t>
            </a:r>
            <a:endParaRPr lang="en-GB" sz="24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400" dirty="0" smtClean="0">
                <a:latin typeface="Calibri" pitchFamily="34" charset="0"/>
              </a:rPr>
              <a:t>1/3 </a:t>
            </a:r>
            <a:r>
              <a:rPr lang="en-GB" sz="2400" dirty="0">
                <a:latin typeface="Calibri" pitchFamily="34" charset="0"/>
              </a:rPr>
              <a:t>patient </a:t>
            </a:r>
            <a:r>
              <a:rPr lang="en-GB" sz="2400" dirty="0" smtClean="0">
                <a:latin typeface="Calibri" pitchFamily="34" charset="0"/>
              </a:rPr>
              <a:t>was </a:t>
            </a:r>
            <a:r>
              <a:rPr lang="en-GB" sz="2400" dirty="0">
                <a:latin typeface="Calibri" pitchFamily="34" charset="0"/>
              </a:rPr>
              <a:t>or will be demented after stroke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400" dirty="0">
                <a:latin typeface="Calibri" pitchFamily="34" charset="0"/>
              </a:rPr>
              <a:t>50% of dementia after stroke are of Alzheimer type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Depression</a:t>
            </a:r>
          </a:p>
        </p:txBody>
      </p:sp>
      <p:sp>
        <p:nvSpPr>
          <p:cNvPr id="54275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More than 50% of stroke patients will develop depressive symptoms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Depressive syndromes are rare however (&lt; 10%)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1116013" y="2636838"/>
            <a:ext cx="6911975" cy="1358900"/>
          </a:xfrm>
        </p:spPr>
        <p:txBody>
          <a:bodyPr/>
          <a:lstStyle/>
          <a:p>
            <a:r>
              <a:rPr lang="en-GB" sz="4800" smtClean="0"/>
              <a:t>What is available in the E.U. for stroke care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Stroke care in the E.U.</a:t>
            </a:r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276475"/>
            <a:ext cx="5545138" cy="2713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1116013" y="2852738"/>
            <a:ext cx="6911975" cy="1143000"/>
          </a:xfrm>
        </p:spPr>
        <p:txBody>
          <a:bodyPr/>
          <a:lstStyle/>
          <a:p>
            <a:r>
              <a:rPr lang="en-GB" sz="5400" smtClean="0"/>
              <a:t>Types of strokes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Stroke care in the E.U.</a:t>
            </a:r>
          </a:p>
        </p:txBody>
      </p:sp>
      <p:grpSp>
        <p:nvGrpSpPr>
          <p:cNvPr id="63493" name="Group 4"/>
          <p:cNvGrpSpPr>
            <a:grpSpLocks/>
          </p:cNvGrpSpPr>
          <p:nvPr/>
        </p:nvGrpSpPr>
        <p:grpSpPr bwMode="auto">
          <a:xfrm>
            <a:off x="900113" y="1773238"/>
            <a:ext cx="6858000" cy="4532312"/>
            <a:chOff x="158" y="722"/>
            <a:chExt cx="5035" cy="3514"/>
          </a:xfrm>
        </p:grpSpPr>
        <p:sp>
          <p:nvSpPr>
            <p:cNvPr id="63494" name="Rectangle 5"/>
            <p:cNvSpPr>
              <a:spLocks noChangeArrowheads="1"/>
            </p:cNvSpPr>
            <p:nvPr/>
          </p:nvSpPr>
          <p:spPr bwMode="auto">
            <a:xfrm>
              <a:off x="1104" y="1584"/>
              <a:ext cx="3504" cy="2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 b="1">
                <a:latin typeface="Calibri" pitchFamily="34" charset="0"/>
                <a:cs typeface="Arial" charset="0"/>
              </a:endParaRPr>
            </a:p>
          </p:txBody>
        </p:sp>
        <p:sp>
          <p:nvSpPr>
            <p:cNvPr id="63495" name="Freeform 6"/>
            <p:cNvSpPr>
              <a:spLocks noChangeAspect="1"/>
            </p:cNvSpPr>
            <p:nvPr/>
          </p:nvSpPr>
          <p:spPr bwMode="auto">
            <a:xfrm>
              <a:off x="1169" y="3078"/>
              <a:ext cx="326" cy="463"/>
            </a:xfrm>
            <a:custGeom>
              <a:avLst/>
              <a:gdLst>
                <a:gd name="T0" fmla="*/ 324 w 307"/>
                <a:gd name="T1" fmla="*/ 0 h 436"/>
                <a:gd name="T2" fmla="*/ 353 w 307"/>
                <a:gd name="T3" fmla="*/ 67 h 436"/>
                <a:gd name="T4" fmla="*/ 387 w 307"/>
                <a:gd name="T5" fmla="*/ 69 h 436"/>
                <a:gd name="T6" fmla="*/ 467 w 307"/>
                <a:gd name="T7" fmla="*/ 83 h 436"/>
                <a:gd name="T8" fmla="*/ 509 w 307"/>
                <a:gd name="T9" fmla="*/ 102 h 436"/>
                <a:gd name="T10" fmla="*/ 547 w 307"/>
                <a:gd name="T11" fmla="*/ 162 h 436"/>
                <a:gd name="T12" fmla="*/ 554 w 307"/>
                <a:gd name="T13" fmla="*/ 188 h 436"/>
                <a:gd name="T14" fmla="*/ 450 w 307"/>
                <a:gd name="T15" fmla="*/ 230 h 436"/>
                <a:gd name="T16" fmla="*/ 421 w 307"/>
                <a:gd name="T17" fmla="*/ 305 h 436"/>
                <a:gd name="T18" fmla="*/ 393 w 307"/>
                <a:gd name="T19" fmla="*/ 373 h 436"/>
                <a:gd name="T20" fmla="*/ 372 w 307"/>
                <a:gd name="T21" fmla="*/ 424 h 436"/>
                <a:gd name="T22" fmla="*/ 328 w 307"/>
                <a:gd name="T23" fmla="*/ 414 h 436"/>
                <a:gd name="T24" fmla="*/ 322 w 307"/>
                <a:gd name="T25" fmla="*/ 468 h 436"/>
                <a:gd name="T26" fmla="*/ 325 w 307"/>
                <a:gd name="T27" fmla="*/ 525 h 436"/>
                <a:gd name="T28" fmla="*/ 285 w 307"/>
                <a:gd name="T29" fmla="*/ 572 h 436"/>
                <a:gd name="T30" fmla="*/ 276 w 307"/>
                <a:gd name="T31" fmla="*/ 645 h 436"/>
                <a:gd name="T32" fmla="*/ 286 w 307"/>
                <a:gd name="T33" fmla="*/ 690 h 436"/>
                <a:gd name="T34" fmla="*/ 212 w 307"/>
                <a:gd name="T35" fmla="*/ 726 h 436"/>
                <a:gd name="T36" fmla="*/ 211 w 307"/>
                <a:gd name="T37" fmla="*/ 787 h 436"/>
                <a:gd name="T38" fmla="*/ 108 w 307"/>
                <a:gd name="T39" fmla="*/ 794 h 436"/>
                <a:gd name="T40" fmla="*/ 33 w 307"/>
                <a:gd name="T41" fmla="*/ 740 h 436"/>
                <a:gd name="T42" fmla="*/ 0 w 307"/>
                <a:gd name="T43" fmla="*/ 720 h 436"/>
                <a:gd name="T44" fmla="*/ 39 w 307"/>
                <a:gd name="T45" fmla="*/ 658 h 436"/>
                <a:gd name="T46" fmla="*/ 88 w 307"/>
                <a:gd name="T47" fmla="*/ 572 h 436"/>
                <a:gd name="T48" fmla="*/ 80 w 307"/>
                <a:gd name="T49" fmla="*/ 526 h 436"/>
                <a:gd name="T50" fmla="*/ 54 w 307"/>
                <a:gd name="T51" fmla="*/ 496 h 436"/>
                <a:gd name="T52" fmla="*/ 95 w 307"/>
                <a:gd name="T53" fmla="*/ 461 h 436"/>
                <a:gd name="T54" fmla="*/ 39 w 307"/>
                <a:gd name="T55" fmla="*/ 467 h 436"/>
                <a:gd name="T56" fmla="*/ 54 w 307"/>
                <a:gd name="T57" fmla="*/ 413 h 436"/>
                <a:gd name="T58" fmla="*/ 75 w 307"/>
                <a:gd name="T59" fmla="*/ 365 h 436"/>
                <a:gd name="T60" fmla="*/ 95 w 307"/>
                <a:gd name="T61" fmla="*/ 342 h 436"/>
                <a:gd name="T62" fmla="*/ 149 w 307"/>
                <a:gd name="T63" fmla="*/ 305 h 436"/>
                <a:gd name="T64" fmla="*/ 224 w 307"/>
                <a:gd name="T65" fmla="*/ 211 h 436"/>
                <a:gd name="T66" fmla="*/ 250 w 307"/>
                <a:gd name="T67" fmla="*/ 142 h 436"/>
                <a:gd name="T68" fmla="*/ 270 w 307"/>
                <a:gd name="T69" fmla="*/ 69 h 4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07"/>
                <a:gd name="T106" fmla="*/ 0 h 436"/>
                <a:gd name="T107" fmla="*/ 307 w 307"/>
                <a:gd name="T108" fmla="*/ 436 h 4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07" h="436">
                  <a:moveTo>
                    <a:pt x="155" y="4"/>
                  </a:moveTo>
                  <a:lnTo>
                    <a:pt x="177" y="0"/>
                  </a:lnTo>
                  <a:lnTo>
                    <a:pt x="192" y="17"/>
                  </a:lnTo>
                  <a:lnTo>
                    <a:pt x="194" y="37"/>
                  </a:lnTo>
                  <a:lnTo>
                    <a:pt x="200" y="41"/>
                  </a:lnTo>
                  <a:lnTo>
                    <a:pt x="211" y="38"/>
                  </a:lnTo>
                  <a:lnTo>
                    <a:pt x="246" y="52"/>
                  </a:lnTo>
                  <a:lnTo>
                    <a:pt x="256" y="45"/>
                  </a:lnTo>
                  <a:lnTo>
                    <a:pt x="271" y="44"/>
                  </a:lnTo>
                  <a:lnTo>
                    <a:pt x="280" y="56"/>
                  </a:lnTo>
                  <a:lnTo>
                    <a:pt x="288" y="76"/>
                  </a:lnTo>
                  <a:lnTo>
                    <a:pt x="299" y="89"/>
                  </a:lnTo>
                  <a:lnTo>
                    <a:pt x="307" y="96"/>
                  </a:lnTo>
                  <a:lnTo>
                    <a:pt x="304" y="103"/>
                  </a:lnTo>
                  <a:lnTo>
                    <a:pt x="278" y="110"/>
                  </a:lnTo>
                  <a:lnTo>
                    <a:pt x="248" y="126"/>
                  </a:lnTo>
                  <a:lnTo>
                    <a:pt x="249" y="153"/>
                  </a:lnTo>
                  <a:lnTo>
                    <a:pt x="232" y="167"/>
                  </a:lnTo>
                  <a:lnTo>
                    <a:pt x="218" y="179"/>
                  </a:lnTo>
                  <a:lnTo>
                    <a:pt x="216" y="205"/>
                  </a:lnTo>
                  <a:lnTo>
                    <a:pt x="216" y="222"/>
                  </a:lnTo>
                  <a:lnTo>
                    <a:pt x="205" y="234"/>
                  </a:lnTo>
                  <a:lnTo>
                    <a:pt x="196" y="222"/>
                  </a:lnTo>
                  <a:lnTo>
                    <a:pt x="180" y="227"/>
                  </a:lnTo>
                  <a:lnTo>
                    <a:pt x="178" y="235"/>
                  </a:lnTo>
                  <a:lnTo>
                    <a:pt x="175" y="257"/>
                  </a:lnTo>
                  <a:lnTo>
                    <a:pt x="181" y="265"/>
                  </a:lnTo>
                  <a:lnTo>
                    <a:pt x="178" y="287"/>
                  </a:lnTo>
                  <a:lnTo>
                    <a:pt x="168" y="297"/>
                  </a:lnTo>
                  <a:lnTo>
                    <a:pt x="155" y="314"/>
                  </a:lnTo>
                  <a:lnTo>
                    <a:pt x="149" y="328"/>
                  </a:lnTo>
                  <a:lnTo>
                    <a:pt x="152" y="354"/>
                  </a:lnTo>
                  <a:lnTo>
                    <a:pt x="163" y="369"/>
                  </a:lnTo>
                  <a:lnTo>
                    <a:pt x="156" y="378"/>
                  </a:lnTo>
                  <a:lnTo>
                    <a:pt x="127" y="387"/>
                  </a:lnTo>
                  <a:lnTo>
                    <a:pt x="116" y="398"/>
                  </a:lnTo>
                  <a:lnTo>
                    <a:pt x="115" y="410"/>
                  </a:lnTo>
                  <a:lnTo>
                    <a:pt x="115" y="432"/>
                  </a:lnTo>
                  <a:lnTo>
                    <a:pt x="82" y="432"/>
                  </a:lnTo>
                  <a:lnTo>
                    <a:pt x="59" y="436"/>
                  </a:lnTo>
                  <a:lnTo>
                    <a:pt x="33" y="406"/>
                  </a:lnTo>
                  <a:lnTo>
                    <a:pt x="19" y="406"/>
                  </a:lnTo>
                  <a:lnTo>
                    <a:pt x="7" y="406"/>
                  </a:lnTo>
                  <a:lnTo>
                    <a:pt x="0" y="395"/>
                  </a:lnTo>
                  <a:lnTo>
                    <a:pt x="7" y="384"/>
                  </a:lnTo>
                  <a:lnTo>
                    <a:pt x="22" y="362"/>
                  </a:lnTo>
                  <a:lnTo>
                    <a:pt x="30" y="340"/>
                  </a:lnTo>
                  <a:lnTo>
                    <a:pt x="48" y="314"/>
                  </a:lnTo>
                  <a:lnTo>
                    <a:pt x="52" y="299"/>
                  </a:lnTo>
                  <a:lnTo>
                    <a:pt x="44" y="288"/>
                  </a:lnTo>
                  <a:lnTo>
                    <a:pt x="33" y="278"/>
                  </a:lnTo>
                  <a:lnTo>
                    <a:pt x="30" y="272"/>
                  </a:lnTo>
                  <a:lnTo>
                    <a:pt x="44" y="267"/>
                  </a:lnTo>
                  <a:lnTo>
                    <a:pt x="52" y="252"/>
                  </a:lnTo>
                  <a:lnTo>
                    <a:pt x="37" y="248"/>
                  </a:lnTo>
                  <a:lnTo>
                    <a:pt x="22" y="256"/>
                  </a:lnTo>
                  <a:lnTo>
                    <a:pt x="22" y="237"/>
                  </a:lnTo>
                  <a:lnTo>
                    <a:pt x="30" y="226"/>
                  </a:lnTo>
                  <a:lnTo>
                    <a:pt x="37" y="215"/>
                  </a:lnTo>
                  <a:lnTo>
                    <a:pt x="41" y="200"/>
                  </a:lnTo>
                  <a:lnTo>
                    <a:pt x="44" y="189"/>
                  </a:lnTo>
                  <a:lnTo>
                    <a:pt x="52" y="186"/>
                  </a:lnTo>
                  <a:lnTo>
                    <a:pt x="63" y="193"/>
                  </a:lnTo>
                  <a:lnTo>
                    <a:pt x="82" y="167"/>
                  </a:lnTo>
                  <a:lnTo>
                    <a:pt x="93" y="149"/>
                  </a:lnTo>
                  <a:lnTo>
                    <a:pt x="122" y="115"/>
                  </a:lnTo>
                  <a:lnTo>
                    <a:pt x="122" y="101"/>
                  </a:lnTo>
                  <a:lnTo>
                    <a:pt x="137" y="78"/>
                  </a:lnTo>
                  <a:lnTo>
                    <a:pt x="141" y="52"/>
                  </a:lnTo>
                  <a:lnTo>
                    <a:pt x="148" y="38"/>
                  </a:lnTo>
                  <a:lnTo>
                    <a:pt x="155" y="4"/>
                  </a:lnTo>
                  <a:close/>
                </a:path>
              </a:pathLst>
            </a:custGeom>
            <a:solidFill>
              <a:srgbClr val="CC0000">
                <a:alpha val="79999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grpSp>
          <p:nvGrpSpPr>
            <p:cNvPr id="63496" name="Group 7"/>
            <p:cNvGrpSpPr>
              <a:grpSpLocks noChangeAspect="1"/>
            </p:cNvGrpSpPr>
            <p:nvPr/>
          </p:nvGrpSpPr>
          <p:grpSpPr bwMode="auto">
            <a:xfrm>
              <a:off x="1292" y="2933"/>
              <a:ext cx="893" cy="762"/>
              <a:chOff x="679" y="2614"/>
              <a:chExt cx="842" cy="718"/>
            </a:xfrm>
          </p:grpSpPr>
          <p:sp>
            <p:nvSpPr>
              <p:cNvPr id="63497" name="Freeform 8"/>
              <p:cNvSpPr>
                <a:spLocks noChangeAspect="1"/>
              </p:cNvSpPr>
              <p:nvPr/>
            </p:nvSpPr>
            <p:spPr bwMode="auto">
              <a:xfrm>
                <a:off x="679" y="2614"/>
                <a:ext cx="811" cy="718"/>
              </a:xfrm>
              <a:custGeom>
                <a:avLst/>
                <a:gdLst>
                  <a:gd name="T0" fmla="*/ 37 w 811"/>
                  <a:gd name="T1" fmla="*/ 130 h 718"/>
                  <a:gd name="T2" fmla="*/ 63 w 811"/>
                  <a:gd name="T3" fmla="*/ 78 h 718"/>
                  <a:gd name="T4" fmla="*/ 56 w 811"/>
                  <a:gd name="T5" fmla="*/ 59 h 718"/>
                  <a:gd name="T6" fmla="*/ 44 w 811"/>
                  <a:gd name="T7" fmla="*/ 41 h 718"/>
                  <a:gd name="T8" fmla="*/ 89 w 811"/>
                  <a:gd name="T9" fmla="*/ 19 h 718"/>
                  <a:gd name="T10" fmla="*/ 122 w 811"/>
                  <a:gd name="T11" fmla="*/ 11 h 718"/>
                  <a:gd name="T12" fmla="*/ 157 w 811"/>
                  <a:gd name="T13" fmla="*/ 4 h 718"/>
                  <a:gd name="T14" fmla="*/ 223 w 811"/>
                  <a:gd name="T15" fmla="*/ 56 h 718"/>
                  <a:gd name="T16" fmla="*/ 270 w 811"/>
                  <a:gd name="T17" fmla="*/ 59 h 718"/>
                  <a:gd name="T18" fmla="*/ 399 w 811"/>
                  <a:gd name="T19" fmla="*/ 119 h 718"/>
                  <a:gd name="T20" fmla="*/ 454 w 811"/>
                  <a:gd name="T21" fmla="*/ 133 h 718"/>
                  <a:gd name="T22" fmla="*/ 492 w 811"/>
                  <a:gd name="T23" fmla="*/ 163 h 718"/>
                  <a:gd name="T24" fmla="*/ 529 w 811"/>
                  <a:gd name="T25" fmla="*/ 167 h 718"/>
                  <a:gd name="T26" fmla="*/ 529 w 811"/>
                  <a:gd name="T27" fmla="*/ 185 h 718"/>
                  <a:gd name="T28" fmla="*/ 588 w 811"/>
                  <a:gd name="T29" fmla="*/ 241 h 718"/>
                  <a:gd name="T30" fmla="*/ 636 w 811"/>
                  <a:gd name="T31" fmla="*/ 263 h 718"/>
                  <a:gd name="T32" fmla="*/ 711 w 811"/>
                  <a:gd name="T33" fmla="*/ 285 h 718"/>
                  <a:gd name="T34" fmla="*/ 726 w 811"/>
                  <a:gd name="T35" fmla="*/ 311 h 718"/>
                  <a:gd name="T36" fmla="*/ 755 w 811"/>
                  <a:gd name="T37" fmla="*/ 322 h 718"/>
                  <a:gd name="T38" fmla="*/ 785 w 811"/>
                  <a:gd name="T39" fmla="*/ 322 h 718"/>
                  <a:gd name="T40" fmla="*/ 804 w 811"/>
                  <a:gd name="T41" fmla="*/ 322 h 718"/>
                  <a:gd name="T42" fmla="*/ 811 w 811"/>
                  <a:gd name="T43" fmla="*/ 356 h 718"/>
                  <a:gd name="T44" fmla="*/ 741 w 811"/>
                  <a:gd name="T45" fmla="*/ 411 h 718"/>
                  <a:gd name="T46" fmla="*/ 640 w 811"/>
                  <a:gd name="T47" fmla="*/ 429 h 718"/>
                  <a:gd name="T48" fmla="*/ 614 w 811"/>
                  <a:gd name="T49" fmla="*/ 455 h 718"/>
                  <a:gd name="T50" fmla="*/ 584 w 811"/>
                  <a:gd name="T51" fmla="*/ 466 h 718"/>
                  <a:gd name="T52" fmla="*/ 554 w 811"/>
                  <a:gd name="T53" fmla="*/ 499 h 718"/>
                  <a:gd name="T54" fmla="*/ 521 w 811"/>
                  <a:gd name="T55" fmla="*/ 522 h 718"/>
                  <a:gd name="T56" fmla="*/ 532 w 811"/>
                  <a:gd name="T57" fmla="*/ 562 h 718"/>
                  <a:gd name="T58" fmla="*/ 536 w 811"/>
                  <a:gd name="T59" fmla="*/ 592 h 718"/>
                  <a:gd name="T60" fmla="*/ 517 w 811"/>
                  <a:gd name="T61" fmla="*/ 603 h 718"/>
                  <a:gd name="T62" fmla="*/ 466 w 811"/>
                  <a:gd name="T63" fmla="*/ 648 h 718"/>
                  <a:gd name="T64" fmla="*/ 447 w 811"/>
                  <a:gd name="T65" fmla="*/ 666 h 718"/>
                  <a:gd name="T66" fmla="*/ 414 w 811"/>
                  <a:gd name="T67" fmla="*/ 677 h 718"/>
                  <a:gd name="T68" fmla="*/ 380 w 811"/>
                  <a:gd name="T69" fmla="*/ 685 h 718"/>
                  <a:gd name="T70" fmla="*/ 362 w 811"/>
                  <a:gd name="T71" fmla="*/ 707 h 718"/>
                  <a:gd name="T72" fmla="*/ 332 w 811"/>
                  <a:gd name="T73" fmla="*/ 714 h 718"/>
                  <a:gd name="T74" fmla="*/ 273 w 811"/>
                  <a:gd name="T75" fmla="*/ 707 h 718"/>
                  <a:gd name="T76" fmla="*/ 182 w 811"/>
                  <a:gd name="T77" fmla="*/ 677 h 718"/>
                  <a:gd name="T78" fmla="*/ 137 w 811"/>
                  <a:gd name="T79" fmla="*/ 696 h 718"/>
                  <a:gd name="T80" fmla="*/ 96 w 811"/>
                  <a:gd name="T81" fmla="*/ 711 h 718"/>
                  <a:gd name="T82" fmla="*/ 44 w 811"/>
                  <a:gd name="T83" fmla="*/ 674 h 718"/>
                  <a:gd name="T84" fmla="*/ 26 w 811"/>
                  <a:gd name="T85" fmla="*/ 588 h 718"/>
                  <a:gd name="T86" fmla="*/ 0 w 811"/>
                  <a:gd name="T87" fmla="*/ 559 h 718"/>
                  <a:gd name="T88" fmla="*/ 11 w 811"/>
                  <a:gd name="T89" fmla="*/ 525 h 718"/>
                  <a:gd name="T90" fmla="*/ 48 w 811"/>
                  <a:gd name="T91" fmla="*/ 507 h 718"/>
                  <a:gd name="T92" fmla="*/ 33 w 811"/>
                  <a:gd name="T93" fmla="*/ 466 h 718"/>
                  <a:gd name="T94" fmla="*/ 67 w 811"/>
                  <a:gd name="T95" fmla="*/ 422 h 718"/>
                  <a:gd name="T96" fmla="*/ 59 w 811"/>
                  <a:gd name="T97" fmla="*/ 389 h 718"/>
                  <a:gd name="T98" fmla="*/ 70 w 811"/>
                  <a:gd name="T99" fmla="*/ 360 h 718"/>
                  <a:gd name="T100" fmla="*/ 89 w 811"/>
                  <a:gd name="T101" fmla="*/ 371 h 718"/>
                  <a:gd name="T102" fmla="*/ 104 w 811"/>
                  <a:gd name="T103" fmla="*/ 315 h 718"/>
                  <a:gd name="T104" fmla="*/ 133 w 811"/>
                  <a:gd name="T105" fmla="*/ 274 h 718"/>
                  <a:gd name="T106" fmla="*/ 164 w 811"/>
                  <a:gd name="T107" fmla="*/ 245 h 718"/>
                  <a:gd name="T108" fmla="*/ 194 w 811"/>
                  <a:gd name="T109" fmla="*/ 233 h 718"/>
                  <a:gd name="T110" fmla="*/ 160 w 811"/>
                  <a:gd name="T111" fmla="*/ 185 h 718"/>
                  <a:gd name="T112" fmla="*/ 130 w 811"/>
                  <a:gd name="T113" fmla="*/ 189 h 718"/>
                  <a:gd name="T114" fmla="*/ 93 w 811"/>
                  <a:gd name="T115" fmla="*/ 174 h 718"/>
                  <a:gd name="T116" fmla="*/ 78 w 811"/>
                  <a:gd name="T117" fmla="*/ 170 h 718"/>
                  <a:gd name="T118" fmla="*/ 67 w 811"/>
                  <a:gd name="T119" fmla="*/ 141 h 718"/>
                  <a:gd name="T120" fmla="*/ 41 w 811"/>
                  <a:gd name="T121" fmla="*/ 141 h 71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811"/>
                  <a:gd name="T184" fmla="*/ 0 h 718"/>
                  <a:gd name="T185" fmla="*/ 811 w 811"/>
                  <a:gd name="T186" fmla="*/ 718 h 71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811" h="718">
                    <a:moveTo>
                      <a:pt x="41" y="141"/>
                    </a:moveTo>
                    <a:lnTo>
                      <a:pt x="37" y="130"/>
                    </a:lnTo>
                    <a:lnTo>
                      <a:pt x="41" y="115"/>
                    </a:lnTo>
                    <a:lnTo>
                      <a:pt x="63" y="78"/>
                    </a:lnTo>
                    <a:lnTo>
                      <a:pt x="52" y="70"/>
                    </a:lnTo>
                    <a:lnTo>
                      <a:pt x="56" y="59"/>
                    </a:lnTo>
                    <a:lnTo>
                      <a:pt x="44" y="56"/>
                    </a:lnTo>
                    <a:lnTo>
                      <a:pt x="44" y="41"/>
                    </a:lnTo>
                    <a:lnTo>
                      <a:pt x="52" y="30"/>
                    </a:lnTo>
                    <a:lnTo>
                      <a:pt x="89" y="19"/>
                    </a:lnTo>
                    <a:lnTo>
                      <a:pt x="119" y="22"/>
                    </a:lnTo>
                    <a:lnTo>
                      <a:pt x="122" y="11"/>
                    </a:lnTo>
                    <a:lnTo>
                      <a:pt x="145" y="0"/>
                    </a:lnTo>
                    <a:lnTo>
                      <a:pt x="157" y="4"/>
                    </a:lnTo>
                    <a:lnTo>
                      <a:pt x="182" y="37"/>
                    </a:lnTo>
                    <a:lnTo>
                      <a:pt x="223" y="56"/>
                    </a:lnTo>
                    <a:lnTo>
                      <a:pt x="260" y="56"/>
                    </a:lnTo>
                    <a:lnTo>
                      <a:pt x="270" y="59"/>
                    </a:lnTo>
                    <a:lnTo>
                      <a:pt x="369" y="115"/>
                    </a:lnTo>
                    <a:lnTo>
                      <a:pt x="399" y="119"/>
                    </a:lnTo>
                    <a:lnTo>
                      <a:pt x="421" y="141"/>
                    </a:lnTo>
                    <a:lnTo>
                      <a:pt x="454" y="133"/>
                    </a:lnTo>
                    <a:lnTo>
                      <a:pt x="473" y="145"/>
                    </a:lnTo>
                    <a:lnTo>
                      <a:pt x="492" y="163"/>
                    </a:lnTo>
                    <a:lnTo>
                      <a:pt x="514" y="163"/>
                    </a:lnTo>
                    <a:lnTo>
                      <a:pt x="529" y="167"/>
                    </a:lnTo>
                    <a:lnTo>
                      <a:pt x="536" y="174"/>
                    </a:lnTo>
                    <a:lnTo>
                      <a:pt x="529" y="185"/>
                    </a:lnTo>
                    <a:lnTo>
                      <a:pt x="529" y="200"/>
                    </a:lnTo>
                    <a:lnTo>
                      <a:pt x="588" y="241"/>
                    </a:lnTo>
                    <a:lnTo>
                      <a:pt x="621" y="267"/>
                    </a:lnTo>
                    <a:lnTo>
                      <a:pt x="636" y="263"/>
                    </a:lnTo>
                    <a:lnTo>
                      <a:pt x="654" y="259"/>
                    </a:lnTo>
                    <a:lnTo>
                      <a:pt x="711" y="285"/>
                    </a:lnTo>
                    <a:lnTo>
                      <a:pt x="718" y="304"/>
                    </a:lnTo>
                    <a:lnTo>
                      <a:pt x="726" y="311"/>
                    </a:lnTo>
                    <a:lnTo>
                      <a:pt x="744" y="315"/>
                    </a:lnTo>
                    <a:lnTo>
                      <a:pt x="755" y="322"/>
                    </a:lnTo>
                    <a:lnTo>
                      <a:pt x="770" y="322"/>
                    </a:lnTo>
                    <a:lnTo>
                      <a:pt x="785" y="322"/>
                    </a:lnTo>
                    <a:lnTo>
                      <a:pt x="800" y="326"/>
                    </a:lnTo>
                    <a:lnTo>
                      <a:pt x="804" y="322"/>
                    </a:lnTo>
                    <a:lnTo>
                      <a:pt x="811" y="337"/>
                    </a:lnTo>
                    <a:lnTo>
                      <a:pt x="811" y="356"/>
                    </a:lnTo>
                    <a:lnTo>
                      <a:pt x="800" y="367"/>
                    </a:lnTo>
                    <a:lnTo>
                      <a:pt x="741" y="411"/>
                    </a:lnTo>
                    <a:lnTo>
                      <a:pt x="715" y="411"/>
                    </a:lnTo>
                    <a:lnTo>
                      <a:pt x="640" y="429"/>
                    </a:lnTo>
                    <a:lnTo>
                      <a:pt x="614" y="433"/>
                    </a:lnTo>
                    <a:lnTo>
                      <a:pt x="614" y="455"/>
                    </a:lnTo>
                    <a:lnTo>
                      <a:pt x="599" y="455"/>
                    </a:lnTo>
                    <a:lnTo>
                      <a:pt x="584" y="466"/>
                    </a:lnTo>
                    <a:lnTo>
                      <a:pt x="569" y="485"/>
                    </a:lnTo>
                    <a:lnTo>
                      <a:pt x="554" y="499"/>
                    </a:lnTo>
                    <a:lnTo>
                      <a:pt x="536" y="503"/>
                    </a:lnTo>
                    <a:lnTo>
                      <a:pt x="521" y="522"/>
                    </a:lnTo>
                    <a:lnTo>
                      <a:pt x="521" y="548"/>
                    </a:lnTo>
                    <a:lnTo>
                      <a:pt x="532" y="562"/>
                    </a:lnTo>
                    <a:lnTo>
                      <a:pt x="536" y="573"/>
                    </a:lnTo>
                    <a:lnTo>
                      <a:pt x="536" y="592"/>
                    </a:lnTo>
                    <a:lnTo>
                      <a:pt x="532" y="599"/>
                    </a:lnTo>
                    <a:lnTo>
                      <a:pt x="517" y="603"/>
                    </a:lnTo>
                    <a:lnTo>
                      <a:pt x="495" y="622"/>
                    </a:lnTo>
                    <a:lnTo>
                      <a:pt x="466" y="648"/>
                    </a:lnTo>
                    <a:lnTo>
                      <a:pt x="454" y="659"/>
                    </a:lnTo>
                    <a:lnTo>
                      <a:pt x="447" y="666"/>
                    </a:lnTo>
                    <a:lnTo>
                      <a:pt x="447" y="677"/>
                    </a:lnTo>
                    <a:lnTo>
                      <a:pt x="414" y="677"/>
                    </a:lnTo>
                    <a:lnTo>
                      <a:pt x="395" y="681"/>
                    </a:lnTo>
                    <a:lnTo>
                      <a:pt x="380" y="685"/>
                    </a:lnTo>
                    <a:lnTo>
                      <a:pt x="373" y="692"/>
                    </a:lnTo>
                    <a:lnTo>
                      <a:pt x="362" y="707"/>
                    </a:lnTo>
                    <a:lnTo>
                      <a:pt x="343" y="714"/>
                    </a:lnTo>
                    <a:lnTo>
                      <a:pt x="332" y="714"/>
                    </a:lnTo>
                    <a:lnTo>
                      <a:pt x="310" y="711"/>
                    </a:lnTo>
                    <a:lnTo>
                      <a:pt x="273" y="707"/>
                    </a:lnTo>
                    <a:lnTo>
                      <a:pt x="208" y="681"/>
                    </a:lnTo>
                    <a:lnTo>
                      <a:pt x="182" y="677"/>
                    </a:lnTo>
                    <a:lnTo>
                      <a:pt x="157" y="685"/>
                    </a:lnTo>
                    <a:lnTo>
                      <a:pt x="137" y="696"/>
                    </a:lnTo>
                    <a:lnTo>
                      <a:pt x="115" y="699"/>
                    </a:lnTo>
                    <a:lnTo>
                      <a:pt x="96" y="711"/>
                    </a:lnTo>
                    <a:lnTo>
                      <a:pt x="85" y="718"/>
                    </a:lnTo>
                    <a:lnTo>
                      <a:pt x="44" y="674"/>
                    </a:lnTo>
                    <a:lnTo>
                      <a:pt x="44" y="611"/>
                    </a:lnTo>
                    <a:lnTo>
                      <a:pt x="26" y="588"/>
                    </a:lnTo>
                    <a:lnTo>
                      <a:pt x="4" y="570"/>
                    </a:lnTo>
                    <a:lnTo>
                      <a:pt x="0" y="559"/>
                    </a:lnTo>
                    <a:lnTo>
                      <a:pt x="0" y="536"/>
                    </a:lnTo>
                    <a:lnTo>
                      <a:pt x="11" y="525"/>
                    </a:lnTo>
                    <a:lnTo>
                      <a:pt x="41" y="514"/>
                    </a:lnTo>
                    <a:lnTo>
                      <a:pt x="48" y="507"/>
                    </a:lnTo>
                    <a:lnTo>
                      <a:pt x="37" y="492"/>
                    </a:lnTo>
                    <a:lnTo>
                      <a:pt x="33" y="466"/>
                    </a:lnTo>
                    <a:lnTo>
                      <a:pt x="44" y="444"/>
                    </a:lnTo>
                    <a:lnTo>
                      <a:pt x="67" y="422"/>
                    </a:lnTo>
                    <a:lnTo>
                      <a:pt x="67" y="404"/>
                    </a:lnTo>
                    <a:lnTo>
                      <a:pt x="59" y="389"/>
                    </a:lnTo>
                    <a:lnTo>
                      <a:pt x="67" y="363"/>
                    </a:lnTo>
                    <a:lnTo>
                      <a:pt x="70" y="360"/>
                    </a:lnTo>
                    <a:lnTo>
                      <a:pt x="81" y="360"/>
                    </a:lnTo>
                    <a:lnTo>
                      <a:pt x="89" y="371"/>
                    </a:lnTo>
                    <a:lnTo>
                      <a:pt x="100" y="356"/>
                    </a:lnTo>
                    <a:lnTo>
                      <a:pt x="104" y="315"/>
                    </a:lnTo>
                    <a:lnTo>
                      <a:pt x="133" y="289"/>
                    </a:lnTo>
                    <a:lnTo>
                      <a:pt x="133" y="274"/>
                    </a:lnTo>
                    <a:lnTo>
                      <a:pt x="133" y="263"/>
                    </a:lnTo>
                    <a:lnTo>
                      <a:pt x="164" y="245"/>
                    </a:lnTo>
                    <a:lnTo>
                      <a:pt x="186" y="241"/>
                    </a:lnTo>
                    <a:lnTo>
                      <a:pt x="194" y="233"/>
                    </a:lnTo>
                    <a:lnTo>
                      <a:pt x="175" y="215"/>
                    </a:lnTo>
                    <a:lnTo>
                      <a:pt x="160" y="185"/>
                    </a:lnTo>
                    <a:lnTo>
                      <a:pt x="153" y="178"/>
                    </a:lnTo>
                    <a:lnTo>
                      <a:pt x="130" y="189"/>
                    </a:lnTo>
                    <a:lnTo>
                      <a:pt x="115" y="182"/>
                    </a:lnTo>
                    <a:lnTo>
                      <a:pt x="93" y="174"/>
                    </a:lnTo>
                    <a:lnTo>
                      <a:pt x="85" y="178"/>
                    </a:lnTo>
                    <a:lnTo>
                      <a:pt x="78" y="170"/>
                    </a:lnTo>
                    <a:lnTo>
                      <a:pt x="78" y="156"/>
                    </a:lnTo>
                    <a:lnTo>
                      <a:pt x="67" y="141"/>
                    </a:lnTo>
                    <a:lnTo>
                      <a:pt x="59" y="137"/>
                    </a:lnTo>
                    <a:lnTo>
                      <a:pt x="41" y="141"/>
                    </a:lnTo>
                    <a:close/>
                  </a:path>
                </a:pathLst>
              </a:custGeom>
              <a:solidFill>
                <a:srgbClr val="CC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498" name="Freeform 9"/>
              <p:cNvSpPr>
                <a:spLocks noChangeAspect="1"/>
              </p:cNvSpPr>
              <p:nvPr/>
            </p:nvSpPr>
            <p:spPr bwMode="auto">
              <a:xfrm>
                <a:off x="1296" y="3210"/>
                <a:ext cx="31" cy="22"/>
              </a:xfrm>
              <a:custGeom>
                <a:avLst/>
                <a:gdLst>
                  <a:gd name="T0" fmla="*/ 31 w 31"/>
                  <a:gd name="T1" fmla="*/ 0 h 22"/>
                  <a:gd name="T2" fmla="*/ 16 w 31"/>
                  <a:gd name="T3" fmla="*/ 0 h 22"/>
                  <a:gd name="T4" fmla="*/ 0 w 31"/>
                  <a:gd name="T5" fmla="*/ 15 h 22"/>
                  <a:gd name="T6" fmla="*/ 8 w 31"/>
                  <a:gd name="T7" fmla="*/ 22 h 22"/>
                  <a:gd name="T8" fmla="*/ 23 w 31"/>
                  <a:gd name="T9" fmla="*/ 22 h 22"/>
                  <a:gd name="T10" fmla="*/ 31 w 31"/>
                  <a:gd name="T11" fmla="*/ 0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22"/>
                  <a:gd name="T20" fmla="*/ 31 w 31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22">
                    <a:moveTo>
                      <a:pt x="31" y="0"/>
                    </a:moveTo>
                    <a:lnTo>
                      <a:pt x="16" y="0"/>
                    </a:lnTo>
                    <a:lnTo>
                      <a:pt x="0" y="15"/>
                    </a:lnTo>
                    <a:lnTo>
                      <a:pt x="8" y="22"/>
                    </a:lnTo>
                    <a:lnTo>
                      <a:pt x="23" y="2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CC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499" name="Freeform 10"/>
              <p:cNvSpPr>
                <a:spLocks noChangeAspect="1"/>
              </p:cNvSpPr>
              <p:nvPr/>
            </p:nvSpPr>
            <p:spPr bwMode="auto">
              <a:xfrm>
                <a:off x="1387" y="3154"/>
                <a:ext cx="71" cy="56"/>
              </a:xfrm>
              <a:custGeom>
                <a:avLst/>
                <a:gdLst>
                  <a:gd name="T0" fmla="*/ 52 w 71"/>
                  <a:gd name="T1" fmla="*/ 0 h 56"/>
                  <a:gd name="T2" fmla="*/ 45 w 71"/>
                  <a:gd name="T3" fmla="*/ 7 h 56"/>
                  <a:gd name="T4" fmla="*/ 15 w 71"/>
                  <a:gd name="T5" fmla="*/ 11 h 56"/>
                  <a:gd name="T6" fmla="*/ 0 w 71"/>
                  <a:gd name="T7" fmla="*/ 30 h 56"/>
                  <a:gd name="T8" fmla="*/ 22 w 71"/>
                  <a:gd name="T9" fmla="*/ 45 h 56"/>
                  <a:gd name="T10" fmla="*/ 34 w 71"/>
                  <a:gd name="T11" fmla="*/ 56 h 56"/>
                  <a:gd name="T12" fmla="*/ 56 w 71"/>
                  <a:gd name="T13" fmla="*/ 52 h 56"/>
                  <a:gd name="T14" fmla="*/ 71 w 71"/>
                  <a:gd name="T15" fmla="*/ 45 h 56"/>
                  <a:gd name="T16" fmla="*/ 67 w 71"/>
                  <a:gd name="T17" fmla="*/ 30 h 56"/>
                  <a:gd name="T18" fmla="*/ 56 w 71"/>
                  <a:gd name="T19" fmla="*/ 19 h 56"/>
                  <a:gd name="T20" fmla="*/ 52 w 71"/>
                  <a:gd name="T21" fmla="*/ 0 h 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1"/>
                  <a:gd name="T34" fmla="*/ 0 h 56"/>
                  <a:gd name="T35" fmla="*/ 71 w 71"/>
                  <a:gd name="T36" fmla="*/ 56 h 5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1" h="56">
                    <a:moveTo>
                      <a:pt x="52" y="0"/>
                    </a:moveTo>
                    <a:lnTo>
                      <a:pt x="45" y="7"/>
                    </a:lnTo>
                    <a:lnTo>
                      <a:pt x="15" y="11"/>
                    </a:lnTo>
                    <a:lnTo>
                      <a:pt x="0" y="30"/>
                    </a:lnTo>
                    <a:lnTo>
                      <a:pt x="22" y="45"/>
                    </a:lnTo>
                    <a:lnTo>
                      <a:pt x="34" y="56"/>
                    </a:lnTo>
                    <a:lnTo>
                      <a:pt x="56" y="52"/>
                    </a:lnTo>
                    <a:lnTo>
                      <a:pt x="71" y="45"/>
                    </a:lnTo>
                    <a:lnTo>
                      <a:pt x="67" y="30"/>
                    </a:lnTo>
                    <a:lnTo>
                      <a:pt x="56" y="19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CC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00" name="Freeform 11"/>
              <p:cNvSpPr>
                <a:spLocks noChangeAspect="1"/>
              </p:cNvSpPr>
              <p:nvPr/>
            </p:nvSpPr>
            <p:spPr bwMode="auto">
              <a:xfrm>
                <a:off x="1498" y="3158"/>
                <a:ext cx="23" cy="29"/>
              </a:xfrm>
              <a:custGeom>
                <a:avLst/>
                <a:gdLst>
                  <a:gd name="T0" fmla="*/ 15 w 23"/>
                  <a:gd name="T1" fmla="*/ 0 h 29"/>
                  <a:gd name="T2" fmla="*/ 0 w 23"/>
                  <a:gd name="T3" fmla="*/ 7 h 29"/>
                  <a:gd name="T4" fmla="*/ 12 w 23"/>
                  <a:gd name="T5" fmla="*/ 18 h 29"/>
                  <a:gd name="T6" fmla="*/ 23 w 23"/>
                  <a:gd name="T7" fmla="*/ 29 h 29"/>
                  <a:gd name="T8" fmla="*/ 15 w 23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9"/>
                  <a:gd name="T17" fmla="*/ 23 w 23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9">
                    <a:moveTo>
                      <a:pt x="15" y="0"/>
                    </a:moveTo>
                    <a:lnTo>
                      <a:pt x="0" y="7"/>
                    </a:lnTo>
                    <a:lnTo>
                      <a:pt x="12" y="18"/>
                    </a:lnTo>
                    <a:lnTo>
                      <a:pt x="23" y="2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C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</p:grpSp>
        <p:grpSp>
          <p:nvGrpSpPr>
            <p:cNvPr id="63501" name="Group 12"/>
            <p:cNvGrpSpPr>
              <a:grpSpLocks noChangeAspect="1"/>
            </p:cNvGrpSpPr>
            <p:nvPr/>
          </p:nvGrpSpPr>
          <p:grpSpPr bwMode="auto">
            <a:xfrm>
              <a:off x="2445" y="2955"/>
              <a:ext cx="783" cy="987"/>
              <a:chOff x="1765" y="2636"/>
              <a:chExt cx="737" cy="929"/>
            </a:xfrm>
          </p:grpSpPr>
          <p:sp>
            <p:nvSpPr>
              <p:cNvPr id="63502" name="Freeform 13"/>
              <p:cNvSpPr>
                <a:spLocks noChangeAspect="1"/>
              </p:cNvSpPr>
              <p:nvPr/>
            </p:nvSpPr>
            <p:spPr bwMode="auto">
              <a:xfrm>
                <a:off x="1791" y="3128"/>
                <a:ext cx="119" cy="193"/>
              </a:xfrm>
              <a:custGeom>
                <a:avLst/>
                <a:gdLst>
                  <a:gd name="T0" fmla="*/ 71 w 119"/>
                  <a:gd name="T1" fmla="*/ 0 h 193"/>
                  <a:gd name="T2" fmla="*/ 52 w 119"/>
                  <a:gd name="T3" fmla="*/ 11 h 193"/>
                  <a:gd name="T4" fmla="*/ 37 w 119"/>
                  <a:gd name="T5" fmla="*/ 22 h 193"/>
                  <a:gd name="T6" fmla="*/ 22 w 119"/>
                  <a:gd name="T7" fmla="*/ 26 h 193"/>
                  <a:gd name="T8" fmla="*/ 0 w 119"/>
                  <a:gd name="T9" fmla="*/ 22 h 193"/>
                  <a:gd name="T10" fmla="*/ 4 w 119"/>
                  <a:gd name="T11" fmla="*/ 45 h 193"/>
                  <a:gd name="T12" fmla="*/ 15 w 119"/>
                  <a:gd name="T13" fmla="*/ 59 h 193"/>
                  <a:gd name="T14" fmla="*/ 11 w 119"/>
                  <a:gd name="T15" fmla="*/ 97 h 193"/>
                  <a:gd name="T16" fmla="*/ 11 w 119"/>
                  <a:gd name="T17" fmla="*/ 115 h 193"/>
                  <a:gd name="T18" fmla="*/ 15 w 119"/>
                  <a:gd name="T19" fmla="*/ 130 h 193"/>
                  <a:gd name="T20" fmla="*/ 4 w 119"/>
                  <a:gd name="T21" fmla="*/ 160 h 193"/>
                  <a:gd name="T22" fmla="*/ 7 w 119"/>
                  <a:gd name="T23" fmla="*/ 182 h 193"/>
                  <a:gd name="T24" fmla="*/ 22 w 119"/>
                  <a:gd name="T25" fmla="*/ 193 h 193"/>
                  <a:gd name="T26" fmla="*/ 44 w 119"/>
                  <a:gd name="T27" fmla="*/ 178 h 193"/>
                  <a:gd name="T28" fmla="*/ 52 w 119"/>
                  <a:gd name="T29" fmla="*/ 174 h 193"/>
                  <a:gd name="T30" fmla="*/ 75 w 119"/>
                  <a:gd name="T31" fmla="*/ 178 h 193"/>
                  <a:gd name="T32" fmla="*/ 90 w 119"/>
                  <a:gd name="T33" fmla="*/ 163 h 193"/>
                  <a:gd name="T34" fmla="*/ 90 w 119"/>
                  <a:gd name="T35" fmla="*/ 148 h 193"/>
                  <a:gd name="T36" fmla="*/ 108 w 119"/>
                  <a:gd name="T37" fmla="*/ 119 h 193"/>
                  <a:gd name="T38" fmla="*/ 115 w 119"/>
                  <a:gd name="T39" fmla="*/ 100 h 193"/>
                  <a:gd name="T40" fmla="*/ 108 w 119"/>
                  <a:gd name="T41" fmla="*/ 82 h 193"/>
                  <a:gd name="T42" fmla="*/ 119 w 119"/>
                  <a:gd name="T43" fmla="*/ 59 h 193"/>
                  <a:gd name="T44" fmla="*/ 112 w 119"/>
                  <a:gd name="T45" fmla="*/ 26 h 193"/>
                  <a:gd name="T46" fmla="*/ 108 w 119"/>
                  <a:gd name="T47" fmla="*/ 7 h 193"/>
                  <a:gd name="T48" fmla="*/ 71 w 119"/>
                  <a:gd name="T49" fmla="*/ 0 h 1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9"/>
                  <a:gd name="T76" fmla="*/ 0 h 193"/>
                  <a:gd name="T77" fmla="*/ 119 w 119"/>
                  <a:gd name="T78" fmla="*/ 193 h 1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9" h="193">
                    <a:moveTo>
                      <a:pt x="71" y="0"/>
                    </a:moveTo>
                    <a:lnTo>
                      <a:pt x="52" y="11"/>
                    </a:lnTo>
                    <a:lnTo>
                      <a:pt x="37" y="22"/>
                    </a:lnTo>
                    <a:lnTo>
                      <a:pt x="22" y="26"/>
                    </a:lnTo>
                    <a:lnTo>
                      <a:pt x="0" y="22"/>
                    </a:lnTo>
                    <a:lnTo>
                      <a:pt x="4" y="45"/>
                    </a:lnTo>
                    <a:lnTo>
                      <a:pt x="15" y="59"/>
                    </a:lnTo>
                    <a:lnTo>
                      <a:pt x="11" y="97"/>
                    </a:lnTo>
                    <a:lnTo>
                      <a:pt x="11" y="115"/>
                    </a:lnTo>
                    <a:lnTo>
                      <a:pt x="15" y="130"/>
                    </a:lnTo>
                    <a:lnTo>
                      <a:pt x="4" y="160"/>
                    </a:lnTo>
                    <a:lnTo>
                      <a:pt x="7" y="182"/>
                    </a:lnTo>
                    <a:lnTo>
                      <a:pt x="22" y="193"/>
                    </a:lnTo>
                    <a:lnTo>
                      <a:pt x="44" y="178"/>
                    </a:lnTo>
                    <a:lnTo>
                      <a:pt x="52" y="174"/>
                    </a:lnTo>
                    <a:lnTo>
                      <a:pt x="75" y="178"/>
                    </a:lnTo>
                    <a:lnTo>
                      <a:pt x="90" y="163"/>
                    </a:lnTo>
                    <a:lnTo>
                      <a:pt x="90" y="148"/>
                    </a:lnTo>
                    <a:lnTo>
                      <a:pt x="108" y="119"/>
                    </a:lnTo>
                    <a:lnTo>
                      <a:pt x="115" y="100"/>
                    </a:lnTo>
                    <a:lnTo>
                      <a:pt x="108" y="82"/>
                    </a:lnTo>
                    <a:lnTo>
                      <a:pt x="119" y="59"/>
                    </a:lnTo>
                    <a:lnTo>
                      <a:pt x="112" y="26"/>
                    </a:lnTo>
                    <a:lnTo>
                      <a:pt x="108" y="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8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03" name="Freeform 14"/>
              <p:cNvSpPr>
                <a:spLocks noChangeAspect="1"/>
              </p:cNvSpPr>
              <p:nvPr/>
            </p:nvSpPr>
            <p:spPr bwMode="auto">
              <a:xfrm>
                <a:off x="2066" y="3429"/>
                <a:ext cx="216" cy="136"/>
              </a:xfrm>
              <a:custGeom>
                <a:avLst/>
                <a:gdLst>
                  <a:gd name="T0" fmla="*/ 205 w 216"/>
                  <a:gd name="T1" fmla="*/ 0 h 136"/>
                  <a:gd name="T2" fmla="*/ 216 w 216"/>
                  <a:gd name="T3" fmla="*/ 11 h 136"/>
                  <a:gd name="T4" fmla="*/ 209 w 216"/>
                  <a:gd name="T5" fmla="*/ 22 h 136"/>
                  <a:gd name="T6" fmla="*/ 201 w 216"/>
                  <a:gd name="T7" fmla="*/ 40 h 136"/>
                  <a:gd name="T8" fmla="*/ 190 w 216"/>
                  <a:gd name="T9" fmla="*/ 51 h 136"/>
                  <a:gd name="T10" fmla="*/ 194 w 216"/>
                  <a:gd name="T11" fmla="*/ 85 h 136"/>
                  <a:gd name="T12" fmla="*/ 201 w 216"/>
                  <a:gd name="T13" fmla="*/ 110 h 136"/>
                  <a:gd name="T14" fmla="*/ 182 w 216"/>
                  <a:gd name="T15" fmla="*/ 121 h 136"/>
                  <a:gd name="T16" fmla="*/ 179 w 216"/>
                  <a:gd name="T17" fmla="*/ 132 h 136"/>
                  <a:gd name="T18" fmla="*/ 164 w 216"/>
                  <a:gd name="T19" fmla="*/ 136 h 136"/>
                  <a:gd name="T20" fmla="*/ 142 w 216"/>
                  <a:gd name="T21" fmla="*/ 114 h 136"/>
                  <a:gd name="T22" fmla="*/ 127 w 216"/>
                  <a:gd name="T23" fmla="*/ 114 h 136"/>
                  <a:gd name="T24" fmla="*/ 115 w 216"/>
                  <a:gd name="T25" fmla="*/ 96 h 136"/>
                  <a:gd name="T26" fmla="*/ 93 w 216"/>
                  <a:gd name="T27" fmla="*/ 85 h 136"/>
                  <a:gd name="T28" fmla="*/ 78 w 216"/>
                  <a:gd name="T29" fmla="*/ 81 h 136"/>
                  <a:gd name="T30" fmla="*/ 63 w 216"/>
                  <a:gd name="T31" fmla="*/ 74 h 136"/>
                  <a:gd name="T32" fmla="*/ 48 w 216"/>
                  <a:gd name="T33" fmla="*/ 62 h 136"/>
                  <a:gd name="T34" fmla="*/ 22 w 216"/>
                  <a:gd name="T35" fmla="*/ 44 h 136"/>
                  <a:gd name="T36" fmla="*/ 11 w 216"/>
                  <a:gd name="T37" fmla="*/ 40 h 136"/>
                  <a:gd name="T38" fmla="*/ 0 w 216"/>
                  <a:gd name="T39" fmla="*/ 29 h 136"/>
                  <a:gd name="T40" fmla="*/ 0 w 216"/>
                  <a:gd name="T41" fmla="*/ 15 h 136"/>
                  <a:gd name="T42" fmla="*/ 4 w 216"/>
                  <a:gd name="T43" fmla="*/ 4 h 136"/>
                  <a:gd name="T44" fmla="*/ 26 w 216"/>
                  <a:gd name="T45" fmla="*/ 7 h 136"/>
                  <a:gd name="T46" fmla="*/ 60 w 216"/>
                  <a:gd name="T47" fmla="*/ 7 h 136"/>
                  <a:gd name="T48" fmla="*/ 67 w 216"/>
                  <a:gd name="T49" fmla="*/ 18 h 136"/>
                  <a:gd name="T50" fmla="*/ 104 w 216"/>
                  <a:gd name="T51" fmla="*/ 18 h 136"/>
                  <a:gd name="T52" fmla="*/ 130 w 216"/>
                  <a:gd name="T53" fmla="*/ 18 h 136"/>
                  <a:gd name="T54" fmla="*/ 164 w 216"/>
                  <a:gd name="T55" fmla="*/ 11 h 136"/>
                  <a:gd name="T56" fmla="*/ 205 w 216"/>
                  <a:gd name="T57" fmla="*/ 0 h 1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16"/>
                  <a:gd name="T88" fmla="*/ 0 h 136"/>
                  <a:gd name="T89" fmla="*/ 216 w 216"/>
                  <a:gd name="T90" fmla="*/ 136 h 1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16" h="136">
                    <a:moveTo>
                      <a:pt x="205" y="0"/>
                    </a:moveTo>
                    <a:lnTo>
                      <a:pt x="216" y="11"/>
                    </a:lnTo>
                    <a:lnTo>
                      <a:pt x="209" y="22"/>
                    </a:lnTo>
                    <a:lnTo>
                      <a:pt x="201" y="40"/>
                    </a:lnTo>
                    <a:lnTo>
                      <a:pt x="190" y="51"/>
                    </a:lnTo>
                    <a:lnTo>
                      <a:pt x="194" y="85"/>
                    </a:lnTo>
                    <a:lnTo>
                      <a:pt x="201" y="110"/>
                    </a:lnTo>
                    <a:lnTo>
                      <a:pt x="182" y="121"/>
                    </a:lnTo>
                    <a:lnTo>
                      <a:pt x="179" y="132"/>
                    </a:lnTo>
                    <a:lnTo>
                      <a:pt x="164" y="136"/>
                    </a:lnTo>
                    <a:lnTo>
                      <a:pt x="142" y="114"/>
                    </a:lnTo>
                    <a:lnTo>
                      <a:pt x="127" y="114"/>
                    </a:lnTo>
                    <a:lnTo>
                      <a:pt x="115" y="96"/>
                    </a:lnTo>
                    <a:lnTo>
                      <a:pt x="93" y="85"/>
                    </a:lnTo>
                    <a:lnTo>
                      <a:pt x="78" y="81"/>
                    </a:lnTo>
                    <a:lnTo>
                      <a:pt x="63" y="74"/>
                    </a:lnTo>
                    <a:lnTo>
                      <a:pt x="48" y="62"/>
                    </a:lnTo>
                    <a:lnTo>
                      <a:pt x="22" y="44"/>
                    </a:lnTo>
                    <a:lnTo>
                      <a:pt x="11" y="40"/>
                    </a:lnTo>
                    <a:lnTo>
                      <a:pt x="0" y="29"/>
                    </a:lnTo>
                    <a:lnTo>
                      <a:pt x="0" y="15"/>
                    </a:lnTo>
                    <a:lnTo>
                      <a:pt x="4" y="4"/>
                    </a:lnTo>
                    <a:lnTo>
                      <a:pt x="26" y="7"/>
                    </a:lnTo>
                    <a:lnTo>
                      <a:pt x="60" y="7"/>
                    </a:lnTo>
                    <a:lnTo>
                      <a:pt x="67" y="18"/>
                    </a:lnTo>
                    <a:lnTo>
                      <a:pt x="104" y="18"/>
                    </a:lnTo>
                    <a:lnTo>
                      <a:pt x="130" y="18"/>
                    </a:lnTo>
                    <a:lnTo>
                      <a:pt x="164" y="11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008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04" name="Freeform 15"/>
              <p:cNvSpPr>
                <a:spLocks noChangeAspect="1"/>
              </p:cNvSpPr>
              <p:nvPr/>
            </p:nvSpPr>
            <p:spPr bwMode="auto">
              <a:xfrm>
                <a:off x="1765" y="2636"/>
                <a:ext cx="737" cy="830"/>
              </a:xfrm>
              <a:custGeom>
                <a:avLst/>
                <a:gdLst>
                  <a:gd name="T0" fmla="*/ 564 w 737"/>
                  <a:gd name="T1" fmla="*/ 819 h 830"/>
                  <a:gd name="T2" fmla="*/ 609 w 737"/>
                  <a:gd name="T3" fmla="*/ 741 h 830"/>
                  <a:gd name="T4" fmla="*/ 628 w 737"/>
                  <a:gd name="T5" fmla="*/ 715 h 830"/>
                  <a:gd name="T6" fmla="*/ 613 w 737"/>
                  <a:gd name="T7" fmla="*/ 678 h 830"/>
                  <a:gd name="T8" fmla="*/ 594 w 737"/>
                  <a:gd name="T9" fmla="*/ 674 h 830"/>
                  <a:gd name="T10" fmla="*/ 609 w 737"/>
                  <a:gd name="T11" fmla="*/ 645 h 830"/>
                  <a:gd name="T12" fmla="*/ 632 w 737"/>
                  <a:gd name="T13" fmla="*/ 604 h 830"/>
                  <a:gd name="T14" fmla="*/ 702 w 737"/>
                  <a:gd name="T15" fmla="*/ 652 h 830"/>
                  <a:gd name="T16" fmla="*/ 731 w 737"/>
                  <a:gd name="T17" fmla="*/ 652 h 830"/>
                  <a:gd name="T18" fmla="*/ 709 w 737"/>
                  <a:gd name="T19" fmla="*/ 596 h 830"/>
                  <a:gd name="T20" fmla="*/ 687 w 737"/>
                  <a:gd name="T21" fmla="*/ 593 h 830"/>
                  <a:gd name="T22" fmla="*/ 609 w 737"/>
                  <a:gd name="T23" fmla="*/ 530 h 830"/>
                  <a:gd name="T24" fmla="*/ 560 w 737"/>
                  <a:gd name="T25" fmla="*/ 496 h 830"/>
                  <a:gd name="T26" fmla="*/ 564 w 737"/>
                  <a:gd name="T27" fmla="*/ 474 h 830"/>
                  <a:gd name="T28" fmla="*/ 490 w 737"/>
                  <a:gd name="T29" fmla="*/ 440 h 830"/>
                  <a:gd name="T30" fmla="*/ 457 w 737"/>
                  <a:gd name="T31" fmla="*/ 411 h 830"/>
                  <a:gd name="T32" fmla="*/ 379 w 737"/>
                  <a:gd name="T33" fmla="*/ 293 h 830"/>
                  <a:gd name="T34" fmla="*/ 364 w 737"/>
                  <a:gd name="T35" fmla="*/ 200 h 830"/>
                  <a:gd name="T36" fmla="*/ 342 w 737"/>
                  <a:gd name="T37" fmla="*/ 163 h 830"/>
                  <a:gd name="T38" fmla="*/ 405 w 737"/>
                  <a:gd name="T39" fmla="*/ 134 h 830"/>
                  <a:gd name="T40" fmla="*/ 434 w 737"/>
                  <a:gd name="T41" fmla="*/ 70 h 830"/>
                  <a:gd name="T42" fmla="*/ 368 w 737"/>
                  <a:gd name="T43" fmla="*/ 41 h 830"/>
                  <a:gd name="T44" fmla="*/ 357 w 737"/>
                  <a:gd name="T45" fmla="*/ 15 h 830"/>
                  <a:gd name="T46" fmla="*/ 264 w 737"/>
                  <a:gd name="T47" fmla="*/ 4 h 830"/>
                  <a:gd name="T48" fmla="*/ 220 w 737"/>
                  <a:gd name="T49" fmla="*/ 52 h 830"/>
                  <a:gd name="T50" fmla="*/ 182 w 737"/>
                  <a:gd name="T51" fmla="*/ 48 h 830"/>
                  <a:gd name="T52" fmla="*/ 134 w 737"/>
                  <a:gd name="T53" fmla="*/ 63 h 830"/>
                  <a:gd name="T54" fmla="*/ 116 w 737"/>
                  <a:gd name="T55" fmla="*/ 30 h 830"/>
                  <a:gd name="T56" fmla="*/ 90 w 737"/>
                  <a:gd name="T57" fmla="*/ 59 h 830"/>
                  <a:gd name="T58" fmla="*/ 22 w 737"/>
                  <a:gd name="T59" fmla="*/ 85 h 830"/>
                  <a:gd name="T60" fmla="*/ 7 w 737"/>
                  <a:gd name="T61" fmla="*/ 137 h 830"/>
                  <a:gd name="T62" fmla="*/ 0 w 737"/>
                  <a:gd name="T63" fmla="*/ 189 h 830"/>
                  <a:gd name="T64" fmla="*/ 30 w 737"/>
                  <a:gd name="T65" fmla="*/ 208 h 830"/>
                  <a:gd name="T66" fmla="*/ 52 w 737"/>
                  <a:gd name="T67" fmla="*/ 249 h 830"/>
                  <a:gd name="T68" fmla="*/ 123 w 737"/>
                  <a:gd name="T69" fmla="*/ 211 h 830"/>
                  <a:gd name="T70" fmla="*/ 190 w 737"/>
                  <a:gd name="T71" fmla="*/ 271 h 830"/>
                  <a:gd name="T72" fmla="*/ 220 w 737"/>
                  <a:gd name="T73" fmla="*/ 352 h 830"/>
                  <a:gd name="T74" fmla="*/ 271 w 737"/>
                  <a:gd name="T75" fmla="*/ 397 h 830"/>
                  <a:gd name="T76" fmla="*/ 338 w 737"/>
                  <a:gd name="T77" fmla="*/ 478 h 830"/>
                  <a:gd name="T78" fmla="*/ 442 w 737"/>
                  <a:gd name="T79" fmla="*/ 555 h 830"/>
                  <a:gd name="T80" fmla="*/ 475 w 737"/>
                  <a:gd name="T81" fmla="*/ 578 h 830"/>
                  <a:gd name="T82" fmla="*/ 501 w 737"/>
                  <a:gd name="T83" fmla="*/ 630 h 830"/>
                  <a:gd name="T84" fmla="*/ 542 w 737"/>
                  <a:gd name="T85" fmla="*/ 645 h 830"/>
                  <a:gd name="T86" fmla="*/ 557 w 737"/>
                  <a:gd name="T87" fmla="*/ 711 h 830"/>
                  <a:gd name="T88" fmla="*/ 545 w 737"/>
                  <a:gd name="T89" fmla="*/ 760 h 830"/>
                  <a:gd name="T90" fmla="*/ 534 w 737"/>
                  <a:gd name="T91" fmla="*/ 819 h 8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37"/>
                  <a:gd name="T139" fmla="*/ 0 h 830"/>
                  <a:gd name="T140" fmla="*/ 737 w 737"/>
                  <a:gd name="T141" fmla="*/ 830 h 830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37" h="830">
                    <a:moveTo>
                      <a:pt x="534" y="819"/>
                    </a:moveTo>
                    <a:lnTo>
                      <a:pt x="545" y="830"/>
                    </a:lnTo>
                    <a:lnTo>
                      <a:pt x="564" y="819"/>
                    </a:lnTo>
                    <a:lnTo>
                      <a:pt x="586" y="789"/>
                    </a:lnTo>
                    <a:lnTo>
                      <a:pt x="597" y="745"/>
                    </a:lnTo>
                    <a:lnTo>
                      <a:pt x="609" y="741"/>
                    </a:lnTo>
                    <a:lnTo>
                      <a:pt x="617" y="748"/>
                    </a:lnTo>
                    <a:lnTo>
                      <a:pt x="632" y="734"/>
                    </a:lnTo>
                    <a:lnTo>
                      <a:pt x="628" y="715"/>
                    </a:lnTo>
                    <a:lnTo>
                      <a:pt x="635" y="700"/>
                    </a:lnTo>
                    <a:lnTo>
                      <a:pt x="632" y="693"/>
                    </a:lnTo>
                    <a:lnTo>
                      <a:pt x="613" y="678"/>
                    </a:lnTo>
                    <a:lnTo>
                      <a:pt x="606" y="678"/>
                    </a:lnTo>
                    <a:lnTo>
                      <a:pt x="609" y="670"/>
                    </a:lnTo>
                    <a:lnTo>
                      <a:pt x="594" y="674"/>
                    </a:lnTo>
                    <a:lnTo>
                      <a:pt x="586" y="667"/>
                    </a:lnTo>
                    <a:lnTo>
                      <a:pt x="586" y="659"/>
                    </a:lnTo>
                    <a:lnTo>
                      <a:pt x="609" y="645"/>
                    </a:lnTo>
                    <a:lnTo>
                      <a:pt x="620" y="630"/>
                    </a:lnTo>
                    <a:lnTo>
                      <a:pt x="620" y="607"/>
                    </a:lnTo>
                    <a:lnTo>
                      <a:pt x="632" y="604"/>
                    </a:lnTo>
                    <a:lnTo>
                      <a:pt x="669" y="622"/>
                    </a:lnTo>
                    <a:lnTo>
                      <a:pt x="683" y="626"/>
                    </a:lnTo>
                    <a:lnTo>
                      <a:pt x="702" y="652"/>
                    </a:lnTo>
                    <a:lnTo>
                      <a:pt x="709" y="667"/>
                    </a:lnTo>
                    <a:lnTo>
                      <a:pt x="720" y="667"/>
                    </a:lnTo>
                    <a:lnTo>
                      <a:pt x="731" y="652"/>
                    </a:lnTo>
                    <a:lnTo>
                      <a:pt x="737" y="637"/>
                    </a:lnTo>
                    <a:lnTo>
                      <a:pt x="724" y="611"/>
                    </a:lnTo>
                    <a:lnTo>
                      <a:pt x="709" y="596"/>
                    </a:lnTo>
                    <a:lnTo>
                      <a:pt x="695" y="596"/>
                    </a:lnTo>
                    <a:lnTo>
                      <a:pt x="695" y="593"/>
                    </a:lnTo>
                    <a:lnTo>
                      <a:pt x="687" y="593"/>
                    </a:lnTo>
                    <a:lnTo>
                      <a:pt x="650" y="555"/>
                    </a:lnTo>
                    <a:lnTo>
                      <a:pt x="632" y="559"/>
                    </a:lnTo>
                    <a:lnTo>
                      <a:pt x="609" y="530"/>
                    </a:lnTo>
                    <a:lnTo>
                      <a:pt x="594" y="526"/>
                    </a:lnTo>
                    <a:lnTo>
                      <a:pt x="571" y="504"/>
                    </a:lnTo>
                    <a:lnTo>
                      <a:pt x="560" y="496"/>
                    </a:lnTo>
                    <a:lnTo>
                      <a:pt x="568" y="489"/>
                    </a:lnTo>
                    <a:lnTo>
                      <a:pt x="579" y="485"/>
                    </a:lnTo>
                    <a:lnTo>
                      <a:pt x="564" y="474"/>
                    </a:lnTo>
                    <a:lnTo>
                      <a:pt x="545" y="481"/>
                    </a:lnTo>
                    <a:lnTo>
                      <a:pt x="531" y="474"/>
                    </a:lnTo>
                    <a:lnTo>
                      <a:pt x="490" y="440"/>
                    </a:lnTo>
                    <a:lnTo>
                      <a:pt x="486" y="426"/>
                    </a:lnTo>
                    <a:lnTo>
                      <a:pt x="471" y="422"/>
                    </a:lnTo>
                    <a:lnTo>
                      <a:pt x="457" y="411"/>
                    </a:lnTo>
                    <a:lnTo>
                      <a:pt x="419" y="330"/>
                    </a:lnTo>
                    <a:lnTo>
                      <a:pt x="408" y="319"/>
                    </a:lnTo>
                    <a:lnTo>
                      <a:pt x="379" y="293"/>
                    </a:lnTo>
                    <a:lnTo>
                      <a:pt x="345" y="241"/>
                    </a:lnTo>
                    <a:lnTo>
                      <a:pt x="345" y="211"/>
                    </a:lnTo>
                    <a:lnTo>
                      <a:pt x="364" y="200"/>
                    </a:lnTo>
                    <a:lnTo>
                      <a:pt x="364" y="185"/>
                    </a:lnTo>
                    <a:lnTo>
                      <a:pt x="349" y="171"/>
                    </a:lnTo>
                    <a:lnTo>
                      <a:pt x="342" y="163"/>
                    </a:lnTo>
                    <a:lnTo>
                      <a:pt x="345" y="152"/>
                    </a:lnTo>
                    <a:lnTo>
                      <a:pt x="360" y="145"/>
                    </a:lnTo>
                    <a:lnTo>
                      <a:pt x="405" y="134"/>
                    </a:lnTo>
                    <a:lnTo>
                      <a:pt x="423" y="122"/>
                    </a:lnTo>
                    <a:lnTo>
                      <a:pt x="438" y="108"/>
                    </a:lnTo>
                    <a:lnTo>
                      <a:pt x="434" y="70"/>
                    </a:lnTo>
                    <a:lnTo>
                      <a:pt x="438" y="56"/>
                    </a:lnTo>
                    <a:lnTo>
                      <a:pt x="416" y="52"/>
                    </a:lnTo>
                    <a:lnTo>
                      <a:pt x="368" y="41"/>
                    </a:lnTo>
                    <a:lnTo>
                      <a:pt x="360" y="30"/>
                    </a:lnTo>
                    <a:lnTo>
                      <a:pt x="357" y="26"/>
                    </a:lnTo>
                    <a:lnTo>
                      <a:pt x="357" y="15"/>
                    </a:lnTo>
                    <a:lnTo>
                      <a:pt x="353" y="4"/>
                    </a:lnTo>
                    <a:lnTo>
                      <a:pt x="327" y="0"/>
                    </a:lnTo>
                    <a:lnTo>
                      <a:pt x="264" y="4"/>
                    </a:lnTo>
                    <a:lnTo>
                      <a:pt x="257" y="19"/>
                    </a:lnTo>
                    <a:lnTo>
                      <a:pt x="234" y="22"/>
                    </a:lnTo>
                    <a:lnTo>
                      <a:pt x="220" y="52"/>
                    </a:lnTo>
                    <a:lnTo>
                      <a:pt x="220" y="63"/>
                    </a:lnTo>
                    <a:lnTo>
                      <a:pt x="205" y="52"/>
                    </a:lnTo>
                    <a:lnTo>
                      <a:pt x="182" y="48"/>
                    </a:lnTo>
                    <a:lnTo>
                      <a:pt x="168" y="56"/>
                    </a:lnTo>
                    <a:lnTo>
                      <a:pt x="157" y="78"/>
                    </a:lnTo>
                    <a:lnTo>
                      <a:pt x="134" y="63"/>
                    </a:lnTo>
                    <a:lnTo>
                      <a:pt x="138" y="41"/>
                    </a:lnTo>
                    <a:lnTo>
                      <a:pt x="131" y="26"/>
                    </a:lnTo>
                    <a:lnTo>
                      <a:pt x="116" y="30"/>
                    </a:lnTo>
                    <a:lnTo>
                      <a:pt x="112" y="48"/>
                    </a:lnTo>
                    <a:lnTo>
                      <a:pt x="101" y="59"/>
                    </a:lnTo>
                    <a:lnTo>
                      <a:pt x="90" y="59"/>
                    </a:lnTo>
                    <a:lnTo>
                      <a:pt x="37" y="52"/>
                    </a:lnTo>
                    <a:lnTo>
                      <a:pt x="19" y="67"/>
                    </a:lnTo>
                    <a:lnTo>
                      <a:pt x="22" y="85"/>
                    </a:lnTo>
                    <a:lnTo>
                      <a:pt x="26" y="100"/>
                    </a:lnTo>
                    <a:lnTo>
                      <a:pt x="0" y="122"/>
                    </a:lnTo>
                    <a:lnTo>
                      <a:pt x="7" y="137"/>
                    </a:lnTo>
                    <a:lnTo>
                      <a:pt x="15" y="145"/>
                    </a:lnTo>
                    <a:lnTo>
                      <a:pt x="0" y="163"/>
                    </a:lnTo>
                    <a:lnTo>
                      <a:pt x="0" y="189"/>
                    </a:lnTo>
                    <a:lnTo>
                      <a:pt x="7" y="200"/>
                    </a:lnTo>
                    <a:lnTo>
                      <a:pt x="22" y="200"/>
                    </a:lnTo>
                    <a:lnTo>
                      <a:pt x="30" y="208"/>
                    </a:lnTo>
                    <a:lnTo>
                      <a:pt x="37" y="226"/>
                    </a:lnTo>
                    <a:lnTo>
                      <a:pt x="37" y="245"/>
                    </a:lnTo>
                    <a:lnTo>
                      <a:pt x="52" y="249"/>
                    </a:lnTo>
                    <a:lnTo>
                      <a:pt x="63" y="245"/>
                    </a:lnTo>
                    <a:lnTo>
                      <a:pt x="105" y="204"/>
                    </a:lnTo>
                    <a:lnTo>
                      <a:pt x="123" y="211"/>
                    </a:lnTo>
                    <a:lnTo>
                      <a:pt x="160" y="230"/>
                    </a:lnTo>
                    <a:lnTo>
                      <a:pt x="186" y="249"/>
                    </a:lnTo>
                    <a:lnTo>
                      <a:pt x="190" y="271"/>
                    </a:lnTo>
                    <a:lnTo>
                      <a:pt x="205" y="286"/>
                    </a:lnTo>
                    <a:lnTo>
                      <a:pt x="212" y="312"/>
                    </a:lnTo>
                    <a:lnTo>
                      <a:pt x="220" y="352"/>
                    </a:lnTo>
                    <a:lnTo>
                      <a:pt x="231" y="371"/>
                    </a:lnTo>
                    <a:lnTo>
                      <a:pt x="245" y="387"/>
                    </a:lnTo>
                    <a:lnTo>
                      <a:pt x="271" y="397"/>
                    </a:lnTo>
                    <a:lnTo>
                      <a:pt x="294" y="433"/>
                    </a:lnTo>
                    <a:lnTo>
                      <a:pt x="316" y="463"/>
                    </a:lnTo>
                    <a:lnTo>
                      <a:pt x="338" y="478"/>
                    </a:lnTo>
                    <a:lnTo>
                      <a:pt x="379" y="526"/>
                    </a:lnTo>
                    <a:lnTo>
                      <a:pt x="408" y="526"/>
                    </a:lnTo>
                    <a:lnTo>
                      <a:pt x="442" y="555"/>
                    </a:lnTo>
                    <a:lnTo>
                      <a:pt x="442" y="585"/>
                    </a:lnTo>
                    <a:lnTo>
                      <a:pt x="453" y="593"/>
                    </a:lnTo>
                    <a:lnTo>
                      <a:pt x="475" y="578"/>
                    </a:lnTo>
                    <a:lnTo>
                      <a:pt x="479" y="593"/>
                    </a:lnTo>
                    <a:lnTo>
                      <a:pt x="479" y="611"/>
                    </a:lnTo>
                    <a:lnTo>
                      <a:pt x="501" y="630"/>
                    </a:lnTo>
                    <a:lnTo>
                      <a:pt x="508" y="641"/>
                    </a:lnTo>
                    <a:lnTo>
                      <a:pt x="538" y="633"/>
                    </a:lnTo>
                    <a:lnTo>
                      <a:pt x="542" y="645"/>
                    </a:lnTo>
                    <a:lnTo>
                      <a:pt x="538" y="670"/>
                    </a:lnTo>
                    <a:lnTo>
                      <a:pt x="553" y="693"/>
                    </a:lnTo>
                    <a:lnTo>
                      <a:pt x="557" y="711"/>
                    </a:lnTo>
                    <a:lnTo>
                      <a:pt x="564" y="730"/>
                    </a:lnTo>
                    <a:lnTo>
                      <a:pt x="560" y="745"/>
                    </a:lnTo>
                    <a:lnTo>
                      <a:pt x="545" y="760"/>
                    </a:lnTo>
                    <a:lnTo>
                      <a:pt x="542" y="778"/>
                    </a:lnTo>
                    <a:lnTo>
                      <a:pt x="531" y="800"/>
                    </a:lnTo>
                    <a:lnTo>
                      <a:pt x="534" y="819"/>
                    </a:lnTo>
                    <a:close/>
                  </a:path>
                </a:pathLst>
              </a:custGeom>
              <a:solidFill>
                <a:srgbClr val="008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</p:grpSp>
        <p:sp>
          <p:nvSpPr>
            <p:cNvPr id="63505" name="Freeform 16"/>
            <p:cNvSpPr>
              <a:spLocks noChangeAspect="1"/>
            </p:cNvSpPr>
            <p:nvPr/>
          </p:nvSpPr>
          <p:spPr bwMode="auto">
            <a:xfrm>
              <a:off x="2407" y="2833"/>
              <a:ext cx="316" cy="205"/>
            </a:xfrm>
            <a:custGeom>
              <a:avLst/>
              <a:gdLst>
                <a:gd name="T0" fmla="*/ 281 w 298"/>
                <a:gd name="T1" fmla="*/ 63 h 194"/>
                <a:gd name="T2" fmla="*/ 257 w 298"/>
                <a:gd name="T3" fmla="*/ 41 h 194"/>
                <a:gd name="T4" fmla="*/ 259 w 298"/>
                <a:gd name="T5" fmla="*/ 31 h 194"/>
                <a:gd name="T6" fmla="*/ 243 w 298"/>
                <a:gd name="T7" fmla="*/ 21 h 194"/>
                <a:gd name="T8" fmla="*/ 229 w 298"/>
                <a:gd name="T9" fmla="*/ 0 h 194"/>
                <a:gd name="T10" fmla="*/ 209 w 298"/>
                <a:gd name="T11" fmla="*/ 21 h 194"/>
                <a:gd name="T12" fmla="*/ 201 w 298"/>
                <a:gd name="T13" fmla="*/ 7 h 194"/>
                <a:gd name="T14" fmla="*/ 180 w 298"/>
                <a:gd name="T15" fmla="*/ 27 h 194"/>
                <a:gd name="T16" fmla="*/ 180 w 298"/>
                <a:gd name="T17" fmla="*/ 37 h 194"/>
                <a:gd name="T18" fmla="*/ 156 w 298"/>
                <a:gd name="T19" fmla="*/ 49 h 194"/>
                <a:gd name="T20" fmla="*/ 96 w 298"/>
                <a:gd name="T21" fmla="*/ 93 h 194"/>
                <a:gd name="T22" fmla="*/ 81 w 298"/>
                <a:gd name="T23" fmla="*/ 113 h 194"/>
                <a:gd name="T24" fmla="*/ 81 w 298"/>
                <a:gd name="T25" fmla="*/ 136 h 194"/>
                <a:gd name="T26" fmla="*/ 58 w 298"/>
                <a:gd name="T27" fmla="*/ 144 h 194"/>
                <a:gd name="T28" fmla="*/ 19 w 298"/>
                <a:gd name="T29" fmla="*/ 188 h 194"/>
                <a:gd name="T30" fmla="*/ 19 w 298"/>
                <a:gd name="T31" fmla="*/ 203 h 194"/>
                <a:gd name="T32" fmla="*/ 0 w 298"/>
                <a:gd name="T33" fmla="*/ 223 h 194"/>
                <a:gd name="T34" fmla="*/ 4 w 298"/>
                <a:gd name="T35" fmla="*/ 243 h 194"/>
                <a:gd name="T36" fmla="*/ 25 w 298"/>
                <a:gd name="T37" fmla="*/ 235 h 194"/>
                <a:gd name="T38" fmla="*/ 48 w 298"/>
                <a:gd name="T39" fmla="*/ 212 h 194"/>
                <a:gd name="T40" fmla="*/ 78 w 298"/>
                <a:gd name="T41" fmla="*/ 206 h 194"/>
                <a:gd name="T42" fmla="*/ 96 w 298"/>
                <a:gd name="T43" fmla="*/ 212 h 194"/>
                <a:gd name="T44" fmla="*/ 105 w 298"/>
                <a:gd name="T45" fmla="*/ 243 h 194"/>
                <a:gd name="T46" fmla="*/ 101 w 298"/>
                <a:gd name="T47" fmla="*/ 268 h 194"/>
                <a:gd name="T48" fmla="*/ 113 w 298"/>
                <a:gd name="T49" fmla="*/ 283 h 194"/>
                <a:gd name="T50" fmla="*/ 129 w 298"/>
                <a:gd name="T51" fmla="*/ 294 h 194"/>
                <a:gd name="T52" fmla="*/ 163 w 298"/>
                <a:gd name="T53" fmla="*/ 296 h 194"/>
                <a:gd name="T54" fmla="*/ 240 w 298"/>
                <a:gd name="T55" fmla="*/ 306 h 194"/>
                <a:gd name="T56" fmla="*/ 257 w 298"/>
                <a:gd name="T57" fmla="*/ 296 h 194"/>
                <a:gd name="T58" fmla="*/ 265 w 298"/>
                <a:gd name="T59" fmla="*/ 283 h 194"/>
                <a:gd name="T60" fmla="*/ 274 w 298"/>
                <a:gd name="T61" fmla="*/ 254 h 194"/>
                <a:gd name="T62" fmla="*/ 300 w 298"/>
                <a:gd name="T63" fmla="*/ 251 h 194"/>
                <a:gd name="T64" fmla="*/ 310 w 298"/>
                <a:gd name="T65" fmla="*/ 271 h 194"/>
                <a:gd name="T66" fmla="*/ 310 w 298"/>
                <a:gd name="T67" fmla="*/ 313 h 194"/>
                <a:gd name="T68" fmla="*/ 344 w 298"/>
                <a:gd name="T69" fmla="*/ 337 h 194"/>
                <a:gd name="T70" fmla="*/ 370 w 298"/>
                <a:gd name="T71" fmla="*/ 299 h 194"/>
                <a:gd name="T72" fmla="*/ 396 w 298"/>
                <a:gd name="T73" fmla="*/ 286 h 194"/>
                <a:gd name="T74" fmla="*/ 425 w 298"/>
                <a:gd name="T75" fmla="*/ 290 h 194"/>
                <a:gd name="T76" fmla="*/ 449 w 298"/>
                <a:gd name="T77" fmla="*/ 302 h 194"/>
                <a:gd name="T78" fmla="*/ 457 w 298"/>
                <a:gd name="T79" fmla="*/ 312 h 194"/>
                <a:gd name="T80" fmla="*/ 468 w 298"/>
                <a:gd name="T81" fmla="*/ 279 h 194"/>
                <a:gd name="T82" fmla="*/ 481 w 298"/>
                <a:gd name="T83" fmla="*/ 241 h 194"/>
                <a:gd name="T84" fmla="*/ 525 w 298"/>
                <a:gd name="T85" fmla="*/ 236 h 194"/>
                <a:gd name="T86" fmla="*/ 536 w 298"/>
                <a:gd name="T87" fmla="*/ 211 h 194"/>
                <a:gd name="T88" fmla="*/ 525 w 298"/>
                <a:gd name="T89" fmla="*/ 190 h 194"/>
                <a:gd name="T90" fmla="*/ 505 w 298"/>
                <a:gd name="T91" fmla="*/ 181 h 194"/>
                <a:gd name="T92" fmla="*/ 453 w 298"/>
                <a:gd name="T93" fmla="*/ 172 h 194"/>
                <a:gd name="T94" fmla="*/ 452 w 298"/>
                <a:gd name="T95" fmla="*/ 147 h 194"/>
                <a:gd name="T96" fmla="*/ 452 w 298"/>
                <a:gd name="T97" fmla="*/ 122 h 194"/>
                <a:gd name="T98" fmla="*/ 452 w 298"/>
                <a:gd name="T99" fmla="*/ 103 h 194"/>
                <a:gd name="T100" fmla="*/ 422 w 298"/>
                <a:gd name="T101" fmla="*/ 87 h 194"/>
                <a:gd name="T102" fmla="*/ 404 w 298"/>
                <a:gd name="T103" fmla="*/ 93 h 194"/>
                <a:gd name="T104" fmla="*/ 379 w 298"/>
                <a:gd name="T105" fmla="*/ 75 h 194"/>
                <a:gd name="T106" fmla="*/ 375 w 298"/>
                <a:gd name="T107" fmla="*/ 60 h 194"/>
                <a:gd name="T108" fmla="*/ 365 w 298"/>
                <a:gd name="T109" fmla="*/ 45 h 194"/>
                <a:gd name="T110" fmla="*/ 365 w 298"/>
                <a:gd name="T111" fmla="*/ 37 h 194"/>
                <a:gd name="T112" fmla="*/ 335 w 298"/>
                <a:gd name="T113" fmla="*/ 27 h 194"/>
                <a:gd name="T114" fmla="*/ 328 w 298"/>
                <a:gd name="T115" fmla="*/ 41 h 194"/>
                <a:gd name="T116" fmla="*/ 306 w 298"/>
                <a:gd name="T117" fmla="*/ 55 h 194"/>
                <a:gd name="T118" fmla="*/ 281 w 298"/>
                <a:gd name="T119" fmla="*/ 63 h 19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98"/>
                <a:gd name="T181" fmla="*/ 0 h 194"/>
                <a:gd name="T182" fmla="*/ 298 w 298"/>
                <a:gd name="T183" fmla="*/ 194 h 19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98" h="194">
                  <a:moveTo>
                    <a:pt x="157" y="37"/>
                  </a:moveTo>
                  <a:lnTo>
                    <a:pt x="142" y="24"/>
                  </a:lnTo>
                  <a:lnTo>
                    <a:pt x="144" y="19"/>
                  </a:lnTo>
                  <a:lnTo>
                    <a:pt x="135" y="11"/>
                  </a:lnTo>
                  <a:lnTo>
                    <a:pt x="127" y="0"/>
                  </a:lnTo>
                  <a:lnTo>
                    <a:pt x="117" y="11"/>
                  </a:lnTo>
                  <a:lnTo>
                    <a:pt x="111" y="7"/>
                  </a:lnTo>
                  <a:lnTo>
                    <a:pt x="100" y="17"/>
                  </a:lnTo>
                  <a:lnTo>
                    <a:pt x="100" y="22"/>
                  </a:lnTo>
                  <a:lnTo>
                    <a:pt x="87" y="28"/>
                  </a:lnTo>
                  <a:lnTo>
                    <a:pt x="54" y="54"/>
                  </a:lnTo>
                  <a:lnTo>
                    <a:pt x="45" y="65"/>
                  </a:lnTo>
                  <a:lnTo>
                    <a:pt x="45" y="78"/>
                  </a:lnTo>
                  <a:lnTo>
                    <a:pt x="33" y="82"/>
                  </a:lnTo>
                  <a:lnTo>
                    <a:pt x="9" y="108"/>
                  </a:lnTo>
                  <a:lnTo>
                    <a:pt x="9" y="117"/>
                  </a:lnTo>
                  <a:lnTo>
                    <a:pt x="0" y="128"/>
                  </a:lnTo>
                  <a:lnTo>
                    <a:pt x="4" y="141"/>
                  </a:lnTo>
                  <a:lnTo>
                    <a:pt x="15" y="134"/>
                  </a:lnTo>
                  <a:lnTo>
                    <a:pt x="26" y="122"/>
                  </a:lnTo>
                  <a:lnTo>
                    <a:pt x="43" y="119"/>
                  </a:lnTo>
                  <a:lnTo>
                    <a:pt x="54" y="122"/>
                  </a:lnTo>
                  <a:lnTo>
                    <a:pt x="58" y="141"/>
                  </a:lnTo>
                  <a:lnTo>
                    <a:pt x="56" y="154"/>
                  </a:lnTo>
                  <a:lnTo>
                    <a:pt x="63" y="163"/>
                  </a:lnTo>
                  <a:lnTo>
                    <a:pt x="72" y="169"/>
                  </a:lnTo>
                  <a:lnTo>
                    <a:pt x="91" y="171"/>
                  </a:lnTo>
                  <a:lnTo>
                    <a:pt x="133" y="176"/>
                  </a:lnTo>
                  <a:lnTo>
                    <a:pt x="142" y="171"/>
                  </a:lnTo>
                  <a:lnTo>
                    <a:pt x="148" y="163"/>
                  </a:lnTo>
                  <a:lnTo>
                    <a:pt x="152" y="146"/>
                  </a:lnTo>
                  <a:lnTo>
                    <a:pt x="167" y="145"/>
                  </a:lnTo>
                  <a:lnTo>
                    <a:pt x="172" y="156"/>
                  </a:lnTo>
                  <a:lnTo>
                    <a:pt x="172" y="181"/>
                  </a:lnTo>
                  <a:lnTo>
                    <a:pt x="191" y="194"/>
                  </a:lnTo>
                  <a:lnTo>
                    <a:pt x="205" y="172"/>
                  </a:lnTo>
                  <a:lnTo>
                    <a:pt x="220" y="165"/>
                  </a:lnTo>
                  <a:lnTo>
                    <a:pt x="237" y="167"/>
                  </a:lnTo>
                  <a:lnTo>
                    <a:pt x="250" y="174"/>
                  </a:lnTo>
                  <a:lnTo>
                    <a:pt x="255" y="180"/>
                  </a:lnTo>
                  <a:lnTo>
                    <a:pt x="259" y="161"/>
                  </a:lnTo>
                  <a:lnTo>
                    <a:pt x="269" y="139"/>
                  </a:lnTo>
                  <a:lnTo>
                    <a:pt x="291" y="135"/>
                  </a:lnTo>
                  <a:lnTo>
                    <a:pt x="298" y="121"/>
                  </a:lnTo>
                  <a:lnTo>
                    <a:pt x="291" y="109"/>
                  </a:lnTo>
                  <a:lnTo>
                    <a:pt x="281" y="104"/>
                  </a:lnTo>
                  <a:lnTo>
                    <a:pt x="253" y="99"/>
                  </a:lnTo>
                  <a:lnTo>
                    <a:pt x="252" y="85"/>
                  </a:lnTo>
                  <a:lnTo>
                    <a:pt x="252" y="70"/>
                  </a:lnTo>
                  <a:lnTo>
                    <a:pt x="252" y="59"/>
                  </a:lnTo>
                  <a:lnTo>
                    <a:pt x="235" y="50"/>
                  </a:lnTo>
                  <a:lnTo>
                    <a:pt x="226" y="54"/>
                  </a:lnTo>
                  <a:lnTo>
                    <a:pt x="211" y="43"/>
                  </a:lnTo>
                  <a:lnTo>
                    <a:pt x="209" y="35"/>
                  </a:lnTo>
                  <a:lnTo>
                    <a:pt x="203" y="26"/>
                  </a:lnTo>
                  <a:lnTo>
                    <a:pt x="203" y="22"/>
                  </a:lnTo>
                  <a:lnTo>
                    <a:pt x="187" y="17"/>
                  </a:lnTo>
                  <a:lnTo>
                    <a:pt x="181" y="24"/>
                  </a:lnTo>
                  <a:lnTo>
                    <a:pt x="170" y="32"/>
                  </a:lnTo>
                  <a:lnTo>
                    <a:pt x="157" y="37"/>
                  </a:lnTo>
                  <a:close/>
                </a:path>
              </a:pathLst>
            </a:custGeom>
            <a:solidFill>
              <a:srgbClr val="660066">
                <a:alpha val="79999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sp>
          <p:nvSpPr>
            <p:cNvPr id="63506" name="Freeform 17"/>
            <p:cNvSpPr>
              <a:spLocks noChangeAspect="1"/>
            </p:cNvSpPr>
            <p:nvPr/>
          </p:nvSpPr>
          <p:spPr bwMode="auto">
            <a:xfrm>
              <a:off x="2661" y="2809"/>
              <a:ext cx="481" cy="218"/>
            </a:xfrm>
            <a:custGeom>
              <a:avLst/>
              <a:gdLst>
                <a:gd name="T0" fmla="*/ 33 w 453"/>
                <a:gd name="T1" fmla="*/ 127 h 206"/>
                <a:gd name="T2" fmla="*/ 65 w 453"/>
                <a:gd name="T3" fmla="*/ 145 h 206"/>
                <a:gd name="T4" fmla="*/ 115 w 453"/>
                <a:gd name="T5" fmla="*/ 142 h 206"/>
                <a:gd name="T6" fmla="*/ 159 w 453"/>
                <a:gd name="T7" fmla="*/ 138 h 206"/>
                <a:gd name="T8" fmla="*/ 214 w 453"/>
                <a:gd name="T9" fmla="*/ 155 h 206"/>
                <a:gd name="T10" fmla="*/ 253 w 453"/>
                <a:gd name="T11" fmla="*/ 150 h 206"/>
                <a:gd name="T12" fmla="*/ 313 w 453"/>
                <a:gd name="T13" fmla="*/ 143 h 206"/>
                <a:gd name="T14" fmla="*/ 384 w 453"/>
                <a:gd name="T15" fmla="*/ 177 h 206"/>
                <a:gd name="T16" fmla="*/ 414 w 453"/>
                <a:gd name="T17" fmla="*/ 143 h 206"/>
                <a:gd name="T18" fmla="*/ 388 w 453"/>
                <a:gd name="T19" fmla="*/ 70 h 206"/>
                <a:gd name="T20" fmla="*/ 499 w 453"/>
                <a:gd name="T21" fmla="*/ 5 h 206"/>
                <a:gd name="T22" fmla="*/ 530 w 453"/>
                <a:gd name="T23" fmla="*/ 34 h 206"/>
                <a:gd name="T24" fmla="*/ 613 w 453"/>
                <a:gd name="T25" fmla="*/ 2 h 206"/>
                <a:gd name="T26" fmla="*/ 700 w 453"/>
                <a:gd name="T27" fmla="*/ 28 h 206"/>
                <a:gd name="T28" fmla="*/ 760 w 453"/>
                <a:gd name="T29" fmla="*/ 8 h 206"/>
                <a:gd name="T30" fmla="*/ 806 w 453"/>
                <a:gd name="T31" fmla="*/ 91 h 206"/>
                <a:gd name="T32" fmla="*/ 820 w 453"/>
                <a:gd name="T33" fmla="*/ 145 h 206"/>
                <a:gd name="T34" fmla="*/ 783 w 453"/>
                <a:gd name="T35" fmla="*/ 177 h 206"/>
                <a:gd name="T36" fmla="*/ 787 w 453"/>
                <a:gd name="T37" fmla="*/ 211 h 206"/>
                <a:gd name="T38" fmla="*/ 772 w 453"/>
                <a:gd name="T39" fmla="*/ 261 h 206"/>
                <a:gd name="T40" fmla="*/ 733 w 453"/>
                <a:gd name="T41" fmla="*/ 304 h 206"/>
                <a:gd name="T42" fmla="*/ 692 w 453"/>
                <a:gd name="T43" fmla="*/ 332 h 206"/>
                <a:gd name="T44" fmla="*/ 601 w 453"/>
                <a:gd name="T45" fmla="*/ 340 h 206"/>
                <a:gd name="T46" fmla="*/ 527 w 453"/>
                <a:gd name="T47" fmla="*/ 363 h 206"/>
                <a:gd name="T48" fmla="*/ 399 w 453"/>
                <a:gd name="T49" fmla="*/ 340 h 206"/>
                <a:gd name="T50" fmla="*/ 281 w 453"/>
                <a:gd name="T51" fmla="*/ 291 h 206"/>
                <a:gd name="T52" fmla="*/ 272 w 453"/>
                <a:gd name="T53" fmla="*/ 249 h 206"/>
                <a:gd name="T54" fmla="*/ 194 w 453"/>
                <a:gd name="T55" fmla="*/ 246 h 206"/>
                <a:gd name="T56" fmla="*/ 95 w 453"/>
                <a:gd name="T57" fmla="*/ 233 h 206"/>
                <a:gd name="T58" fmla="*/ 51 w 453"/>
                <a:gd name="T59" fmla="*/ 218 h 206"/>
                <a:gd name="T60" fmla="*/ 23 w 453"/>
                <a:gd name="T61" fmla="*/ 185 h 206"/>
                <a:gd name="T62" fmla="*/ 0 w 453"/>
                <a:gd name="T63" fmla="*/ 130 h 20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53"/>
                <a:gd name="T97" fmla="*/ 0 h 206"/>
                <a:gd name="T98" fmla="*/ 453 w 453"/>
                <a:gd name="T99" fmla="*/ 206 h 20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53" h="206">
                  <a:moveTo>
                    <a:pt x="0" y="74"/>
                  </a:moveTo>
                  <a:lnTo>
                    <a:pt x="19" y="72"/>
                  </a:lnTo>
                  <a:lnTo>
                    <a:pt x="26" y="70"/>
                  </a:lnTo>
                  <a:lnTo>
                    <a:pt x="36" y="82"/>
                  </a:lnTo>
                  <a:lnTo>
                    <a:pt x="48" y="78"/>
                  </a:lnTo>
                  <a:lnTo>
                    <a:pt x="63" y="80"/>
                  </a:lnTo>
                  <a:lnTo>
                    <a:pt x="72" y="87"/>
                  </a:lnTo>
                  <a:lnTo>
                    <a:pt x="88" y="78"/>
                  </a:lnTo>
                  <a:lnTo>
                    <a:pt x="109" y="79"/>
                  </a:lnTo>
                  <a:lnTo>
                    <a:pt x="118" y="88"/>
                  </a:lnTo>
                  <a:lnTo>
                    <a:pt x="131" y="91"/>
                  </a:lnTo>
                  <a:lnTo>
                    <a:pt x="138" y="85"/>
                  </a:lnTo>
                  <a:lnTo>
                    <a:pt x="161" y="81"/>
                  </a:lnTo>
                  <a:lnTo>
                    <a:pt x="172" y="81"/>
                  </a:lnTo>
                  <a:lnTo>
                    <a:pt x="189" y="87"/>
                  </a:lnTo>
                  <a:lnTo>
                    <a:pt x="209" y="100"/>
                  </a:lnTo>
                  <a:lnTo>
                    <a:pt x="224" y="94"/>
                  </a:lnTo>
                  <a:lnTo>
                    <a:pt x="227" y="81"/>
                  </a:lnTo>
                  <a:lnTo>
                    <a:pt x="217" y="64"/>
                  </a:lnTo>
                  <a:lnTo>
                    <a:pt x="212" y="40"/>
                  </a:lnTo>
                  <a:lnTo>
                    <a:pt x="263" y="5"/>
                  </a:lnTo>
                  <a:lnTo>
                    <a:pt x="274" y="5"/>
                  </a:lnTo>
                  <a:lnTo>
                    <a:pt x="276" y="17"/>
                  </a:lnTo>
                  <a:lnTo>
                    <a:pt x="291" y="20"/>
                  </a:lnTo>
                  <a:lnTo>
                    <a:pt x="323" y="16"/>
                  </a:lnTo>
                  <a:lnTo>
                    <a:pt x="336" y="2"/>
                  </a:lnTo>
                  <a:lnTo>
                    <a:pt x="376" y="0"/>
                  </a:lnTo>
                  <a:lnTo>
                    <a:pt x="385" y="17"/>
                  </a:lnTo>
                  <a:lnTo>
                    <a:pt x="402" y="17"/>
                  </a:lnTo>
                  <a:lnTo>
                    <a:pt x="417" y="8"/>
                  </a:lnTo>
                  <a:lnTo>
                    <a:pt x="442" y="24"/>
                  </a:lnTo>
                  <a:lnTo>
                    <a:pt x="442" y="52"/>
                  </a:lnTo>
                  <a:lnTo>
                    <a:pt x="453" y="64"/>
                  </a:lnTo>
                  <a:lnTo>
                    <a:pt x="450" y="82"/>
                  </a:lnTo>
                  <a:lnTo>
                    <a:pt x="442" y="100"/>
                  </a:lnTo>
                  <a:lnTo>
                    <a:pt x="429" y="100"/>
                  </a:lnTo>
                  <a:lnTo>
                    <a:pt x="424" y="105"/>
                  </a:lnTo>
                  <a:lnTo>
                    <a:pt x="432" y="120"/>
                  </a:lnTo>
                  <a:lnTo>
                    <a:pt x="432" y="135"/>
                  </a:lnTo>
                  <a:lnTo>
                    <a:pt x="424" y="148"/>
                  </a:lnTo>
                  <a:lnTo>
                    <a:pt x="402" y="159"/>
                  </a:lnTo>
                  <a:lnTo>
                    <a:pt x="401" y="172"/>
                  </a:lnTo>
                  <a:lnTo>
                    <a:pt x="401" y="185"/>
                  </a:lnTo>
                  <a:lnTo>
                    <a:pt x="380" y="189"/>
                  </a:lnTo>
                  <a:lnTo>
                    <a:pt x="346" y="187"/>
                  </a:lnTo>
                  <a:lnTo>
                    <a:pt x="330" y="192"/>
                  </a:lnTo>
                  <a:lnTo>
                    <a:pt x="301" y="192"/>
                  </a:lnTo>
                  <a:lnTo>
                    <a:pt x="289" y="206"/>
                  </a:lnTo>
                  <a:lnTo>
                    <a:pt x="243" y="191"/>
                  </a:lnTo>
                  <a:lnTo>
                    <a:pt x="220" y="192"/>
                  </a:lnTo>
                  <a:lnTo>
                    <a:pt x="162" y="179"/>
                  </a:lnTo>
                  <a:lnTo>
                    <a:pt x="154" y="165"/>
                  </a:lnTo>
                  <a:lnTo>
                    <a:pt x="154" y="150"/>
                  </a:lnTo>
                  <a:lnTo>
                    <a:pt x="150" y="141"/>
                  </a:lnTo>
                  <a:lnTo>
                    <a:pt x="143" y="137"/>
                  </a:lnTo>
                  <a:lnTo>
                    <a:pt x="107" y="139"/>
                  </a:lnTo>
                  <a:lnTo>
                    <a:pt x="57" y="144"/>
                  </a:lnTo>
                  <a:lnTo>
                    <a:pt x="52" y="132"/>
                  </a:lnTo>
                  <a:lnTo>
                    <a:pt x="43" y="128"/>
                  </a:lnTo>
                  <a:lnTo>
                    <a:pt x="28" y="123"/>
                  </a:lnTo>
                  <a:lnTo>
                    <a:pt x="13" y="119"/>
                  </a:lnTo>
                  <a:lnTo>
                    <a:pt x="13" y="105"/>
                  </a:lnTo>
                  <a:lnTo>
                    <a:pt x="13" y="85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EABD00">
                <a:alpha val="7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sp>
          <p:nvSpPr>
            <p:cNvPr id="63507" name="Freeform 18"/>
            <p:cNvSpPr>
              <a:spLocks noChangeAspect="1"/>
            </p:cNvSpPr>
            <p:nvPr/>
          </p:nvSpPr>
          <p:spPr bwMode="auto">
            <a:xfrm>
              <a:off x="3084" y="2836"/>
              <a:ext cx="447" cy="269"/>
            </a:xfrm>
            <a:custGeom>
              <a:avLst/>
              <a:gdLst>
                <a:gd name="T0" fmla="*/ 2 w 420"/>
                <a:gd name="T1" fmla="*/ 286 h 254"/>
                <a:gd name="T2" fmla="*/ 26 w 420"/>
                <a:gd name="T3" fmla="*/ 305 h 254"/>
                <a:gd name="T4" fmla="*/ 23 w 420"/>
                <a:gd name="T5" fmla="*/ 318 h 254"/>
                <a:gd name="T6" fmla="*/ 30 w 420"/>
                <a:gd name="T7" fmla="*/ 337 h 254"/>
                <a:gd name="T8" fmla="*/ 52 w 420"/>
                <a:gd name="T9" fmla="*/ 337 h 254"/>
                <a:gd name="T10" fmla="*/ 131 w 420"/>
                <a:gd name="T11" fmla="*/ 407 h 254"/>
                <a:gd name="T12" fmla="*/ 154 w 420"/>
                <a:gd name="T13" fmla="*/ 411 h 254"/>
                <a:gd name="T14" fmla="*/ 219 w 420"/>
                <a:gd name="T15" fmla="*/ 451 h 254"/>
                <a:gd name="T16" fmla="*/ 248 w 420"/>
                <a:gd name="T17" fmla="*/ 428 h 254"/>
                <a:gd name="T18" fmla="*/ 294 w 420"/>
                <a:gd name="T19" fmla="*/ 430 h 254"/>
                <a:gd name="T20" fmla="*/ 308 w 420"/>
                <a:gd name="T21" fmla="*/ 440 h 254"/>
                <a:gd name="T22" fmla="*/ 341 w 420"/>
                <a:gd name="T23" fmla="*/ 428 h 254"/>
                <a:gd name="T24" fmla="*/ 410 w 420"/>
                <a:gd name="T25" fmla="*/ 401 h 254"/>
                <a:gd name="T26" fmla="*/ 491 w 420"/>
                <a:gd name="T27" fmla="*/ 388 h 254"/>
                <a:gd name="T28" fmla="*/ 524 w 420"/>
                <a:gd name="T29" fmla="*/ 397 h 254"/>
                <a:gd name="T30" fmla="*/ 535 w 420"/>
                <a:gd name="T31" fmla="*/ 411 h 254"/>
                <a:gd name="T32" fmla="*/ 562 w 420"/>
                <a:gd name="T33" fmla="*/ 381 h 254"/>
                <a:gd name="T34" fmla="*/ 600 w 420"/>
                <a:gd name="T35" fmla="*/ 367 h 254"/>
                <a:gd name="T36" fmla="*/ 635 w 420"/>
                <a:gd name="T37" fmla="*/ 363 h 254"/>
                <a:gd name="T38" fmla="*/ 698 w 420"/>
                <a:gd name="T39" fmla="*/ 305 h 254"/>
                <a:gd name="T40" fmla="*/ 716 w 420"/>
                <a:gd name="T41" fmla="*/ 270 h 254"/>
                <a:gd name="T42" fmla="*/ 721 w 420"/>
                <a:gd name="T43" fmla="*/ 201 h 254"/>
                <a:gd name="T44" fmla="*/ 727 w 420"/>
                <a:gd name="T45" fmla="*/ 144 h 254"/>
                <a:gd name="T46" fmla="*/ 752 w 420"/>
                <a:gd name="T47" fmla="*/ 143 h 254"/>
                <a:gd name="T48" fmla="*/ 772 w 420"/>
                <a:gd name="T49" fmla="*/ 120 h 254"/>
                <a:gd name="T50" fmla="*/ 785 w 420"/>
                <a:gd name="T51" fmla="*/ 104 h 254"/>
                <a:gd name="T52" fmla="*/ 761 w 420"/>
                <a:gd name="T53" fmla="*/ 88 h 254"/>
                <a:gd name="T54" fmla="*/ 745 w 420"/>
                <a:gd name="T55" fmla="*/ 95 h 254"/>
                <a:gd name="T56" fmla="*/ 710 w 420"/>
                <a:gd name="T57" fmla="*/ 88 h 254"/>
                <a:gd name="T58" fmla="*/ 692 w 420"/>
                <a:gd name="T59" fmla="*/ 61 h 254"/>
                <a:gd name="T60" fmla="*/ 672 w 420"/>
                <a:gd name="T61" fmla="*/ 25 h 254"/>
                <a:gd name="T62" fmla="*/ 645 w 420"/>
                <a:gd name="T63" fmla="*/ 25 h 254"/>
                <a:gd name="T64" fmla="*/ 607 w 420"/>
                <a:gd name="T65" fmla="*/ 0 h 254"/>
                <a:gd name="T66" fmla="*/ 586 w 420"/>
                <a:gd name="T67" fmla="*/ 2 h 254"/>
                <a:gd name="T68" fmla="*/ 512 w 420"/>
                <a:gd name="T69" fmla="*/ 7 h 254"/>
                <a:gd name="T70" fmla="*/ 495 w 420"/>
                <a:gd name="T71" fmla="*/ 32 h 254"/>
                <a:gd name="T72" fmla="*/ 475 w 420"/>
                <a:gd name="T73" fmla="*/ 58 h 254"/>
                <a:gd name="T74" fmla="*/ 446 w 420"/>
                <a:gd name="T75" fmla="*/ 73 h 254"/>
                <a:gd name="T76" fmla="*/ 420 w 420"/>
                <a:gd name="T77" fmla="*/ 78 h 254"/>
                <a:gd name="T78" fmla="*/ 404 w 420"/>
                <a:gd name="T79" fmla="*/ 73 h 254"/>
                <a:gd name="T80" fmla="*/ 385 w 420"/>
                <a:gd name="T81" fmla="*/ 61 h 254"/>
                <a:gd name="T82" fmla="*/ 376 w 420"/>
                <a:gd name="T83" fmla="*/ 58 h 254"/>
                <a:gd name="T84" fmla="*/ 349 w 420"/>
                <a:gd name="T85" fmla="*/ 69 h 254"/>
                <a:gd name="T86" fmla="*/ 317 w 420"/>
                <a:gd name="T87" fmla="*/ 85 h 254"/>
                <a:gd name="T88" fmla="*/ 251 w 420"/>
                <a:gd name="T89" fmla="*/ 112 h 254"/>
                <a:gd name="T90" fmla="*/ 225 w 420"/>
                <a:gd name="T91" fmla="*/ 115 h 254"/>
                <a:gd name="T92" fmla="*/ 154 w 420"/>
                <a:gd name="T93" fmla="*/ 112 h 254"/>
                <a:gd name="T94" fmla="*/ 145 w 420"/>
                <a:gd name="T95" fmla="*/ 109 h 254"/>
                <a:gd name="T96" fmla="*/ 127 w 420"/>
                <a:gd name="T97" fmla="*/ 82 h 254"/>
                <a:gd name="T98" fmla="*/ 105 w 420"/>
                <a:gd name="T99" fmla="*/ 69 h 254"/>
                <a:gd name="T100" fmla="*/ 98 w 420"/>
                <a:gd name="T101" fmla="*/ 78 h 254"/>
                <a:gd name="T102" fmla="*/ 93 w 420"/>
                <a:gd name="T103" fmla="*/ 104 h 254"/>
                <a:gd name="T104" fmla="*/ 81 w 420"/>
                <a:gd name="T105" fmla="*/ 130 h 254"/>
                <a:gd name="T106" fmla="*/ 55 w 420"/>
                <a:gd name="T107" fmla="*/ 130 h 254"/>
                <a:gd name="T108" fmla="*/ 49 w 420"/>
                <a:gd name="T109" fmla="*/ 138 h 254"/>
                <a:gd name="T110" fmla="*/ 61 w 420"/>
                <a:gd name="T111" fmla="*/ 164 h 254"/>
                <a:gd name="T112" fmla="*/ 57 w 420"/>
                <a:gd name="T113" fmla="*/ 193 h 254"/>
                <a:gd name="T114" fmla="*/ 40 w 420"/>
                <a:gd name="T115" fmla="*/ 217 h 254"/>
                <a:gd name="T116" fmla="*/ 26 w 420"/>
                <a:gd name="T117" fmla="*/ 229 h 254"/>
                <a:gd name="T118" fmla="*/ 4 w 420"/>
                <a:gd name="T119" fmla="*/ 235 h 254"/>
                <a:gd name="T120" fmla="*/ 0 w 420"/>
                <a:gd name="T121" fmla="*/ 258 h 254"/>
                <a:gd name="T122" fmla="*/ 2 w 420"/>
                <a:gd name="T123" fmla="*/ 286 h 2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20"/>
                <a:gd name="T187" fmla="*/ 0 h 254"/>
                <a:gd name="T188" fmla="*/ 420 w 420"/>
                <a:gd name="T189" fmla="*/ 254 h 25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20" h="254">
                  <a:moveTo>
                    <a:pt x="2" y="161"/>
                  </a:moveTo>
                  <a:lnTo>
                    <a:pt x="15" y="172"/>
                  </a:lnTo>
                  <a:lnTo>
                    <a:pt x="13" y="178"/>
                  </a:lnTo>
                  <a:lnTo>
                    <a:pt x="17" y="189"/>
                  </a:lnTo>
                  <a:lnTo>
                    <a:pt x="28" y="189"/>
                  </a:lnTo>
                  <a:lnTo>
                    <a:pt x="70" y="230"/>
                  </a:lnTo>
                  <a:lnTo>
                    <a:pt x="83" y="232"/>
                  </a:lnTo>
                  <a:lnTo>
                    <a:pt x="117" y="254"/>
                  </a:lnTo>
                  <a:lnTo>
                    <a:pt x="133" y="241"/>
                  </a:lnTo>
                  <a:lnTo>
                    <a:pt x="157" y="243"/>
                  </a:lnTo>
                  <a:lnTo>
                    <a:pt x="165" y="248"/>
                  </a:lnTo>
                  <a:lnTo>
                    <a:pt x="183" y="241"/>
                  </a:lnTo>
                  <a:lnTo>
                    <a:pt x="220" y="226"/>
                  </a:lnTo>
                  <a:lnTo>
                    <a:pt x="263" y="219"/>
                  </a:lnTo>
                  <a:lnTo>
                    <a:pt x="281" y="222"/>
                  </a:lnTo>
                  <a:lnTo>
                    <a:pt x="287" y="232"/>
                  </a:lnTo>
                  <a:lnTo>
                    <a:pt x="302" y="215"/>
                  </a:lnTo>
                  <a:lnTo>
                    <a:pt x="322" y="208"/>
                  </a:lnTo>
                  <a:lnTo>
                    <a:pt x="341" y="205"/>
                  </a:lnTo>
                  <a:lnTo>
                    <a:pt x="374" y="172"/>
                  </a:lnTo>
                  <a:lnTo>
                    <a:pt x="383" y="152"/>
                  </a:lnTo>
                  <a:lnTo>
                    <a:pt x="387" y="113"/>
                  </a:lnTo>
                  <a:lnTo>
                    <a:pt x="391" y="81"/>
                  </a:lnTo>
                  <a:lnTo>
                    <a:pt x="404" y="80"/>
                  </a:lnTo>
                  <a:lnTo>
                    <a:pt x="414" y="68"/>
                  </a:lnTo>
                  <a:lnTo>
                    <a:pt x="420" y="59"/>
                  </a:lnTo>
                  <a:lnTo>
                    <a:pt x="407" y="50"/>
                  </a:lnTo>
                  <a:lnTo>
                    <a:pt x="400" y="54"/>
                  </a:lnTo>
                  <a:lnTo>
                    <a:pt x="381" y="50"/>
                  </a:lnTo>
                  <a:lnTo>
                    <a:pt x="370" y="35"/>
                  </a:lnTo>
                  <a:lnTo>
                    <a:pt x="359" y="15"/>
                  </a:lnTo>
                  <a:lnTo>
                    <a:pt x="346" y="15"/>
                  </a:lnTo>
                  <a:lnTo>
                    <a:pt x="326" y="0"/>
                  </a:lnTo>
                  <a:lnTo>
                    <a:pt x="315" y="2"/>
                  </a:lnTo>
                  <a:lnTo>
                    <a:pt x="274" y="7"/>
                  </a:lnTo>
                  <a:lnTo>
                    <a:pt x="266" y="19"/>
                  </a:lnTo>
                  <a:lnTo>
                    <a:pt x="255" y="33"/>
                  </a:lnTo>
                  <a:lnTo>
                    <a:pt x="240" y="41"/>
                  </a:lnTo>
                  <a:lnTo>
                    <a:pt x="226" y="44"/>
                  </a:lnTo>
                  <a:lnTo>
                    <a:pt x="216" y="41"/>
                  </a:lnTo>
                  <a:lnTo>
                    <a:pt x="207" y="35"/>
                  </a:lnTo>
                  <a:lnTo>
                    <a:pt x="200" y="33"/>
                  </a:lnTo>
                  <a:lnTo>
                    <a:pt x="187" y="39"/>
                  </a:lnTo>
                  <a:lnTo>
                    <a:pt x="170" y="48"/>
                  </a:lnTo>
                  <a:lnTo>
                    <a:pt x="135" y="63"/>
                  </a:lnTo>
                  <a:lnTo>
                    <a:pt x="120" y="65"/>
                  </a:lnTo>
                  <a:lnTo>
                    <a:pt x="83" y="63"/>
                  </a:lnTo>
                  <a:lnTo>
                    <a:pt x="78" y="61"/>
                  </a:lnTo>
                  <a:lnTo>
                    <a:pt x="68" y="46"/>
                  </a:lnTo>
                  <a:lnTo>
                    <a:pt x="56" y="39"/>
                  </a:lnTo>
                  <a:lnTo>
                    <a:pt x="52" y="44"/>
                  </a:lnTo>
                  <a:lnTo>
                    <a:pt x="50" y="59"/>
                  </a:lnTo>
                  <a:lnTo>
                    <a:pt x="43" y="74"/>
                  </a:lnTo>
                  <a:lnTo>
                    <a:pt x="30" y="74"/>
                  </a:lnTo>
                  <a:lnTo>
                    <a:pt x="26" y="78"/>
                  </a:lnTo>
                  <a:lnTo>
                    <a:pt x="33" y="93"/>
                  </a:lnTo>
                  <a:lnTo>
                    <a:pt x="31" y="108"/>
                  </a:lnTo>
                  <a:lnTo>
                    <a:pt x="22" y="122"/>
                  </a:lnTo>
                  <a:lnTo>
                    <a:pt x="15" y="128"/>
                  </a:lnTo>
                  <a:lnTo>
                    <a:pt x="4" y="133"/>
                  </a:lnTo>
                  <a:lnTo>
                    <a:pt x="0" y="145"/>
                  </a:lnTo>
                  <a:lnTo>
                    <a:pt x="2" y="161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sp>
          <p:nvSpPr>
            <p:cNvPr id="63508" name="Freeform 19"/>
            <p:cNvSpPr>
              <a:spLocks noChangeAspect="1"/>
            </p:cNvSpPr>
            <p:nvPr/>
          </p:nvSpPr>
          <p:spPr bwMode="auto">
            <a:xfrm>
              <a:off x="2892" y="3007"/>
              <a:ext cx="210" cy="120"/>
            </a:xfrm>
            <a:custGeom>
              <a:avLst/>
              <a:gdLst>
                <a:gd name="T0" fmla="*/ 27 w 199"/>
                <a:gd name="T1" fmla="*/ 97 h 115"/>
                <a:gd name="T2" fmla="*/ 62 w 199"/>
                <a:gd name="T3" fmla="*/ 127 h 115"/>
                <a:gd name="T4" fmla="*/ 53 w 199"/>
                <a:gd name="T5" fmla="*/ 142 h 115"/>
                <a:gd name="T6" fmla="*/ 36 w 199"/>
                <a:gd name="T7" fmla="*/ 153 h 115"/>
                <a:gd name="T8" fmla="*/ 21 w 199"/>
                <a:gd name="T9" fmla="*/ 155 h 115"/>
                <a:gd name="T10" fmla="*/ 0 w 199"/>
                <a:gd name="T11" fmla="*/ 160 h 115"/>
                <a:gd name="T12" fmla="*/ 32 w 199"/>
                <a:gd name="T13" fmla="*/ 173 h 115"/>
                <a:gd name="T14" fmla="*/ 49 w 199"/>
                <a:gd name="T15" fmla="*/ 175 h 115"/>
                <a:gd name="T16" fmla="*/ 90 w 199"/>
                <a:gd name="T17" fmla="*/ 153 h 115"/>
                <a:gd name="T18" fmla="*/ 185 w 199"/>
                <a:gd name="T19" fmla="*/ 174 h 115"/>
                <a:gd name="T20" fmla="*/ 246 w 199"/>
                <a:gd name="T21" fmla="*/ 112 h 115"/>
                <a:gd name="T22" fmla="*/ 257 w 199"/>
                <a:gd name="T23" fmla="*/ 87 h 115"/>
                <a:gd name="T24" fmla="*/ 270 w 199"/>
                <a:gd name="T25" fmla="*/ 79 h 115"/>
                <a:gd name="T26" fmla="*/ 305 w 199"/>
                <a:gd name="T27" fmla="*/ 82 h 115"/>
                <a:gd name="T28" fmla="*/ 341 w 199"/>
                <a:gd name="T29" fmla="*/ 45 h 115"/>
                <a:gd name="T30" fmla="*/ 337 w 199"/>
                <a:gd name="T31" fmla="*/ 25 h 115"/>
                <a:gd name="T32" fmla="*/ 314 w 199"/>
                <a:gd name="T33" fmla="*/ 0 h 115"/>
                <a:gd name="T34" fmla="*/ 298 w 199"/>
                <a:gd name="T35" fmla="*/ 2 h 115"/>
                <a:gd name="T36" fmla="*/ 280 w 199"/>
                <a:gd name="T37" fmla="*/ 5 h 115"/>
                <a:gd name="T38" fmla="*/ 247 w 199"/>
                <a:gd name="T39" fmla="*/ 1 h 115"/>
                <a:gd name="T40" fmla="*/ 217 w 199"/>
                <a:gd name="T41" fmla="*/ 2 h 115"/>
                <a:gd name="T42" fmla="*/ 186 w 199"/>
                <a:gd name="T43" fmla="*/ 7 h 115"/>
                <a:gd name="T44" fmla="*/ 144 w 199"/>
                <a:gd name="T45" fmla="*/ 5 h 115"/>
                <a:gd name="T46" fmla="*/ 125 w 199"/>
                <a:gd name="T47" fmla="*/ 30 h 115"/>
                <a:gd name="T48" fmla="*/ 53 w 199"/>
                <a:gd name="T49" fmla="*/ 7 h 115"/>
                <a:gd name="T50" fmla="*/ 25 w 199"/>
                <a:gd name="T51" fmla="*/ 7 h 115"/>
                <a:gd name="T52" fmla="*/ 25 w 199"/>
                <a:gd name="T53" fmla="*/ 49 h 115"/>
                <a:gd name="T54" fmla="*/ 27 w 199"/>
                <a:gd name="T55" fmla="*/ 97 h 1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99"/>
                <a:gd name="T85" fmla="*/ 0 h 115"/>
                <a:gd name="T86" fmla="*/ 199 w 199"/>
                <a:gd name="T87" fmla="*/ 115 h 1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99" h="115">
                  <a:moveTo>
                    <a:pt x="17" y="63"/>
                  </a:moveTo>
                  <a:lnTo>
                    <a:pt x="37" y="83"/>
                  </a:lnTo>
                  <a:lnTo>
                    <a:pt x="31" y="93"/>
                  </a:lnTo>
                  <a:lnTo>
                    <a:pt x="22" y="100"/>
                  </a:lnTo>
                  <a:lnTo>
                    <a:pt x="11" y="102"/>
                  </a:lnTo>
                  <a:lnTo>
                    <a:pt x="0" y="104"/>
                  </a:lnTo>
                  <a:lnTo>
                    <a:pt x="20" y="113"/>
                  </a:lnTo>
                  <a:lnTo>
                    <a:pt x="28" y="115"/>
                  </a:lnTo>
                  <a:lnTo>
                    <a:pt x="53" y="100"/>
                  </a:lnTo>
                  <a:lnTo>
                    <a:pt x="108" y="114"/>
                  </a:lnTo>
                  <a:lnTo>
                    <a:pt x="144" y="74"/>
                  </a:lnTo>
                  <a:lnTo>
                    <a:pt x="151" y="57"/>
                  </a:lnTo>
                  <a:lnTo>
                    <a:pt x="158" y="52"/>
                  </a:lnTo>
                  <a:lnTo>
                    <a:pt x="178" y="54"/>
                  </a:lnTo>
                  <a:lnTo>
                    <a:pt x="199" y="30"/>
                  </a:lnTo>
                  <a:lnTo>
                    <a:pt x="197" y="15"/>
                  </a:lnTo>
                  <a:lnTo>
                    <a:pt x="183" y="0"/>
                  </a:lnTo>
                  <a:lnTo>
                    <a:pt x="173" y="2"/>
                  </a:lnTo>
                  <a:lnTo>
                    <a:pt x="163" y="5"/>
                  </a:lnTo>
                  <a:lnTo>
                    <a:pt x="145" y="1"/>
                  </a:lnTo>
                  <a:lnTo>
                    <a:pt x="127" y="2"/>
                  </a:lnTo>
                  <a:lnTo>
                    <a:pt x="109" y="7"/>
                  </a:lnTo>
                  <a:lnTo>
                    <a:pt x="84" y="5"/>
                  </a:lnTo>
                  <a:lnTo>
                    <a:pt x="73" y="20"/>
                  </a:lnTo>
                  <a:lnTo>
                    <a:pt x="31" y="7"/>
                  </a:lnTo>
                  <a:lnTo>
                    <a:pt x="15" y="7"/>
                  </a:lnTo>
                  <a:lnTo>
                    <a:pt x="15" y="32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sp>
          <p:nvSpPr>
            <p:cNvPr id="63509" name="Freeform 20"/>
            <p:cNvSpPr>
              <a:spLocks noChangeAspect="1"/>
            </p:cNvSpPr>
            <p:nvPr/>
          </p:nvSpPr>
          <p:spPr bwMode="auto">
            <a:xfrm>
              <a:off x="2300" y="2454"/>
              <a:ext cx="224" cy="196"/>
            </a:xfrm>
            <a:custGeom>
              <a:avLst/>
              <a:gdLst>
                <a:gd name="T0" fmla="*/ 0 w 210"/>
                <a:gd name="T1" fmla="*/ 58 h 185"/>
                <a:gd name="T2" fmla="*/ 5 w 210"/>
                <a:gd name="T3" fmla="*/ 47 h 185"/>
                <a:gd name="T4" fmla="*/ 3 w 210"/>
                <a:gd name="T5" fmla="*/ 28 h 185"/>
                <a:gd name="T6" fmla="*/ 66 w 210"/>
                <a:gd name="T7" fmla="*/ 0 h 185"/>
                <a:gd name="T8" fmla="*/ 74 w 210"/>
                <a:gd name="T9" fmla="*/ 6 h 185"/>
                <a:gd name="T10" fmla="*/ 116 w 210"/>
                <a:gd name="T11" fmla="*/ 2 h 185"/>
                <a:gd name="T12" fmla="*/ 150 w 210"/>
                <a:gd name="T13" fmla="*/ 3 h 185"/>
                <a:gd name="T14" fmla="*/ 138 w 210"/>
                <a:gd name="T15" fmla="*/ 22 h 185"/>
                <a:gd name="T16" fmla="*/ 144 w 210"/>
                <a:gd name="T17" fmla="*/ 42 h 185"/>
                <a:gd name="T18" fmla="*/ 172 w 210"/>
                <a:gd name="T19" fmla="*/ 52 h 185"/>
                <a:gd name="T20" fmla="*/ 203 w 210"/>
                <a:gd name="T21" fmla="*/ 50 h 185"/>
                <a:gd name="T22" fmla="*/ 225 w 210"/>
                <a:gd name="T23" fmla="*/ 32 h 185"/>
                <a:gd name="T24" fmla="*/ 262 w 210"/>
                <a:gd name="T25" fmla="*/ 28 h 185"/>
                <a:gd name="T26" fmla="*/ 274 w 210"/>
                <a:gd name="T27" fmla="*/ 44 h 185"/>
                <a:gd name="T28" fmla="*/ 295 w 210"/>
                <a:gd name="T29" fmla="*/ 56 h 185"/>
                <a:gd name="T30" fmla="*/ 330 w 210"/>
                <a:gd name="T31" fmla="*/ 58 h 185"/>
                <a:gd name="T32" fmla="*/ 325 w 210"/>
                <a:gd name="T33" fmla="*/ 84 h 185"/>
                <a:gd name="T34" fmla="*/ 326 w 210"/>
                <a:gd name="T35" fmla="*/ 133 h 185"/>
                <a:gd name="T36" fmla="*/ 331 w 210"/>
                <a:gd name="T37" fmla="*/ 163 h 185"/>
                <a:gd name="T38" fmla="*/ 370 w 210"/>
                <a:gd name="T39" fmla="*/ 161 h 185"/>
                <a:gd name="T40" fmla="*/ 378 w 210"/>
                <a:gd name="T41" fmla="*/ 182 h 185"/>
                <a:gd name="T42" fmla="*/ 380 w 210"/>
                <a:gd name="T43" fmla="*/ 199 h 185"/>
                <a:gd name="T44" fmla="*/ 400 w 210"/>
                <a:gd name="T45" fmla="*/ 224 h 185"/>
                <a:gd name="T46" fmla="*/ 377 w 210"/>
                <a:gd name="T47" fmla="*/ 243 h 185"/>
                <a:gd name="T48" fmla="*/ 354 w 210"/>
                <a:gd name="T49" fmla="*/ 257 h 185"/>
                <a:gd name="T50" fmla="*/ 332 w 210"/>
                <a:gd name="T51" fmla="*/ 257 h 185"/>
                <a:gd name="T52" fmla="*/ 307 w 210"/>
                <a:gd name="T53" fmla="*/ 263 h 185"/>
                <a:gd name="T54" fmla="*/ 307 w 210"/>
                <a:gd name="T55" fmla="*/ 291 h 185"/>
                <a:gd name="T56" fmla="*/ 294 w 210"/>
                <a:gd name="T57" fmla="*/ 308 h 185"/>
                <a:gd name="T58" fmla="*/ 268 w 210"/>
                <a:gd name="T59" fmla="*/ 332 h 185"/>
                <a:gd name="T60" fmla="*/ 220 w 210"/>
                <a:gd name="T61" fmla="*/ 296 h 185"/>
                <a:gd name="T62" fmla="*/ 206 w 210"/>
                <a:gd name="T63" fmla="*/ 266 h 185"/>
                <a:gd name="T64" fmla="*/ 161 w 210"/>
                <a:gd name="T65" fmla="*/ 257 h 185"/>
                <a:gd name="T66" fmla="*/ 147 w 210"/>
                <a:gd name="T67" fmla="*/ 218 h 185"/>
                <a:gd name="T68" fmla="*/ 116 w 210"/>
                <a:gd name="T69" fmla="*/ 194 h 185"/>
                <a:gd name="T70" fmla="*/ 105 w 210"/>
                <a:gd name="T71" fmla="*/ 166 h 185"/>
                <a:gd name="T72" fmla="*/ 80 w 210"/>
                <a:gd name="T73" fmla="*/ 137 h 185"/>
                <a:gd name="T74" fmla="*/ 62 w 210"/>
                <a:gd name="T75" fmla="*/ 109 h 185"/>
                <a:gd name="T76" fmla="*/ 29 w 210"/>
                <a:gd name="T77" fmla="*/ 87 h 185"/>
                <a:gd name="T78" fmla="*/ 0 w 210"/>
                <a:gd name="T79" fmla="*/ 58 h 18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10"/>
                <a:gd name="T121" fmla="*/ 0 h 185"/>
                <a:gd name="T122" fmla="*/ 210 w 210"/>
                <a:gd name="T123" fmla="*/ 185 h 18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10" h="185">
                  <a:moveTo>
                    <a:pt x="0" y="33"/>
                  </a:moveTo>
                  <a:lnTo>
                    <a:pt x="5" y="26"/>
                  </a:lnTo>
                  <a:lnTo>
                    <a:pt x="3" y="17"/>
                  </a:lnTo>
                  <a:lnTo>
                    <a:pt x="35" y="0"/>
                  </a:lnTo>
                  <a:lnTo>
                    <a:pt x="38" y="6"/>
                  </a:lnTo>
                  <a:lnTo>
                    <a:pt x="61" y="2"/>
                  </a:lnTo>
                  <a:lnTo>
                    <a:pt x="79" y="3"/>
                  </a:lnTo>
                  <a:lnTo>
                    <a:pt x="72" y="12"/>
                  </a:lnTo>
                  <a:lnTo>
                    <a:pt x="76" y="24"/>
                  </a:lnTo>
                  <a:lnTo>
                    <a:pt x="91" y="29"/>
                  </a:lnTo>
                  <a:lnTo>
                    <a:pt x="106" y="28"/>
                  </a:lnTo>
                  <a:lnTo>
                    <a:pt x="118" y="19"/>
                  </a:lnTo>
                  <a:lnTo>
                    <a:pt x="138" y="17"/>
                  </a:lnTo>
                  <a:lnTo>
                    <a:pt x="144" y="25"/>
                  </a:lnTo>
                  <a:lnTo>
                    <a:pt x="156" y="32"/>
                  </a:lnTo>
                  <a:lnTo>
                    <a:pt x="173" y="33"/>
                  </a:lnTo>
                  <a:lnTo>
                    <a:pt x="170" y="47"/>
                  </a:lnTo>
                  <a:lnTo>
                    <a:pt x="171" y="75"/>
                  </a:lnTo>
                  <a:lnTo>
                    <a:pt x="174" y="92"/>
                  </a:lnTo>
                  <a:lnTo>
                    <a:pt x="193" y="90"/>
                  </a:lnTo>
                  <a:lnTo>
                    <a:pt x="199" y="102"/>
                  </a:lnTo>
                  <a:lnTo>
                    <a:pt x="200" y="112"/>
                  </a:lnTo>
                  <a:lnTo>
                    <a:pt x="210" y="126"/>
                  </a:lnTo>
                  <a:lnTo>
                    <a:pt x="198" y="136"/>
                  </a:lnTo>
                  <a:lnTo>
                    <a:pt x="187" y="144"/>
                  </a:lnTo>
                  <a:lnTo>
                    <a:pt x="175" y="144"/>
                  </a:lnTo>
                  <a:lnTo>
                    <a:pt x="161" y="148"/>
                  </a:lnTo>
                  <a:lnTo>
                    <a:pt x="161" y="163"/>
                  </a:lnTo>
                  <a:lnTo>
                    <a:pt x="155" y="173"/>
                  </a:lnTo>
                  <a:lnTo>
                    <a:pt x="140" y="185"/>
                  </a:lnTo>
                  <a:lnTo>
                    <a:pt x="115" y="166"/>
                  </a:lnTo>
                  <a:lnTo>
                    <a:pt x="108" y="149"/>
                  </a:lnTo>
                  <a:lnTo>
                    <a:pt x="85" y="144"/>
                  </a:lnTo>
                  <a:lnTo>
                    <a:pt x="77" y="122"/>
                  </a:lnTo>
                  <a:lnTo>
                    <a:pt x="61" y="109"/>
                  </a:lnTo>
                  <a:lnTo>
                    <a:pt x="55" y="93"/>
                  </a:lnTo>
                  <a:lnTo>
                    <a:pt x="42" y="77"/>
                  </a:lnTo>
                  <a:lnTo>
                    <a:pt x="33" y="61"/>
                  </a:lnTo>
                  <a:lnTo>
                    <a:pt x="16" y="49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hlink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sp>
          <p:nvSpPr>
            <p:cNvPr id="63510" name="Freeform 21"/>
            <p:cNvSpPr>
              <a:spLocks noChangeAspect="1"/>
            </p:cNvSpPr>
            <p:nvPr/>
          </p:nvSpPr>
          <p:spPr bwMode="auto">
            <a:xfrm>
              <a:off x="2452" y="2607"/>
              <a:ext cx="61" cy="76"/>
            </a:xfrm>
            <a:custGeom>
              <a:avLst/>
              <a:gdLst>
                <a:gd name="T0" fmla="*/ 81 w 57"/>
                <a:gd name="T1" fmla="*/ 141 h 71"/>
                <a:gd name="T2" fmla="*/ 87 w 57"/>
                <a:gd name="T3" fmla="*/ 94 h 71"/>
                <a:gd name="T4" fmla="*/ 112 w 57"/>
                <a:gd name="T5" fmla="*/ 77 h 71"/>
                <a:gd name="T6" fmla="*/ 112 w 57"/>
                <a:gd name="T7" fmla="*/ 55 h 71"/>
                <a:gd name="T8" fmla="*/ 100 w 57"/>
                <a:gd name="T9" fmla="*/ 39 h 71"/>
                <a:gd name="T10" fmla="*/ 83 w 57"/>
                <a:gd name="T11" fmla="*/ 19 h 71"/>
                <a:gd name="T12" fmla="*/ 77 w 57"/>
                <a:gd name="T13" fmla="*/ 0 h 71"/>
                <a:gd name="T14" fmla="*/ 51 w 57"/>
                <a:gd name="T15" fmla="*/ 0 h 71"/>
                <a:gd name="T16" fmla="*/ 32 w 57"/>
                <a:gd name="T17" fmla="*/ 4 h 71"/>
                <a:gd name="T18" fmla="*/ 32 w 57"/>
                <a:gd name="T19" fmla="*/ 36 h 71"/>
                <a:gd name="T20" fmla="*/ 19 w 57"/>
                <a:gd name="T21" fmla="*/ 63 h 71"/>
                <a:gd name="T22" fmla="*/ 0 w 57"/>
                <a:gd name="T23" fmla="*/ 72 h 71"/>
                <a:gd name="T24" fmla="*/ 4 w 57"/>
                <a:gd name="T25" fmla="*/ 93 h 71"/>
                <a:gd name="T26" fmla="*/ 30 w 57"/>
                <a:gd name="T27" fmla="*/ 100 h 71"/>
                <a:gd name="T28" fmla="*/ 55 w 57"/>
                <a:gd name="T29" fmla="*/ 105 h 71"/>
                <a:gd name="T30" fmla="*/ 68 w 57"/>
                <a:gd name="T31" fmla="*/ 119 h 71"/>
                <a:gd name="T32" fmla="*/ 81 w 57"/>
                <a:gd name="T33" fmla="*/ 141 h 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"/>
                <a:gd name="T52" fmla="*/ 0 h 71"/>
                <a:gd name="T53" fmla="*/ 57 w 57"/>
                <a:gd name="T54" fmla="*/ 71 h 7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" h="71">
                  <a:moveTo>
                    <a:pt x="41" y="71"/>
                  </a:moveTo>
                  <a:lnTo>
                    <a:pt x="44" y="48"/>
                  </a:lnTo>
                  <a:lnTo>
                    <a:pt x="57" y="39"/>
                  </a:lnTo>
                  <a:lnTo>
                    <a:pt x="57" y="28"/>
                  </a:lnTo>
                  <a:lnTo>
                    <a:pt x="50" y="20"/>
                  </a:lnTo>
                  <a:lnTo>
                    <a:pt x="43" y="9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4"/>
                  </a:lnTo>
                  <a:lnTo>
                    <a:pt x="17" y="19"/>
                  </a:lnTo>
                  <a:lnTo>
                    <a:pt x="9" y="32"/>
                  </a:lnTo>
                  <a:lnTo>
                    <a:pt x="0" y="36"/>
                  </a:lnTo>
                  <a:lnTo>
                    <a:pt x="4" y="47"/>
                  </a:lnTo>
                  <a:lnTo>
                    <a:pt x="16" y="50"/>
                  </a:lnTo>
                  <a:lnTo>
                    <a:pt x="28" y="53"/>
                  </a:lnTo>
                  <a:lnTo>
                    <a:pt x="35" y="60"/>
                  </a:lnTo>
                  <a:lnTo>
                    <a:pt x="41" y="71"/>
                  </a:lnTo>
                  <a:close/>
                </a:path>
              </a:pathLst>
            </a:custGeom>
            <a:solidFill>
              <a:schemeClr val="hlink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sp>
          <p:nvSpPr>
            <p:cNvPr id="63511" name="Freeform 22"/>
            <p:cNvSpPr>
              <a:spLocks noChangeAspect="1"/>
            </p:cNvSpPr>
            <p:nvPr/>
          </p:nvSpPr>
          <p:spPr bwMode="auto">
            <a:xfrm>
              <a:off x="2377" y="2311"/>
              <a:ext cx="229" cy="240"/>
            </a:xfrm>
            <a:custGeom>
              <a:avLst/>
              <a:gdLst>
                <a:gd name="T0" fmla="*/ 167 w 215"/>
                <a:gd name="T1" fmla="*/ 6 h 227"/>
                <a:gd name="T2" fmla="*/ 126 w 215"/>
                <a:gd name="T3" fmla="*/ 57 h 227"/>
                <a:gd name="T4" fmla="*/ 126 w 215"/>
                <a:gd name="T5" fmla="*/ 71 h 227"/>
                <a:gd name="T6" fmla="*/ 103 w 215"/>
                <a:gd name="T7" fmla="*/ 94 h 227"/>
                <a:gd name="T8" fmla="*/ 105 w 215"/>
                <a:gd name="T9" fmla="*/ 99 h 227"/>
                <a:gd name="T10" fmla="*/ 98 w 215"/>
                <a:gd name="T11" fmla="*/ 115 h 227"/>
                <a:gd name="T12" fmla="*/ 75 w 215"/>
                <a:gd name="T13" fmla="*/ 139 h 227"/>
                <a:gd name="T14" fmla="*/ 49 w 215"/>
                <a:gd name="T15" fmla="*/ 164 h 227"/>
                <a:gd name="T16" fmla="*/ 38 w 215"/>
                <a:gd name="T17" fmla="*/ 179 h 227"/>
                <a:gd name="T18" fmla="*/ 49 w 215"/>
                <a:gd name="T19" fmla="*/ 190 h 227"/>
                <a:gd name="T20" fmla="*/ 40 w 215"/>
                <a:gd name="T21" fmla="*/ 210 h 227"/>
                <a:gd name="T22" fmla="*/ 26 w 215"/>
                <a:gd name="T23" fmla="*/ 225 h 227"/>
                <a:gd name="T24" fmla="*/ 19 w 215"/>
                <a:gd name="T25" fmla="*/ 234 h 227"/>
                <a:gd name="T26" fmla="*/ 0 w 215"/>
                <a:gd name="T27" fmla="*/ 252 h 227"/>
                <a:gd name="T28" fmla="*/ 1 w 215"/>
                <a:gd name="T29" fmla="*/ 270 h 227"/>
                <a:gd name="T30" fmla="*/ 21 w 215"/>
                <a:gd name="T31" fmla="*/ 281 h 227"/>
                <a:gd name="T32" fmla="*/ 66 w 215"/>
                <a:gd name="T33" fmla="*/ 281 h 227"/>
                <a:gd name="T34" fmla="*/ 92 w 215"/>
                <a:gd name="T35" fmla="*/ 267 h 227"/>
                <a:gd name="T36" fmla="*/ 118 w 215"/>
                <a:gd name="T37" fmla="*/ 264 h 227"/>
                <a:gd name="T38" fmla="*/ 138 w 215"/>
                <a:gd name="T39" fmla="*/ 281 h 227"/>
                <a:gd name="T40" fmla="*/ 161 w 215"/>
                <a:gd name="T41" fmla="*/ 291 h 227"/>
                <a:gd name="T42" fmla="*/ 189 w 215"/>
                <a:gd name="T43" fmla="*/ 293 h 227"/>
                <a:gd name="T44" fmla="*/ 181 w 215"/>
                <a:gd name="T45" fmla="*/ 325 h 227"/>
                <a:gd name="T46" fmla="*/ 190 w 215"/>
                <a:gd name="T47" fmla="*/ 395 h 227"/>
                <a:gd name="T48" fmla="*/ 214 w 215"/>
                <a:gd name="T49" fmla="*/ 393 h 227"/>
                <a:gd name="T50" fmla="*/ 229 w 215"/>
                <a:gd name="T51" fmla="*/ 392 h 227"/>
                <a:gd name="T52" fmla="*/ 234 w 215"/>
                <a:gd name="T53" fmla="*/ 371 h 227"/>
                <a:gd name="T54" fmla="*/ 239 w 215"/>
                <a:gd name="T55" fmla="*/ 328 h 227"/>
                <a:gd name="T56" fmla="*/ 259 w 215"/>
                <a:gd name="T57" fmla="*/ 307 h 227"/>
                <a:gd name="T58" fmla="*/ 259 w 215"/>
                <a:gd name="T59" fmla="*/ 267 h 227"/>
                <a:gd name="T60" fmla="*/ 273 w 215"/>
                <a:gd name="T61" fmla="*/ 243 h 227"/>
                <a:gd name="T62" fmla="*/ 306 w 215"/>
                <a:gd name="T63" fmla="*/ 234 h 227"/>
                <a:gd name="T64" fmla="*/ 361 w 215"/>
                <a:gd name="T65" fmla="*/ 171 h 227"/>
                <a:gd name="T66" fmla="*/ 373 w 215"/>
                <a:gd name="T67" fmla="*/ 145 h 227"/>
                <a:gd name="T68" fmla="*/ 360 w 215"/>
                <a:gd name="T69" fmla="*/ 103 h 227"/>
                <a:gd name="T70" fmla="*/ 400 w 215"/>
                <a:gd name="T71" fmla="*/ 75 h 227"/>
                <a:gd name="T72" fmla="*/ 404 w 215"/>
                <a:gd name="T73" fmla="*/ 26 h 227"/>
                <a:gd name="T74" fmla="*/ 378 w 215"/>
                <a:gd name="T75" fmla="*/ 4 h 227"/>
                <a:gd name="T76" fmla="*/ 360 w 215"/>
                <a:gd name="T77" fmla="*/ 2 h 227"/>
                <a:gd name="T78" fmla="*/ 330 w 215"/>
                <a:gd name="T79" fmla="*/ 0 h 227"/>
                <a:gd name="T80" fmla="*/ 259 w 215"/>
                <a:gd name="T81" fmla="*/ 0 h 227"/>
                <a:gd name="T82" fmla="*/ 238 w 215"/>
                <a:gd name="T83" fmla="*/ 19 h 227"/>
                <a:gd name="T84" fmla="*/ 220 w 215"/>
                <a:gd name="T85" fmla="*/ 33 h 227"/>
                <a:gd name="T86" fmla="*/ 224 w 215"/>
                <a:gd name="T87" fmla="*/ 53 h 227"/>
                <a:gd name="T88" fmla="*/ 248 w 215"/>
                <a:gd name="T89" fmla="*/ 67 h 227"/>
                <a:gd name="T90" fmla="*/ 264 w 215"/>
                <a:gd name="T91" fmla="*/ 87 h 227"/>
                <a:gd name="T92" fmla="*/ 264 w 215"/>
                <a:gd name="T93" fmla="*/ 113 h 227"/>
                <a:gd name="T94" fmla="*/ 238 w 215"/>
                <a:gd name="T95" fmla="*/ 132 h 227"/>
                <a:gd name="T96" fmla="*/ 209 w 215"/>
                <a:gd name="T97" fmla="*/ 139 h 227"/>
                <a:gd name="T98" fmla="*/ 189 w 215"/>
                <a:gd name="T99" fmla="*/ 141 h 227"/>
                <a:gd name="T100" fmla="*/ 178 w 215"/>
                <a:gd name="T101" fmla="*/ 125 h 227"/>
                <a:gd name="T102" fmla="*/ 171 w 215"/>
                <a:gd name="T103" fmla="*/ 103 h 227"/>
                <a:gd name="T104" fmla="*/ 184 w 215"/>
                <a:gd name="T105" fmla="*/ 84 h 227"/>
                <a:gd name="T106" fmla="*/ 181 w 215"/>
                <a:gd name="T107" fmla="*/ 60 h 227"/>
                <a:gd name="T108" fmla="*/ 178 w 215"/>
                <a:gd name="T109" fmla="*/ 37 h 227"/>
                <a:gd name="T110" fmla="*/ 167 w 215"/>
                <a:gd name="T111" fmla="*/ 6 h 22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15"/>
                <a:gd name="T169" fmla="*/ 0 h 227"/>
                <a:gd name="T170" fmla="*/ 215 w 215"/>
                <a:gd name="T171" fmla="*/ 227 h 22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15" h="227">
                  <a:moveTo>
                    <a:pt x="89" y="6"/>
                  </a:moveTo>
                  <a:lnTo>
                    <a:pt x="67" y="33"/>
                  </a:lnTo>
                  <a:lnTo>
                    <a:pt x="67" y="41"/>
                  </a:lnTo>
                  <a:lnTo>
                    <a:pt x="54" y="54"/>
                  </a:lnTo>
                  <a:lnTo>
                    <a:pt x="56" y="57"/>
                  </a:lnTo>
                  <a:lnTo>
                    <a:pt x="52" y="66"/>
                  </a:lnTo>
                  <a:lnTo>
                    <a:pt x="39" y="79"/>
                  </a:lnTo>
                  <a:lnTo>
                    <a:pt x="26" y="94"/>
                  </a:lnTo>
                  <a:lnTo>
                    <a:pt x="21" y="102"/>
                  </a:lnTo>
                  <a:lnTo>
                    <a:pt x="26" y="109"/>
                  </a:lnTo>
                  <a:lnTo>
                    <a:pt x="22" y="120"/>
                  </a:lnTo>
                  <a:lnTo>
                    <a:pt x="15" y="129"/>
                  </a:lnTo>
                  <a:lnTo>
                    <a:pt x="9" y="133"/>
                  </a:lnTo>
                  <a:lnTo>
                    <a:pt x="0" y="144"/>
                  </a:lnTo>
                  <a:lnTo>
                    <a:pt x="1" y="155"/>
                  </a:lnTo>
                  <a:lnTo>
                    <a:pt x="11" y="161"/>
                  </a:lnTo>
                  <a:lnTo>
                    <a:pt x="35" y="161"/>
                  </a:lnTo>
                  <a:lnTo>
                    <a:pt x="49" y="153"/>
                  </a:lnTo>
                  <a:lnTo>
                    <a:pt x="63" y="151"/>
                  </a:lnTo>
                  <a:lnTo>
                    <a:pt x="74" y="161"/>
                  </a:lnTo>
                  <a:lnTo>
                    <a:pt x="85" y="166"/>
                  </a:lnTo>
                  <a:lnTo>
                    <a:pt x="100" y="168"/>
                  </a:lnTo>
                  <a:lnTo>
                    <a:pt x="96" y="185"/>
                  </a:lnTo>
                  <a:lnTo>
                    <a:pt x="101" y="227"/>
                  </a:lnTo>
                  <a:lnTo>
                    <a:pt x="114" y="226"/>
                  </a:lnTo>
                  <a:lnTo>
                    <a:pt x="122" y="225"/>
                  </a:lnTo>
                  <a:lnTo>
                    <a:pt x="125" y="213"/>
                  </a:lnTo>
                  <a:lnTo>
                    <a:pt x="127" y="188"/>
                  </a:lnTo>
                  <a:lnTo>
                    <a:pt x="137" y="175"/>
                  </a:lnTo>
                  <a:lnTo>
                    <a:pt x="137" y="153"/>
                  </a:lnTo>
                  <a:lnTo>
                    <a:pt x="145" y="140"/>
                  </a:lnTo>
                  <a:lnTo>
                    <a:pt x="162" y="133"/>
                  </a:lnTo>
                  <a:lnTo>
                    <a:pt x="193" y="98"/>
                  </a:lnTo>
                  <a:lnTo>
                    <a:pt x="197" y="83"/>
                  </a:lnTo>
                  <a:lnTo>
                    <a:pt x="192" y="59"/>
                  </a:lnTo>
                  <a:lnTo>
                    <a:pt x="212" y="43"/>
                  </a:lnTo>
                  <a:lnTo>
                    <a:pt x="215" y="16"/>
                  </a:lnTo>
                  <a:lnTo>
                    <a:pt x="201" y="4"/>
                  </a:lnTo>
                  <a:lnTo>
                    <a:pt x="192" y="2"/>
                  </a:lnTo>
                  <a:lnTo>
                    <a:pt x="175" y="0"/>
                  </a:lnTo>
                  <a:lnTo>
                    <a:pt x="137" y="0"/>
                  </a:lnTo>
                  <a:lnTo>
                    <a:pt x="126" y="9"/>
                  </a:lnTo>
                  <a:lnTo>
                    <a:pt x="117" y="20"/>
                  </a:lnTo>
                  <a:lnTo>
                    <a:pt x="119" y="30"/>
                  </a:lnTo>
                  <a:lnTo>
                    <a:pt x="132" y="39"/>
                  </a:lnTo>
                  <a:lnTo>
                    <a:pt x="141" y="50"/>
                  </a:lnTo>
                  <a:lnTo>
                    <a:pt x="141" y="65"/>
                  </a:lnTo>
                  <a:lnTo>
                    <a:pt x="126" y="76"/>
                  </a:lnTo>
                  <a:lnTo>
                    <a:pt x="111" y="79"/>
                  </a:lnTo>
                  <a:lnTo>
                    <a:pt x="100" y="81"/>
                  </a:lnTo>
                  <a:lnTo>
                    <a:pt x="95" y="72"/>
                  </a:lnTo>
                  <a:lnTo>
                    <a:pt x="91" y="59"/>
                  </a:lnTo>
                  <a:lnTo>
                    <a:pt x="98" y="48"/>
                  </a:lnTo>
                  <a:lnTo>
                    <a:pt x="96" y="35"/>
                  </a:lnTo>
                  <a:lnTo>
                    <a:pt x="95" y="22"/>
                  </a:lnTo>
                  <a:lnTo>
                    <a:pt x="89" y="6"/>
                  </a:lnTo>
                  <a:close/>
                </a:path>
              </a:pathLst>
            </a:custGeom>
            <a:solidFill>
              <a:schemeClr val="hlink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sp>
          <p:nvSpPr>
            <p:cNvPr id="63512" name="Freeform 23"/>
            <p:cNvSpPr>
              <a:spLocks noChangeAspect="1"/>
            </p:cNvSpPr>
            <p:nvPr/>
          </p:nvSpPr>
          <p:spPr bwMode="auto">
            <a:xfrm>
              <a:off x="1603" y="1932"/>
              <a:ext cx="322" cy="293"/>
            </a:xfrm>
            <a:custGeom>
              <a:avLst/>
              <a:gdLst>
                <a:gd name="T0" fmla="*/ 199 w 303"/>
                <a:gd name="T1" fmla="*/ 201 h 277"/>
                <a:gd name="T2" fmla="*/ 197 w 303"/>
                <a:gd name="T3" fmla="*/ 243 h 277"/>
                <a:gd name="T4" fmla="*/ 157 w 303"/>
                <a:gd name="T5" fmla="*/ 237 h 277"/>
                <a:gd name="T6" fmla="*/ 115 w 303"/>
                <a:gd name="T7" fmla="*/ 293 h 277"/>
                <a:gd name="T8" fmla="*/ 60 w 303"/>
                <a:gd name="T9" fmla="*/ 334 h 277"/>
                <a:gd name="T10" fmla="*/ 23 w 303"/>
                <a:gd name="T11" fmla="*/ 343 h 277"/>
                <a:gd name="T12" fmla="*/ 6 w 303"/>
                <a:gd name="T13" fmla="*/ 352 h 277"/>
                <a:gd name="T14" fmla="*/ 21 w 303"/>
                <a:gd name="T15" fmla="*/ 388 h 277"/>
                <a:gd name="T16" fmla="*/ 4 w 303"/>
                <a:gd name="T17" fmla="*/ 431 h 277"/>
                <a:gd name="T18" fmla="*/ 30 w 303"/>
                <a:gd name="T19" fmla="*/ 431 h 277"/>
                <a:gd name="T20" fmla="*/ 55 w 303"/>
                <a:gd name="T21" fmla="*/ 429 h 277"/>
                <a:gd name="T22" fmla="*/ 46 w 303"/>
                <a:gd name="T23" fmla="*/ 459 h 277"/>
                <a:gd name="T24" fmla="*/ 100 w 303"/>
                <a:gd name="T25" fmla="*/ 468 h 277"/>
                <a:gd name="T26" fmla="*/ 147 w 303"/>
                <a:gd name="T27" fmla="*/ 486 h 277"/>
                <a:gd name="T28" fmla="*/ 199 w 303"/>
                <a:gd name="T29" fmla="*/ 459 h 277"/>
                <a:gd name="T30" fmla="*/ 342 w 303"/>
                <a:gd name="T31" fmla="*/ 468 h 277"/>
                <a:gd name="T32" fmla="*/ 416 w 303"/>
                <a:gd name="T33" fmla="*/ 427 h 277"/>
                <a:gd name="T34" fmla="*/ 460 w 303"/>
                <a:gd name="T35" fmla="*/ 388 h 277"/>
                <a:gd name="T36" fmla="*/ 492 w 303"/>
                <a:gd name="T37" fmla="*/ 343 h 277"/>
                <a:gd name="T38" fmla="*/ 509 w 303"/>
                <a:gd name="T39" fmla="*/ 237 h 277"/>
                <a:gd name="T40" fmla="*/ 528 w 303"/>
                <a:gd name="T41" fmla="*/ 188 h 277"/>
                <a:gd name="T42" fmla="*/ 502 w 303"/>
                <a:gd name="T43" fmla="*/ 132 h 277"/>
                <a:gd name="T44" fmla="*/ 462 w 303"/>
                <a:gd name="T45" fmla="*/ 123 h 277"/>
                <a:gd name="T46" fmla="*/ 440 w 303"/>
                <a:gd name="T47" fmla="*/ 71 h 277"/>
                <a:gd name="T48" fmla="*/ 497 w 303"/>
                <a:gd name="T49" fmla="*/ 0 h 277"/>
                <a:gd name="T50" fmla="*/ 410 w 303"/>
                <a:gd name="T51" fmla="*/ 4 h 277"/>
                <a:gd name="T52" fmla="*/ 368 w 303"/>
                <a:gd name="T53" fmla="*/ 32 h 277"/>
                <a:gd name="T54" fmla="*/ 329 w 303"/>
                <a:gd name="T55" fmla="*/ 38 h 277"/>
                <a:gd name="T56" fmla="*/ 374 w 303"/>
                <a:gd name="T57" fmla="*/ 78 h 277"/>
                <a:gd name="T58" fmla="*/ 290 w 303"/>
                <a:gd name="T59" fmla="*/ 88 h 277"/>
                <a:gd name="T60" fmla="*/ 209 w 303"/>
                <a:gd name="T61" fmla="*/ 56 h 277"/>
                <a:gd name="T62" fmla="*/ 185 w 303"/>
                <a:gd name="T63" fmla="*/ 94 h 277"/>
                <a:gd name="T64" fmla="*/ 181 w 303"/>
                <a:gd name="T65" fmla="*/ 117 h 277"/>
                <a:gd name="T66" fmla="*/ 159 w 303"/>
                <a:gd name="T67" fmla="*/ 155 h 277"/>
                <a:gd name="T68" fmla="*/ 133 w 303"/>
                <a:gd name="T69" fmla="*/ 194 h 277"/>
                <a:gd name="T70" fmla="*/ 165 w 303"/>
                <a:gd name="T71" fmla="*/ 221 h 27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03"/>
                <a:gd name="T109" fmla="*/ 0 h 277"/>
                <a:gd name="T110" fmla="*/ 303 w 303"/>
                <a:gd name="T111" fmla="*/ 277 h 27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03" h="277">
                  <a:moveTo>
                    <a:pt x="112" y="104"/>
                  </a:moveTo>
                  <a:lnTo>
                    <a:pt x="108" y="115"/>
                  </a:lnTo>
                  <a:lnTo>
                    <a:pt x="112" y="130"/>
                  </a:lnTo>
                  <a:lnTo>
                    <a:pt x="106" y="139"/>
                  </a:lnTo>
                  <a:lnTo>
                    <a:pt x="97" y="133"/>
                  </a:lnTo>
                  <a:lnTo>
                    <a:pt x="86" y="135"/>
                  </a:lnTo>
                  <a:lnTo>
                    <a:pt x="86" y="146"/>
                  </a:lnTo>
                  <a:lnTo>
                    <a:pt x="63" y="167"/>
                  </a:lnTo>
                  <a:lnTo>
                    <a:pt x="50" y="172"/>
                  </a:lnTo>
                  <a:lnTo>
                    <a:pt x="33" y="191"/>
                  </a:lnTo>
                  <a:lnTo>
                    <a:pt x="22" y="196"/>
                  </a:lnTo>
                  <a:lnTo>
                    <a:pt x="13" y="195"/>
                  </a:lnTo>
                  <a:lnTo>
                    <a:pt x="9" y="198"/>
                  </a:lnTo>
                  <a:lnTo>
                    <a:pt x="6" y="201"/>
                  </a:lnTo>
                  <a:lnTo>
                    <a:pt x="11" y="208"/>
                  </a:lnTo>
                  <a:lnTo>
                    <a:pt x="11" y="221"/>
                  </a:lnTo>
                  <a:lnTo>
                    <a:pt x="0" y="233"/>
                  </a:lnTo>
                  <a:lnTo>
                    <a:pt x="4" y="245"/>
                  </a:lnTo>
                  <a:lnTo>
                    <a:pt x="17" y="245"/>
                  </a:lnTo>
                  <a:lnTo>
                    <a:pt x="22" y="236"/>
                  </a:lnTo>
                  <a:lnTo>
                    <a:pt x="30" y="244"/>
                  </a:lnTo>
                  <a:lnTo>
                    <a:pt x="20" y="251"/>
                  </a:lnTo>
                  <a:lnTo>
                    <a:pt x="24" y="262"/>
                  </a:lnTo>
                  <a:lnTo>
                    <a:pt x="30" y="264"/>
                  </a:lnTo>
                  <a:lnTo>
                    <a:pt x="54" y="268"/>
                  </a:lnTo>
                  <a:lnTo>
                    <a:pt x="58" y="270"/>
                  </a:lnTo>
                  <a:lnTo>
                    <a:pt x="80" y="277"/>
                  </a:lnTo>
                  <a:lnTo>
                    <a:pt x="89" y="273"/>
                  </a:lnTo>
                  <a:lnTo>
                    <a:pt x="108" y="262"/>
                  </a:lnTo>
                  <a:lnTo>
                    <a:pt x="136" y="268"/>
                  </a:lnTo>
                  <a:lnTo>
                    <a:pt x="186" y="268"/>
                  </a:lnTo>
                  <a:lnTo>
                    <a:pt x="214" y="262"/>
                  </a:lnTo>
                  <a:lnTo>
                    <a:pt x="227" y="242"/>
                  </a:lnTo>
                  <a:lnTo>
                    <a:pt x="244" y="233"/>
                  </a:lnTo>
                  <a:lnTo>
                    <a:pt x="249" y="221"/>
                  </a:lnTo>
                  <a:lnTo>
                    <a:pt x="255" y="205"/>
                  </a:lnTo>
                  <a:lnTo>
                    <a:pt x="268" y="195"/>
                  </a:lnTo>
                  <a:lnTo>
                    <a:pt x="279" y="167"/>
                  </a:lnTo>
                  <a:lnTo>
                    <a:pt x="277" y="135"/>
                  </a:lnTo>
                  <a:lnTo>
                    <a:pt x="303" y="120"/>
                  </a:lnTo>
                  <a:lnTo>
                    <a:pt x="288" y="107"/>
                  </a:lnTo>
                  <a:lnTo>
                    <a:pt x="283" y="85"/>
                  </a:lnTo>
                  <a:lnTo>
                    <a:pt x="273" y="76"/>
                  </a:lnTo>
                  <a:lnTo>
                    <a:pt x="262" y="76"/>
                  </a:lnTo>
                  <a:lnTo>
                    <a:pt x="251" y="70"/>
                  </a:lnTo>
                  <a:lnTo>
                    <a:pt x="231" y="46"/>
                  </a:lnTo>
                  <a:lnTo>
                    <a:pt x="240" y="41"/>
                  </a:lnTo>
                  <a:lnTo>
                    <a:pt x="275" y="9"/>
                  </a:lnTo>
                  <a:lnTo>
                    <a:pt x="271" y="0"/>
                  </a:lnTo>
                  <a:lnTo>
                    <a:pt x="260" y="2"/>
                  </a:lnTo>
                  <a:lnTo>
                    <a:pt x="223" y="4"/>
                  </a:lnTo>
                  <a:lnTo>
                    <a:pt x="210" y="13"/>
                  </a:lnTo>
                  <a:lnTo>
                    <a:pt x="201" y="19"/>
                  </a:lnTo>
                  <a:lnTo>
                    <a:pt x="188" y="17"/>
                  </a:lnTo>
                  <a:lnTo>
                    <a:pt x="180" y="22"/>
                  </a:lnTo>
                  <a:lnTo>
                    <a:pt x="186" y="32"/>
                  </a:lnTo>
                  <a:lnTo>
                    <a:pt x="204" y="44"/>
                  </a:lnTo>
                  <a:lnTo>
                    <a:pt x="191" y="46"/>
                  </a:lnTo>
                  <a:lnTo>
                    <a:pt x="158" y="50"/>
                  </a:lnTo>
                  <a:lnTo>
                    <a:pt x="136" y="41"/>
                  </a:lnTo>
                  <a:lnTo>
                    <a:pt x="113" y="32"/>
                  </a:lnTo>
                  <a:lnTo>
                    <a:pt x="106" y="37"/>
                  </a:lnTo>
                  <a:lnTo>
                    <a:pt x="100" y="54"/>
                  </a:lnTo>
                  <a:lnTo>
                    <a:pt x="102" y="63"/>
                  </a:lnTo>
                  <a:lnTo>
                    <a:pt x="99" y="67"/>
                  </a:lnTo>
                  <a:lnTo>
                    <a:pt x="86" y="72"/>
                  </a:lnTo>
                  <a:lnTo>
                    <a:pt x="87" y="89"/>
                  </a:lnTo>
                  <a:lnTo>
                    <a:pt x="86" y="93"/>
                  </a:lnTo>
                  <a:lnTo>
                    <a:pt x="72" y="111"/>
                  </a:lnTo>
                  <a:lnTo>
                    <a:pt x="84" y="128"/>
                  </a:lnTo>
                  <a:lnTo>
                    <a:pt x="89" y="126"/>
                  </a:lnTo>
                  <a:lnTo>
                    <a:pt x="112" y="104"/>
                  </a:lnTo>
                  <a:close/>
                </a:path>
              </a:pathLst>
            </a:custGeom>
            <a:solidFill>
              <a:srgbClr val="0099FF">
                <a:alpha val="7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grpSp>
          <p:nvGrpSpPr>
            <p:cNvPr id="63513" name="Group 24"/>
            <p:cNvGrpSpPr>
              <a:grpSpLocks noChangeAspect="1"/>
            </p:cNvGrpSpPr>
            <p:nvPr/>
          </p:nvGrpSpPr>
          <p:grpSpPr bwMode="auto">
            <a:xfrm>
              <a:off x="2698" y="1952"/>
              <a:ext cx="366" cy="289"/>
              <a:chOff x="2003" y="1691"/>
              <a:chExt cx="344" cy="272"/>
            </a:xfrm>
          </p:grpSpPr>
          <p:sp>
            <p:nvSpPr>
              <p:cNvPr id="63514" name="Freeform 25"/>
              <p:cNvSpPr>
                <a:spLocks noChangeAspect="1"/>
              </p:cNvSpPr>
              <p:nvPr/>
            </p:nvSpPr>
            <p:spPr bwMode="auto">
              <a:xfrm>
                <a:off x="2003" y="1746"/>
                <a:ext cx="145" cy="179"/>
              </a:xfrm>
              <a:custGeom>
                <a:avLst/>
                <a:gdLst>
                  <a:gd name="T0" fmla="*/ 11 w 145"/>
                  <a:gd name="T1" fmla="*/ 153 h 179"/>
                  <a:gd name="T2" fmla="*/ 19 w 145"/>
                  <a:gd name="T3" fmla="*/ 166 h 179"/>
                  <a:gd name="T4" fmla="*/ 35 w 145"/>
                  <a:gd name="T5" fmla="*/ 166 h 179"/>
                  <a:gd name="T6" fmla="*/ 50 w 145"/>
                  <a:gd name="T7" fmla="*/ 170 h 179"/>
                  <a:gd name="T8" fmla="*/ 61 w 145"/>
                  <a:gd name="T9" fmla="*/ 179 h 179"/>
                  <a:gd name="T10" fmla="*/ 73 w 145"/>
                  <a:gd name="T11" fmla="*/ 179 h 179"/>
                  <a:gd name="T12" fmla="*/ 65 w 145"/>
                  <a:gd name="T13" fmla="*/ 168 h 179"/>
                  <a:gd name="T14" fmla="*/ 71 w 145"/>
                  <a:gd name="T15" fmla="*/ 153 h 179"/>
                  <a:gd name="T16" fmla="*/ 78 w 145"/>
                  <a:gd name="T17" fmla="*/ 136 h 179"/>
                  <a:gd name="T18" fmla="*/ 82 w 145"/>
                  <a:gd name="T19" fmla="*/ 117 h 179"/>
                  <a:gd name="T20" fmla="*/ 99 w 145"/>
                  <a:gd name="T21" fmla="*/ 106 h 179"/>
                  <a:gd name="T22" fmla="*/ 113 w 145"/>
                  <a:gd name="T23" fmla="*/ 98 h 179"/>
                  <a:gd name="T24" fmla="*/ 112 w 145"/>
                  <a:gd name="T25" fmla="*/ 87 h 179"/>
                  <a:gd name="T26" fmla="*/ 112 w 145"/>
                  <a:gd name="T27" fmla="*/ 69 h 179"/>
                  <a:gd name="T28" fmla="*/ 115 w 145"/>
                  <a:gd name="T29" fmla="*/ 61 h 179"/>
                  <a:gd name="T30" fmla="*/ 128 w 145"/>
                  <a:gd name="T31" fmla="*/ 59 h 179"/>
                  <a:gd name="T32" fmla="*/ 134 w 145"/>
                  <a:gd name="T33" fmla="*/ 63 h 179"/>
                  <a:gd name="T34" fmla="*/ 145 w 145"/>
                  <a:gd name="T35" fmla="*/ 50 h 179"/>
                  <a:gd name="T36" fmla="*/ 141 w 145"/>
                  <a:gd name="T37" fmla="*/ 39 h 179"/>
                  <a:gd name="T38" fmla="*/ 134 w 145"/>
                  <a:gd name="T39" fmla="*/ 37 h 179"/>
                  <a:gd name="T40" fmla="*/ 121 w 145"/>
                  <a:gd name="T41" fmla="*/ 37 h 179"/>
                  <a:gd name="T42" fmla="*/ 115 w 145"/>
                  <a:gd name="T43" fmla="*/ 37 h 179"/>
                  <a:gd name="T44" fmla="*/ 112 w 145"/>
                  <a:gd name="T45" fmla="*/ 20 h 179"/>
                  <a:gd name="T46" fmla="*/ 113 w 145"/>
                  <a:gd name="T47" fmla="*/ 4 h 179"/>
                  <a:gd name="T48" fmla="*/ 104 w 145"/>
                  <a:gd name="T49" fmla="*/ 0 h 179"/>
                  <a:gd name="T50" fmla="*/ 100 w 145"/>
                  <a:gd name="T51" fmla="*/ 6 h 179"/>
                  <a:gd name="T52" fmla="*/ 78 w 145"/>
                  <a:gd name="T53" fmla="*/ 2 h 179"/>
                  <a:gd name="T54" fmla="*/ 73 w 145"/>
                  <a:gd name="T55" fmla="*/ 7 h 179"/>
                  <a:gd name="T56" fmla="*/ 78 w 145"/>
                  <a:gd name="T57" fmla="*/ 22 h 179"/>
                  <a:gd name="T58" fmla="*/ 76 w 145"/>
                  <a:gd name="T59" fmla="*/ 37 h 179"/>
                  <a:gd name="T60" fmla="*/ 67 w 145"/>
                  <a:gd name="T61" fmla="*/ 26 h 179"/>
                  <a:gd name="T62" fmla="*/ 63 w 145"/>
                  <a:gd name="T63" fmla="*/ 17 h 179"/>
                  <a:gd name="T64" fmla="*/ 50 w 145"/>
                  <a:gd name="T65" fmla="*/ 19 h 179"/>
                  <a:gd name="T66" fmla="*/ 45 w 145"/>
                  <a:gd name="T67" fmla="*/ 28 h 179"/>
                  <a:gd name="T68" fmla="*/ 41 w 145"/>
                  <a:gd name="T69" fmla="*/ 32 h 179"/>
                  <a:gd name="T70" fmla="*/ 41 w 145"/>
                  <a:gd name="T71" fmla="*/ 45 h 179"/>
                  <a:gd name="T72" fmla="*/ 39 w 145"/>
                  <a:gd name="T73" fmla="*/ 43 h 179"/>
                  <a:gd name="T74" fmla="*/ 28 w 145"/>
                  <a:gd name="T75" fmla="*/ 26 h 179"/>
                  <a:gd name="T76" fmla="*/ 22 w 145"/>
                  <a:gd name="T77" fmla="*/ 20 h 179"/>
                  <a:gd name="T78" fmla="*/ 15 w 145"/>
                  <a:gd name="T79" fmla="*/ 24 h 179"/>
                  <a:gd name="T80" fmla="*/ 17 w 145"/>
                  <a:gd name="T81" fmla="*/ 33 h 179"/>
                  <a:gd name="T82" fmla="*/ 17 w 145"/>
                  <a:gd name="T83" fmla="*/ 39 h 179"/>
                  <a:gd name="T84" fmla="*/ 7 w 145"/>
                  <a:gd name="T85" fmla="*/ 43 h 179"/>
                  <a:gd name="T86" fmla="*/ 7 w 145"/>
                  <a:gd name="T87" fmla="*/ 56 h 179"/>
                  <a:gd name="T88" fmla="*/ 15 w 145"/>
                  <a:gd name="T89" fmla="*/ 69 h 179"/>
                  <a:gd name="T90" fmla="*/ 15 w 145"/>
                  <a:gd name="T91" fmla="*/ 78 h 179"/>
                  <a:gd name="T92" fmla="*/ 11 w 145"/>
                  <a:gd name="T93" fmla="*/ 87 h 179"/>
                  <a:gd name="T94" fmla="*/ 0 w 145"/>
                  <a:gd name="T95" fmla="*/ 96 h 179"/>
                  <a:gd name="T96" fmla="*/ 2 w 145"/>
                  <a:gd name="T97" fmla="*/ 106 h 179"/>
                  <a:gd name="T98" fmla="*/ 13 w 145"/>
                  <a:gd name="T99" fmla="*/ 115 h 179"/>
                  <a:gd name="T100" fmla="*/ 17 w 145"/>
                  <a:gd name="T101" fmla="*/ 124 h 179"/>
                  <a:gd name="T102" fmla="*/ 15 w 145"/>
                  <a:gd name="T103" fmla="*/ 142 h 179"/>
                  <a:gd name="T104" fmla="*/ 11 w 145"/>
                  <a:gd name="T105" fmla="*/ 153 h 17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5"/>
                  <a:gd name="T160" fmla="*/ 0 h 179"/>
                  <a:gd name="T161" fmla="*/ 145 w 145"/>
                  <a:gd name="T162" fmla="*/ 179 h 17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5" h="179">
                    <a:moveTo>
                      <a:pt x="11" y="153"/>
                    </a:moveTo>
                    <a:lnTo>
                      <a:pt x="19" y="166"/>
                    </a:lnTo>
                    <a:lnTo>
                      <a:pt x="35" y="166"/>
                    </a:lnTo>
                    <a:lnTo>
                      <a:pt x="50" y="170"/>
                    </a:lnTo>
                    <a:lnTo>
                      <a:pt x="61" y="179"/>
                    </a:lnTo>
                    <a:lnTo>
                      <a:pt x="73" y="179"/>
                    </a:lnTo>
                    <a:lnTo>
                      <a:pt x="65" y="168"/>
                    </a:lnTo>
                    <a:lnTo>
                      <a:pt x="71" y="153"/>
                    </a:lnTo>
                    <a:lnTo>
                      <a:pt x="78" y="136"/>
                    </a:lnTo>
                    <a:lnTo>
                      <a:pt x="82" y="117"/>
                    </a:lnTo>
                    <a:lnTo>
                      <a:pt x="99" y="106"/>
                    </a:lnTo>
                    <a:lnTo>
                      <a:pt x="113" y="98"/>
                    </a:lnTo>
                    <a:lnTo>
                      <a:pt x="112" y="87"/>
                    </a:lnTo>
                    <a:lnTo>
                      <a:pt x="112" y="69"/>
                    </a:lnTo>
                    <a:lnTo>
                      <a:pt x="115" y="61"/>
                    </a:lnTo>
                    <a:lnTo>
                      <a:pt x="128" y="59"/>
                    </a:lnTo>
                    <a:lnTo>
                      <a:pt x="134" y="63"/>
                    </a:lnTo>
                    <a:lnTo>
                      <a:pt x="145" y="50"/>
                    </a:lnTo>
                    <a:lnTo>
                      <a:pt x="141" y="39"/>
                    </a:lnTo>
                    <a:lnTo>
                      <a:pt x="134" y="37"/>
                    </a:lnTo>
                    <a:lnTo>
                      <a:pt x="121" y="37"/>
                    </a:lnTo>
                    <a:lnTo>
                      <a:pt x="115" y="37"/>
                    </a:lnTo>
                    <a:lnTo>
                      <a:pt x="112" y="20"/>
                    </a:lnTo>
                    <a:lnTo>
                      <a:pt x="113" y="4"/>
                    </a:lnTo>
                    <a:lnTo>
                      <a:pt x="104" y="0"/>
                    </a:lnTo>
                    <a:lnTo>
                      <a:pt x="100" y="6"/>
                    </a:lnTo>
                    <a:lnTo>
                      <a:pt x="78" y="2"/>
                    </a:lnTo>
                    <a:lnTo>
                      <a:pt x="73" y="7"/>
                    </a:lnTo>
                    <a:lnTo>
                      <a:pt x="78" y="22"/>
                    </a:lnTo>
                    <a:lnTo>
                      <a:pt x="76" y="37"/>
                    </a:lnTo>
                    <a:lnTo>
                      <a:pt x="67" y="26"/>
                    </a:lnTo>
                    <a:lnTo>
                      <a:pt x="63" y="17"/>
                    </a:lnTo>
                    <a:lnTo>
                      <a:pt x="50" y="19"/>
                    </a:lnTo>
                    <a:lnTo>
                      <a:pt x="45" y="28"/>
                    </a:lnTo>
                    <a:lnTo>
                      <a:pt x="41" y="32"/>
                    </a:lnTo>
                    <a:lnTo>
                      <a:pt x="41" y="45"/>
                    </a:lnTo>
                    <a:lnTo>
                      <a:pt x="39" y="43"/>
                    </a:lnTo>
                    <a:lnTo>
                      <a:pt x="28" y="26"/>
                    </a:lnTo>
                    <a:lnTo>
                      <a:pt x="22" y="20"/>
                    </a:lnTo>
                    <a:lnTo>
                      <a:pt x="15" y="24"/>
                    </a:lnTo>
                    <a:lnTo>
                      <a:pt x="17" y="33"/>
                    </a:lnTo>
                    <a:lnTo>
                      <a:pt x="17" y="39"/>
                    </a:lnTo>
                    <a:lnTo>
                      <a:pt x="7" y="43"/>
                    </a:lnTo>
                    <a:lnTo>
                      <a:pt x="7" y="56"/>
                    </a:lnTo>
                    <a:lnTo>
                      <a:pt x="15" y="69"/>
                    </a:lnTo>
                    <a:lnTo>
                      <a:pt x="15" y="78"/>
                    </a:lnTo>
                    <a:lnTo>
                      <a:pt x="11" y="87"/>
                    </a:lnTo>
                    <a:lnTo>
                      <a:pt x="0" y="96"/>
                    </a:lnTo>
                    <a:lnTo>
                      <a:pt x="2" y="106"/>
                    </a:lnTo>
                    <a:lnTo>
                      <a:pt x="13" y="115"/>
                    </a:lnTo>
                    <a:lnTo>
                      <a:pt x="17" y="124"/>
                    </a:lnTo>
                    <a:lnTo>
                      <a:pt x="15" y="142"/>
                    </a:lnTo>
                    <a:lnTo>
                      <a:pt x="11" y="153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15" name="Freeform 26"/>
              <p:cNvSpPr>
                <a:spLocks noChangeAspect="1"/>
              </p:cNvSpPr>
              <p:nvPr/>
            </p:nvSpPr>
            <p:spPr bwMode="auto">
              <a:xfrm>
                <a:off x="2033" y="1691"/>
                <a:ext cx="109" cy="68"/>
              </a:xfrm>
              <a:custGeom>
                <a:avLst/>
                <a:gdLst>
                  <a:gd name="T0" fmla="*/ 0 w 109"/>
                  <a:gd name="T1" fmla="*/ 66 h 68"/>
                  <a:gd name="T2" fmla="*/ 9 w 109"/>
                  <a:gd name="T3" fmla="*/ 68 h 68"/>
                  <a:gd name="T4" fmla="*/ 20 w 109"/>
                  <a:gd name="T5" fmla="*/ 60 h 68"/>
                  <a:gd name="T6" fmla="*/ 31 w 109"/>
                  <a:gd name="T7" fmla="*/ 47 h 68"/>
                  <a:gd name="T8" fmla="*/ 61 w 109"/>
                  <a:gd name="T9" fmla="*/ 47 h 68"/>
                  <a:gd name="T10" fmla="*/ 87 w 109"/>
                  <a:gd name="T11" fmla="*/ 42 h 68"/>
                  <a:gd name="T12" fmla="*/ 102 w 109"/>
                  <a:gd name="T13" fmla="*/ 30 h 68"/>
                  <a:gd name="T14" fmla="*/ 107 w 109"/>
                  <a:gd name="T15" fmla="*/ 15 h 68"/>
                  <a:gd name="T16" fmla="*/ 109 w 109"/>
                  <a:gd name="T17" fmla="*/ 0 h 68"/>
                  <a:gd name="T18" fmla="*/ 89 w 109"/>
                  <a:gd name="T19" fmla="*/ 9 h 68"/>
                  <a:gd name="T20" fmla="*/ 52 w 109"/>
                  <a:gd name="T21" fmla="*/ 26 h 68"/>
                  <a:gd name="T22" fmla="*/ 42 w 109"/>
                  <a:gd name="T23" fmla="*/ 28 h 68"/>
                  <a:gd name="T24" fmla="*/ 31 w 109"/>
                  <a:gd name="T25" fmla="*/ 36 h 68"/>
                  <a:gd name="T26" fmla="*/ 9 w 109"/>
                  <a:gd name="T27" fmla="*/ 40 h 68"/>
                  <a:gd name="T28" fmla="*/ 0 w 109"/>
                  <a:gd name="T29" fmla="*/ 45 h 68"/>
                  <a:gd name="T30" fmla="*/ 0 w 109"/>
                  <a:gd name="T31" fmla="*/ 66 h 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9"/>
                  <a:gd name="T49" fmla="*/ 0 h 68"/>
                  <a:gd name="T50" fmla="*/ 109 w 109"/>
                  <a:gd name="T51" fmla="*/ 68 h 6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9" h="68">
                    <a:moveTo>
                      <a:pt x="0" y="66"/>
                    </a:moveTo>
                    <a:lnTo>
                      <a:pt x="9" y="68"/>
                    </a:lnTo>
                    <a:lnTo>
                      <a:pt x="20" y="60"/>
                    </a:lnTo>
                    <a:lnTo>
                      <a:pt x="31" y="47"/>
                    </a:lnTo>
                    <a:lnTo>
                      <a:pt x="61" y="47"/>
                    </a:lnTo>
                    <a:lnTo>
                      <a:pt x="87" y="42"/>
                    </a:lnTo>
                    <a:lnTo>
                      <a:pt x="102" y="30"/>
                    </a:lnTo>
                    <a:lnTo>
                      <a:pt x="107" y="15"/>
                    </a:lnTo>
                    <a:lnTo>
                      <a:pt x="109" y="0"/>
                    </a:lnTo>
                    <a:lnTo>
                      <a:pt x="89" y="9"/>
                    </a:lnTo>
                    <a:lnTo>
                      <a:pt x="52" y="26"/>
                    </a:lnTo>
                    <a:lnTo>
                      <a:pt x="42" y="28"/>
                    </a:lnTo>
                    <a:lnTo>
                      <a:pt x="31" y="36"/>
                    </a:lnTo>
                    <a:lnTo>
                      <a:pt x="9" y="40"/>
                    </a:lnTo>
                    <a:lnTo>
                      <a:pt x="0" y="45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16" name="Freeform 27"/>
              <p:cNvSpPr>
                <a:spLocks noChangeAspect="1"/>
              </p:cNvSpPr>
              <p:nvPr/>
            </p:nvSpPr>
            <p:spPr bwMode="auto">
              <a:xfrm>
                <a:off x="2089" y="1858"/>
                <a:ext cx="47" cy="57"/>
              </a:xfrm>
              <a:custGeom>
                <a:avLst/>
                <a:gdLst>
                  <a:gd name="T0" fmla="*/ 15 w 47"/>
                  <a:gd name="T1" fmla="*/ 0 h 57"/>
                  <a:gd name="T2" fmla="*/ 45 w 47"/>
                  <a:gd name="T3" fmla="*/ 20 h 57"/>
                  <a:gd name="T4" fmla="*/ 47 w 47"/>
                  <a:gd name="T5" fmla="*/ 29 h 57"/>
                  <a:gd name="T6" fmla="*/ 36 w 47"/>
                  <a:gd name="T7" fmla="*/ 40 h 57"/>
                  <a:gd name="T8" fmla="*/ 26 w 47"/>
                  <a:gd name="T9" fmla="*/ 48 h 57"/>
                  <a:gd name="T10" fmla="*/ 28 w 47"/>
                  <a:gd name="T11" fmla="*/ 57 h 57"/>
                  <a:gd name="T12" fmla="*/ 15 w 47"/>
                  <a:gd name="T13" fmla="*/ 55 h 57"/>
                  <a:gd name="T14" fmla="*/ 2 w 47"/>
                  <a:gd name="T15" fmla="*/ 40 h 57"/>
                  <a:gd name="T16" fmla="*/ 0 w 47"/>
                  <a:gd name="T17" fmla="*/ 29 h 57"/>
                  <a:gd name="T18" fmla="*/ 6 w 47"/>
                  <a:gd name="T19" fmla="*/ 17 h 57"/>
                  <a:gd name="T20" fmla="*/ 15 w 47"/>
                  <a:gd name="T21" fmla="*/ 0 h 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7"/>
                  <a:gd name="T34" fmla="*/ 0 h 57"/>
                  <a:gd name="T35" fmla="*/ 47 w 47"/>
                  <a:gd name="T36" fmla="*/ 57 h 5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7" h="57">
                    <a:moveTo>
                      <a:pt x="15" y="0"/>
                    </a:moveTo>
                    <a:lnTo>
                      <a:pt x="45" y="20"/>
                    </a:lnTo>
                    <a:lnTo>
                      <a:pt x="47" y="29"/>
                    </a:lnTo>
                    <a:lnTo>
                      <a:pt x="36" y="40"/>
                    </a:lnTo>
                    <a:lnTo>
                      <a:pt x="26" y="48"/>
                    </a:lnTo>
                    <a:lnTo>
                      <a:pt x="28" y="57"/>
                    </a:lnTo>
                    <a:lnTo>
                      <a:pt x="15" y="55"/>
                    </a:lnTo>
                    <a:lnTo>
                      <a:pt x="2" y="40"/>
                    </a:lnTo>
                    <a:lnTo>
                      <a:pt x="0" y="29"/>
                    </a:lnTo>
                    <a:lnTo>
                      <a:pt x="6" y="1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17" name="Freeform 28"/>
              <p:cNvSpPr>
                <a:spLocks noChangeAspect="1"/>
              </p:cNvSpPr>
              <p:nvPr/>
            </p:nvSpPr>
            <p:spPr bwMode="auto">
              <a:xfrm>
                <a:off x="2148" y="1842"/>
                <a:ext cx="69" cy="83"/>
              </a:xfrm>
              <a:custGeom>
                <a:avLst/>
                <a:gdLst>
                  <a:gd name="T0" fmla="*/ 65 w 69"/>
                  <a:gd name="T1" fmla="*/ 0 h 83"/>
                  <a:gd name="T2" fmla="*/ 69 w 69"/>
                  <a:gd name="T3" fmla="*/ 4 h 83"/>
                  <a:gd name="T4" fmla="*/ 65 w 69"/>
                  <a:gd name="T5" fmla="*/ 9 h 83"/>
                  <a:gd name="T6" fmla="*/ 69 w 69"/>
                  <a:gd name="T7" fmla="*/ 18 h 83"/>
                  <a:gd name="T8" fmla="*/ 64 w 69"/>
                  <a:gd name="T9" fmla="*/ 29 h 83"/>
                  <a:gd name="T10" fmla="*/ 54 w 69"/>
                  <a:gd name="T11" fmla="*/ 37 h 83"/>
                  <a:gd name="T12" fmla="*/ 58 w 69"/>
                  <a:gd name="T13" fmla="*/ 46 h 83"/>
                  <a:gd name="T14" fmla="*/ 54 w 69"/>
                  <a:gd name="T15" fmla="*/ 54 h 83"/>
                  <a:gd name="T16" fmla="*/ 58 w 69"/>
                  <a:gd name="T17" fmla="*/ 63 h 83"/>
                  <a:gd name="T18" fmla="*/ 45 w 69"/>
                  <a:gd name="T19" fmla="*/ 83 h 83"/>
                  <a:gd name="T20" fmla="*/ 16 w 69"/>
                  <a:gd name="T21" fmla="*/ 63 h 83"/>
                  <a:gd name="T22" fmla="*/ 0 w 69"/>
                  <a:gd name="T23" fmla="*/ 52 h 83"/>
                  <a:gd name="T24" fmla="*/ 9 w 69"/>
                  <a:gd name="T25" fmla="*/ 46 h 83"/>
                  <a:gd name="T26" fmla="*/ 9 w 69"/>
                  <a:gd name="T27" fmla="*/ 33 h 83"/>
                  <a:gd name="T28" fmla="*/ 27 w 69"/>
                  <a:gd name="T29" fmla="*/ 22 h 83"/>
                  <a:gd name="T30" fmla="*/ 36 w 69"/>
                  <a:gd name="T31" fmla="*/ 26 h 83"/>
                  <a:gd name="T32" fmla="*/ 45 w 69"/>
                  <a:gd name="T33" fmla="*/ 22 h 83"/>
                  <a:gd name="T34" fmla="*/ 60 w 69"/>
                  <a:gd name="T35" fmla="*/ 11 h 83"/>
                  <a:gd name="T36" fmla="*/ 65 w 69"/>
                  <a:gd name="T37" fmla="*/ 0 h 8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83"/>
                  <a:gd name="T59" fmla="*/ 69 w 69"/>
                  <a:gd name="T60" fmla="*/ 83 h 8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83">
                    <a:moveTo>
                      <a:pt x="65" y="0"/>
                    </a:moveTo>
                    <a:lnTo>
                      <a:pt x="69" y="4"/>
                    </a:lnTo>
                    <a:lnTo>
                      <a:pt x="65" y="9"/>
                    </a:lnTo>
                    <a:lnTo>
                      <a:pt x="69" y="18"/>
                    </a:lnTo>
                    <a:lnTo>
                      <a:pt x="64" y="29"/>
                    </a:lnTo>
                    <a:lnTo>
                      <a:pt x="54" y="37"/>
                    </a:lnTo>
                    <a:lnTo>
                      <a:pt x="58" y="46"/>
                    </a:lnTo>
                    <a:lnTo>
                      <a:pt x="54" y="54"/>
                    </a:lnTo>
                    <a:lnTo>
                      <a:pt x="58" y="63"/>
                    </a:lnTo>
                    <a:lnTo>
                      <a:pt x="45" y="83"/>
                    </a:lnTo>
                    <a:lnTo>
                      <a:pt x="16" y="63"/>
                    </a:lnTo>
                    <a:lnTo>
                      <a:pt x="0" y="52"/>
                    </a:lnTo>
                    <a:lnTo>
                      <a:pt x="9" y="46"/>
                    </a:lnTo>
                    <a:lnTo>
                      <a:pt x="9" y="33"/>
                    </a:lnTo>
                    <a:lnTo>
                      <a:pt x="27" y="22"/>
                    </a:lnTo>
                    <a:lnTo>
                      <a:pt x="36" y="26"/>
                    </a:lnTo>
                    <a:lnTo>
                      <a:pt x="45" y="22"/>
                    </a:lnTo>
                    <a:lnTo>
                      <a:pt x="60" y="11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18" name="Freeform 29"/>
              <p:cNvSpPr>
                <a:spLocks noChangeAspect="1"/>
              </p:cNvSpPr>
              <p:nvPr/>
            </p:nvSpPr>
            <p:spPr bwMode="auto">
              <a:xfrm>
                <a:off x="2139" y="1928"/>
                <a:ext cx="28" cy="35"/>
              </a:xfrm>
              <a:custGeom>
                <a:avLst/>
                <a:gdLst>
                  <a:gd name="T0" fmla="*/ 0 w 28"/>
                  <a:gd name="T1" fmla="*/ 0 h 35"/>
                  <a:gd name="T2" fmla="*/ 19 w 28"/>
                  <a:gd name="T3" fmla="*/ 6 h 35"/>
                  <a:gd name="T4" fmla="*/ 26 w 28"/>
                  <a:gd name="T5" fmla="*/ 15 h 35"/>
                  <a:gd name="T6" fmla="*/ 28 w 28"/>
                  <a:gd name="T7" fmla="*/ 28 h 35"/>
                  <a:gd name="T8" fmla="*/ 19 w 28"/>
                  <a:gd name="T9" fmla="*/ 35 h 35"/>
                  <a:gd name="T10" fmla="*/ 5 w 28"/>
                  <a:gd name="T11" fmla="*/ 29 h 35"/>
                  <a:gd name="T12" fmla="*/ 2 w 28"/>
                  <a:gd name="T13" fmla="*/ 20 h 35"/>
                  <a:gd name="T14" fmla="*/ 0 w 28"/>
                  <a:gd name="T15" fmla="*/ 0 h 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"/>
                  <a:gd name="T25" fmla="*/ 0 h 35"/>
                  <a:gd name="T26" fmla="*/ 28 w 28"/>
                  <a:gd name="T27" fmla="*/ 35 h 3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" h="35">
                    <a:moveTo>
                      <a:pt x="0" y="0"/>
                    </a:moveTo>
                    <a:lnTo>
                      <a:pt x="19" y="6"/>
                    </a:lnTo>
                    <a:lnTo>
                      <a:pt x="26" y="15"/>
                    </a:lnTo>
                    <a:lnTo>
                      <a:pt x="28" y="28"/>
                    </a:lnTo>
                    <a:lnTo>
                      <a:pt x="19" y="35"/>
                    </a:lnTo>
                    <a:lnTo>
                      <a:pt x="5" y="29"/>
                    </a:lnTo>
                    <a:lnTo>
                      <a:pt x="2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19" name="Freeform 30"/>
              <p:cNvSpPr>
                <a:spLocks noChangeAspect="1"/>
              </p:cNvSpPr>
              <p:nvPr/>
            </p:nvSpPr>
            <p:spPr bwMode="auto">
              <a:xfrm>
                <a:off x="2331" y="1919"/>
                <a:ext cx="16" cy="29"/>
              </a:xfrm>
              <a:custGeom>
                <a:avLst/>
                <a:gdLst>
                  <a:gd name="T0" fmla="*/ 5 w 16"/>
                  <a:gd name="T1" fmla="*/ 0 h 29"/>
                  <a:gd name="T2" fmla="*/ 0 w 16"/>
                  <a:gd name="T3" fmla="*/ 5 h 29"/>
                  <a:gd name="T4" fmla="*/ 0 w 16"/>
                  <a:gd name="T5" fmla="*/ 20 h 29"/>
                  <a:gd name="T6" fmla="*/ 11 w 16"/>
                  <a:gd name="T7" fmla="*/ 29 h 29"/>
                  <a:gd name="T8" fmla="*/ 16 w 16"/>
                  <a:gd name="T9" fmla="*/ 16 h 29"/>
                  <a:gd name="T10" fmla="*/ 5 w 16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29"/>
                  <a:gd name="T20" fmla="*/ 16 w 16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29">
                    <a:moveTo>
                      <a:pt x="5" y="0"/>
                    </a:moveTo>
                    <a:lnTo>
                      <a:pt x="0" y="5"/>
                    </a:lnTo>
                    <a:lnTo>
                      <a:pt x="0" y="20"/>
                    </a:lnTo>
                    <a:lnTo>
                      <a:pt x="11" y="29"/>
                    </a:lnTo>
                    <a:lnTo>
                      <a:pt x="16" y="1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</p:grpSp>
        <p:grpSp>
          <p:nvGrpSpPr>
            <p:cNvPr id="63520" name="Group 31"/>
            <p:cNvGrpSpPr>
              <a:grpSpLocks noChangeAspect="1"/>
            </p:cNvGrpSpPr>
            <p:nvPr/>
          </p:nvGrpSpPr>
          <p:grpSpPr bwMode="auto">
            <a:xfrm>
              <a:off x="2494" y="2186"/>
              <a:ext cx="544" cy="727"/>
              <a:chOff x="1811" y="1911"/>
              <a:chExt cx="512" cy="684"/>
            </a:xfrm>
          </p:grpSpPr>
          <p:sp>
            <p:nvSpPr>
              <p:cNvPr id="63521" name="Freeform 32"/>
              <p:cNvSpPr>
                <a:spLocks noChangeAspect="1"/>
              </p:cNvSpPr>
              <p:nvPr/>
            </p:nvSpPr>
            <p:spPr bwMode="auto">
              <a:xfrm>
                <a:off x="2245" y="1976"/>
                <a:ext cx="24" cy="22"/>
              </a:xfrm>
              <a:custGeom>
                <a:avLst/>
                <a:gdLst>
                  <a:gd name="T0" fmla="*/ 2 w 24"/>
                  <a:gd name="T1" fmla="*/ 0 h 22"/>
                  <a:gd name="T2" fmla="*/ 0 w 24"/>
                  <a:gd name="T3" fmla="*/ 4 h 22"/>
                  <a:gd name="T4" fmla="*/ 2 w 24"/>
                  <a:gd name="T5" fmla="*/ 15 h 22"/>
                  <a:gd name="T6" fmla="*/ 15 w 24"/>
                  <a:gd name="T7" fmla="*/ 22 h 22"/>
                  <a:gd name="T8" fmla="*/ 24 w 24"/>
                  <a:gd name="T9" fmla="*/ 13 h 22"/>
                  <a:gd name="T10" fmla="*/ 2 w 24"/>
                  <a:gd name="T11" fmla="*/ 0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2"/>
                  <a:gd name="T20" fmla="*/ 24 w 24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2">
                    <a:moveTo>
                      <a:pt x="2" y="0"/>
                    </a:moveTo>
                    <a:lnTo>
                      <a:pt x="0" y="4"/>
                    </a:lnTo>
                    <a:lnTo>
                      <a:pt x="2" y="15"/>
                    </a:lnTo>
                    <a:lnTo>
                      <a:pt x="15" y="22"/>
                    </a:lnTo>
                    <a:lnTo>
                      <a:pt x="24" y="1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ABD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22" name="Freeform 33"/>
              <p:cNvSpPr>
                <a:spLocks noChangeAspect="1"/>
              </p:cNvSpPr>
              <p:nvPr/>
            </p:nvSpPr>
            <p:spPr bwMode="auto">
              <a:xfrm>
                <a:off x="1811" y="1911"/>
                <a:ext cx="512" cy="684"/>
              </a:xfrm>
              <a:custGeom>
                <a:avLst/>
                <a:gdLst>
                  <a:gd name="T0" fmla="*/ 201 w 512"/>
                  <a:gd name="T1" fmla="*/ 15 h 684"/>
                  <a:gd name="T2" fmla="*/ 207 w 512"/>
                  <a:gd name="T3" fmla="*/ 48 h 684"/>
                  <a:gd name="T4" fmla="*/ 203 w 512"/>
                  <a:gd name="T5" fmla="*/ 72 h 684"/>
                  <a:gd name="T6" fmla="*/ 231 w 512"/>
                  <a:gd name="T7" fmla="*/ 107 h 684"/>
                  <a:gd name="T8" fmla="*/ 190 w 512"/>
                  <a:gd name="T9" fmla="*/ 96 h 684"/>
                  <a:gd name="T10" fmla="*/ 158 w 512"/>
                  <a:gd name="T11" fmla="*/ 122 h 684"/>
                  <a:gd name="T12" fmla="*/ 136 w 512"/>
                  <a:gd name="T13" fmla="*/ 100 h 684"/>
                  <a:gd name="T14" fmla="*/ 95 w 512"/>
                  <a:gd name="T15" fmla="*/ 122 h 684"/>
                  <a:gd name="T16" fmla="*/ 103 w 512"/>
                  <a:gd name="T17" fmla="*/ 157 h 684"/>
                  <a:gd name="T18" fmla="*/ 82 w 512"/>
                  <a:gd name="T19" fmla="*/ 176 h 684"/>
                  <a:gd name="T20" fmla="*/ 86 w 512"/>
                  <a:gd name="T21" fmla="*/ 209 h 684"/>
                  <a:gd name="T22" fmla="*/ 58 w 512"/>
                  <a:gd name="T23" fmla="*/ 244 h 684"/>
                  <a:gd name="T24" fmla="*/ 28 w 512"/>
                  <a:gd name="T25" fmla="*/ 272 h 684"/>
                  <a:gd name="T26" fmla="*/ 19 w 512"/>
                  <a:gd name="T27" fmla="*/ 326 h 684"/>
                  <a:gd name="T28" fmla="*/ 15 w 512"/>
                  <a:gd name="T29" fmla="*/ 350 h 684"/>
                  <a:gd name="T30" fmla="*/ 2 w 512"/>
                  <a:gd name="T31" fmla="*/ 400 h 684"/>
                  <a:gd name="T32" fmla="*/ 19 w 512"/>
                  <a:gd name="T33" fmla="*/ 424 h 684"/>
                  <a:gd name="T34" fmla="*/ 0 w 512"/>
                  <a:gd name="T35" fmla="*/ 455 h 684"/>
                  <a:gd name="T36" fmla="*/ 28 w 512"/>
                  <a:gd name="T37" fmla="*/ 489 h 684"/>
                  <a:gd name="T38" fmla="*/ 81 w 512"/>
                  <a:gd name="T39" fmla="*/ 496 h 684"/>
                  <a:gd name="T40" fmla="*/ 90 w 512"/>
                  <a:gd name="T41" fmla="*/ 520 h 684"/>
                  <a:gd name="T42" fmla="*/ 66 w 512"/>
                  <a:gd name="T43" fmla="*/ 553 h 684"/>
                  <a:gd name="T44" fmla="*/ 45 w 512"/>
                  <a:gd name="T45" fmla="*/ 608 h 684"/>
                  <a:gd name="T46" fmla="*/ 73 w 512"/>
                  <a:gd name="T47" fmla="*/ 641 h 684"/>
                  <a:gd name="T48" fmla="*/ 99 w 512"/>
                  <a:gd name="T49" fmla="*/ 628 h 684"/>
                  <a:gd name="T50" fmla="*/ 125 w 512"/>
                  <a:gd name="T51" fmla="*/ 638 h 684"/>
                  <a:gd name="T52" fmla="*/ 149 w 512"/>
                  <a:gd name="T53" fmla="*/ 660 h 684"/>
                  <a:gd name="T54" fmla="*/ 197 w 512"/>
                  <a:gd name="T55" fmla="*/ 667 h 684"/>
                  <a:gd name="T56" fmla="*/ 229 w 512"/>
                  <a:gd name="T57" fmla="*/ 673 h 684"/>
                  <a:gd name="T58" fmla="*/ 277 w 512"/>
                  <a:gd name="T59" fmla="*/ 673 h 684"/>
                  <a:gd name="T60" fmla="*/ 308 w 512"/>
                  <a:gd name="T61" fmla="*/ 669 h 684"/>
                  <a:gd name="T62" fmla="*/ 342 w 512"/>
                  <a:gd name="T63" fmla="*/ 669 h 684"/>
                  <a:gd name="T64" fmla="*/ 382 w 512"/>
                  <a:gd name="T65" fmla="*/ 678 h 684"/>
                  <a:gd name="T66" fmla="*/ 373 w 512"/>
                  <a:gd name="T67" fmla="*/ 649 h 684"/>
                  <a:gd name="T68" fmla="*/ 432 w 512"/>
                  <a:gd name="T69" fmla="*/ 593 h 684"/>
                  <a:gd name="T70" fmla="*/ 403 w 512"/>
                  <a:gd name="T71" fmla="*/ 567 h 684"/>
                  <a:gd name="T72" fmla="*/ 347 w 512"/>
                  <a:gd name="T73" fmla="*/ 511 h 684"/>
                  <a:gd name="T74" fmla="*/ 333 w 512"/>
                  <a:gd name="T75" fmla="*/ 461 h 684"/>
                  <a:gd name="T76" fmla="*/ 352 w 512"/>
                  <a:gd name="T77" fmla="*/ 449 h 684"/>
                  <a:gd name="T78" fmla="*/ 463 w 512"/>
                  <a:gd name="T79" fmla="*/ 400 h 684"/>
                  <a:gd name="T80" fmla="*/ 503 w 512"/>
                  <a:gd name="T81" fmla="*/ 397 h 684"/>
                  <a:gd name="T82" fmla="*/ 512 w 512"/>
                  <a:gd name="T83" fmla="*/ 363 h 684"/>
                  <a:gd name="T84" fmla="*/ 501 w 512"/>
                  <a:gd name="T85" fmla="*/ 300 h 684"/>
                  <a:gd name="T86" fmla="*/ 492 w 512"/>
                  <a:gd name="T87" fmla="*/ 256 h 684"/>
                  <a:gd name="T88" fmla="*/ 479 w 512"/>
                  <a:gd name="T89" fmla="*/ 207 h 684"/>
                  <a:gd name="T90" fmla="*/ 458 w 512"/>
                  <a:gd name="T91" fmla="*/ 130 h 684"/>
                  <a:gd name="T92" fmla="*/ 414 w 512"/>
                  <a:gd name="T93" fmla="*/ 85 h 684"/>
                  <a:gd name="T94" fmla="*/ 379 w 512"/>
                  <a:gd name="T95" fmla="*/ 83 h 684"/>
                  <a:gd name="T96" fmla="*/ 319 w 512"/>
                  <a:gd name="T97" fmla="*/ 106 h 684"/>
                  <a:gd name="T98" fmla="*/ 314 w 512"/>
                  <a:gd name="T99" fmla="*/ 87 h 684"/>
                  <a:gd name="T100" fmla="*/ 284 w 512"/>
                  <a:gd name="T101" fmla="*/ 59 h 684"/>
                  <a:gd name="T102" fmla="*/ 260 w 512"/>
                  <a:gd name="T103" fmla="*/ 15 h 684"/>
                  <a:gd name="T104" fmla="*/ 225 w 512"/>
                  <a:gd name="T105" fmla="*/ 2 h 68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12"/>
                  <a:gd name="T160" fmla="*/ 0 h 684"/>
                  <a:gd name="T161" fmla="*/ 512 w 512"/>
                  <a:gd name="T162" fmla="*/ 684 h 684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12" h="684">
                    <a:moveTo>
                      <a:pt x="212" y="0"/>
                    </a:moveTo>
                    <a:lnTo>
                      <a:pt x="201" y="7"/>
                    </a:lnTo>
                    <a:lnTo>
                      <a:pt x="201" y="15"/>
                    </a:lnTo>
                    <a:lnTo>
                      <a:pt x="203" y="22"/>
                    </a:lnTo>
                    <a:lnTo>
                      <a:pt x="205" y="33"/>
                    </a:lnTo>
                    <a:lnTo>
                      <a:pt x="207" y="48"/>
                    </a:lnTo>
                    <a:lnTo>
                      <a:pt x="201" y="54"/>
                    </a:lnTo>
                    <a:lnTo>
                      <a:pt x="201" y="63"/>
                    </a:lnTo>
                    <a:lnTo>
                      <a:pt x="203" y="72"/>
                    </a:lnTo>
                    <a:lnTo>
                      <a:pt x="218" y="85"/>
                    </a:lnTo>
                    <a:lnTo>
                      <a:pt x="227" y="87"/>
                    </a:lnTo>
                    <a:lnTo>
                      <a:pt x="231" y="107"/>
                    </a:lnTo>
                    <a:lnTo>
                      <a:pt x="210" y="102"/>
                    </a:lnTo>
                    <a:lnTo>
                      <a:pt x="199" y="91"/>
                    </a:lnTo>
                    <a:lnTo>
                      <a:pt x="190" y="96"/>
                    </a:lnTo>
                    <a:lnTo>
                      <a:pt x="173" y="117"/>
                    </a:lnTo>
                    <a:lnTo>
                      <a:pt x="166" y="124"/>
                    </a:lnTo>
                    <a:lnTo>
                      <a:pt x="158" y="122"/>
                    </a:lnTo>
                    <a:lnTo>
                      <a:pt x="157" y="113"/>
                    </a:lnTo>
                    <a:lnTo>
                      <a:pt x="151" y="106"/>
                    </a:lnTo>
                    <a:lnTo>
                      <a:pt x="136" y="100"/>
                    </a:lnTo>
                    <a:lnTo>
                      <a:pt x="114" y="100"/>
                    </a:lnTo>
                    <a:lnTo>
                      <a:pt x="107" y="109"/>
                    </a:lnTo>
                    <a:lnTo>
                      <a:pt x="95" y="122"/>
                    </a:lnTo>
                    <a:lnTo>
                      <a:pt x="105" y="131"/>
                    </a:lnTo>
                    <a:lnTo>
                      <a:pt x="105" y="148"/>
                    </a:lnTo>
                    <a:lnTo>
                      <a:pt x="103" y="157"/>
                    </a:lnTo>
                    <a:lnTo>
                      <a:pt x="99" y="165"/>
                    </a:lnTo>
                    <a:lnTo>
                      <a:pt x="86" y="174"/>
                    </a:lnTo>
                    <a:lnTo>
                      <a:pt x="82" y="176"/>
                    </a:lnTo>
                    <a:lnTo>
                      <a:pt x="84" y="189"/>
                    </a:lnTo>
                    <a:lnTo>
                      <a:pt x="90" y="198"/>
                    </a:lnTo>
                    <a:lnTo>
                      <a:pt x="86" y="209"/>
                    </a:lnTo>
                    <a:lnTo>
                      <a:pt x="77" y="222"/>
                    </a:lnTo>
                    <a:lnTo>
                      <a:pt x="66" y="235"/>
                    </a:lnTo>
                    <a:lnTo>
                      <a:pt x="58" y="244"/>
                    </a:lnTo>
                    <a:lnTo>
                      <a:pt x="45" y="254"/>
                    </a:lnTo>
                    <a:lnTo>
                      <a:pt x="35" y="257"/>
                    </a:lnTo>
                    <a:lnTo>
                      <a:pt x="28" y="272"/>
                    </a:lnTo>
                    <a:lnTo>
                      <a:pt x="26" y="294"/>
                    </a:lnTo>
                    <a:lnTo>
                      <a:pt x="19" y="307"/>
                    </a:lnTo>
                    <a:lnTo>
                      <a:pt x="19" y="326"/>
                    </a:lnTo>
                    <a:lnTo>
                      <a:pt x="11" y="335"/>
                    </a:lnTo>
                    <a:lnTo>
                      <a:pt x="9" y="341"/>
                    </a:lnTo>
                    <a:lnTo>
                      <a:pt x="15" y="350"/>
                    </a:lnTo>
                    <a:lnTo>
                      <a:pt x="19" y="365"/>
                    </a:lnTo>
                    <a:lnTo>
                      <a:pt x="28" y="378"/>
                    </a:lnTo>
                    <a:lnTo>
                      <a:pt x="2" y="400"/>
                    </a:lnTo>
                    <a:lnTo>
                      <a:pt x="7" y="413"/>
                    </a:lnTo>
                    <a:lnTo>
                      <a:pt x="17" y="422"/>
                    </a:lnTo>
                    <a:lnTo>
                      <a:pt x="19" y="424"/>
                    </a:lnTo>
                    <a:lnTo>
                      <a:pt x="19" y="433"/>
                    </a:lnTo>
                    <a:lnTo>
                      <a:pt x="6" y="442"/>
                    </a:lnTo>
                    <a:lnTo>
                      <a:pt x="0" y="455"/>
                    </a:lnTo>
                    <a:lnTo>
                      <a:pt x="6" y="472"/>
                    </a:lnTo>
                    <a:lnTo>
                      <a:pt x="13" y="483"/>
                    </a:lnTo>
                    <a:lnTo>
                      <a:pt x="28" y="489"/>
                    </a:lnTo>
                    <a:lnTo>
                      <a:pt x="47" y="492"/>
                    </a:lnTo>
                    <a:lnTo>
                      <a:pt x="66" y="494"/>
                    </a:lnTo>
                    <a:lnTo>
                      <a:pt x="81" y="496"/>
                    </a:lnTo>
                    <a:lnTo>
                      <a:pt x="92" y="504"/>
                    </a:lnTo>
                    <a:lnTo>
                      <a:pt x="103" y="513"/>
                    </a:lnTo>
                    <a:lnTo>
                      <a:pt x="90" y="520"/>
                    </a:lnTo>
                    <a:lnTo>
                      <a:pt x="79" y="531"/>
                    </a:lnTo>
                    <a:lnTo>
                      <a:pt x="68" y="541"/>
                    </a:lnTo>
                    <a:lnTo>
                      <a:pt x="66" y="553"/>
                    </a:lnTo>
                    <a:lnTo>
                      <a:pt x="60" y="580"/>
                    </a:lnTo>
                    <a:lnTo>
                      <a:pt x="51" y="597"/>
                    </a:lnTo>
                    <a:lnTo>
                      <a:pt x="45" y="608"/>
                    </a:lnTo>
                    <a:lnTo>
                      <a:pt x="60" y="628"/>
                    </a:lnTo>
                    <a:lnTo>
                      <a:pt x="64" y="634"/>
                    </a:lnTo>
                    <a:lnTo>
                      <a:pt x="73" y="641"/>
                    </a:lnTo>
                    <a:lnTo>
                      <a:pt x="82" y="640"/>
                    </a:lnTo>
                    <a:lnTo>
                      <a:pt x="94" y="634"/>
                    </a:lnTo>
                    <a:lnTo>
                      <a:pt x="99" y="628"/>
                    </a:lnTo>
                    <a:lnTo>
                      <a:pt x="101" y="625"/>
                    </a:lnTo>
                    <a:lnTo>
                      <a:pt x="118" y="628"/>
                    </a:lnTo>
                    <a:lnTo>
                      <a:pt x="125" y="638"/>
                    </a:lnTo>
                    <a:lnTo>
                      <a:pt x="131" y="649"/>
                    </a:lnTo>
                    <a:lnTo>
                      <a:pt x="138" y="658"/>
                    </a:lnTo>
                    <a:lnTo>
                      <a:pt x="149" y="660"/>
                    </a:lnTo>
                    <a:lnTo>
                      <a:pt x="171" y="658"/>
                    </a:lnTo>
                    <a:lnTo>
                      <a:pt x="182" y="656"/>
                    </a:lnTo>
                    <a:lnTo>
                      <a:pt x="197" y="667"/>
                    </a:lnTo>
                    <a:lnTo>
                      <a:pt x="208" y="662"/>
                    </a:lnTo>
                    <a:lnTo>
                      <a:pt x="219" y="665"/>
                    </a:lnTo>
                    <a:lnTo>
                      <a:pt x="229" y="673"/>
                    </a:lnTo>
                    <a:lnTo>
                      <a:pt x="247" y="665"/>
                    </a:lnTo>
                    <a:lnTo>
                      <a:pt x="264" y="665"/>
                    </a:lnTo>
                    <a:lnTo>
                      <a:pt x="277" y="673"/>
                    </a:lnTo>
                    <a:lnTo>
                      <a:pt x="286" y="677"/>
                    </a:lnTo>
                    <a:lnTo>
                      <a:pt x="297" y="669"/>
                    </a:lnTo>
                    <a:lnTo>
                      <a:pt x="308" y="669"/>
                    </a:lnTo>
                    <a:lnTo>
                      <a:pt x="327" y="665"/>
                    </a:lnTo>
                    <a:lnTo>
                      <a:pt x="340" y="673"/>
                    </a:lnTo>
                    <a:lnTo>
                      <a:pt x="342" y="669"/>
                    </a:lnTo>
                    <a:lnTo>
                      <a:pt x="356" y="678"/>
                    </a:lnTo>
                    <a:lnTo>
                      <a:pt x="368" y="684"/>
                    </a:lnTo>
                    <a:lnTo>
                      <a:pt x="382" y="678"/>
                    </a:lnTo>
                    <a:lnTo>
                      <a:pt x="384" y="669"/>
                    </a:lnTo>
                    <a:lnTo>
                      <a:pt x="375" y="656"/>
                    </a:lnTo>
                    <a:lnTo>
                      <a:pt x="373" y="649"/>
                    </a:lnTo>
                    <a:lnTo>
                      <a:pt x="368" y="627"/>
                    </a:lnTo>
                    <a:lnTo>
                      <a:pt x="419" y="593"/>
                    </a:lnTo>
                    <a:lnTo>
                      <a:pt x="432" y="593"/>
                    </a:lnTo>
                    <a:lnTo>
                      <a:pt x="434" y="588"/>
                    </a:lnTo>
                    <a:lnTo>
                      <a:pt x="416" y="581"/>
                    </a:lnTo>
                    <a:lnTo>
                      <a:pt x="403" y="567"/>
                    </a:lnTo>
                    <a:lnTo>
                      <a:pt x="370" y="538"/>
                    </a:lnTo>
                    <a:lnTo>
                      <a:pt x="366" y="515"/>
                    </a:lnTo>
                    <a:lnTo>
                      <a:pt x="347" y="511"/>
                    </a:lnTo>
                    <a:lnTo>
                      <a:pt x="345" y="489"/>
                    </a:lnTo>
                    <a:lnTo>
                      <a:pt x="341" y="470"/>
                    </a:lnTo>
                    <a:lnTo>
                      <a:pt x="333" y="461"/>
                    </a:lnTo>
                    <a:lnTo>
                      <a:pt x="338" y="452"/>
                    </a:lnTo>
                    <a:lnTo>
                      <a:pt x="342" y="448"/>
                    </a:lnTo>
                    <a:lnTo>
                      <a:pt x="352" y="449"/>
                    </a:lnTo>
                    <a:lnTo>
                      <a:pt x="383" y="440"/>
                    </a:lnTo>
                    <a:lnTo>
                      <a:pt x="449" y="406"/>
                    </a:lnTo>
                    <a:lnTo>
                      <a:pt x="463" y="400"/>
                    </a:lnTo>
                    <a:lnTo>
                      <a:pt x="477" y="391"/>
                    </a:lnTo>
                    <a:lnTo>
                      <a:pt x="488" y="403"/>
                    </a:lnTo>
                    <a:lnTo>
                      <a:pt x="503" y="397"/>
                    </a:lnTo>
                    <a:lnTo>
                      <a:pt x="507" y="382"/>
                    </a:lnTo>
                    <a:lnTo>
                      <a:pt x="506" y="373"/>
                    </a:lnTo>
                    <a:lnTo>
                      <a:pt x="512" y="363"/>
                    </a:lnTo>
                    <a:lnTo>
                      <a:pt x="504" y="351"/>
                    </a:lnTo>
                    <a:lnTo>
                      <a:pt x="495" y="330"/>
                    </a:lnTo>
                    <a:lnTo>
                      <a:pt x="501" y="300"/>
                    </a:lnTo>
                    <a:lnTo>
                      <a:pt x="491" y="285"/>
                    </a:lnTo>
                    <a:lnTo>
                      <a:pt x="487" y="270"/>
                    </a:lnTo>
                    <a:lnTo>
                      <a:pt x="492" y="256"/>
                    </a:lnTo>
                    <a:lnTo>
                      <a:pt x="489" y="244"/>
                    </a:lnTo>
                    <a:lnTo>
                      <a:pt x="468" y="221"/>
                    </a:lnTo>
                    <a:lnTo>
                      <a:pt x="479" y="207"/>
                    </a:lnTo>
                    <a:lnTo>
                      <a:pt x="479" y="183"/>
                    </a:lnTo>
                    <a:lnTo>
                      <a:pt x="481" y="155"/>
                    </a:lnTo>
                    <a:lnTo>
                      <a:pt x="458" y="130"/>
                    </a:lnTo>
                    <a:lnTo>
                      <a:pt x="447" y="115"/>
                    </a:lnTo>
                    <a:lnTo>
                      <a:pt x="434" y="102"/>
                    </a:lnTo>
                    <a:lnTo>
                      <a:pt x="414" y="85"/>
                    </a:lnTo>
                    <a:lnTo>
                      <a:pt x="401" y="76"/>
                    </a:lnTo>
                    <a:lnTo>
                      <a:pt x="392" y="74"/>
                    </a:lnTo>
                    <a:lnTo>
                      <a:pt x="379" y="83"/>
                    </a:lnTo>
                    <a:lnTo>
                      <a:pt x="369" y="89"/>
                    </a:lnTo>
                    <a:lnTo>
                      <a:pt x="340" y="111"/>
                    </a:lnTo>
                    <a:lnTo>
                      <a:pt x="319" y="106"/>
                    </a:lnTo>
                    <a:lnTo>
                      <a:pt x="310" y="106"/>
                    </a:lnTo>
                    <a:lnTo>
                      <a:pt x="310" y="98"/>
                    </a:lnTo>
                    <a:lnTo>
                      <a:pt x="314" y="87"/>
                    </a:lnTo>
                    <a:lnTo>
                      <a:pt x="319" y="78"/>
                    </a:lnTo>
                    <a:lnTo>
                      <a:pt x="292" y="61"/>
                    </a:lnTo>
                    <a:lnTo>
                      <a:pt x="284" y="59"/>
                    </a:lnTo>
                    <a:lnTo>
                      <a:pt x="271" y="48"/>
                    </a:lnTo>
                    <a:lnTo>
                      <a:pt x="266" y="28"/>
                    </a:lnTo>
                    <a:lnTo>
                      <a:pt x="260" y="15"/>
                    </a:lnTo>
                    <a:lnTo>
                      <a:pt x="251" y="17"/>
                    </a:lnTo>
                    <a:lnTo>
                      <a:pt x="240" y="4"/>
                    </a:lnTo>
                    <a:lnTo>
                      <a:pt x="225" y="2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EABD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</p:grpSp>
        <p:sp>
          <p:nvSpPr>
            <p:cNvPr id="63523" name="Freeform 34"/>
            <p:cNvSpPr>
              <a:spLocks noChangeAspect="1"/>
            </p:cNvSpPr>
            <p:nvPr/>
          </p:nvSpPr>
          <p:spPr bwMode="auto">
            <a:xfrm>
              <a:off x="2991" y="2245"/>
              <a:ext cx="585" cy="549"/>
            </a:xfrm>
            <a:custGeom>
              <a:avLst/>
              <a:gdLst>
                <a:gd name="T0" fmla="*/ 21 w 551"/>
                <a:gd name="T1" fmla="*/ 232 h 518"/>
                <a:gd name="T2" fmla="*/ 0 w 551"/>
                <a:gd name="T3" fmla="*/ 295 h 518"/>
                <a:gd name="T4" fmla="*/ 44 w 551"/>
                <a:gd name="T5" fmla="*/ 355 h 518"/>
                <a:gd name="T6" fmla="*/ 35 w 551"/>
                <a:gd name="T7" fmla="*/ 403 h 518"/>
                <a:gd name="T8" fmla="*/ 54 w 551"/>
                <a:gd name="T9" fmla="*/ 448 h 518"/>
                <a:gd name="T10" fmla="*/ 67 w 551"/>
                <a:gd name="T11" fmla="*/ 531 h 518"/>
                <a:gd name="T12" fmla="*/ 71 w 551"/>
                <a:gd name="T13" fmla="*/ 563 h 518"/>
                <a:gd name="T14" fmla="*/ 59 w 551"/>
                <a:gd name="T15" fmla="*/ 595 h 518"/>
                <a:gd name="T16" fmla="*/ 88 w 551"/>
                <a:gd name="T17" fmla="*/ 609 h 518"/>
                <a:gd name="T18" fmla="*/ 115 w 551"/>
                <a:gd name="T19" fmla="*/ 631 h 518"/>
                <a:gd name="T20" fmla="*/ 141 w 551"/>
                <a:gd name="T21" fmla="*/ 679 h 518"/>
                <a:gd name="T22" fmla="*/ 172 w 551"/>
                <a:gd name="T23" fmla="*/ 713 h 518"/>
                <a:gd name="T24" fmla="*/ 231 w 551"/>
                <a:gd name="T25" fmla="*/ 730 h 518"/>
                <a:gd name="T26" fmla="*/ 271 w 551"/>
                <a:gd name="T27" fmla="*/ 725 h 518"/>
                <a:gd name="T28" fmla="*/ 329 w 551"/>
                <a:gd name="T29" fmla="*/ 780 h 518"/>
                <a:gd name="T30" fmla="*/ 397 w 551"/>
                <a:gd name="T31" fmla="*/ 808 h 518"/>
                <a:gd name="T32" fmla="*/ 447 w 551"/>
                <a:gd name="T33" fmla="*/ 800 h 518"/>
                <a:gd name="T34" fmla="*/ 503 w 551"/>
                <a:gd name="T35" fmla="*/ 834 h 518"/>
                <a:gd name="T36" fmla="*/ 531 w 551"/>
                <a:gd name="T37" fmla="*/ 839 h 518"/>
                <a:gd name="T38" fmla="*/ 571 w 551"/>
                <a:gd name="T39" fmla="*/ 855 h 518"/>
                <a:gd name="T40" fmla="*/ 619 w 551"/>
                <a:gd name="T41" fmla="*/ 893 h 518"/>
                <a:gd name="T42" fmla="*/ 658 w 551"/>
                <a:gd name="T43" fmla="*/ 898 h 518"/>
                <a:gd name="T44" fmla="*/ 691 w 551"/>
                <a:gd name="T45" fmla="*/ 876 h 518"/>
                <a:gd name="T46" fmla="*/ 879 w 551"/>
                <a:gd name="T47" fmla="*/ 926 h 518"/>
                <a:gd name="T48" fmla="*/ 884 w 551"/>
                <a:gd name="T49" fmla="*/ 876 h 518"/>
                <a:gd name="T50" fmla="*/ 975 w 551"/>
                <a:gd name="T51" fmla="*/ 730 h 518"/>
                <a:gd name="T52" fmla="*/ 1003 w 551"/>
                <a:gd name="T53" fmla="*/ 670 h 518"/>
                <a:gd name="T54" fmla="*/ 968 w 551"/>
                <a:gd name="T55" fmla="*/ 579 h 518"/>
                <a:gd name="T56" fmla="*/ 918 w 551"/>
                <a:gd name="T57" fmla="*/ 512 h 518"/>
                <a:gd name="T58" fmla="*/ 918 w 551"/>
                <a:gd name="T59" fmla="*/ 453 h 518"/>
                <a:gd name="T60" fmla="*/ 914 w 551"/>
                <a:gd name="T61" fmla="*/ 403 h 518"/>
                <a:gd name="T62" fmla="*/ 914 w 551"/>
                <a:gd name="T63" fmla="*/ 373 h 518"/>
                <a:gd name="T64" fmla="*/ 951 w 551"/>
                <a:gd name="T65" fmla="*/ 326 h 518"/>
                <a:gd name="T66" fmla="*/ 935 w 551"/>
                <a:gd name="T67" fmla="*/ 230 h 518"/>
                <a:gd name="T68" fmla="*/ 924 w 551"/>
                <a:gd name="T69" fmla="*/ 162 h 518"/>
                <a:gd name="T70" fmla="*/ 879 w 551"/>
                <a:gd name="T71" fmla="*/ 106 h 518"/>
                <a:gd name="T72" fmla="*/ 761 w 551"/>
                <a:gd name="T73" fmla="*/ 100 h 518"/>
                <a:gd name="T74" fmla="*/ 625 w 551"/>
                <a:gd name="T75" fmla="*/ 89 h 518"/>
                <a:gd name="T76" fmla="*/ 555 w 551"/>
                <a:gd name="T77" fmla="*/ 69 h 518"/>
                <a:gd name="T78" fmla="*/ 510 w 551"/>
                <a:gd name="T79" fmla="*/ 92 h 518"/>
                <a:gd name="T80" fmla="*/ 469 w 551"/>
                <a:gd name="T81" fmla="*/ 65 h 518"/>
                <a:gd name="T82" fmla="*/ 438 w 551"/>
                <a:gd name="T83" fmla="*/ 57 h 518"/>
                <a:gd name="T84" fmla="*/ 397 w 551"/>
                <a:gd name="T85" fmla="*/ 2 h 518"/>
                <a:gd name="T86" fmla="*/ 333 w 551"/>
                <a:gd name="T87" fmla="*/ 6 h 518"/>
                <a:gd name="T88" fmla="*/ 274 w 551"/>
                <a:gd name="T89" fmla="*/ 34 h 518"/>
                <a:gd name="T90" fmla="*/ 179 w 551"/>
                <a:gd name="T91" fmla="*/ 77 h 518"/>
                <a:gd name="T92" fmla="*/ 94 w 551"/>
                <a:gd name="T93" fmla="*/ 112 h 518"/>
                <a:gd name="T94" fmla="*/ 44 w 551"/>
                <a:gd name="T95" fmla="*/ 162 h 51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51"/>
                <a:gd name="T145" fmla="*/ 0 h 518"/>
                <a:gd name="T146" fmla="*/ 551 w 551"/>
                <a:gd name="T147" fmla="*/ 518 h 51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18">
                  <a:moveTo>
                    <a:pt x="13" y="98"/>
                  </a:moveTo>
                  <a:lnTo>
                    <a:pt x="11" y="130"/>
                  </a:lnTo>
                  <a:lnTo>
                    <a:pt x="11" y="150"/>
                  </a:lnTo>
                  <a:lnTo>
                    <a:pt x="0" y="165"/>
                  </a:lnTo>
                  <a:lnTo>
                    <a:pt x="22" y="191"/>
                  </a:lnTo>
                  <a:lnTo>
                    <a:pt x="24" y="198"/>
                  </a:lnTo>
                  <a:lnTo>
                    <a:pt x="19" y="215"/>
                  </a:lnTo>
                  <a:lnTo>
                    <a:pt x="20" y="226"/>
                  </a:lnTo>
                  <a:lnTo>
                    <a:pt x="31" y="241"/>
                  </a:lnTo>
                  <a:lnTo>
                    <a:pt x="30" y="250"/>
                  </a:lnTo>
                  <a:lnTo>
                    <a:pt x="28" y="278"/>
                  </a:lnTo>
                  <a:lnTo>
                    <a:pt x="37" y="297"/>
                  </a:lnTo>
                  <a:lnTo>
                    <a:pt x="44" y="308"/>
                  </a:lnTo>
                  <a:lnTo>
                    <a:pt x="39" y="315"/>
                  </a:lnTo>
                  <a:lnTo>
                    <a:pt x="39" y="326"/>
                  </a:lnTo>
                  <a:lnTo>
                    <a:pt x="33" y="332"/>
                  </a:lnTo>
                  <a:lnTo>
                    <a:pt x="33" y="339"/>
                  </a:lnTo>
                  <a:lnTo>
                    <a:pt x="48" y="341"/>
                  </a:lnTo>
                  <a:lnTo>
                    <a:pt x="59" y="345"/>
                  </a:lnTo>
                  <a:lnTo>
                    <a:pt x="63" y="352"/>
                  </a:lnTo>
                  <a:lnTo>
                    <a:pt x="63" y="365"/>
                  </a:lnTo>
                  <a:lnTo>
                    <a:pt x="78" y="380"/>
                  </a:lnTo>
                  <a:lnTo>
                    <a:pt x="92" y="386"/>
                  </a:lnTo>
                  <a:lnTo>
                    <a:pt x="95" y="399"/>
                  </a:lnTo>
                  <a:lnTo>
                    <a:pt x="112" y="421"/>
                  </a:lnTo>
                  <a:lnTo>
                    <a:pt x="127" y="408"/>
                  </a:lnTo>
                  <a:lnTo>
                    <a:pt x="140" y="404"/>
                  </a:lnTo>
                  <a:lnTo>
                    <a:pt x="149" y="406"/>
                  </a:lnTo>
                  <a:lnTo>
                    <a:pt x="175" y="434"/>
                  </a:lnTo>
                  <a:lnTo>
                    <a:pt x="181" y="436"/>
                  </a:lnTo>
                  <a:lnTo>
                    <a:pt x="212" y="450"/>
                  </a:lnTo>
                  <a:lnTo>
                    <a:pt x="219" y="452"/>
                  </a:lnTo>
                  <a:lnTo>
                    <a:pt x="232" y="449"/>
                  </a:lnTo>
                  <a:lnTo>
                    <a:pt x="247" y="447"/>
                  </a:lnTo>
                  <a:lnTo>
                    <a:pt x="260" y="452"/>
                  </a:lnTo>
                  <a:lnTo>
                    <a:pt x="277" y="467"/>
                  </a:lnTo>
                  <a:lnTo>
                    <a:pt x="284" y="475"/>
                  </a:lnTo>
                  <a:lnTo>
                    <a:pt x="292" y="469"/>
                  </a:lnTo>
                  <a:lnTo>
                    <a:pt x="301" y="467"/>
                  </a:lnTo>
                  <a:lnTo>
                    <a:pt x="314" y="478"/>
                  </a:lnTo>
                  <a:lnTo>
                    <a:pt x="329" y="490"/>
                  </a:lnTo>
                  <a:lnTo>
                    <a:pt x="340" y="498"/>
                  </a:lnTo>
                  <a:lnTo>
                    <a:pt x="355" y="503"/>
                  </a:lnTo>
                  <a:lnTo>
                    <a:pt x="362" y="501"/>
                  </a:lnTo>
                  <a:lnTo>
                    <a:pt x="369" y="494"/>
                  </a:lnTo>
                  <a:lnTo>
                    <a:pt x="379" y="490"/>
                  </a:lnTo>
                  <a:lnTo>
                    <a:pt x="397" y="496"/>
                  </a:lnTo>
                  <a:lnTo>
                    <a:pt x="482" y="518"/>
                  </a:lnTo>
                  <a:lnTo>
                    <a:pt x="495" y="507"/>
                  </a:lnTo>
                  <a:lnTo>
                    <a:pt x="486" y="490"/>
                  </a:lnTo>
                  <a:lnTo>
                    <a:pt x="477" y="462"/>
                  </a:lnTo>
                  <a:lnTo>
                    <a:pt x="536" y="408"/>
                  </a:lnTo>
                  <a:lnTo>
                    <a:pt x="547" y="395"/>
                  </a:lnTo>
                  <a:lnTo>
                    <a:pt x="551" y="374"/>
                  </a:lnTo>
                  <a:lnTo>
                    <a:pt x="542" y="347"/>
                  </a:lnTo>
                  <a:lnTo>
                    <a:pt x="532" y="324"/>
                  </a:lnTo>
                  <a:lnTo>
                    <a:pt x="516" y="298"/>
                  </a:lnTo>
                  <a:lnTo>
                    <a:pt x="505" y="287"/>
                  </a:lnTo>
                  <a:lnTo>
                    <a:pt x="503" y="271"/>
                  </a:lnTo>
                  <a:lnTo>
                    <a:pt x="505" y="254"/>
                  </a:lnTo>
                  <a:lnTo>
                    <a:pt x="510" y="237"/>
                  </a:lnTo>
                  <a:lnTo>
                    <a:pt x="503" y="226"/>
                  </a:lnTo>
                  <a:lnTo>
                    <a:pt x="494" y="219"/>
                  </a:lnTo>
                  <a:lnTo>
                    <a:pt x="503" y="208"/>
                  </a:lnTo>
                  <a:lnTo>
                    <a:pt x="518" y="187"/>
                  </a:lnTo>
                  <a:lnTo>
                    <a:pt x="523" y="182"/>
                  </a:lnTo>
                  <a:lnTo>
                    <a:pt x="520" y="146"/>
                  </a:lnTo>
                  <a:lnTo>
                    <a:pt x="514" y="128"/>
                  </a:lnTo>
                  <a:lnTo>
                    <a:pt x="508" y="109"/>
                  </a:lnTo>
                  <a:lnTo>
                    <a:pt x="508" y="91"/>
                  </a:lnTo>
                  <a:lnTo>
                    <a:pt x="497" y="74"/>
                  </a:lnTo>
                  <a:lnTo>
                    <a:pt x="482" y="59"/>
                  </a:lnTo>
                  <a:lnTo>
                    <a:pt x="466" y="57"/>
                  </a:lnTo>
                  <a:lnTo>
                    <a:pt x="418" y="56"/>
                  </a:lnTo>
                  <a:lnTo>
                    <a:pt x="392" y="54"/>
                  </a:lnTo>
                  <a:lnTo>
                    <a:pt x="344" y="50"/>
                  </a:lnTo>
                  <a:lnTo>
                    <a:pt x="325" y="41"/>
                  </a:lnTo>
                  <a:lnTo>
                    <a:pt x="305" y="39"/>
                  </a:lnTo>
                  <a:lnTo>
                    <a:pt x="294" y="43"/>
                  </a:lnTo>
                  <a:lnTo>
                    <a:pt x="281" y="52"/>
                  </a:lnTo>
                  <a:lnTo>
                    <a:pt x="269" y="48"/>
                  </a:lnTo>
                  <a:lnTo>
                    <a:pt x="258" y="37"/>
                  </a:lnTo>
                  <a:lnTo>
                    <a:pt x="245" y="37"/>
                  </a:lnTo>
                  <a:lnTo>
                    <a:pt x="240" y="32"/>
                  </a:lnTo>
                  <a:lnTo>
                    <a:pt x="236" y="15"/>
                  </a:lnTo>
                  <a:lnTo>
                    <a:pt x="219" y="2"/>
                  </a:lnTo>
                  <a:lnTo>
                    <a:pt x="207" y="0"/>
                  </a:lnTo>
                  <a:lnTo>
                    <a:pt x="184" y="6"/>
                  </a:lnTo>
                  <a:lnTo>
                    <a:pt x="166" y="11"/>
                  </a:lnTo>
                  <a:lnTo>
                    <a:pt x="151" y="20"/>
                  </a:lnTo>
                  <a:lnTo>
                    <a:pt x="125" y="35"/>
                  </a:lnTo>
                  <a:lnTo>
                    <a:pt x="99" y="43"/>
                  </a:lnTo>
                  <a:lnTo>
                    <a:pt x="76" y="52"/>
                  </a:lnTo>
                  <a:lnTo>
                    <a:pt x="52" y="63"/>
                  </a:lnTo>
                  <a:lnTo>
                    <a:pt x="39" y="78"/>
                  </a:lnTo>
                  <a:lnTo>
                    <a:pt x="24" y="91"/>
                  </a:lnTo>
                  <a:lnTo>
                    <a:pt x="13" y="9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sp>
          <p:nvSpPr>
            <p:cNvPr id="63524" name="Freeform 35"/>
            <p:cNvSpPr>
              <a:spLocks noChangeAspect="1"/>
            </p:cNvSpPr>
            <p:nvPr/>
          </p:nvSpPr>
          <p:spPr bwMode="auto">
            <a:xfrm>
              <a:off x="3384" y="2106"/>
              <a:ext cx="306" cy="240"/>
            </a:xfrm>
            <a:custGeom>
              <a:avLst/>
              <a:gdLst>
                <a:gd name="T0" fmla="*/ 2 w 288"/>
                <a:gd name="T1" fmla="*/ 47 h 225"/>
                <a:gd name="T2" fmla="*/ 0 w 288"/>
                <a:gd name="T3" fmla="*/ 58 h 225"/>
                <a:gd name="T4" fmla="*/ 4 w 288"/>
                <a:gd name="T5" fmla="*/ 110 h 225"/>
                <a:gd name="T6" fmla="*/ 29 w 288"/>
                <a:gd name="T7" fmla="*/ 183 h 225"/>
                <a:gd name="T8" fmla="*/ 51 w 288"/>
                <a:gd name="T9" fmla="*/ 206 h 225"/>
                <a:gd name="T10" fmla="*/ 99 w 288"/>
                <a:gd name="T11" fmla="*/ 225 h 225"/>
                <a:gd name="T12" fmla="*/ 119 w 288"/>
                <a:gd name="T13" fmla="*/ 231 h 225"/>
                <a:gd name="T14" fmla="*/ 122 w 288"/>
                <a:gd name="T15" fmla="*/ 256 h 225"/>
                <a:gd name="T16" fmla="*/ 122 w 288"/>
                <a:gd name="T17" fmla="*/ 295 h 225"/>
                <a:gd name="T18" fmla="*/ 170 w 288"/>
                <a:gd name="T19" fmla="*/ 348 h 225"/>
                <a:gd name="T20" fmla="*/ 200 w 288"/>
                <a:gd name="T21" fmla="*/ 362 h 225"/>
                <a:gd name="T22" fmla="*/ 214 w 288"/>
                <a:gd name="T23" fmla="*/ 371 h 225"/>
                <a:gd name="T24" fmla="*/ 254 w 288"/>
                <a:gd name="T25" fmla="*/ 422 h 225"/>
                <a:gd name="T26" fmla="*/ 268 w 288"/>
                <a:gd name="T27" fmla="*/ 411 h 225"/>
                <a:gd name="T28" fmla="*/ 294 w 288"/>
                <a:gd name="T29" fmla="*/ 406 h 225"/>
                <a:gd name="T30" fmla="*/ 326 w 288"/>
                <a:gd name="T31" fmla="*/ 429 h 225"/>
                <a:gd name="T32" fmla="*/ 348 w 288"/>
                <a:gd name="T33" fmla="*/ 419 h 225"/>
                <a:gd name="T34" fmla="*/ 385 w 288"/>
                <a:gd name="T35" fmla="*/ 375 h 225"/>
                <a:gd name="T36" fmla="*/ 409 w 288"/>
                <a:gd name="T37" fmla="*/ 362 h 225"/>
                <a:gd name="T38" fmla="*/ 435 w 288"/>
                <a:gd name="T39" fmla="*/ 372 h 225"/>
                <a:gd name="T40" fmla="*/ 446 w 288"/>
                <a:gd name="T41" fmla="*/ 369 h 225"/>
                <a:gd name="T42" fmla="*/ 447 w 288"/>
                <a:gd name="T43" fmla="*/ 351 h 225"/>
                <a:gd name="T44" fmla="*/ 450 w 288"/>
                <a:gd name="T45" fmla="*/ 270 h 225"/>
                <a:gd name="T46" fmla="*/ 467 w 288"/>
                <a:gd name="T47" fmla="*/ 246 h 225"/>
                <a:gd name="T48" fmla="*/ 467 w 288"/>
                <a:gd name="T49" fmla="*/ 208 h 225"/>
                <a:gd name="T50" fmla="*/ 472 w 288"/>
                <a:gd name="T51" fmla="*/ 195 h 225"/>
                <a:gd name="T52" fmla="*/ 499 w 288"/>
                <a:gd name="T53" fmla="*/ 175 h 225"/>
                <a:gd name="T54" fmla="*/ 527 w 288"/>
                <a:gd name="T55" fmla="*/ 171 h 225"/>
                <a:gd name="T56" fmla="*/ 527 w 288"/>
                <a:gd name="T57" fmla="*/ 132 h 225"/>
                <a:gd name="T58" fmla="*/ 522 w 288"/>
                <a:gd name="T59" fmla="*/ 102 h 225"/>
                <a:gd name="T60" fmla="*/ 499 w 288"/>
                <a:gd name="T61" fmla="*/ 90 h 225"/>
                <a:gd name="T62" fmla="*/ 492 w 288"/>
                <a:gd name="T63" fmla="*/ 92 h 225"/>
                <a:gd name="T64" fmla="*/ 458 w 288"/>
                <a:gd name="T65" fmla="*/ 58 h 225"/>
                <a:gd name="T66" fmla="*/ 437 w 288"/>
                <a:gd name="T67" fmla="*/ 35 h 225"/>
                <a:gd name="T68" fmla="*/ 411 w 288"/>
                <a:gd name="T69" fmla="*/ 35 h 225"/>
                <a:gd name="T70" fmla="*/ 363 w 288"/>
                <a:gd name="T71" fmla="*/ 35 h 225"/>
                <a:gd name="T72" fmla="*/ 352 w 288"/>
                <a:gd name="T73" fmla="*/ 27 h 225"/>
                <a:gd name="T74" fmla="*/ 343 w 288"/>
                <a:gd name="T75" fmla="*/ 2 h 225"/>
                <a:gd name="T76" fmla="*/ 328 w 288"/>
                <a:gd name="T77" fmla="*/ 0 h 225"/>
                <a:gd name="T78" fmla="*/ 287 w 288"/>
                <a:gd name="T79" fmla="*/ 0 h 225"/>
                <a:gd name="T80" fmla="*/ 270 w 288"/>
                <a:gd name="T81" fmla="*/ 21 h 225"/>
                <a:gd name="T82" fmla="*/ 254 w 288"/>
                <a:gd name="T83" fmla="*/ 19 h 225"/>
                <a:gd name="T84" fmla="*/ 227 w 288"/>
                <a:gd name="T85" fmla="*/ 6 h 225"/>
                <a:gd name="T86" fmla="*/ 214 w 288"/>
                <a:gd name="T87" fmla="*/ 4 h 225"/>
                <a:gd name="T88" fmla="*/ 193 w 288"/>
                <a:gd name="T89" fmla="*/ 7 h 225"/>
                <a:gd name="T90" fmla="*/ 178 w 288"/>
                <a:gd name="T91" fmla="*/ 23 h 225"/>
                <a:gd name="T92" fmla="*/ 151 w 288"/>
                <a:gd name="T93" fmla="*/ 7 h 225"/>
                <a:gd name="T94" fmla="*/ 95 w 288"/>
                <a:gd name="T95" fmla="*/ 2 h 225"/>
                <a:gd name="T96" fmla="*/ 80 w 288"/>
                <a:gd name="T97" fmla="*/ 0 h 225"/>
                <a:gd name="T98" fmla="*/ 63 w 288"/>
                <a:gd name="T99" fmla="*/ 7 h 225"/>
                <a:gd name="T100" fmla="*/ 35 w 288"/>
                <a:gd name="T101" fmla="*/ 31 h 225"/>
                <a:gd name="T102" fmla="*/ 2 w 288"/>
                <a:gd name="T103" fmla="*/ 47 h 22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8"/>
                <a:gd name="T157" fmla="*/ 0 h 225"/>
                <a:gd name="T158" fmla="*/ 288 w 288"/>
                <a:gd name="T159" fmla="*/ 225 h 22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8" h="225">
                  <a:moveTo>
                    <a:pt x="2" y="24"/>
                  </a:moveTo>
                  <a:lnTo>
                    <a:pt x="0" y="31"/>
                  </a:lnTo>
                  <a:lnTo>
                    <a:pt x="4" y="58"/>
                  </a:lnTo>
                  <a:lnTo>
                    <a:pt x="17" y="97"/>
                  </a:lnTo>
                  <a:lnTo>
                    <a:pt x="28" y="108"/>
                  </a:lnTo>
                  <a:lnTo>
                    <a:pt x="54" y="118"/>
                  </a:lnTo>
                  <a:lnTo>
                    <a:pt x="65" y="121"/>
                  </a:lnTo>
                  <a:lnTo>
                    <a:pt x="67" y="134"/>
                  </a:lnTo>
                  <a:lnTo>
                    <a:pt x="67" y="156"/>
                  </a:lnTo>
                  <a:lnTo>
                    <a:pt x="93" y="182"/>
                  </a:lnTo>
                  <a:lnTo>
                    <a:pt x="109" y="190"/>
                  </a:lnTo>
                  <a:lnTo>
                    <a:pt x="117" y="194"/>
                  </a:lnTo>
                  <a:lnTo>
                    <a:pt x="139" y="221"/>
                  </a:lnTo>
                  <a:lnTo>
                    <a:pt x="146" y="216"/>
                  </a:lnTo>
                  <a:lnTo>
                    <a:pt x="161" y="214"/>
                  </a:lnTo>
                  <a:lnTo>
                    <a:pt x="178" y="225"/>
                  </a:lnTo>
                  <a:lnTo>
                    <a:pt x="191" y="218"/>
                  </a:lnTo>
                  <a:lnTo>
                    <a:pt x="209" y="197"/>
                  </a:lnTo>
                  <a:lnTo>
                    <a:pt x="222" y="190"/>
                  </a:lnTo>
                  <a:lnTo>
                    <a:pt x="236" y="195"/>
                  </a:lnTo>
                  <a:lnTo>
                    <a:pt x="244" y="192"/>
                  </a:lnTo>
                  <a:lnTo>
                    <a:pt x="245" y="184"/>
                  </a:lnTo>
                  <a:lnTo>
                    <a:pt x="247" y="142"/>
                  </a:lnTo>
                  <a:lnTo>
                    <a:pt x="255" y="129"/>
                  </a:lnTo>
                  <a:lnTo>
                    <a:pt x="255" y="110"/>
                  </a:lnTo>
                  <a:lnTo>
                    <a:pt x="258" y="103"/>
                  </a:lnTo>
                  <a:lnTo>
                    <a:pt x="273" y="92"/>
                  </a:lnTo>
                  <a:lnTo>
                    <a:pt x="288" y="90"/>
                  </a:lnTo>
                  <a:lnTo>
                    <a:pt x="288" y="69"/>
                  </a:lnTo>
                  <a:lnTo>
                    <a:pt x="284" y="53"/>
                  </a:lnTo>
                  <a:lnTo>
                    <a:pt x="273" y="47"/>
                  </a:lnTo>
                  <a:lnTo>
                    <a:pt x="268" y="49"/>
                  </a:lnTo>
                  <a:lnTo>
                    <a:pt x="249" y="31"/>
                  </a:lnTo>
                  <a:lnTo>
                    <a:pt x="238" y="19"/>
                  </a:lnTo>
                  <a:lnTo>
                    <a:pt x="224" y="19"/>
                  </a:lnTo>
                  <a:lnTo>
                    <a:pt x="198" y="19"/>
                  </a:lnTo>
                  <a:lnTo>
                    <a:pt x="193" y="15"/>
                  </a:lnTo>
                  <a:lnTo>
                    <a:pt x="187" y="2"/>
                  </a:lnTo>
                  <a:lnTo>
                    <a:pt x="180" y="0"/>
                  </a:lnTo>
                  <a:lnTo>
                    <a:pt x="157" y="0"/>
                  </a:lnTo>
                  <a:lnTo>
                    <a:pt x="148" y="11"/>
                  </a:lnTo>
                  <a:lnTo>
                    <a:pt x="139" y="9"/>
                  </a:lnTo>
                  <a:lnTo>
                    <a:pt x="124" y="6"/>
                  </a:lnTo>
                  <a:lnTo>
                    <a:pt x="117" y="4"/>
                  </a:lnTo>
                  <a:lnTo>
                    <a:pt x="106" y="7"/>
                  </a:lnTo>
                  <a:lnTo>
                    <a:pt x="98" y="13"/>
                  </a:lnTo>
                  <a:lnTo>
                    <a:pt x="83" y="7"/>
                  </a:lnTo>
                  <a:lnTo>
                    <a:pt x="52" y="2"/>
                  </a:lnTo>
                  <a:lnTo>
                    <a:pt x="44" y="0"/>
                  </a:lnTo>
                  <a:lnTo>
                    <a:pt x="35" y="7"/>
                  </a:lnTo>
                  <a:lnTo>
                    <a:pt x="20" y="17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grpSp>
          <p:nvGrpSpPr>
            <p:cNvPr id="63525" name="Group 36"/>
            <p:cNvGrpSpPr>
              <a:grpSpLocks noChangeAspect="1"/>
            </p:cNvGrpSpPr>
            <p:nvPr/>
          </p:nvGrpSpPr>
          <p:grpSpPr bwMode="auto">
            <a:xfrm>
              <a:off x="3408" y="1783"/>
              <a:ext cx="307" cy="204"/>
              <a:chOff x="2671" y="1532"/>
              <a:chExt cx="290" cy="191"/>
            </a:xfrm>
          </p:grpSpPr>
          <p:sp>
            <p:nvSpPr>
              <p:cNvPr id="63526" name="Freeform 37"/>
              <p:cNvSpPr>
                <a:spLocks noChangeAspect="1"/>
              </p:cNvSpPr>
              <p:nvPr/>
            </p:nvSpPr>
            <p:spPr bwMode="auto">
              <a:xfrm>
                <a:off x="2684" y="1595"/>
                <a:ext cx="44" cy="37"/>
              </a:xfrm>
              <a:custGeom>
                <a:avLst/>
                <a:gdLst>
                  <a:gd name="T0" fmla="*/ 26 w 44"/>
                  <a:gd name="T1" fmla="*/ 0 h 37"/>
                  <a:gd name="T2" fmla="*/ 6 w 44"/>
                  <a:gd name="T3" fmla="*/ 13 h 37"/>
                  <a:gd name="T4" fmla="*/ 0 w 44"/>
                  <a:gd name="T5" fmla="*/ 20 h 37"/>
                  <a:gd name="T6" fmla="*/ 13 w 44"/>
                  <a:gd name="T7" fmla="*/ 24 h 37"/>
                  <a:gd name="T8" fmla="*/ 24 w 44"/>
                  <a:gd name="T9" fmla="*/ 37 h 37"/>
                  <a:gd name="T10" fmla="*/ 33 w 44"/>
                  <a:gd name="T11" fmla="*/ 28 h 37"/>
                  <a:gd name="T12" fmla="*/ 44 w 44"/>
                  <a:gd name="T13" fmla="*/ 20 h 37"/>
                  <a:gd name="T14" fmla="*/ 35 w 44"/>
                  <a:gd name="T15" fmla="*/ 11 h 37"/>
                  <a:gd name="T16" fmla="*/ 26 w 44"/>
                  <a:gd name="T17" fmla="*/ 0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"/>
                  <a:gd name="T28" fmla="*/ 0 h 37"/>
                  <a:gd name="T29" fmla="*/ 44 w 44"/>
                  <a:gd name="T30" fmla="*/ 37 h 3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" h="37">
                    <a:moveTo>
                      <a:pt x="26" y="0"/>
                    </a:moveTo>
                    <a:lnTo>
                      <a:pt x="6" y="13"/>
                    </a:lnTo>
                    <a:lnTo>
                      <a:pt x="0" y="20"/>
                    </a:lnTo>
                    <a:lnTo>
                      <a:pt x="13" y="24"/>
                    </a:lnTo>
                    <a:lnTo>
                      <a:pt x="24" y="37"/>
                    </a:lnTo>
                    <a:lnTo>
                      <a:pt x="33" y="28"/>
                    </a:lnTo>
                    <a:lnTo>
                      <a:pt x="44" y="20"/>
                    </a:lnTo>
                    <a:lnTo>
                      <a:pt x="35" y="1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27" name="Freeform 38"/>
              <p:cNvSpPr>
                <a:spLocks noChangeAspect="1"/>
              </p:cNvSpPr>
              <p:nvPr/>
            </p:nvSpPr>
            <p:spPr bwMode="auto">
              <a:xfrm>
                <a:off x="2671" y="1638"/>
                <a:ext cx="65" cy="67"/>
              </a:xfrm>
              <a:custGeom>
                <a:avLst/>
                <a:gdLst>
                  <a:gd name="T0" fmla="*/ 54 w 65"/>
                  <a:gd name="T1" fmla="*/ 0 h 67"/>
                  <a:gd name="T2" fmla="*/ 32 w 65"/>
                  <a:gd name="T3" fmla="*/ 4 h 67"/>
                  <a:gd name="T4" fmla="*/ 24 w 65"/>
                  <a:gd name="T5" fmla="*/ 0 h 67"/>
                  <a:gd name="T6" fmla="*/ 11 w 65"/>
                  <a:gd name="T7" fmla="*/ 17 h 67"/>
                  <a:gd name="T8" fmla="*/ 6 w 65"/>
                  <a:gd name="T9" fmla="*/ 13 h 67"/>
                  <a:gd name="T10" fmla="*/ 0 w 65"/>
                  <a:gd name="T11" fmla="*/ 24 h 67"/>
                  <a:gd name="T12" fmla="*/ 7 w 65"/>
                  <a:gd name="T13" fmla="*/ 30 h 67"/>
                  <a:gd name="T14" fmla="*/ 7 w 65"/>
                  <a:gd name="T15" fmla="*/ 58 h 67"/>
                  <a:gd name="T16" fmla="*/ 13 w 65"/>
                  <a:gd name="T17" fmla="*/ 67 h 67"/>
                  <a:gd name="T18" fmla="*/ 46 w 65"/>
                  <a:gd name="T19" fmla="*/ 30 h 67"/>
                  <a:gd name="T20" fmla="*/ 59 w 65"/>
                  <a:gd name="T21" fmla="*/ 30 h 67"/>
                  <a:gd name="T22" fmla="*/ 65 w 65"/>
                  <a:gd name="T23" fmla="*/ 20 h 67"/>
                  <a:gd name="T24" fmla="*/ 63 w 65"/>
                  <a:gd name="T25" fmla="*/ 15 h 67"/>
                  <a:gd name="T26" fmla="*/ 54 w 65"/>
                  <a:gd name="T27" fmla="*/ 0 h 6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5"/>
                  <a:gd name="T43" fmla="*/ 0 h 67"/>
                  <a:gd name="T44" fmla="*/ 65 w 65"/>
                  <a:gd name="T45" fmla="*/ 67 h 6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5" h="67">
                    <a:moveTo>
                      <a:pt x="54" y="0"/>
                    </a:moveTo>
                    <a:lnTo>
                      <a:pt x="32" y="4"/>
                    </a:lnTo>
                    <a:lnTo>
                      <a:pt x="24" y="0"/>
                    </a:lnTo>
                    <a:lnTo>
                      <a:pt x="11" y="17"/>
                    </a:lnTo>
                    <a:lnTo>
                      <a:pt x="6" y="13"/>
                    </a:lnTo>
                    <a:lnTo>
                      <a:pt x="0" y="24"/>
                    </a:lnTo>
                    <a:lnTo>
                      <a:pt x="7" y="30"/>
                    </a:lnTo>
                    <a:lnTo>
                      <a:pt x="7" y="58"/>
                    </a:lnTo>
                    <a:lnTo>
                      <a:pt x="13" y="67"/>
                    </a:lnTo>
                    <a:lnTo>
                      <a:pt x="46" y="30"/>
                    </a:lnTo>
                    <a:lnTo>
                      <a:pt x="59" y="30"/>
                    </a:lnTo>
                    <a:lnTo>
                      <a:pt x="65" y="20"/>
                    </a:lnTo>
                    <a:lnTo>
                      <a:pt x="63" y="15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28" name="Freeform 39"/>
              <p:cNvSpPr>
                <a:spLocks noChangeAspect="1"/>
              </p:cNvSpPr>
              <p:nvPr/>
            </p:nvSpPr>
            <p:spPr bwMode="auto">
              <a:xfrm>
                <a:off x="2746" y="1532"/>
                <a:ext cx="215" cy="191"/>
              </a:xfrm>
              <a:custGeom>
                <a:avLst/>
                <a:gdLst>
                  <a:gd name="T0" fmla="*/ 208 w 215"/>
                  <a:gd name="T1" fmla="*/ 180 h 191"/>
                  <a:gd name="T2" fmla="*/ 206 w 215"/>
                  <a:gd name="T3" fmla="*/ 169 h 191"/>
                  <a:gd name="T4" fmla="*/ 213 w 215"/>
                  <a:gd name="T5" fmla="*/ 159 h 191"/>
                  <a:gd name="T6" fmla="*/ 213 w 215"/>
                  <a:gd name="T7" fmla="*/ 145 h 191"/>
                  <a:gd name="T8" fmla="*/ 198 w 215"/>
                  <a:gd name="T9" fmla="*/ 134 h 191"/>
                  <a:gd name="T10" fmla="*/ 193 w 215"/>
                  <a:gd name="T11" fmla="*/ 128 h 191"/>
                  <a:gd name="T12" fmla="*/ 189 w 215"/>
                  <a:gd name="T13" fmla="*/ 109 h 191"/>
                  <a:gd name="T14" fmla="*/ 180 w 215"/>
                  <a:gd name="T15" fmla="*/ 93 h 191"/>
                  <a:gd name="T16" fmla="*/ 170 w 215"/>
                  <a:gd name="T17" fmla="*/ 80 h 191"/>
                  <a:gd name="T18" fmla="*/ 170 w 215"/>
                  <a:gd name="T19" fmla="*/ 69 h 191"/>
                  <a:gd name="T20" fmla="*/ 176 w 215"/>
                  <a:gd name="T21" fmla="*/ 61 h 191"/>
                  <a:gd name="T22" fmla="*/ 200 w 215"/>
                  <a:gd name="T23" fmla="*/ 63 h 191"/>
                  <a:gd name="T24" fmla="*/ 209 w 215"/>
                  <a:gd name="T25" fmla="*/ 52 h 191"/>
                  <a:gd name="T26" fmla="*/ 215 w 215"/>
                  <a:gd name="T27" fmla="*/ 24 h 191"/>
                  <a:gd name="T28" fmla="*/ 213 w 215"/>
                  <a:gd name="T29" fmla="*/ 15 h 191"/>
                  <a:gd name="T30" fmla="*/ 202 w 215"/>
                  <a:gd name="T31" fmla="*/ 13 h 191"/>
                  <a:gd name="T32" fmla="*/ 182 w 215"/>
                  <a:gd name="T33" fmla="*/ 15 h 191"/>
                  <a:gd name="T34" fmla="*/ 154 w 215"/>
                  <a:gd name="T35" fmla="*/ 15 h 191"/>
                  <a:gd name="T36" fmla="*/ 132 w 215"/>
                  <a:gd name="T37" fmla="*/ 6 h 191"/>
                  <a:gd name="T38" fmla="*/ 117 w 215"/>
                  <a:gd name="T39" fmla="*/ 2 h 191"/>
                  <a:gd name="T40" fmla="*/ 104 w 215"/>
                  <a:gd name="T41" fmla="*/ 0 h 191"/>
                  <a:gd name="T42" fmla="*/ 91 w 215"/>
                  <a:gd name="T43" fmla="*/ 17 h 191"/>
                  <a:gd name="T44" fmla="*/ 76 w 215"/>
                  <a:gd name="T45" fmla="*/ 28 h 191"/>
                  <a:gd name="T46" fmla="*/ 54 w 215"/>
                  <a:gd name="T47" fmla="*/ 26 h 191"/>
                  <a:gd name="T48" fmla="*/ 41 w 215"/>
                  <a:gd name="T49" fmla="*/ 35 h 191"/>
                  <a:gd name="T50" fmla="*/ 20 w 215"/>
                  <a:gd name="T51" fmla="*/ 56 h 191"/>
                  <a:gd name="T52" fmla="*/ 4 w 215"/>
                  <a:gd name="T53" fmla="*/ 69 h 191"/>
                  <a:gd name="T54" fmla="*/ 0 w 215"/>
                  <a:gd name="T55" fmla="*/ 78 h 191"/>
                  <a:gd name="T56" fmla="*/ 9 w 215"/>
                  <a:gd name="T57" fmla="*/ 95 h 191"/>
                  <a:gd name="T58" fmla="*/ 19 w 215"/>
                  <a:gd name="T59" fmla="*/ 117 h 191"/>
                  <a:gd name="T60" fmla="*/ 30 w 215"/>
                  <a:gd name="T61" fmla="*/ 130 h 191"/>
                  <a:gd name="T62" fmla="*/ 41 w 215"/>
                  <a:gd name="T63" fmla="*/ 126 h 191"/>
                  <a:gd name="T64" fmla="*/ 60 w 215"/>
                  <a:gd name="T65" fmla="*/ 119 h 191"/>
                  <a:gd name="T66" fmla="*/ 58 w 215"/>
                  <a:gd name="T67" fmla="*/ 137 h 191"/>
                  <a:gd name="T68" fmla="*/ 52 w 215"/>
                  <a:gd name="T69" fmla="*/ 159 h 191"/>
                  <a:gd name="T70" fmla="*/ 54 w 215"/>
                  <a:gd name="T71" fmla="*/ 163 h 191"/>
                  <a:gd name="T72" fmla="*/ 63 w 215"/>
                  <a:gd name="T73" fmla="*/ 163 h 191"/>
                  <a:gd name="T74" fmla="*/ 76 w 215"/>
                  <a:gd name="T75" fmla="*/ 159 h 191"/>
                  <a:gd name="T76" fmla="*/ 104 w 215"/>
                  <a:gd name="T77" fmla="*/ 162 h 191"/>
                  <a:gd name="T78" fmla="*/ 112 w 215"/>
                  <a:gd name="T79" fmla="*/ 172 h 191"/>
                  <a:gd name="T80" fmla="*/ 128 w 215"/>
                  <a:gd name="T81" fmla="*/ 178 h 191"/>
                  <a:gd name="T82" fmla="*/ 142 w 215"/>
                  <a:gd name="T83" fmla="*/ 191 h 191"/>
                  <a:gd name="T84" fmla="*/ 151 w 215"/>
                  <a:gd name="T85" fmla="*/ 189 h 191"/>
                  <a:gd name="T86" fmla="*/ 168 w 215"/>
                  <a:gd name="T87" fmla="*/ 180 h 191"/>
                  <a:gd name="T88" fmla="*/ 185 w 215"/>
                  <a:gd name="T89" fmla="*/ 178 h 191"/>
                  <a:gd name="T90" fmla="*/ 208 w 215"/>
                  <a:gd name="T91" fmla="*/ 180 h 19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15"/>
                  <a:gd name="T139" fmla="*/ 0 h 191"/>
                  <a:gd name="T140" fmla="*/ 215 w 215"/>
                  <a:gd name="T141" fmla="*/ 191 h 191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15" h="191">
                    <a:moveTo>
                      <a:pt x="208" y="180"/>
                    </a:moveTo>
                    <a:lnTo>
                      <a:pt x="206" y="169"/>
                    </a:lnTo>
                    <a:lnTo>
                      <a:pt x="213" y="159"/>
                    </a:lnTo>
                    <a:lnTo>
                      <a:pt x="213" y="145"/>
                    </a:lnTo>
                    <a:lnTo>
                      <a:pt x="198" y="134"/>
                    </a:lnTo>
                    <a:lnTo>
                      <a:pt x="193" y="128"/>
                    </a:lnTo>
                    <a:lnTo>
                      <a:pt x="189" y="109"/>
                    </a:lnTo>
                    <a:lnTo>
                      <a:pt x="180" y="93"/>
                    </a:lnTo>
                    <a:lnTo>
                      <a:pt x="170" y="80"/>
                    </a:lnTo>
                    <a:lnTo>
                      <a:pt x="170" y="69"/>
                    </a:lnTo>
                    <a:lnTo>
                      <a:pt x="176" y="61"/>
                    </a:lnTo>
                    <a:lnTo>
                      <a:pt x="200" y="63"/>
                    </a:lnTo>
                    <a:lnTo>
                      <a:pt x="209" y="52"/>
                    </a:lnTo>
                    <a:lnTo>
                      <a:pt x="215" y="24"/>
                    </a:lnTo>
                    <a:lnTo>
                      <a:pt x="213" y="15"/>
                    </a:lnTo>
                    <a:lnTo>
                      <a:pt x="202" y="13"/>
                    </a:lnTo>
                    <a:lnTo>
                      <a:pt x="182" y="15"/>
                    </a:lnTo>
                    <a:lnTo>
                      <a:pt x="154" y="15"/>
                    </a:lnTo>
                    <a:lnTo>
                      <a:pt x="132" y="6"/>
                    </a:lnTo>
                    <a:lnTo>
                      <a:pt x="117" y="2"/>
                    </a:lnTo>
                    <a:lnTo>
                      <a:pt x="104" y="0"/>
                    </a:lnTo>
                    <a:lnTo>
                      <a:pt x="91" y="17"/>
                    </a:lnTo>
                    <a:lnTo>
                      <a:pt x="76" y="28"/>
                    </a:lnTo>
                    <a:lnTo>
                      <a:pt x="54" y="26"/>
                    </a:lnTo>
                    <a:lnTo>
                      <a:pt x="41" y="35"/>
                    </a:lnTo>
                    <a:lnTo>
                      <a:pt x="20" y="56"/>
                    </a:lnTo>
                    <a:lnTo>
                      <a:pt x="4" y="69"/>
                    </a:lnTo>
                    <a:lnTo>
                      <a:pt x="0" y="78"/>
                    </a:lnTo>
                    <a:lnTo>
                      <a:pt x="9" y="95"/>
                    </a:lnTo>
                    <a:lnTo>
                      <a:pt x="19" y="117"/>
                    </a:lnTo>
                    <a:lnTo>
                      <a:pt x="30" y="130"/>
                    </a:lnTo>
                    <a:lnTo>
                      <a:pt x="41" y="126"/>
                    </a:lnTo>
                    <a:lnTo>
                      <a:pt x="60" y="119"/>
                    </a:lnTo>
                    <a:lnTo>
                      <a:pt x="58" y="137"/>
                    </a:lnTo>
                    <a:lnTo>
                      <a:pt x="52" y="159"/>
                    </a:lnTo>
                    <a:lnTo>
                      <a:pt x="54" y="163"/>
                    </a:lnTo>
                    <a:lnTo>
                      <a:pt x="63" y="163"/>
                    </a:lnTo>
                    <a:lnTo>
                      <a:pt x="76" y="159"/>
                    </a:lnTo>
                    <a:lnTo>
                      <a:pt x="104" y="162"/>
                    </a:lnTo>
                    <a:lnTo>
                      <a:pt x="112" y="172"/>
                    </a:lnTo>
                    <a:lnTo>
                      <a:pt x="128" y="178"/>
                    </a:lnTo>
                    <a:lnTo>
                      <a:pt x="142" y="191"/>
                    </a:lnTo>
                    <a:lnTo>
                      <a:pt x="151" y="189"/>
                    </a:lnTo>
                    <a:lnTo>
                      <a:pt x="168" y="180"/>
                    </a:lnTo>
                    <a:lnTo>
                      <a:pt x="185" y="178"/>
                    </a:lnTo>
                    <a:lnTo>
                      <a:pt x="208" y="180"/>
                    </a:lnTo>
                    <a:close/>
                  </a:path>
                </a:pathLst>
              </a:custGeom>
              <a:solidFill>
                <a:srgbClr val="FF99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</p:grpSp>
        <p:grpSp>
          <p:nvGrpSpPr>
            <p:cNvPr id="63529" name="Group 40"/>
            <p:cNvGrpSpPr>
              <a:grpSpLocks noChangeAspect="1"/>
            </p:cNvGrpSpPr>
            <p:nvPr/>
          </p:nvGrpSpPr>
          <p:grpSpPr bwMode="auto">
            <a:xfrm>
              <a:off x="3313" y="822"/>
              <a:ext cx="494" cy="960"/>
              <a:chOff x="2582" y="627"/>
              <a:chExt cx="466" cy="903"/>
            </a:xfrm>
          </p:grpSpPr>
          <p:grpSp>
            <p:nvGrpSpPr>
              <p:cNvPr id="63530" name="Group 41"/>
              <p:cNvGrpSpPr>
                <a:grpSpLocks noChangeAspect="1"/>
              </p:cNvGrpSpPr>
              <p:nvPr/>
            </p:nvGrpSpPr>
            <p:grpSpPr bwMode="auto">
              <a:xfrm>
                <a:off x="2582" y="627"/>
                <a:ext cx="466" cy="903"/>
                <a:chOff x="2582" y="627"/>
                <a:chExt cx="466" cy="903"/>
              </a:xfrm>
            </p:grpSpPr>
            <p:sp>
              <p:nvSpPr>
                <p:cNvPr id="63531" name="Freeform 42"/>
                <p:cNvSpPr>
                  <a:spLocks noChangeAspect="1"/>
                </p:cNvSpPr>
                <p:nvPr/>
              </p:nvSpPr>
              <p:spPr bwMode="auto">
                <a:xfrm>
                  <a:off x="2582" y="1475"/>
                  <a:ext cx="28" cy="26"/>
                </a:xfrm>
                <a:custGeom>
                  <a:avLst/>
                  <a:gdLst>
                    <a:gd name="T0" fmla="*/ 24 w 28"/>
                    <a:gd name="T1" fmla="*/ 0 h 26"/>
                    <a:gd name="T2" fmla="*/ 13 w 28"/>
                    <a:gd name="T3" fmla="*/ 6 h 26"/>
                    <a:gd name="T4" fmla="*/ 0 w 28"/>
                    <a:gd name="T5" fmla="*/ 17 h 26"/>
                    <a:gd name="T6" fmla="*/ 2 w 28"/>
                    <a:gd name="T7" fmla="*/ 26 h 26"/>
                    <a:gd name="T8" fmla="*/ 9 w 28"/>
                    <a:gd name="T9" fmla="*/ 26 h 26"/>
                    <a:gd name="T10" fmla="*/ 28 w 28"/>
                    <a:gd name="T11" fmla="*/ 13 h 26"/>
                    <a:gd name="T12" fmla="*/ 24 w 28"/>
                    <a:gd name="T13" fmla="*/ 0 h 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"/>
                    <a:gd name="T22" fmla="*/ 0 h 26"/>
                    <a:gd name="T23" fmla="*/ 28 w 28"/>
                    <a:gd name="T24" fmla="*/ 26 h 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" h="26">
                      <a:moveTo>
                        <a:pt x="24" y="0"/>
                      </a:moveTo>
                      <a:lnTo>
                        <a:pt x="13" y="6"/>
                      </a:lnTo>
                      <a:lnTo>
                        <a:pt x="0" y="17"/>
                      </a:lnTo>
                      <a:lnTo>
                        <a:pt x="2" y="26"/>
                      </a:lnTo>
                      <a:lnTo>
                        <a:pt x="9" y="26"/>
                      </a:lnTo>
                      <a:lnTo>
                        <a:pt x="28" y="13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32" name="Freeform 43"/>
                <p:cNvSpPr>
                  <a:spLocks noChangeAspect="1"/>
                </p:cNvSpPr>
                <p:nvPr/>
              </p:nvSpPr>
              <p:spPr bwMode="auto">
                <a:xfrm>
                  <a:off x="2610" y="627"/>
                  <a:ext cx="438" cy="903"/>
                </a:xfrm>
                <a:custGeom>
                  <a:avLst/>
                  <a:gdLst>
                    <a:gd name="T0" fmla="*/ 119 w 438"/>
                    <a:gd name="T1" fmla="*/ 873 h 903"/>
                    <a:gd name="T2" fmla="*/ 93 w 438"/>
                    <a:gd name="T3" fmla="*/ 851 h 903"/>
                    <a:gd name="T4" fmla="*/ 59 w 438"/>
                    <a:gd name="T5" fmla="*/ 844 h 903"/>
                    <a:gd name="T6" fmla="*/ 59 w 438"/>
                    <a:gd name="T7" fmla="*/ 773 h 903"/>
                    <a:gd name="T8" fmla="*/ 44 w 438"/>
                    <a:gd name="T9" fmla="*/ 725 h 903"/>
                    <a:gd name="T10" fmla="*/ 41 w 438"/>
                    <a:gd name="T11" fmla="*/ 688 h 903"/>
                    <a:gd name="T12" fmla="*/ 30 w 438"/>
                    <a:gd name="T13" fmla="*/ 655 h 903"/>
                    <a:gd name="T14" fmla="*/ 52 w 438"/>
                    <a:gd name="T15" fmla="*/ 622 h 903"/>
                    <a:gd name="T16" fmla="*/ 63 w 438"/>
                    <a:gd name="T17" fmla="*/ 592 h 903"/>
                    <a:gd name="T18" fmla="*/ 107 w 438"/>
                    <a:gd name="T19" fmla="*/ 555 h 903"/>
                    <a:gd name="T20" fmla="*/ 137 w 438"/>
                    <a:gd name="T21" fmla="*/ 511 h 903"/>
                    <a:gd name="T22" fmla="*/ 159 w 438"/>
                    <a:gd name="T23" fmla="*/ 474 h 903"/>
                    <a:gd name="T24" fmla="*/ 178 w 438"/>
                    <a:gd name="T25" fmla="*/ 448 h 903"/>
                    <a:gd name="T26" fmla="*/ 181 w 438"/>
                    <a:gd name="T27" fmla="*/ 422 h 903"/>
                    <a:gd name="T28" fmla="*/ 174 w 438"/>
                    <a:gd name="T29" fmla="*/ 396 h 903"/>
                    <a:gd name="T30" fmla="*/ 152 w 438"/>
                    <a:gd name="T31" fmla="*/ 385 h 903"/>
                    <a:gd name="T32" fmla="*/ 119 w 438"/>
                    <a:gd name="T33" fmla="*/ 314 h 903"/>
                    <a:gd name="T34" fmla="*/ 122 w 438"/>
                    <a:gd name="T35" fmla="*/ 255 h 903"/>
                    <a:gd name="T36" fmla="*/ 107 w 438"/>
                    <a:gd name="T37" fmla="*/ 196 h 903"/>
                    <a:gd name="T38" fmla="*/ 81 w 438"/>
                    <a:gd name="T39" fmla="*/ 158 h 903"/>
                    <a:gd name="T40" fmla="*/ 30 w 438"/>
                    <a:gd name="T41" fmla="*/ 129 h 903"/>
                    <a:gd name="T42" fmla="*/ 11 w 438"/>
                    <a:gd name="T43" fmla="*/ 99 h 903"/>
                    <a:gd name="T44" fmla="*/ 15 w 438"/>
                    <a:gd name="T45" fmla="*/ 78 h 903"/>
                    <a:gd name="T46" fmla="*/ 48 w 438"/>
                    <a:gd name="T47" fmla="*/ 95 h 903"/>
                    <a:gd name="T48" fmla="*/ 107 w 438"/>
                    <a:gd name="T49" fmla="*/ 110 h 903"/>
                    <a:gd name="T50" fmla="*/ 130 w 438"/>
                    <a:gd name="T51" fmla="*/ 125 h 903"/>
                    <a:gd name="T52" fmla="*/ 159 w 438"/>
                    <a:gd name="T53" fmla="*/ 99 h 903"/>
                    <a:gd name="T54" fmla="*/ 178 w 438"/>
                    <a:gd name="T55" fmla="*/ 78 h 903"/>
                    <a:gd name="T56" fmla="*/ 174 w 438"/>
                    <a:gd name="T57" fmla="*/ 37 h 903"/>
                    <a:gd name="T58" fmla="*/ 204 w 438"/>
                    <a:gd name="T59" fmla="*/ 19 h 903"/>
                    <a:gd name="T60" fmla="*/ 244 w 438"/>
                    <a:gd name="T61" fmla="*/ 26 h 903"/>
                    <a:gd name="T62" fmla="*/ 244 w 438"/>
                    <a:gd name="T63" fmla="*/ 59 h 903"/>
                    <a:gd name="T64" fmla="*/ 211 w 438"/>
                    <a:gd name="T65" fmla="*/ 92 h 903"/>
                    <a:gd name="T66" fmla="*/ 248 w 438"/>
                    <a:gd name="T67" fmla="*/ 85 h 903"/>
                    <a:gd name="T68" fmla="*/ 252 w 438"/>
                    <a:gd name="T69" fmla="*/ 30 h 903"/>
                    <a:gd name="T70" fmla="*/ 275 w 438"/>
                    <a:gd name="T71" fmla="*/ 63 h 903"/>
                    <a:gd name="T72" fmla="*/ 267 w 438"/>
                    <a:gd name="T73" fmla="*/ 114 h 903"/>
                    <a:gd name="T74" fmla="*/ 297 w 438"/>
                    <a:gd name="T75" fmla="*/ 158 h 903"/>
                    <a:gd name="T76" fmla="*/ 316 w 438"/>
                    <a:gd name="T77" fmla="*/ 199 h 903"/>
                    <a:gd name="T78" fmla="*/ 319 w 438"/>
                    <a:gd name="T79" fmla="*/ 262 h 903"/>
                    <a:gd name="T80" fmla="*/ 349 w 438"/>
                    <a:gd name="T81" fmla="*/ 351 h 903"/>
                    <a:gd name="T82" fmla="*/ 360 w 438"/>
                    <a:gd name="T83" fmla="*/ 448 h 903"/>
                    <a:gd name="T84" fmla="*/ 375 w 438"/>
                    <a:gd name="T85" fmla="*/ 518 h 903"/>
                    <a:gd name="T86" fmla="*/ 419 w 438"/>
                    <a:gd name="T87" fmla="*/ 566 h 903"/>
                    <a:gd name="T88" fmla="*/ 438 w 438"/>
                    <a:gd name="T89" fmla="*/ 604 h 903"/>
                    <a:gd name="T90" fmla="*/ 416 w 438"/>
                    <a:gd name="T91" fmla="*/ 680 h 903"/>
                    <a:gd name="T92" fmla="*/ 405 w 438"/>
                    <a:gd name="T93" fmla="*/ 721 h 903"/>
                    <a:gd name="T94" fmla="*/ 382 w 438"/>
                    <a:gd name="T95" fmla="*/ 744 h 903"/>
                    <a:gd name="T96" fmla="*/ 327 w 438"/>
                    <a:gd name="T97" fmla="*/ 799 h 903"/>
                    <a:gd name="T98" fmla="*/ 301 w 438"/>
                    <a:gd name="T99" fmla="*/ 825 h 903"/>
                    <a:gd name="T100" fmla="*/ 267 w 438"/>
                    <a:gd name="T101" fmla="*/ 840 h 903"/>
                    <a:gd name="T102" fmla="*/ 215 w 438"/>
                    <a:gd name="T103" fmla="*/ 855 h 903"/>
                    <a:gd name="T104" fmla="*/ 163 w 438"/>
                    <a:gd name="T105" fmla="*/ 877 h 903"/>
                    <a:gd name="T106" fmla="*/ 122 w 438"/>
                    <a:gd name="T107" fmla="*/ 903 h 903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438"/>
                    <a:gd name="T163" fmla="*/ 0 h 903"/>
                    <a:gd name="T164" fmla="*/ 438 w 438"/>
                    <a:gd name="T165" fmla="*/ 903 h 903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438" h="903">
                      <a:moveTo>
                        <a:pt x="122" y="903"/>
                      </a:moveTo>
                      <a:lnTo>
                        <a:pt x="119" y="873"/>
                      </a:lnTo>
                      <a:lnTo>
                        <a:pt x="104" y="858"/>
                      </a:lnTo>
                      <a:lnTo>
                        <a:pt x="93" y="851"/>
                      </a:lnTo>
                      <a:lnTo>
                        <a:pt x="74" y="844"/>
                      </a:lnTo>
                      <a:lnTo>
                        <a:pt x="59" y="844"/>
                      </a:lnTo>
                      <a:lnTo>
                        <a:pt x="52" y="829"/>
                      </a:lnTo>
                      <a:lnTo>
                        <a:pt x="59" y="773"/>
                      </a:lnTo>
                      <a:lnTo>
                        <a:pt x="56" y="740"/>
                      </a:lnTo>
                      <a:lnTo>
                        <a:pt x="44" y="725"/>
                      </a:lnTo>
                      <a:lnTo>
                        <a:pt x="37" y="718"/>
                      </a:lnTo>
                      <a:lnTo>
                        <a:pt x="41" y="688"/>
                      </a:lnTo>
                      <a:lnTo>
                        <a:pt x="37" y="669"/>
                      </a:lnTo>
                      <a:lnTo>
                        <a:pt x="30" y="655"/>
                      </a:lnTo>
                      <a:lnTo>
                        <a:pt x="41" y="622"/>
                      </a:lnTo>
                      <a:lnTo>
                        <a:pt x="52" y="622"/>
                      </a:lnTo>
                      <a:lnTo>
                        <a:pt x="59" y="615"/>
                      </a:lnTo>
                      <a:lnTo>
                        <a:pt x="63" y="592"/>
                      </a:lnTo>
                      <a:lnTo>
                        <a:pt x="85" y="574"/>
                      </a:lnTo>
                      <a:lnTo>
                        <a:pt x="107" y="555"/>
                      </a:lnTo>
                      <a:lnTo>
                        <a:pt x="111" y="533"/>
                      </a:lnTo>
                      <a:lnTo>
                        <a:pt x="137" y="511"/>
                      </a:lnTo>
                      <a:lnTo>
                        <a:pt x="163" y="485"/>
                      </a:lnTo>
                      <a:lnTo>
                        <a:pt x="159" y="474"/>
                      </a:lnTo>
                      <a:lnTo>
                        <a:pt x="159" y="459"/>
                      </a:lnTo>
                      <a:lnTo>
                        <a:pt x="178" y="448"/>
                      </a:lnTo>
                      <a:lnTo>
                        <a:pt x="185" y="444"/>
                      </a:lnTo>
                      <a:lnTo>
                        <a:pt x="181" y="422"/>
                      </a:lnTo>
                      <a:lnTo>
                        <a:pt x="181" y="400"/>
                      </a:lnTo>
                      <a:lnTo>
                        <a:pt x="174" y="396"/>
                      </a:lnTo>
                      <a:lnTo>
                        <a:pt x="163" y="400"/>
                      </a:lnTo>
                      <a:lnTo>
                        <a:pt x="152" y="385"/>
                      </a:lnTo>
                      <a:lnTo>
                        <a:pt x="141" y="344"/>
                      </a:lnTo>
                      <a:lnTo>
                        <a:pt x="119" y="314"/>
                      </a:lnTo>
                      <a:lnTo>
                        <a:pt x="126" y="273"/>
                      </a:lnTo>
                      <a:lnTo>
                        <a:pt x="122" y="255"/>
                      </a:lnTo>
                      <a:lnTo>
                        <a:pt x="96" y="229"/>
                      </a:lnTo>
                      <a:lnTo>
                        <a:pt x="107" y="196"/>
                      </a:lnTo>
                      <a:lnTo>
                        <a:pt x="100" y="177"/>
                      </a:lnTo>
                      <a:lnTo>
                        <a:pt x="81" y="158"/>
                      </a:lnTo>
                      <a:lnTo>
                        <a:pt x="70" y="170"/>
                      </a:lnTo>
                      <a:lnTo>
                        <a:pt x="30" y="129"/>
                      </a:lnTo>
                      <a:lnTo>
                        <a:pt x="19" y="114"/>
                      </a:lnTo>
                      <a:lnTo>
                        <a:pt x="11" y="99"/>
                      </a:lnTo>
                      <a:lnTo>
                        <a:pt x="0" y="92"/>
                      </a:lnTo>
                      <a:lnTo>
                        <a:pt x="15" y="78"/>
                      </a:lnTo>
                      <a:lnTo>
                        <a:pt x="37" y="78"/>
                      </a:lnTo>
                      <a:lnTo>
                        <a:pt x="48" y="95"/>
                      </a:lnTo>
                      <a:lnTo>
                        <a:pt x="78" y="129"/>
                      </a:lnTo>
                      <a:lnTo>
                        <a:pt x="107" y="110"/>
                      </a:lnTo>
                      <a:lnTo>
                        <a:pt x="126" y="114"/>
                      </a:lnTo>
                      <a:lnTo>
                        <a:pt x="130" y="125"/>
                      </a:lnTo>
                      <a:lnTo>
                        <a:pt x="152" y="129"/>
                      </a:lnTo>
                      <a:lnTo>
                        <a:pt x="159" y="99"/>
                      </a:lnTo>
                      <a:lnTo>
                        <a:pt x="170" y="89"/>
                      </a:lnTo>
                      <a:lnTo>
                        <a:pt x="178" y="78"/>
                      </a:lnTo>
                      <a:lnTo>
                        <a:pt x="178" y="67"/>
                      </a:lnTo>
                      <a:lnTo>
                        <a:pt x="174" y="37"/>
                      </a:lnTo>
                      <a:lnTo>
                        <a:pt x="193" y="19"/>
                      </a:lnTo>
                      <a:lnTo>
                        <a:pt x="204" y="19"/>
                      </a:lnTo>
                      <a:lnTo>
                        <a:pt x="222" y="0"/>
                      </a:lnTo>
                      <a:lnTo>
                        <a:pt x="244" y="26"/>
                      </a:lnTo>
                      <a:lnTo>
                        <a:pt x="252" y="37"/>
                      </a:lnTo>
                      <a:lnTo>
                        <a:pt x="244" y="59"/>
                      </a:lnTo>
                      <a:lnTo>
                        <a:pt x="226" y="74"/>
                      </a:lnTo>
                      <a:lnTo>
                        <a:pt x="211" y="92"/>
                      </a:lnTo>
                      <a:lnTo>
                        <a:pt x="215" y="110"/>
                      </a:lnTo>
                      <a:lnTo>
                        <a:pt x="248" y="85"/>
                      </a:lnTo>
                      <a:lnTo>
                        <a:pt x="248" y="63"/>
                      </a:lnTo>
                      <a:lnTo>
                        <a:pt x="252" y="30"/>
                      </a:lnTo>
                      <a:lnTo>
                        <a:pt x="263" y="22"/>
                      </a:lnTo>
                      <a:lnTo>
                        <a:pt x="275" y="63"/>
                      </a:lnTo>
                      <a:lnTo>
                        <a:pt x="275" y="99"/>
                      </a:lnTo>
                      <a:lnTo>
                        <a:pt x="267" y="114"/>
                      </a:lnTo>
                      <a:lnTo>
                        <a:pt x="267" y="136"/>
                      </a:lnTo>
                      <a:lnTo>
                        <a:pt x="297" y="158"/>
                      </a:lnTo>
                      <a:lnTo>
                        <a:pt x="297" y="173"/>
                      </a:lnTo>
                      <a:lnTo>
                        <a:pt x="316" y="199"/>
                      </a:lnTo>
                      <a:lnTo>
                        <a:pt x="323" y="218"/>
                      </a:lnTo>
                      <a:lnTo>
                        <a:pt x="319" y="262"/>
                      </a:lnTo>
                      <a:lnTo>
                        <a:pt x="331" y="311"/>
                      </a:lnTo>
                      <a:lnTo>
                        <a:pt x="349" y="351"/>
                      </a:lnTo>
                      <a:lnTo>
                        <a:pt x="345" y="411"/>
                      </a:lnTo>
                      <a:lnTo>
                        <a:pt x="360" y="448"/>
                      </a:lnTo>
                      <a:lnTo>
                        <a:pt x="368" y="463"/>
                      </a:lnTo>
                      <a:lnTo>
                        <a:pt x="375" y="518"/>
                      </a:lnTo>
                      <a:lnTo>
                        <a:pt x="382" y="541"/>
                      </a:lnTo>
                      <a:lnTo>
                        <a:pt x="419" y="566"/>
                      </a:lnTo>
                      <a:lnTo>
                        <a:pt x="438" y="589"/>
                      </a:lnTo>
                      <a:lnTo>
                        <a:pt x="438" y="604"/>
                      </a:lnTo>
                      <a:lnTo>
                        <a:pt x="423" y="673"/>
                      </a:lnTo>
                      <a:lnTo>
                        <a:pt x="416" y="680"/>
                      </a:lnTo>
                      <a:lnTo>
                        <a:pt x="423" y="695"/>
                      </a:lnTo>
                      <a:lnTo>
                        <a:pt x="405" y="721"/>
                      </a:lnTo>
                      <a:lnTo>
                        <a:pt x="382" y="732"/>
                      </a:lnTo>
                      <a:lnTo>
                        <a:pt x="382" y="744"/>
                      </a:lnTo>
                      <a:lnTo>
                        <a:pt x="349" y="788"/>
                      </a:lnTo>
                      <a:lnTo>
                        <a:pt x="327" y="799"/>
                      </a:lnTo>
                      <a:lnTo>
                        <a:pt x="323" y="825"/>
                      </a:lnTo>
                      <a:lnTo>
                        <a:pt x="301" y="825"/>
                      </a:lnTo>
                      <a:lnTo>
                        <a:pt x="290" y="833"/>
                      </a:lnTo>
                      <a:lnTo>
                        <a:pt x="267" y="840"/>
                      </a:lnTo>
                      <a:lnTo>
                        <a:pt x="237" y="836"/>
                      </a:lnTo>
                      <a:lnTo>
                        <a:pt x="215" y="855"/>
                      </a:lnTo>
                      <a:lnTo>
                        <a:pt x="189" y="870"/>
                      </a:lnTo>
                      <a:lnTo>
                        <a:pt x="163" y="877"/>
                      </a:lnTo>
                      <a:lnTo>
                        <a:pt x="144" y="892"/>
                      </a:lnTo>
                      <a:lnTo>
                        <a:pt x="122" y="903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</p:grpSp>
          <p:grpSp>
            <p:nvGrpSpPr>
              <p:cNvPr id="63533" name="Group 44"/>
              <p:cNvGrpSpPr>
                <a:grpSpLocks noChangeAspect="1"/>
              </p:cNvGrpSpPr>
              <p:nvPr/>
            </p:nvGrpSpPr>
            <p:grpSpPr bwMode="auto">
              <a:xfrm>
                <a:off x="2737" y="948"/>
                <a:ext cx="283" cy="460"/>
                <a:chOff x="2737" y="948"/>
                <a:chExt cx="283" cy="460"/>
              </a:xfrm>
            </p:grpSpPr>
            <p:sp>
              <p:nvSpPr>
                <p:cNvPr id="63534" name="Freeform 45"/>
                <p:cNvSpPr>
                  <a:spLocks noChangeAspect="1"/>
                </p:cNvSpPr>
                <p:nvPr/>
              </p:nvSpPr>
              <p:spPr bwMode="auto">
                <a:xfrm>
                  <a:off x="2897" y="948"/>
                  <a:ext cx="16" cy="22"/>
                </a:xfrm>
                <a:custGeom>
                  <a:avLst/>
                  <a:gdLst>
                    <a:gd name="T0" fmla="*/ 10 w 16"/>
                    <a:gd name="T1" fmla="*/ 2 h 22"/>
                    <a:gd name="T2" fmla="*/ 0 w 16"/>
                    <a:gd name="T3" fmla="*/ 0 h 22"/>
                    <a:gd name="T4" fmla="*/ 8 w 16"/>
                    <a:gd name="T5" fmla="*/ 22 h 22"/>
                    <a:gd name="T6" fmla="*/ 16 w 16"/>
                    <a:gd name="T7" fmla="*/ 17 h 22"/>
                    <a:gd name="T8" fmla="*/ 10 w 16"/>
                    <a:gd name="T9" fmla="*/ 2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2"/>
                    <a:gd name="T17" fmla="*/ 16 w 16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2">
                      <a:moveTo>
                        <a:pt x="10" y="2"/>
                      </a:moveTo>
                      <a:lnTo>
                        <a:pt x="0" y="0"/>
                      </a:lnTo>
                      <a:lnTo>
                        <a:pt x="8" y="22"/>
                      </a:lnTo>
                      <a:lnTo>
                        <a:pt x="16" y="17"/>
                      </a:lnTo>
                      <a:lnTo>
                        <a:pt x="10" y="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35" name="Freeform 46"/>
                <p:cNvSpPr>
                  <a:spLocks noChangeAspect="1"/>
                </p:cNvSpPr>
                <p:nvPr/>
              </p:nvSpPr>
              <p:spPr bwMode="auto">
                <a:xfrm>
                  <a:off x="2928" y="1031"/>
                  <a:ext cx="16" cy="45"/>
                </a:xfrm>
                <a:custGeom>
                  <a:avLst/>
                  <a:gdLst>
                    <a:gd name="T0" fmla="*/ 16 w 16"/>
                    <a:gd name="T1" fmla="*/ 0 h 45"/>
                    <a:gd name="T2" fmla="*/ 0 w 16"/>
                    <a:gd name="T3" fmla="*/ 9 h 45"/>
                    <a:gd name="T4" fmla="*/ 0 w 16"/>
                    <a:gd name="T5" fmla="*/ 45 h 45"/>
                    <a:gd name="T6" fmla="*/ 8 w 16"/>
                    <a:gd name="T7" fmla="*/ 28 h 45"/>
                    <a:gd name="T8" fmla="*/ 11 w 16"/>
                    <a:gd name="T9" fmla="*/ 9 h 45"/>
                    <a:gd name="T10" fmla="*/ 5 w 16"/>
                    <a:gd name="T11" fmla="*/ 8 h 45"/>
                    <a:gd name="T12" fmla="*/ 16 w 16"/>
                    <a:gd name="T13" fmla="*/ 0 h 4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"/>
                    <a:gd name="T22" fmla="*/ 0 h 45"/>
                    <a:gd name="T23" fmla="*/ 16 w 16"/>
                    <a:gd name="T24" fmla="*/ 45 h 4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" h="45">
                      <a:moveTo>
                        <a:pt x="16" y="0"/>
                      </a:moveTo>
                      <a:lnTo>
                        <a:pt x="0" y="9"/>
                      </a:lnTo>
                      <a:lnTo>
                        <a:pt x="0" y="45"/>
                      </a:lnTo>
                      <a:lnTo>
                        <a:pt x="8" y="28"/>
                      </a:lnTo>
                      <a:lnTo>
                        <a:pt x="11" y="9"/>
                      </a:lnTo>
                      <a:lnTo>
                        <a:pt x="5" y="8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36" name="Freeform 47"/>
                <p:cNvSpPr>
                  <a:spLocks noChangeAspect="1"/>
                </p:cNvSpPr>
                <p:nvPr/>
              </p:nvSpPr>
              <p:spPr bwMode="auto">
                <a:xfrm>
                  <a:off x="2953" y="1096"/>
                  <a:ext cx="19" cy="26"/>
                </a:xfrm>
                <a:custGeom>
                  <a:avLst/>
                  <a:gdLst>
                    <a:gd name="T0" fmla="*/ 4 w 19"/>
                    <a:gd name="T1" fmla="*/ 0 h 26"/>
                    <a:gd name="T2" fmla="*/ 0 w 19"/>
                    <a:gd name="T3" fmla="*/ 7 h 26"/>
                    <a:gd name="T4" fmla="*/ 6 w 19"/>
                    <a:gd name="T5" fmla="*/ 26 h 26"/>
                    <a:gd name="T6" fmla="*/ 17 w 19"/>
                    <a:gd name="T7" fmla="*/ 20 h 26"/>
                    <a:gd name="T8" fmla="*/ 19 w 19"/>
                    <a:gd name="T9" fmla="*/ 11 h 26"/>
                    <a:gd name="T10" fmla="*/ 4 w 19"/>
                    <a:gd name="T11" fmla="*/ 0 h 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"/>
                    <a:gd name="T19" fmla="*/ 0 h 26"/>
                    <a:gd name="T20" fmla="*/ 19 w 19"/>
                    <a:gd name="T21" fmla="*/ 26 h 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" h="26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6" y="26"/>
                      </a:lnTo>
                      <a:lnTo>
                        <a:pt x="17" y="20"/>
                      </a:lnTo>
                      <a:lnTo>
                        <a:pt x="19" y="11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37" name="Freeform 48"/>
                <p:cNvSpPr>
                  <a:spLocks noChangeAspect="1"/>
                </p:cNvSpPr>
                <p:nvPr/>
              </p:nvSpPr>
              <p:spPr bwMode="auto">
                <a:xfrm>
                  <a:off x="2848" y="1092"/>
                  <a:ext cx="42" cy="39"/>
                </a:xfrm>
                <a:custGeom>
                  <a:avLst/>
                  <a:gdLst>
                    <a:gd name="T0" fmla="*/ 42 w 42"/>
                    <a:gd name="T1" fmla="*/ 17 h 39"/>
                    <a:gd name="T2" fmla="*/ 33 w 42"/>
                    <a:gd name="T3" fmla="*/ 17 h 39"/>
                    <a:gd name="T4" fmla="*/ 21 w 42"/>
                    <a:gd name="T5" fmla="*/ 0 h 39"/>
                    <a:gd name="T6" fmla="*/ 13 w 42"/>
                    <a:gd name="T7" fmla="*/ 11 h 39"/>
                    <a:gd name="T8" fmla="*/ 2 w 42"/>
                    <a:gd name="T9" fmla="*/ 7 h 39"/>
                    <a:gd name="T10" fmla="*/ 0 w 42"/>
                    <a:gd name="T11" fmla="*/ 17 h 39"/>
                    <a:gd name="T12" fmla="*/ 6 w 42"/>
                    <a:gd name="T13" fmla="*/ 24 h 39"/>
                    <a:gd name="T14" fmla="*/ 6 w 42"/>
                    <a:gd name="T15" fmla="*/ 32 h 39"/>
                    <a:gd name="T16" fmla="*/ 13 w 42"/>
                    <a:gd name="T17" fmla="*/ 39 h 39"/>
                    <a:gd name="T18" fmla="*/ 21 w 42"/>
                    <a:gd name="T19" fmla="*/ 33 h 39"/>
                    <a:gd name="T20" fmla="*/ 36 w 42"/>
                    <a:gd name="T21" fmla="*/ 37 h 39"/>
                    <a:gd name="T22" fmla="*/ 42 w 42"/>
                    <a:gd name="T23" fmla="*/ 17 h 3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2"/>
                    <a:gd name="T37" fmla="*/ 0 h 39"/>
                    <a:gd name="T38" fmla="*/ 42 w 42"/>
                    <a:gd name="T39" fmla="*/ 39 h 39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2" h="39">
                      <a:moveTo>
                        <a:pt x="42" y="17"/>
                      </a:moveTo>
                      <a:lnTo>
                        <a:pt x="33" y="17"/>
                      </a:lnTo>
                      <a:lnTo>
                        <a:pt x="21" y="0"/>
                      </a:lnTo>
                      <a:lnTo>
                        <a:pt x="13" y="11"/>
                      </a:lnTo>
                      <a:lnTo>
                        <a:pt x="2" y="7"/>
                      </a:lnTo>
                      <a:lnTo>
                        <a:pt x="0" y="17"/>
                      </a:lnTo>
                      <a:lnTo>
                        <a:pt x="6" y="24"/>
                      </a:lnTo>
                      <a:lnTo>
                        <a:pt x="6" y="32"/>
                      </a:lnTo>
                      <a:lnTo>
                        <a:pt x="13" y="39"/>
                      </a:lnTo>
                      <a:lnTo>
                        <a:pt x="21" y="33"/>
                      </a:lnTo>
                      <a:lnTo>
                        <a:pt x="36" y="37"/>
                      </a:lnTo>
                      <a:lnTo>
                        <a:pt x="42" y="1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38" name="Freeform 49"/>
                <p:cNvSpPr>
                  <a:spLocks noChangeAspect="1"/>
                </p:cNvSpPr>
                <p:nvPr/>
              </p:nvSpPr>
              <p:spPr bwMode="auto">
                <a:xfrm>
                  <a:off x="2944" y="1189"/>
                  <a:ext cx="58" cy="40"/>
                </a:xfrm>
                <a:custGeom>
                  <a:avLst/>
                  <a:gdLst>
                    <a:gd name="T0" fmla="*/ 7 w 58"/>
                    <a:gd name="T1" fmla="*/ 0 h 40"/>
                    <a:gd name="T2" fmla="*/ 0 w 58"/>
                    <a:gd name="T3" fmla="*/ 4 h 40"/>
                    <a:gd name="T4" fmla="*/ 21 w 58"/>
                    <a:gd name="T5" fmla="*/ 24 h 40"/>
                    <a:gd name="T6" fmla="*/ 28 w 58"/>
                    <a:gd name="T7" fmla="*/ 24 h 40"/>
                    <a:gd name="T8" fmla="*/ 51 w 58"/>
                    <a:gd name="T9" fmla="*/ 40 h 40"/>
                    <a:gd name="T10" fmla="*/ 58 w 58"/>
                    <a:gd name="T11" fmla="*/ 33 h 40"/>
                    <a:gd name="T12" fmla="*/ 52 w 58"/>
                    <a:gd name="T13" fmla="*/ 16 h 40"/>
                    <a:gd name="T14" fmla="*/ 51 w 58"/>
                    <a:gd name="T15" fmla="*/ 7 h 40"/>
                    <a:gd name="T16" fmla="*/ 34 w 58"/>
                    <a:gd name="T17" fmla="*/ 7 h 40"/>
                    <a:gd name="T18" fmla="*/ 21 w 58"/>
                    <a:gd name="T19" fmla="*/ 0 h 40"/>
                    <a:gd name="T20" fmla="*/ 7 w 58"/>
                    <a:gd name="T21" fmla="*/ 0 h 4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8"/>
                    <a:gd name="T34" fmla="*/ 0 h 40"/>
                    <a:gd name="T35" fmla="*/ 58 w 58"/>
                    <a:gd name="T36" fmla="*/ 40 h 4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8" h="40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21" y="24"/>
                      </a:lnTo>
                      <a:lnTo>
                        <a:pt x="28" y="24"/>
                      </a:lnTo>
                      <a:lnTo>
                        <a:pt x="51" y="40"/>
                      </a:lnTo>
                      <a:lnTo>
                        <a:pt x="58" y="33"/>
                      </a:lnTo>
                      <a:lnTo>
                        <a:pt x="52" y="16"/>
                      </a:lnTo>
                      <a:lnTo>
                        <a:pt x="51" y="7"/>
                      </a:lnTo>
                      <a:lnTo>
                        <a:pt x="34" y="7"/>
                      </a:lnTo>
                      <a:lnTo>
                        <a:pt x="21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39" name="Freeform 50"/>
                <p:cNvSpPr>
                  <a:spLocks noChangeAspect="1"/>
                </p:cNvSpPr>
                <p:nvPr/>
              </p:nvSpPr>
              <p:spPr bwMode="auto">
                <a:xfrm>
                  <a:off x="2821" y="1213"/>
                  <a:ext cx="37" cy="59"/>
                </a:xfrm>
                <a:custGeom>
                  <a:avLst/>
                  <a:gdLst>
                    <a:gd name="T0" fmla="*/ 33 w 37"/>
                    <a:gd name="T1" fmla="*/ 0 h 59"/>
                    <a:gd name="T2" fmla="*/ 37 w 37"/>
                    <a:gd name="T3" fmla="*/ 11 h 59"/>
                    <a:gd name="T4" fmla="*/ 19 w 37"/>
                    <a:gd name="T5" fmla="*/ 39 h 59"/>
                    <a:gd name="T6" fmla="*/ 20 w 37"/>
                    <a:gd name="T7" fmla="*/ 48 h 59"/>
                    <a:gd name="T8" fmla="*/ 9 w 37"/>
                    <a:gd name="T9" fmla="*/ 59 h 59"/>
                    <a:gd name="T10" fmla="*/ 0 w 37"/>
                    <a:gd name="T11" fmla="*/ 50 h 59"/>
                    <a:gd name="T12" fmla="*/ 4 w 37"/>
                    <a:gd name="T13" fmla="*/ 42 h 59"/>
                    <a:gd name="T14" fmla="*/ 6 w 37"/>
                    <a:gd name="T15" fmla="*/ 24 h 59"/>
                    <a:gd name="T16" fmla="*/ 15 w 37"/>
                    <a:gd name="T17" fmla="*/ 13 h 59"/>
                    <a:gd name="T18" fmla="*/ 4 w 37"/>
                    <a:gd name="T19" fmla="*/ 4 h 59"/>
                    <a:gd name="T20" fmla="*/ 11 w 37"/>
                    <a:gd name="T21" fmla="*/ 0 h 59"/>
                    <a:gd name="T22" fmla="*/ 22 w 37"/>
                    <a:gd name="T23" fmla="*/ 6 h 59"/>
                    <a:gd name="T24" fmla="*/ 33 w 37"/>
                    <a:gd name="T25" fmla="*/ 0 h 5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7"/>
                    <a:gd name="T40" fmla="*/ 0 h 59"/>
                    <a:gd name="T41" fmla="*/ 37 w 37"/>
                    <a:gd name="T42" fmla="*/ 59 h 5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7" h="59">
                      <a:moveTo>
                        <a:pt x="33" y="0"/>
                      </a:moveTo>
                      <a:lnTo>
                        <a:pt x="37" y="11"/>
                      </a:lnTo>
                      <a:lnTo>
                        <a:pt x="19" y="39"/>
                      </a:lnTo>
                      <a:lnTo>
                        <a:pt x="20" y="48"/>
                      </a:lnTo>
                      <a:lnTo>
                        <a:pt x="9" y="59"/>
                      </a:lnTo>
                      <a:lnTo>
                        <a:pt x="0" y="50"/>
                      </a:lnTo>
                      <a:lnTo>
                        <a:pt x="4" y="42"/>
                      </a:lnTo>
                      <a:lnTo>
                        <a:pt x="6" y="24"/>
                      </a:lnTo>
                      <a:lnTo>
                        <a:pt x="15" y="13"/>
                      </a:lnTo>
                      <a:lnTo>
                        <a:pt x="4" y="4"/>
                      </a:lnTo>
                      <a:lnTo>
                        <a:pt x="11" y="0"/>
                      </a:lnTo>
                      <a:lnTo>
                        <a:pt x="22" y="6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40" name="Freeform 51"/>
                <p:cNvSpPr>
                  <a:spLocks noChangeAspect="1"/>
                </p:cNvSpPr>
                <p:nvPr/>
              </p:nvSpPr>
              <p:spPr bwMode="auto">
                <a:xfrm>
                  <a:off x="2839" y="1250"/>
                  <a:ext cx="32" cy="55"/>
                </a:xfrm>
                <a:custGeom>
                  <a:avLst/>
                  <a:gdLst>
                    <a:gd name="T0" fmla="*/ 28 w 32"/>
                    <a:gd name="T1" fmla="*/ 0 h 55"/>
                    <a:gd name="T2" fmla="*/ 21 w 32"/>
                    <a:gd name="T3" fmla="*/ 0 h 55"/>
                    <a:gd name="T4" fmla="*/ 21 w 32"/>
                    <a:gd name="T5" fmla="*/ 4 h 55"/>
                    <a:gd name="T6" fmla="*/ 21 w 32"/>
                    <a:gd name="T7" fmla="*/ 7 h 55"/>
                    <a:gd name="T8" fmla="*/ 21 w 32"/>
                    <a:gd name="T9" fmla="*/ 11 h 55"/>
                    <a:gd name="T10" fmla="*/ 15 w 32"/>
                    <a:gd name="T11" fmla="*/ 21 h 55"/>
                    <a:gd name="T12" fmla="*/ 6 w 32"/>
                    <a:gd name="T13" fmla="*/ 30 h 55"/>
                    <a:gd name="T14" fmla="*/ 8 w 32"/>
                    <a:gd name="T15" fmla="*/ 37 h 55"/>
                    <a:gd name="T16" fmla="*/ 0 w 32"/>
                    <a:gd name="T17" fmla="*/ 49 h 55"/>
                    <a:gd name="T18" fmla="*/ 8 w 32"/>
                    <a:gd name="T19" fmla="*/ 55 h 55"/>
                    <a:gd name="T20" fmla="*/ 28 w 32"/>
                    <a:gd name="T21" fmla="*/ 26 h 55"/>
                    <a:gd name="T22" fmla="*/ 28 w 32"/>
                    <a:gd name="T23" fmla="*/ 19 h 55"/>
                    <a:gd name="T24" fmla="*/ 32 w 32"/>
                    <a:gd name="T25" fmla="*/ 11 h 55"/>
                    <a:gd name="T26" fmla="*/ 28 w 32"/>
                    <a:gd name="T27" fmla="*/ 0 h 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2"/>
                    <a:gd name="T43" fmla="*/ 0 h 55"/>
                    <a:gd name="T44" fmla="*/ 32 w 32"/>
                    <a:gd name="T45" fmla="*/ 55 h 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2" h="55">
                      <a:moveTo>
                        <a:pt x="28" y="0"/>
                      </a:moveTo>
                      <a:lnTo>
                        <a:pt x="21" y="0"/>
                      </a:lnTo>
                      <a:lnTo>
                        <a:pt x="21" y="4"/>
                      </a:lnTo>
                      <a:lnTo>
                        <a:pt x="21" y="7"/>
                      </a:lnTo>
                      <a:lnTo>
                        <a:pt x="21" y="11"/>
                      </a:lnTo>
                      <a:lnTo>
                        <a:pt x="15" y="21"/>
                      </a:lnTo>
                      <a:lnTo>
                        <a:pt x="6" y="30"/>
                      </a:lnTo>
                      <a:lnTo>
                        <a:pt x="8" y="37"/>
                      </a:lnTo>
                      <a:lnTo>
                        <a:pt x="0" y="49"/>
                      </a:lnTo>
                      <a:lnTo>
                        <a:pt x="8" y="55"/>
                      </a:lnTo>
                      <a:lnTo>
                        <a:pt x="28" y="26"/>
                      </a:lnTo>
                      <a:lnTo>
                        <a:pt x="28" y="19"/>
                      </a:lnTo>
                      <a:lnTo>
                        <a:pt x="32" y="11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41" name="Freeform 52"/>
                <p:cNvSpPr>
                  <a:spLocks noChangeAspect="1"/>
                </p:cNvSpPr>
                <p:nvPr/>
              </p:nvSpPr>
              <p:spPr bwMode="auto">
                <a:xfrm>
                  <a:off x="2737" y="1318"/>
                  <a:ext cx="44" cy="79"/>
                </a:xfrm>
                <a:custGeom>
                  <a:avLst/>
                  <a:gdLst>
                    <a:gd name="T0" fmla="*/ 29 w 44"/>
                    <a:gd name="T1" fmla="*/ 2 h 79"/>
                    <a:gd name="T2" fmla="*/ 25 w 44"/>
                    <a:gd name="T3" fmla="*/ 4 h 79"/>
                    <a:gd name="T4" fmla="*/ 17 w 44"/>
                    <a:gd name="T5" fmla="*/ 0 h 79"/>
                    <a:gd name="T6" fmla="*/ 4 w 44"/>
                    <a:gd name="T7" fmla="*/ 2 h 79"/>
                    <a:gd name="T8" fmla="*/ 4 w 44"/>
                    <a:gd name="T9" fmla="*/ 20 h 79"/>
                    <a:gd name="T10" fmla="*/ 11 w 44"/>
                    <a:gd name="T11" fmla="*/ 22 h 79"/>
                    <a:gd name="T12" fmla="*/ 11 w 44"/>
                    <a:gd name="T13" fmla="*/ 15 h 79"/>
                    <a:gd name="T14" fmla="*/ 23 w 44"/>
                    <a:gd name="T15" fmla="*/ 28 h 79"/>
                    <a:gd name="T16" fmla="*/ 19 w 44"/>
                    <a:gd name="T17" fmla="*/ 39 h 79"/>
                    <a:gd name="T18" fmla="*/ 10 w 44"/>
                    <a:gd name="T19" fmla="*/ 46 h 79"/>
                    <a:gd name="T20" fmla="*/ 6 w 44"/>
                    <a:gd name="T21" fmla="*/ 62 h 79"/>
                    <a:gd name="T22" fmla="*/ 0 w 44"/>
                    <a:gd name="T23" fmla="*/ 70 h 79"/>
                    <a:gd name="T24" fmla="*/ 8 w 44"/>
                    <a:gd name="T25" fmla="*/ 79 h 79"/>
                    <a:gd name="T26" fmla="*/ 31 w 44"/>
                    <a:gd name="T27" fmla="*/ 64 h 79"/>
                    <a:gd name="T28" fmla="*/ 23 w 44"/>
                    <a:gd name="T29" fmla="*/ 53 h 79"/>
                    <a:gd name="T30" fmla="*/ 29 w 44"/>
                    <a:gd name="T31" fmla="*/ 35 h 79"/>
                    <a:gd name="T32" fmla="*/ 42 w 44"/>
                    <a:gd name="T33" fmla="*/ 26 h 79"/>
                    <a:gd name="T34" fmla="*/ 44 w 44"/>
                    <a:gd name="T35" fmla="*/ 13 h 79"/>
                    <a:gd name="T36" fmla="*/ 29 w 44"/>
                    <a:gd name="T37" fmla="*/ 2 h 7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4"/>
                    <a:gd name="T58" fmla="*/ 0 h 79"/>
                    <a:gd name="T59" fmla="*/ 44 w 44"/>
                    <a:gd name="T60" fmla="*/ 79 h 79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4" h="79">
                      <a:moveTo>
                        <a:pt x="29" y="2"/>
                      </a:moveTo>
                      <a:lnTo>
                        <a:pt x="25" y="4"/>
                      </a:lnTo>
                      <a:lnTo>
                        <a:pt x="17" y="0"/>
                      </a:lnTo>
                      <a:lnTo>
                        <a:pt x="4" y="2"/>
                      </a:lnTo>
                      <a:lnTo>
                        <a:pt x="4" y="20"/>
                      </a:lnTo>
                      <a:lnTo>
                        <a:pt x="11" y="22"/>
                      </a:lnTo>
                      <a:lnTo>
                        <a:pt x="11" y="15"/>
                      </a:lnTo>
                      <a:lnTo>
                        <a:pt x="23" y="28"/>
                      </a:lnTo>
                      <a:lnTo>
                        <a:pt x="19" y="39"/>
                      </a:lnTo>
                      <a:lnTo>
                        <a:pt x="10" y="46"/>
                      </a:lnTo>
                      <a:lnTo>
                        <a:pt x="6" y="62"/>
                      </a:lnTo>
                      <a:lnTo>
                        <a:pt x="0" y="70"/>
                      </a:lnTo>
                      <a:lnTo>
                        <a:pt x="8" y="79"/>
                      </a:lnTo>
                      <a:lnTo>
                        <a:pt x="31" y="64"/>
                      </a:lnTo>
                      <a:lnTo>
                        <a:pt x="23" y="53"/>
                      </a:lnTo>
                      <a:lnTo>
                        <a:pt x="29" y="35"/>
                      </a:lnTo>
                      <a:lnTo>
                        <a:pt x="42" y="26"/>
                      </a:lnTo>
                      <a:lnTo>
                        <a:pt x="44" y="13"/>
                      </a:lnTo>
                      <a:lnTo>
                        <a:pt x="29" y="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42" name="Freeform 53"/>
                <p:cNvSpPr>
                  <a:spLocks noChangeAspect="1"/>
                </p:cNvSpPr>
                <p:nvPr/>
              </p:nvSpPr>
              <p:spPr bwMode="auto">
                <a:xfrm>
                  <a:off x="2763" y="1361"/>
                  <a:ext cx="27" cy="47"/>
                </a:xfrm>
                <a:custGeom>
                  <a:avLst/>
                  <a:gdLst>
                    <a:gd name="T0" fmla="*/ 17 w 27"/>
                    <a:gd name="T1" fmla="*/ 0 h 47"/>
                    <a:gd name="T2" fmla="*/ 27 w 27"/>
                    <a:gd name="T3" fmla="*/ 11 h 47"/>
                    <a:gd name="T4" fmla="*/ 21 w 27"/>
                    <a:gd name="T5" fmla="*/ 23 h 47"/>
                    <a:gd name="T6" fmla="*/ 19 w 27"/>
                    <a:gd name="T7" fmla="*/ 34 h 47"/>
                    <a:gd name="T8" fmla="*/ 6 w 27"/>
                    <a:gd name="T9" fmla="*/ 47 h 47"/>
                    <a:gd name="T10" fmla="*/ 0 w 27"/>
                    <a:gd name="T11" fmla="*/ 38 h 47"/>
                    <a:gd name="T12" fmla="*/ 6 w 27"/>
                    <a:gd name="T13" fmla="*/ 21 h 47"/>
                    <a:gd name="T14" fmla="*/ 17 w 27"/>
                    <a:gd name="T15" fmla="*/ 0 h 4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7"/>
                    <a:gd name="T25" fmla="*/ 0 h 47"/>
                    <a:gd name="T26" fmla="*/ 27 w 27"/>
                    <a:gd name="T27" fmla="*/ 47 h 4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7" h="47">
                      <a:moveTo>
                        <a:pt x="17" y="0"/>
                      </a:moveTo>
                      <a:lnTo>
                        <a:pt x="27" y="11"/>
                      </a:lnTo>
                      <a:lnTo>
                        <a:pt x="21" y="23"/>
                      </a:lnTo>
                      <a:lnTo>
                        <a:pt x="19" y="34"/>
                      </a:lnTo>
                      <a:lnTo>
                        <a:pt x="6" y="47"/>
                      </a:lnTo>
                      <a:lnTo>
                        <a:pt x="0" y="38"/>
                      </a:lnTo>
                      <a:lnTo>
                        <a:pt x="6" y="21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43" name="Freeform 54"/>
                <p:cNvSpPr>
                  <a:spLocks noChangeAspect="1"/>
                </p:cNvSpPr>
                <p:nvPr/>
              </p:nvSpPr>
              <p:spPr bwMode="auto">
                <a:xfrm>
                  <a:off x="2811" y="1318"/>
                  <a:ext cx="28" cy="70"/>
                </a:xfrm>
                <a:custGeom>
                  <a:avLst/>
                  <a:gdLst>
                    <a:gd name="T0" fmla="*/ 13 w 28"/>
                    <a:gd name="T1" fmla="*/ 0 h 70"/>
                    <a:gd name="T2" fmla="*/ 26 w 28"/>
                    <a:gd name="T3" fmla="*/ 13 h 70"/>
                    <a:gd name="T4" fmla="*/ 24 w 28"/>
                    <a:gd name="T5" fmla="*/ 22 h 70"/>
                    <a:gd name="T6" fmla="*/ 19 w 28"/>
                    <a:gd name="T7" fmla="*/ 29 h 70"/>
                    <a:gd name="T8" fmla="*/ 26 w 28"/>
                    <a:gd name="T9" fmla="*/ 48 h 70"/>
                    <a:gd name="T10" fmla="*/ 28 w 28"/>
                    <a:gd name="T11" fmla="*/ 57 h 70"/>
                    <a:gd name="T12" fmla="*/ 21 w 28"/>
                    <a:gd name="T13" fmla="*/ 68 h 70"/>
                    <a:gd name="T14" fmla="*/ 9 w 28"/>
                    <a:gd name="T15" fmla="*/ 70 h 70"/>
                    <a:gd name="T16" fmla="*/ 0 w 28"/>
                    <a:gd name="T17" fmla="*/ 55 h 70"/>
                    <a:gd name="T18" fmla="*/ 6 w 28"/>
                    <a:gd name="T19" fmla="*/ 42 h 70"/>
                    <a:gd name="T20" fmla="*/ 13 w 28"/>
                    <a:gd name="T21" fmla="*/ 29 h 70"/>
                    <a:gd name="T22" fmla="*/ 13 w 28"/>
                    <a:gd name="T23" fmla="*/ 15 h 70"/>
                    <a:gd name="T24" fmla="*/ 13 w 28"/>
                    <a:gd name="T25" fmla="*/ 0 h 7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8"/>
                    <a:gd name="T40" fmla="*/ 0 h 70"/>
                    <a:gd name="T41" fmla="*/ 28 w 28"/>
                    <a:gd name="T42" fmla="*/ 70 h 7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8" h="70">
                      <a:moveTo>
                        <a:pt x="13" y="0"/>
                      </a:moveTo>
                      <a:lnTo>
                        <a:pt x="26" y="13"/>
                      </a:lnTo>
                      <a:lnTo>
                        <a:pt x="24" y="22"/>
                      </a:lnTo>
                      <a:lnTo>
                        <a:pt x="19" y="29"/>
                      </a:lnTo>
                      <a:lnTo>
                        <a:pt x="26" y="48"/>
                      </a:lnTo>
                      <a:lnTo>
                        <a:pt x="28" y="57"/>
                      </a:lnTo>
                      <a:lnTo>
                        <a:pt x="21" y="68"/>
                      </a:lnTo>
                      <a:lnTo>
                        <a:pt x="9" y="70"/>
                      </a:lnTo>
                      <a:lnTo>
                        <a:pt x="0" y="55"/>
                      </a:lnTo>
                      <a:lnTo>
                        <a:pt x="6" y="42"/>
                      </a:lnTo>
                      <a:lnTo>
                        <a:pt x="13" y="29"/>
                      </a:lnTo>
                      <a:lnTo>
                        <a:pt x="13" y="15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44" name="Freeform 55"/>
                <p:cNvSpPr>
                  <a:spLocks noChangeAspect="1"/>
                </p:cNvSpPr>
                <p:nvPr/>
              </p:nvSpPr>
              <p:spPr bwMode="auto">
                <a:xfrm>
                  <a:off x="2867" y="1209"/>
                  <a:ext cx="153" cy="199"/>
                </a:xfrm>
                <a:custGeom>
                  <a:avLst/>
                  <a:gdLst>
                    <a:gd name="T0" fmla="*/ 45 w 153"/>
                    <a:gd name="T1" fmla="*/ 2 h 199"/>
                    <a:gd name="T2" fmla="*/ 29 w 153"/>
                    <a:gd name="T3" fmla="*/ 19 h 199"/>
                    <a:gd name="T4" fmla="*/ 21 w 153"/>
                    <a:gd name="T5" fmla="*/ 7 h 199"/>
                    <a:gd name="T6" fmla="*/ 20 w 153"/>
                    <a:gd name="T7" fmla="*/ 0 h 199"/>
                    <a:gd name="T8" fmla="*/ 6 w 153"/>
                    <a:gd name="T9" fmla="*/ 2 h 199"/>
                    <a:gd name="T10" fmla="*/ 0 w 153"/>
                    <a:gd name="T11" fmla="*/ 15 h 199"/>
                    <a:gd name="T12" fmla="*/ 11 w 153"/>
                    <a:gd name="T13" fmla="*/ 31 h 199"/>
                    <a:gd name="T14" fmla="*/ 14 w 153"/>
                    <a:gd name="T15" fmla="*/ 50 h 199"/>
                    <a:gd name="T16" fmla="*/ 29 w 153"/>
                    <a:gd name="T17" fmla="*/ 74 h 199"/>
                    <a:gd name="T18" fmla="*/ 42 w 153"/>
                    <a:gd name="T19" fmla="*/ 85 h 199"/>
                    <a:gd name="T20" fmla="*/ 40 w 153"/>
                    <a:gd name="T21" fmla="*/ 93 h 199"/>
                    <a:gd name="T22" fmla="*/ 42 w 153"/>
                    <a:gd name="T23" fmla="*/ 99 h 199"/>
                    <a:gd name="T24" fmla="*/ 42 w 153"/>
                    <a:gd name="T25" fmla="*/ 108 h 199"/>
                    <a:gd name="T26" fmla="*/ 60 w 153"/>
                    <a:gd name="T27" fmla="*/ 108 h 199"/>
                    <a:gd name="T28" fmla="*/ 75 w 153"/>
                    <a:gd name="T29" fmla="*/ 127 h 199"/>
                    <a:gd name="T30" fmla="*/ 73 w 153"/>
                    <a:gd name="T31" fmla="*/ 130 h 199"/>
                    <a:gd name="T32" fmla="*/ 68 w 153"/>
                    <a:gd name="T33" fmla="*/ 143 h 199"/>
                    <a:gd name="T34" fmla="*/ 58 w 153"/>
                    <a:gd name="T35" fmla="*/ 142 h 199"/>
                    <a:gd name="T36" fmla="*/ 45 w 153"/>
                    <a:gd name="T37" fmla="*/ 140 h 199"/>
                    <a:gd name="T38" fmla="*/ 36 w 153"/>
                    <a:gd name="T39" fmla="*/ 147 h 199"/>
                    <a:gd name="T40" fmla="*/ 40 w 153"/>
                    <a:gd name="T41" fmla="*/ 162 h 199"/>
                    <a:gd name="T42" fmla="*/ 49 w 153"/>
                    <a:gd name="T43" fmla="*/ 182 h 199"/>
                    <a:gd name="T44" fmla="*/ 73 w 153"/>
                    <a:gd name="T45" fmla="*/ 199 h 199"/>
                    <a:gd name="T46" fmla="*/ 94 w 153"/>
                    <a:gd name="T47" fmla="*/ 184 h 199"/>
                    <a:gd name="T48" fmla="*/ 92 w 153"/>
                    <a:gd name="T49" fmla="*/ 169 h 199"/>
                    <a:gd name="T50" fmla="*/ 90 w 153"/>
                    <a:gd name="T51" fmla="*/ 158 h 199"/>
                    <a:gd name="T52" fmla="*/ 92 w 153"/>
                    <a:gd name="T53" fmla="*/ 145 h 199"/>
                    <a:gd name="T54" fmla="*/ 101 w 153"/>
                    <a:gd name="T55" fmla="*/ 147 h 199"/>
                    <a:gd name="T56" fmla="*/ 109 w 153"/>
                    <a:gd name="T57" fmla="*/ 136 h 199"/>
                    <a:gd name="T58" fmla="*/ 120 w 153"/>
                    <a:gd name="T59" fmla="*/ 134 h 199"/>
                    <a:gd name="T60" fmla="*/ 131 w 153"/>
                    <a:gd name="T61" fmla="*/ 119 h 199"/>
                    <a:gd name="T62" fmla="*/ 116 w 153"/>
                    <a:gd name="T63" fmla="*/ 105 h 199"/>
                    <a:gd name="T64" fmla="*/ 105 w 153"/>
                    <a:gd name="T65" fmla="*/ 116 h 199"/>
                    <a:gd name="T66" fmla="*/ 101 w 153"/>
                    <a:gd name="T67" fmla="*/ 119 h 199"/>
                    <a:gd name="T68" fmla="*/ 90 w 153"/>
                    <a:gd name="T69" fmla="*/ 106 h 199"/>
                    <a:gd name="T70" fmla="*/ 97 w 153"/>
                    <a:gd name="T71" fmla="*/ 97 h 199"/>
                    <a:gd name="T72" fmla="*/ 105 w 153"/>
                    <a:gd name="T73" fmla="*/ 105 h 199"/>
                    <a:gd name="T74" fmla="*/ 114 w 153"/>
                    <a:gd name="T75" fmla="*/ 93 h 199"/>
                    <a:gd name="T76" fmla="*/ 127 w 153"/>
                    <a:gd name="T77" fmla="*/ 92 h 199"/>
                    <a:gd name="T78" fmla="*/ 133 w 153"/>
                    <a:gd name="T79" fmla="*/ 108 h 199"/>
                    <a:gd name="T80" fmla="*/ 144 w 153"/>
                    <a:gd name="T81" fmla="*/ 112 h 199"/>
                    <a:gd name="T82" fmla="*/ 153 w 153"/>
                    <a:gd name="T83" fmla="*/ 101 h 199"/>
                    <a:gd name="T84" fmla="*/ 131 w 153"/>
                    <a:gd name="T85" fmla="*/ 78 h 199"/>
                    <a:gd name="T86" fmla="*/ 134 w 153"/>
                    <a:gd name="T87" fmla="*/ 69 h 199"/>
                    <a:gd name="T88" fmla="*/ 127 w 153"/>
                    <a:gd name="T89" fmla="*/ 67 h 199"/>
                    <a:gd name="T90" fmla="*/ 134 w 153"/>
                    <a:gd name="T91" fmla="*/ 50 h 199"/>
                    <a:gd name="T92" fmla="*/ 123 w 153"/>
                    <a:gd name="T93" fmla="*/ 52 h 199"/>
                    <a:gd name="T94" fmla="*/ 99 w 153"/>
                    <a:gd name="T95" fmla="*/ 61 h 199"/>
                    <a:gd name="T96" fmla="*/ 99 w 153"/>
                    <a:gd name="T97" fmla="*/ 81 h 199"/>
                    <a:gd name="T98" fmla="*/ 90 w 153"/>
                    <a:gd name="T99" fmla="*/ 76 h 199"/>
                    <a:gd name="T100" fmla="*/ 81 w 153"/>
                    <a:gd name="T101" fmla="*/ 83 h 199"/>
                    <a:gd name="T102" fmla="*/ 62 w 153"/>
                    <a:gd name="T103" fmla="*/ 80 h 199"/>
                    <a:gd name="T104" fmla="*/ 58 w 153"/>
                    <a:gd name="T105" fmla="*/ 67 h 199"/>
                    <a:gd name="T106" fmla="*/ 53 w 153"/>
                    <a:gd name="T107" fmla="*/ 52 h 199"/>
                    <a:gd name="T108" fmla="*/ 66 w 153"/>
                    <a:gd name="T109" fmla="*/ 63 h 199"/>
                    <a:gd name="T110" fmla="*/ 81 w 153"/>
                    <a:gd name="T111" fmla="*/ 56 h 199"/>
                    <a:gd name="T112" fmla="*/ 83 w 153"/>
                    <a:gd name="T113" fmla="*/ 52 h 199"/>
                    <a:gd name="T114" fmla="*/ 81 w 153"/>
                    <a:gd name="T115" fmla="*/ 41 h 199"/>
                    <a:gd name="T116" fmla="*/ 64 w 153"/>
                    <a:gd name="T117" fmla="*/ 31 h 199"/>
                    <a:gd name="T118" fmla="*/ 55 w 153"/>
                    <a:gd name="T119" fmla="*/ 28 h 199"/>
                    <a:gd name="T120" fmla="*/ 58 w 153"/>
                    <a:gd name="T121" fmla="*/ 17 h 199"/>
                    <a:gd name="T122" fmla="*/ 58 w 153"/>
                    <a:gd name="T123" fmla="*/ 6 h 199"/>
                    <a:gd name="T124" fmla="*/ 45 w 153"/>
                    <a:gd name="T125" fmla="*/ 2 h 199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153"/>
                    <a:gd name="T190" fmla="*/ 0 h 199"/>
                    <a:gd name="T191" fmla="*/ 153 w 153"/>
                    <a:gd name="T192" fmla="*/ 199 h 199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153" h="199">
                      <a:moveTo>
                        <a:pt x="45" y="2"/>
                      </a:moveTo>
                      <a:lnTo>
                        <a:pt x="29" y="19"/>
                      </a:lnTo>
                      <a:lnTo>
                        <a:pt x="21" y="7"/>
                      </a:lnTo>
                      <a:lnTo>
                        <a:pt x="20" y="0"/>
                      </a:lnTo>
                      <a:lnTo>
                        <a:pt x="6" y="2"/>
                      </a:lnTo>
                      <a:lnTo>
                        <a:pt x="0" y="15"/>
                      </a:lnTo>
                      <a:lnTo>
                        <a:pt x="11" y="31"/>
                      </a:lnTo>
                      <a:lnTo>
                        <a:pt x="14" y="50"/>
                      </a:lnTo>
                      <a:lnTo>
                        <a:pt x="29" y="74"/>
                      </a:lnTo>
                      <a:lnTo>
                        <a:pt x="42" y="85"/>
                      </a:lnTo>
                      <a:lnTo>
                        <a:pt x="40" y="93"/>
                      </a:lnTo>
                      <a:lnTo>
                        <a:pt x="42" y="99"/>
                      </a:lnTo>
                      <a:lnTo>
                        <a:pt x="42" y="108"/>
                      </a:lnTo>
                      <a:lnTo>
                        <a:pt x="60" y="108"/>
                      </a:lnTo>
                      <a:lnTo>
                        <a:pt x="75" y="127"/>
                      </a:lnTo>
                      <a:lnTo>
                        <a:pt x="73" y="130"/>
                      </a:lnTo>
                      <a:lnTo>
                        <a:pt x="68" y="143"/>
                      </a:lnTo>
                      <a:lnTo>
                        <a:pt x="58" y="142"/>
                      </a:lnTo>
                      <a:lnTo>
                        <a:pt x="45" y="140"/>
                      </a:lnTo>
                      <a:lnTo>
                        <a:pt x="36" y="147"/>
                      </a:lnTo>
                      <a:lnTo>
                        <a:pt x="40" y="162"/>
                      </a:lnTo>
                      <a:lnTo>
                        <a:pt x="49" y="182"/>
                      </a:lnTo>
                      <a:lnTo>
                        <a:pt x="73" y="199"/>
                      </a:lnTo>
                      <a:lnTo>
                        <a:pt x="94" y="184"/>
                      </a:lnTo>
                      <a:lnTo>
                        <a:pt x="92" y="169"/>
                      </a:lnTo>
                      <a:lnTo>
                        <a:pt x="90" y="158"/>
                      </a:lnTo>
                      <a:lnTo>
                        <a:pt x="92" y="145"/>
                      </a:lnTo>
                      <a:lnTo>
                        <a:pt x="101" y="147"/>
                      </a:lnTo>
                      <a:lnTo>
                        <a:pt x="109" y="136"/>
                      </a:lnTo>
                      <a:lnTo>
                        <a:pt x="120" y="134"/>
                      </a:lnTo>
                      <a:lnTo>
                        <a:pt x="131" y="119"/>
                      </a:lnTo>
                      <a:lnTo>
                        <a:pt x="116" y="105"/>
                      </a:lnTo>
                      <a:lnTo>
                        <a:pt x="105" y="116"/>
                      </a:lnTo>
                      <a:lnTo>
                        <a:pt x="101" y="119"/>
                      </a:lnTo>
                      <a:lnTo>
                        <a:pt x="90" y="106"/>
                      </a:lnTo>
                      <a:lnTo>
                        <a:pt x="97" y="97"/>
                      </a:lnTo>
                      <a:lnTo>
                        <a:pt x="105" y="105"/>
                      </a:lnTo>
                      <a:lnTo>
                        <a:pt x="114" y="93"/>
                      </a:lnTo>
                      <a:lnTo>
                        <a:pt x="127" y="92"/>
                      </a:lnTo>
                      <a:lnTo>
                        <a:pt x="133" y="108"/>
                      </a:lnTo>
                      <a:lnTo>
                        <a:pt x="144" y="112"/>
                      </a:lnTo>
                      <a:lnTo>
                        <a:pt x="153" y="101"/>
                      </a:lnTo>
                      <a:lnTo>
                        <a:pt x="131" y="78"/>
                      </a:lnTo>
                      <a:lnTo>
                        <a:pt x="134" y="69"/>
                      </a:lnTo>
                      <a:lnTo>
                        <a:pt x="127" y="67"/>
                      </a:lnTo>
                      <a:lnTo>
                        <a:pt x="134" y="50"/>
                      </a:lnTo>
                      <a:lnTo>
                        <a:pt x="123" y="52"/>
                      </a:lnTo>
                      <a:lnTo>
                        <a:pt x="99" y="61"/>
                      </a:lnTo>
                      <a:lnTo>
                        <a:pt x="99" y="81"/>
                      </a:lnTo>
                      <a:lnTo>
                        <a:pt x="90" y="76"/>
                      </a:lnTo>
                      <a:lnTo>
                        <a:pt x="81" y="83"/>
                      </a:lnTo>
                      <a:lnTo>
                        <a:pt x="62" y="80"/>
                      </a:lnTo>
                      <a:lnTo>
                        <a:pt x="58" y="67"/>
                      </a:lnTo>
                      <a:lnTo>
                        <a:pt x="53" y="52"/>
                      </a:lnTo>
                      <a:lnTo>
                        <a:pt x="66" y="63"/>
                      </a:lnTo>
                      <a:lnTo>
                        <a:pt x="81" y="56"/>
                      </a:lnTo>
                      <a:lnTo>
                        <a:pt x="83" y="52"/>
                      </a:lnTo>
                      <a:lnTo>
                        <a:pt x="81" y="41"/>
                      </a:lnTo>
                      <a:lnTo>
                        <a:pt x="64" y="31"/>
                      </a:lnTo>
                      <a:lnTo>
                        <a:pt x="55" y="28"/>
                      </a:lnTo>
                      <a:lnTo>
                        <a:pt x="58" y="17"/>
                      </a:lnTo>
                      <a:lnTo>
                        <a:pt x="58" y="6"/>
                      </a:lnTo>
                      <a:lnTo>
                        <a:pt x="45" y="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45" name="Freeform 56"/>
                <p:cNvSpPr>
                  <a:spLocks noChangeAspect="1"/>
                </p:cNvSpPr>
                <p:nvPr/>
              </p:nvSpPr>
              <p:spPr bwMode="auto">
                <a:xfrm>
                  <a:off x="2846" y="1314"/>
                  <a:ext cx="50" cy="50"/>
                </a:xfrm>
                <a:custGeom>
                  <a:avLst/>
                  <a:gdLst>
                    <a:gd name="T0" fmla="*/ 45 w 50"/>
                    <a:gd name="T1" fmla="*/ 0 h 50"/>
                    <a:gd name="T2" fmla="*/ 50 w 50"/>
                    <a:gd name="T3" fmla="*/ 6 h 50"/>
                    <a:gd name="T4" fmla="*/ 50 w 50"/>
                    <a:gd name="T5" fmla="*/ 17 h 50"/>
                    <a:gd name="T6" fmla="*/ 48 w 50"/>
                    <a:gd name="T7" fmla="*/ 26 h 50"/>
                    <a:gd name="T8" fmla="*/ 24 w 50"/>
                    <a:gd name="T9" fmla="*/ 43 h 50"/>
                    <a:gd name="T10" fmla="*/ 11 w 50"/>
                    <a:gd name="T11" fmla="*/ 50 h 50"/>
                    <a:gd name="T12" fmla="*/ 0 w 50"/>
                    <a:gd name="T13" fmla="*/ 39 h 50"/>
                    <a:gd name="T14" fmla="*/ 9 w 50"/>
                    <a:gd name="T15" fmla="*/ 24 h 50"/>
                    <a:gd name="T16" fmla="*/ 20 w 50"/>
                    <a:gd name="T17" fmla="*/ 17 h 50"/>
                    <a:gd name="T18" fmla="*/ 45 w 50"/>
                    <a:gd name="T19" fmla="*/ 0 h 5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0"/>
                    <a:gd name="T31" fmla="*/ 0 h 50"/>
                    <a:gd name="T32" fmla="*/ 50 w 50"/>
                    <a:gd name="T33" fmla="*/ 50 h 5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0" h="50">
                      <a:moveTo>
                        <a:pt x="45" y="0"/>
                      </a:moveTo>
                      <a:lnTo>
                        <a:pt x="50" y="6"/>
                      </a:lnTo>
                      <a:lnTo>
                        <a:pt x="50" y="17"/>
                      </a:lnTo>
                      <a:lnTo>
                        <a:pt x="48" y="26"/>
                      </a:lnTo>
                      <a:lnTo>
                        <a:pt x="24" y="43"/>
                      </a:lnTo>
                      <a:lnTo>
                        <a:pt x="11" y="50"/>
                      </a:lnTo>
                      <a:lnTo>
                        <a:pt x="0" y="39"/>
                      </a:lnTo>
                      <a:lnTo>
                        <a:pt x="9" y="24"/>
                      </a:lnTo>
                      <a:lnTo>
                        <a:pt x="20" y="17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63546" name="Freeform 57"/>
            <p:cNvSpPr>
              <a:spLocks noChangeAspect="1"/>
            </p:cNvSpPr>
            <p:nvPr/>
          </p:nvSpPr>
          <p:spPr bwMode="auto">
            <a:xfrm>
              <a:off x="2848" y="2600"/>
              <a:ext cx="428" cy="234"/>
            </a:xfrm>
            <a:custGeom>
              <a:avLst/>
              <a:gdLst>
                <a:gd name="T0" fmla="*/ 181 w 403"/>
                <a:gd name="T1" fmla="*/ 389 h 220"/>
                <a:gd name="T2" fmla="*/ 176 w 403"/>
                <a:gd name="T3" fmla="*/ 367 h 220"/>
                <a:gd name="T4" fmla="*/ 151 w 403"/>
                <a:gd name="T5" fmla="*/ 357 h 220"/>
                <a:gd name="T6" fmla="*/ 65 w 403"/>
                <a:gd name="T7" fmla="*/ 277 h 220"/>
                <a:gd name="T8" fmla="*/ 59 w 403"/>
                <a:gd name="T9" fmla="*/ 234 h 220"/>
                <a:gd name="T10" fmla="*/ 22 w 403"/>
                <a:gd name="T11" fmla="*/ 228 h 220"/>
                <a:gd name="T12" fmla="*/ 23 w 403"/>
                <a:gd name="T13" fmla="*/ 188 h 220"/>
                <a:gd name="T14" fmla="*/ 6 w 403"/>
                <a:gd name="T15" fmla="*/ 153 h 220"/>
                <a:gd name="T16" fmla="*/ 0 w 403"/>
                <a:gd name="T17" fmla="*/ 132 h 220"/>
                <a:gd name="T18" fmla="*/ 4 w 403"/>
                <a:gd name="T19" fmla="*/ 110 h 220"/>
                <a:gd name="T20" fmla="*/ 33 w 403"/>
                <a:gd name="T21" fmla="*/ 110 h 220"/>
                <a:gd name="T22" fmla="*/ 83 w 403"/>
                <a:gd name="T23" fmla="*/ 99 h 220"/>
                <a:gd name="T24" fmla="*/ 230 w 403"/>
                <a:gd name="T25" fmla="*/ 21 h 220"/>
                <a:gd name="T26" fmla="*/ 261 w 403"/>
                <a:gd name="T27" fmla="*/ 0 h 220"/>
                <a:gd name="T28" fmla="*/ 283 w 403"/>
                <a:gd name="T29" fmla="*/ 23 h 220"/>
                <a:gd name="T30" fmla="*/ 312 w 403"/>
                <a:gd name="T31" fmla="*/ 6 h 220"/>
                <a:gd name="T32" fmla="*/ 343 w 403"/>
                <a:gd name="T33" fmla="*/ 7 h 220"/>
                <a:gd name="T34" fmla="*/ 362 w 403"/>
                <a:gd name="T35" fmla="*/ 24 h 220"/>
                <a:gd name="T36" fmla="*/ 362 w 403"/>
                <a:gd name="T37" fmla="*/ 60 h 220"/>
                <a:gd name="T38" fmla="*/ 414 w 403"/>
                <a:gd name="T39" fmla="*/ 97 h 220"/>
                <a:gd name="T40" fmla="*/ 417 w 403"/>
                <a:gd name="T41" fmla="*/ 120 h 220"/>
                <a:gd name="T42" fmla="*/ 439 w 403"/>
                <a:gd name="T43" fmla="*/ 147 h 220"/>
                <a:gd name="T44" fmla="*/ 450 w 403"/>
                <a:gd name="T45" fmla="*/ 158 h 220"/>
                <a:gd name="T46" fmla="*/ 463 w 403"/>
                <a:gd name="T47" fmla="*/ 147 h 220"/>
                <a:gd name="T48" fmla="*/ 499 w 403"/>
                <a:gd name="T49" fmla="*/ 128 h 220"/>
                <a:gd name="T50" fmla="*/ 517 w 403"/>
                <a:gd name="T51" fmla="*/ 132 h 220"/>
                <a:gd name="T52" fmla="*/ 563 w 403"/>
                <a:gd name="T53" fmla="*/ 185 h 220"/>
                <a:gd name="T54" fmla="*/ 576 w 403"/>
                <a:gd name="T55" fmla="*/ 184 h 220"/>
                <a:gd name="T56" fmla="*/ 623 w 403"/>
                <a:gd name="T57" fmla="*/ 213 h 220"/>
                <a:gd name="T58" fmla="*/ 697 w 403"/>
                <a:gd name="T59" fmla="*/ 210 h 220"/>
                <a:gd name="T60" fmla="*/ 737 w 403"/>
                <a:gd name="T61" fmla="*/ 234 h 220"/>
                <a:gd name="T62" fmla="*/ 655 w 403"/>
                <a:gd name="T63" fmla="*/ 281 h 220"/>
                <a:gd name="T64" fmla="*/ 653 w 403"/>
                <a:gd name="T65" fmla="*/ 337 h 220"/>
                <a:gd name="T66" fmla="*/ 602 w 403"/>
                <a:gd name="T67" fmla="*/ 383 h 220"/>
                <a:gd name="T68" fmla="*/ 549 w 403"/>
                <a:gd name="T69" fmla="*/ 381 h 220"/>
                <a:gd name="T70" fmla="*/ 521 w 403"/>
                <a:gd name="T71" fmla="*/ 390 h 220"/>
                <a:gd name="T72" fmla="*/ 483 w 403"/>
                <a:gd name="T73" fmla="*/ 408 h 220"/>
                <a:gd name="T74" fmla="*/ 439 w 403"/>
                <a:gd name="T75" fmla="*/ 380 h 220"/>
                <a:gd name="T76" fmla="*/ 411 w 403"/>
                <a:gd name="T77" fmla="*/ 390 h 220"/>
                <a:gd name="T78" fmla="*/ 384 w 403"/>
                <a:gd name="T79" fmla="*/ 402 h 220"/>
                <a:gd name="T80" fmla="*/ 362 w 403"/>
                <a:gd name="T81" fmla="*/ 362 h 220"/>
                <a:gd name="T82" fmla="*/ 295 w 403"/>
                <a:gd name="T83" fmla="*/ 364 h 220"/>
                <a:gd name="T84" fmla="*/ 275 w 403"/>
                <a:gd name="T85" fmla="*/ 381 h 220"/>
                <a:gd name="T86" fmla="*/ 261 w 403"/>
                <a:gd name="T87" fmla="*/ 394 h 220"/>
                <a:gd name="T88" fmla="*/ 233 w 403"/>
                <a:gd name="T89" fmla="*/ 394 h 220"/>
                <a:gd name="T90" fmla="*/ 204 w 403"/>
                <a:gd name="T91" fmla="*/ 403 h 220"/>
                <a:gd name="T92" fmla="*/ 181 w 403"/>
                <a:gd name="T93" fmla="*/ 389 h 22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03"/>
                <a:gd name="T142" fmla="*/ 0 h 220"/>
                <a:gd name="T143" fmla="*/ 403 w 403"/>
                <a:gd name="T144" fmla="*/ 220 h 2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03" h="220">
                  <a:moveTo>
                    <a:pt x="99" y="211"/>
                  </a:moveTo>
                  <a:lnTo>
                    <a:pt x="96" y="199"/>
                  </a:lnTo>
                  <a:lnTo>
                    <a:pt x="83" y="192"/>
                  </a:lnTo>
                  <a:lnTo>
                    <a:pt x="36" y="149"/>
                  </a:lnTo>
                  <a:lnTo>
                    <a:pt x="33" y="126"/>
                  </a:lnTo>
                  <a:lnTo>
                    <a:pt x="12" y="123"/>
                  </a:lnTo>
                  <a:lnTo>
                    <a:pt x="13" y="102"/>
                  </a:lnTo>
                  <a:lnTo>
                    <a:pt x="6" y="82"/>
                  </a:lnTo>
                  <a:lnTo>
                    <a:pt x="0" y="71"/>
                  </a:lnTo>
                  <a:lnTo>
                    <a:pt x="4" y="59"/>
                  </a:lnTo>
                  <a:lnTo>
                    <a:pt x="19" y="59"/>
                  </a:lnTo>
                  <a:lnTo>
                    <a:pt x="45" y="53"/>
                  </a:lnTo>
                  <a:lnTo>
                    <a:pt x="126" y="11"/>
                  </a:lnTo>
                  <a:lnTo>
                    <a:pt x="143" y="0"/>
                  </a:lnTo>
                  <a:lnTo>
                    <a:pt x="154" y="13"/>
                  </a:lnTo>
                  <a:lnTo>
                    <a:pt x="171" y="6"/>
                  </a:lnTo>
                  <a:lnTo>
                    <a:pt x="187" y="7"/>
                  </a:lnTo>
                  <a:lnTo>
                    <a:pt x="197" y="14"/>
                  </a:lnTo>
                  <a:lnTo>
                    <a:pt x="197" y="33"/>
                  </a:lnTo>
                  <a:lnTo>
                    <a:pt x="227" y="52"/>
                  </a:lnTo>
                  <a:lnTo>
                    <a:pt x="229" y="65"/>
                  </a:lnTo>
                  <a:lnTo>
                    <a:pt x="240" y="80"/>
                  </a:lnTo>
                  <a:lnTo>
                    <a:pt x="248" y="86"/>
                  </a:lnTo>
                  <a:lnTo>
                    <a:pt x="253" y="80"/>
                  </a:lnTo>
                  <a:lnTo>
                    <a:pt x="274" y="69"/>
                  </a:lnTo>
                  <a:lnTo>
                    <a:pt x="283" y="71"/>
                  </a:lnTo>
                  <a:lnTo>
                    <a:pt x="309" y="100"/>
                  </a:lnTo>
                  <a:lnTo>
                    <a:pt x="315" y="99"/>
                  </a:lnTo>
                  <a:lnTo>
                    <a:pt x="342" y="115"/>
                  </a:lnTo>
                  <a:lnTo>
                    <a:pt x="382" y="113"/>
                  </a:lnTo>
                  <a:lnTo>
                    <a:pt x="403" y="126"/>
                  </a:lnTo>
                  <a:lnTo>
                    <a:pt x="359" y="151"/>
                  </a:lnTo>
                  <a:lnTo>
                    <a:pt x="357" y="181"/>
                  </a:lnTo>
                  <a:lnTo>
                    <a:pt x="330" y="206"/>
                  </a:lnTo>
                  <a:lnTo>
                    <a:pt x="301" y="205"/>
                  </a:lnTo>
                  <a:lnTo>
                    <a:pt x="285" y="212"/>
                  </a:lnTo>
                  <a:lnTo>
                    <a:pt x="265" y="220"/>
                  </a:lnTo>
                  <a:lnTo>
                    <a:pt x="240" y="204"/>
                  </a:lnTo>
                  <a:lnTo>
                    <a:pt x="224" y="212"/>
                  </a:lnTo>
                  <a:lnTo>
                    <a:pt x="209" y="215"/>
                  </a:lnTo>
                  <a:lnTo>
                    <a:pt x="197" y="196"/>
                  </a:lnTo>
                  <a:lnTo>
                    <a:pt x="162" y="197"/>
                  </a:lnTo>
                  <a:lnTo>
                    <a:pt x="151" y="205"/>
                  </a:lnTo>
                  <a:lnTo>
                    <a:pt x="143" y="213"/>
                  </a:lnTo>
                  <a:lnTo>
                    <a:pt x="128" y="213"/>
                  </a:lnTo>
                  <a:lnTo>
                    <a:pt x="112" y="216"/>
                  </a:lnTo>
                  <a:lnTo>
                    <a:pt x="99" y="211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grpSp>
          <p:nvGrpSpPr>
            <p:cNvPr id="63547" name="Group 58"/>
            <p:cNvGrpSpPr>
              <a:grpSpLocks noChangeAspect="1"/>
            </p:cNvGrpSpPr>
            <p:nvPr/>
          </p:nvGrpSpPr>
          <p:grpSpPr bwMode="auto">
            <a:xfrm>
              <a:off x="3342" y="3459"/>
              <a:ext cx="622" cy="648"/>
              <a:chOff x="2610" y="3109"/>
              <a:chExt cx="586" cy="611"/>
            </a:xfrm>
          </p:grpSpPr>
          <p:sp>
            <p:nvSpPr>
              <p:cNvPr id="63548" name="Freeform 59"/>
              <p:cNvSpPr>
                <a:spLocks noChangeAspect="1"/>
              </p:cNvSpPr>
              <p:nvPr/>
            </p:nvSpPr>
            <p:spPr bwMode="auto">
              <a:xfrm>
                <a:off x="2623" y="3429"/>
                <a:ext cx="24" cy="25"/>
              </a:xfrm>
              <a:custGeom>
                <a:avLst/>
                <a:gdLst>
                  <a:gd name="T0" fmla="*/ 18 w 24"/>
                  <a:gd name="T1" fmla="*/ 0 h 25"/>
                  <a:gd name="T2" fmla="*/ 24 w 24"/>
                  <a:gd name="T3" fmla="*/ 7 h 25"/>
                  <a:gd name="T4" fmla="*/ 22 w 24"/>
                  <a:gd name="T5" fmla="*/ 16 h 25"/>
                  <a:gd name="T6" fmla="*/ 24 w 24"/>
                  <a:gd name="T7" fmla="*/ 23 h 25"/>
                  <a:gd name="T8" fmla="*/ 18 w 24"/>
                  <a:gd name="T9" fmla="*/ 25 h 25"/>
                  <a:gd name="T10" fmla="*/ 7 w 24"/>
                  <a:gd name="T11" fmla="*/ 23 h 25"/>
                  <a:gd name="T12" fmla="*/ 0 w 24"/>
                  <a:gd name="T13" fmla="*/ 14 h 25"/>
                  <a:gd name="T14" fmla="*/ 18 w 24"/>
                  <a:gd name="T15" fmla="*/ 0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25"/>
                  <a:gd name="T26" fmla="*/ 24 w 24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25">
                    <a:moveTo>
                      <a:pt x="18" y="0"/>
                    </a:moveTo>
                    <a:lnTo>
                      <a:pt x="24" y="7"/>
                    </a:lnTo>
                    <a:lnTo>
                      <a:pt x="22" y="16"/>
                    </a:lnTo>
                    <a:lnTo>
                      <a:pt x="24" y="23"/>
                    </a:lnTo>
                    <a:lnTo>
                      <a:pt x="18" y="25"/>
                    </a:lnTo>
                    <a:lnTo>
                      <a:pt x="7" y="23"/>
                    </a:lnTo>
                    <a:lnTo>
                      <a:pt x="0" y="1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8000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49" name="Freeform 60"/>
              <p:cNvSpPr>
                <a:spLocks noChangeAspect="1"/>
              </p:cNvSpPr>
              <p:nvPr/>
            </p:nvSpPr>
            <p:spPr bwMode="auto">
              <a:xfrm>
                <a:off x="2672" y="3439"/>
                <a:ext cx="184" cy="163"/>
              </a:xfrm>
              <a:custGeom>
                <a:avLst/>
                <a:gdLst>
                  <a:gd name="T0" fmla="*/ 26 w 184"/>
                  <a:gd name="T1" fmla="*/ 7 h 163"/>
                  <a:gd name="T2" fmla="*/ 17 w 184"/>
                  <a:gd name="T3" fmla="*/ 11 h 163"/>
                  <a:gd name="T4" fmla="*/ 20 w 184"/>
                  <a:gd name="T5" fmla="*/ 20 h 163"/>
                  <a:gd name="T6" fmla="*/ 11 w 184"/>
                  <a:gd name="T7" fmla="*/ 31 h 163"/>
                  <a:gd name="T8" fmla="*/ 4 w 184"/>
                  <a:gd name="T9" fmla="*/ 30 h 163"/>
                  <a:gd name="T10" fmla="*/ 0 w 184"/>
                  <a:gd name="T11" fmla="*/ 35 h 163"/>
                  <a:gd name="T12" fmla="*/ 2 w 184"/>
                  <a:gd name="T13" fmla="*/ 46 h 163"/>
                  <a:gd name="T14" fmla="*/ 32 w 184"/>
                  <a:gd name="T15" fmla="*/ 57 h 163"/>
                  <a:gd name="T16" fmla="*/ 39 w 184"/>
                  <a:gd name="T17" fmla="*/ 82 h 163"/>
                  <a:gd name="T18" fmla="*/ 48 w 184"/>
                  <a:gd name="T19" fmla="*/ 113 h 163"/>
                  <a:gd name="T20" fmla="*/ 59 w 184"/>
                  <a:gd name="T21" fmla="*/ 130 h 163"/>
                  <a:gd name="T22" fmla="*/ 72 w 184"/>
                  <a:gd name="T23" fmla="*/ 119 h 163"/>
                  <a:gd name="T24" fmla="*/ 89 w 184"/>
                  <a:gd name="T25" fmla="*/ 141 h 163"/>
                  <a:gd name="T26" fmla="*/ 106 w 184"/>
                  <a:gd name="T27" fmla="*/ 163 h 163"/>
                  <a:gd name="T28" fmla="*/ 113 w 184"/>
                  <a:gd name="T29" fmla="*/ 146 h 163"/>
                  <a:gd name="T30" fmla="*/ 108 w 184"/>
                  <a:gd name="T31" fmla="*/ 135 h 163"/>
                  <a:gd name="T32" fmla="*/ 115 w 184"/>
                  <a:gd name="T33" fmla="*/ 130 h 163"/>
                  <a:gd name="T34" fmla="*/ 141 w 184"/>
                  <a:gd name="T35" fmla="*/ 150 h 163"/>
                  <a:gd name="T36" fmla="*/ 149 w 184"/>
                  <a:gd name="T37" fmla="*/ 144 h 163"/>
                  <a:gd name="T38" fmla="*/ 151 w 184"/>
                  <a:gd name="T39" fmla="*/ 137 h 163"/>
                  <a:gd name="T40" fmla="*/ 138 w 184"/>
                  <a:gd name="T41" fmla="*/ 111 h 163"/>
                  <a:gd name="T42" fmla="*/ 138 w 184"/>
                  <a:gd name="T43" fmla="*/ 106 h 163"/>
                  <a:gd name="T44" fmla="*/ 126 w 184"/>
                  <a:gd name="T45" fmla="*/ 85 h 163"/>
                  <a:gd name="T46" fmla="*/ 121 w 184"/>
                  <a:gd name="T47" fmla="*/ 70 h 163"/>
                  <a:gd name="T48" fmla="*/ 126 w 184"/>
                  <a:gd name="T49" fmla="*/ 69 h 163"/>
                  <a:gd name="T50" fmla="*/ 141 w 184"/>
                  <a:gd name="T51" fmla="*/ 72 h 163"/>
                  <a:gd name="T52" fmla="*/ 158 w 184"/>
                  <a:gd name="T53" fmla="*/ 87 h 163"/>
                  <a:gd name="T54" fmla="*/ 167 w 184"/>
                  <a:gd name="T55" fmla="*/ 76 h 163"/>
                  <a:gd name="T56" fmla="*/ 182 w 184"/>
                  <a:gd name="T57" fmla="*/ 78 h 163"/>
                  <a:gd name="T58" fmla="*/ 184 w 184"/>
                  <a:gd name="T59" fmla="*/ 74 h 163"/>
                  <a:gd name="T60" fmla="*/ 165 w 184"/>
                  <a:gd name="T61" fmla="*/ 50 h 163"/>
                  <a:gd name="T62" fmla="*/ 151 w 184"/>
                  <a:gd name="T63" fmla="*/ 52 h 163"/>
                  <a:gd name="T64" fmla="*/ 147 w 184"/>
                  <a:gd name="T65" fmla="*/ 44 h 163"/>
                  <a:gd name="T66" fmla="*/ 138 w 184"/>
                  <a:gd name="T67" fmla="*/ 26 h 163"/>
                  <a:gd name="T68" fmla="*/ 130 w 184"/>
                  <a:gd name="T69" fmla="*/ 33 h 163"/>
                  <a:gd name="T70" fmla="*/ 112 w 184"/>
                  <a:gd name="T71" fmla="*/ 26 h 163"/>
                  <a:gd name="T72" fmla="*/ 100 w 184"/>
                  <a:gd name="T73" fmla="*/ 7 h 163"/>
                  <a:gd name="T74" fmla="*/ 78 w 184"/>
                  <a:gd name="T75" fmla="*/ 9 h 163"/>
                  <a:gd name="T76" fmla="*/ 61 w 184"/>
                  <a:gd name="T77" fmla="*/ 11 h 163"/>
                  <a:gd name="T78" fmla="*/ 50 w 184"/>
                  <a:gd name="T79" fmla="*/ 0 h 163"/>
                  <a:gd name="T80" fmla="*/ 41 w 184"/>
                  <a:gd name="T81" fmla="*/ 6 h 163"/>
                  <a:gd name="T82" fmla="*/ 26 w 184"/>
                  <a:gd name="T83" fmla="*/ 7 h 16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84"/>
                  <a:gd name="T127" fmla="*/ 0 h 163"/>
                  <a:gd name="T128" fmla="*/ 184 w 184"/>
                  <a:gd name="T129" fmla="*/ 163 h 16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84" h="163">
                    <a:moveTo>
                      <a:pt x="26" y="7"/>
                    </a:moveTo>
                    <a:lnTo>
                      <a:pt x="17" y="11"/>
                    </a:lnTo>
                    <a:lnTo>
                      <a:pt x="20" y="20"/>
                    </a:lnTo>
                    <a:lnTo>
                      <a:pt x="11" y="31"/>
                    </a:lnTo>
                    <a:lnTo>
                      <a:pt x="4" y="30"/>
                    </a:lnTo>
                    <a:lnTo>
                      <a:pt x="0" y="35"/>
                    </a:lnTo>
                    <a:lnTo>
                      <a:pt x="2" y="46"/>
                    </a:lnTo>
                    <a:lnTo>
                      <a:pt x="32" y="57"/>
                    </a:lnTo>
                    <a:lnTo>
                      <a:pt x="39" y="82"/>
                    </a:lnTo>
                    <a:lnTo>
                      <a:pt x="48" y="113"/>
                    </a:lnTo>
                    <a:lnTo>
                      <a:pt x="59" y="130"/>
                    </a:lnTo>
                    <a:lnTo>
                      <a:pt x="72" y="119"/>
                    </a:lnTo>
                    <a:lnTo>
                      <a:pt x="89" y="141"/>
                    </a:lnTo>
                    <a:lnTo>
                      <a:pt x="106" y="163"/>
                    </a:lnTo>
                    <a:lnTo>
                      <a:pt x="113" y="146"/>
                    </a:lnTo>
                    <a:lnTo>
                      <a:pt x="108" y="135"/>
                    </a:lnTo>
                    <a:lnTo>
                      <a:pt x="115" y="130"/>
                    </a:lnTo>
                    <a:lnTo>
                      <a:pt x="141" y="150"/>
                    </a:lnTo>
                    <a:lnTo>
                      <a:pt x="149" y="144"/>
                    </a:lnTo>
                    <a:lnTo>
                      <a:pt x="151" y="137"/>
                    </a:lnTo>
                    <a:lnTo>
                      <a:pt x="138" y="111"/>
                    </a:lnTo>
                    <a:lnTo>
                      <a:pt x="138" y="106"/>
                    </a:lnTo>
                    <a:lnTo>
                      <a:pt x="126" y="85"/>
                    </a:lnTo>
                    <a:lnTo>
                      <a:pt x="121" y="70"/>
                    </a:lnTo>
                    <a:lnTo>
                      <a:pt x="126" y="69"/>
                    </a:lnTo>
                    <a:lnTo>
                      <a:pt x="141" y="72"/>
                    </a:lnTo>
                    <a:lnTo>
                      <a:pt x="158" y="87"/>
                    </a:lnTo>
                    <a:lnTo>
                      <a:pt x="167" y="76"/>
                    </a:lnTo>
                    <a:lnTo>
                      <a:pt x="182" y="78"/>
                    </a:lnTo>
                    <a:lnTo>
                      <a:pt x="184" y="74"/>
                    </a:lnTo>
                    <a:lnTo>
                      <a:pt x="165" y="50"/>
                    </a:lnTo>
                    <a:lnTo>
                      <a:pt x="151" y="52"/>
                    </a:lnTo>
                    <a:lnTo>
                      <a:pt x="147" y="44"/>
                    </a:lnTo>
                    <a:lnTo>
                      <a:pt x="138" y="26"/>
                    </a:lnTo>
                    <a:lnTo>
                      <a:pt x="130" y="33"/>
                    </a:lnTo>
                    <a:lnTo>
                      <a:pt x="112" y="26"/>
                    </a:lnTo>
                    <a:lnTo>
                      <a:pt x="100" y="7"/>
                    </a:lnTo>
                    <a:lnTo>
                      <a:pt x="78" y="9"/>
                    </a:lnTo>
                    <a:lnTo>
                      <a:pt x="61" y="11"/>
                    </a:lnTo>
                    <a:lnTo>
                      <a:pt x="50" y="0"/>
                    </a:lnTo>
                    <a:lnTo>
                      <a:pt x="41" y="6"/>
                    </a:lnTo>
                    <a:lnTo>
                      <a:pt x="26" y="7"/>
                    </a:lnTo>
                    <a:close/>
                  </a:path>
                </a:pathLst>
              </a:custGeom>
              <a:solidFill>
                <a:srgbClr val="008000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50" name="Freeform 61"/>
              <p:cNvSpPr>
                <a:spLocks noChangeAspect="1"/>
              </p:cNvSpPr>
              <p:nvPr/>
            </p:nvSpPr>
            <p:spPr bwMode="auto">
              <a:xfrm>
                <a:off x="2610" y="3109"/>
                <a:ext cx="430" cy="386"/>
              </a:xfrm>
              <a:custGeom>
                <a:avLst/>
                <a:gdLst>
                  <a:gd name="T0" fmla="*/ 78 w 430"/>
                  <a:gd name="T1" fmla="*/ 102 h 386"/>
                  <a:gd name="T2" fmla="*/ 55 w 430"/>
                  <a:gd name="T3" fmla="*/ 167 h 386"/>
                  <a:gd name="T4" fmla="*/ 44 w 430"/>
                  <a:gd name="T5" fmla="*/ 182 h 386"/>
                  <a:gd name="T6" fmla="*/ 24 w 430"/>
                  <a:gd name="T7" fmla="*/ 200 h 386"/>
                  <a:gd name="T8" fmla="*/ 0 w 430"/>
                  <a:gd name="T9" fmla="*/ 204 h 386"/>
                  <a:gd name="T10" fmla="*/ 31 w 430"/>
                  <a:gd name="T11" fmla="*/ 260 h 386"/>
                  <a:gd name="T12" fmla="*/ 57 w 430"/>
                  <a:gd name="T13" fmla="*/ 260 h 386"/>
                  <a:gd name="T14" fmla="*/ 48 w 430"/>
                  <a:gd name="T15" fmla="*/ 278 h 386"/>
                  <a:gd name="T16" fmla="*/ 57 w 430"/>
                  <a:gd name="T17" fmla="*/ 308 h 386"/>
                  <a:gd name="T18" fmla="*/ 76 w 430"/>
                  <a:gd name="T19" fmla="*/ 330 h 386"/>
                  <a:gd name="T20" fmla="*/ 91 w 430"/>
                  <a:gd name="T21" fmla="*/ 317 h 386"/>
                  <a:gd name="T22" fmla="*/ 107 w 430"/>
                  <a:gd name="T23" fmla="*/ 319 h 386"/>
                  <a:gd name="T24" fmla="*/ 159 w 430"/>
                  <a:gd name="T25" fmla="*/ 325 h 386"/>
                  <a:gd name="T26" fmla="*/ 190 w 430"/>
                  <a:gd name="T27" fmla="*/ 341 h 386"/>
                  <a:gd name="T28" fmla="*/ 207 w 430"/>
                  <a:gd name="T29" fmla="*/ 362 h 386"/>
                  <a:gd name="T30" fmla="*/ 229 w 430"/>
                  <a:gd name="T31" fmla="*/ 353 h 386"/>
                  <a:gd name="T32" fmla="*/ 271 w 430"/>
                  <a:gd name="T33" fmla="*/ 386 h 386"/>
                  <a:gd name="T34" fmla="*/ 278 w 430"/>
                  <a:gd name="T35" fmla="*/ 367 h 386"/>
                  <a:gd name="T36" fmla="*/ 277 w 430"/>
                  <a:gd name="T37" fmla="*/ 336 h 386"/>
                  <a:gd name="T38" fmla="*/ 259 w 430"/>
                  <a:gd name="T39" fmla="*/ 323 h 386"/>
                  <a:gd name="T40" fmla="*/ 215 w 430"/>
                  <a:gd name="T41" fmla="*/ 295 h 386"/>
                  <a:gd name="T42" fmla="*/ 189 w 430"/>
                  <a:gd name="T43" fmla="*/ 286 h 386"/>
                  <a:gd name="T44" fmla="*/ 179 w 430"/>
                  <a:gd name="T45" fmla="*/ 273 h 386"/>
                  <a:gd name="T46" fmla="*/ 194 w 430"/>
                  <a:gd name="T47" fmla="*/ 258 h 386"/>
                  <a:gd name="T48" fmla="*/ 183 w 430"/>
                  <a:gd name="T49" fmla="*/ 236 h 386"/>
                  <a:gd name="T50" fmla="*/ 202 w 430"/>
                  <a:gd name="T51" fmla="*/ 245 h 386"/>
                  <a:gd name="T52" fmla="*/ 215 w 430"/>
                  <a:gd name="T53" fmla="*/ 238 h 386"/>
                  <a:gd name="T54" fmla="*/ 190 w 430"/>
                  <a:gd name="T55" fmla="*/ 202 h 386"/>
                  <a:gd name="T56" fmla="*/ 170 w 430"/>
                  <a:gd name="T57" fmla="*/ 160 h 386"/>
                  <a:gd name="T58" fmla="*/ 165 w 430"/>
                  <a:gd name="T59" fmla="*/ 134 h 386"/>
                  <a:gd name="T60" fmla="*/ 176 w 430"/>
                  <a:gd name="T61" fmla="*/ 117 h 386"/>
                  <a:gd name="T62" fmla="*/ 185 w 430"/>
                  <a:gd name="T63" fmla="*/ 139 h 386"/>
                  <a:gd name="T64" fmla="*/ 190 w 430"/>
                  <a:gd name="T65" fmla="*/ 147 h 386"/>
                  <a:gd name="T66" fmla="*/ 227 w 430"/>
                  <a:gd name="T67" fmla="*/ 176 h 386"/>
                  <a:gd name="T68" fmla="*/ 231 w 430"/>
                  <a:gd name="T69" fmla="*/ 156 h 386"/>
                  <a:gd name="T70" fmla="*/ 257 w 430"/>
                  <a:gd name="T71" fmla="*/ 176 h 386"/>
                  <a:gd name="T72" fmla="*/ 246 w 430"/>
                  <a:gd name="T73" fmla="*/ 152 h 386"/>
                  <a:gd name="T74" fmla="*/ 257 w 430"/>
                  <a:gd name="T75" fmla="*/ 141 h 386"/>
                  <a:gd name="T76" fmla="*/ 288 w 430"/>
                  <a:gd name="T77" fmla="*/ 148 h 386"/>
                  <a:gd name="T78" fmla="*/ 275 w 430"/>
                  <a:gd name="T79" fmla="*/ 130 h 386"/>
                  <a:gd name="T80" fmla="*/ 246 w 430"/>
                  <a:gd name="T81" fmla="*/ 113 h 386"/>
                  <a:gd name="T82" fmla="*/ 248 w 430"/>
                  <a:gd name="T83" fmla="*/ 98 h 386"/>
                  <a:gd name="T84" fmla="*/ 299 w 430"/>
                  <a:gd name="T85" fmla="*/ 87 h 386"/>
                  <a:gd name="T86" fmla="*/ 350 w 430"/>
                  <a:gd name="T87" fmla="*/ 82 h 386"/>
                  <a:gd name="T88" fmla="*/ 378 w 430"/>
                  <a:gd name="T89" fmla="*/ 87 h 386"/>
                  <a:gd name="T90" fmla="*/ 406 w 430"/>
                  <a:gd name="T91" fmla="*/ 76 h 386"/>
                  <a:gd name="T92" fmla="*/ 428 w 430"/>
                  <a:gd name="T93" fmla="*/ 48 h 386"/>
                  <a:gd name="T94" fmla="*/ 428 w 430"/>
                  <a:gd name="T95" fmla="*/ 6 h 386"/>
                  <a:gd name="T96" fmla="*/ 408 w 430"/>
                  <a:gd name="T97" fmla="*/ 0 h 386"/>
                  <a:gd name="T98" fmla="*/ 402 w 430"/>
                  <a:gd name="T99" fmla="*/ 20 h 386"/>
                  <a:gd name="T100" fmla="*/ 389 w 430"/>
                  <a:gd name="T101" fmla="*/ 35 h 386"/>
                  <a:gd name="T102" fmla="*/ 371 w 430"/>
                  <a:gd name="T103" fmla="*/ 45 h 386"/>
                  <a:gd name="T104" fmla="*/ 338 w 430"/>
                  <a:gd name="T105" fmla="*/ 33 h 386"/>
                  <a:gd name="T106" fmla="*/ 306 w 430"/>
                  <a:gd name="T107" fmla="*/ 20 h 386"/>
                  <a:gd name="T108" fmla="*/ 271 w 430"/>
                  <a:gd name="T109" fmla="*/ 45 h 386"/>
                  <a:gd name="T110" fmla="*/ 231 w 430"/>
                  <a:gd name="T111" fmla="*/ 56 h 386"/>
                  <a:gd name="T112" fmla="*/ 202 w 430"/>
                  <a:gd name="T113" fmla="*/ 61 h 386"/>
                  <a:gd name="T114" fmla="*/ 183 w 430"/>
                  <a:gd name="T115" fmla="*/ 78 h 386"/>
                  <a:gd name="T116" fmla="*/ 153 w 430"/>
                  <a:gd name="T117" fmla="*/ 82 h 386"/>
                  <a:gd name="T118" fmla="*/ 126 w 430"/>
                  <a:gd name="T119" fmla="*/ 97 h 386"/>
                  <a:gd name="T120" fmla="*/ 98 w 430"/>
                  <a:gd name="T121" fmla="*/ 97 h 38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430"/>
                  <a:gd name="T184" fmla="*/ 0 h 386"/>
                  <a:gd name="T185" fmla="*/ 430 w 430"/>
                  <a:gd name="T186" fmla="*/ 386 h 38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430" h="386">
                    <a:moveTo>
                      <a:pt x="87" y="95"/>
                    </a:moveTo>
                    <a:lnTo>
                      <a:pt x="78" y="102"/>
                    </a:lnTo>
                    <a:lnTo>
                      <a:pt x="68" y="135"/>
                    </a:lnTo>
                    <a:lnTo>
                      <a:pt x="55" y="167"/>
                    </a:lnTo>
                    <a:lnTo>
                      <a:pt x="50" y="171"/>
                    </a:lnTo>
                    <a:lnTo>
                      <a:pt x="44" y="182"/>
                    </a:lnTo>
                    <a:lnTo>
                      <a:pt x="37" y="193"/>
                    </a:lnTo>
                    <a:lnTo>
                      <a:pt x="24" y="200"/>
                    </a:lnTo>
                    <a:lnTo>
                      <a:pt x="13" y="204"/>
                    </a:lnTo>
                    <a:lnTo>
                      <a:pt x="0" y="204"/>
                    </a:lnTo>
                    <a:lnTo>
                      <a:pt x="17" y="241"/>
                    </a:lnTo>
                    <a:lnTo>
                      <a:pt x="31" y="260"/>
                    </a:lnTo>
                    <a:lnTo>
                      <a:pt x="44" y="260"/>
                    </a:lnTo>
                    <a:lnTo>
                      <a:pt x="57" y="260"/>
                    </a:lnTo>
                    <a:lnTo>
                      <a:pt x="61" y="269"/>
                    </a:lnTo>
                    <a:lnTo>
                      <a:pt x="48" y="278"/>
                    </a:lnTo>
                    <a:lnTo>
                      <a:pt x="48" y="290"/>
                    </a:lnTo>
                    <a:lnTo>
                      <a:pt x="57" y="308"/>
                    </a:lnTo>
                    <a:lnTo>
                      <a:pt x="68" y="323"/>
                    </a:lnTo>
                    <a:lnTo>
                      <a:pt x="76" y="330"/>
                    </a:lnTo>
                    <a:lnTo>
                      <a:pt x="80" y="319"/>
                    </a:lnTo>
                    <a:lnTo>
                      <a:pt x="91" y="317"/>
                    </a:lnTo>
                    <a:lnTo>
                      <a:pt x="104" y="328"/>
                    </a:lnTo>
                    <a:lnTo>
                      <a:pt x="107" y="319"/>
                    </a:lnTo>
                    <a:lnTo>
                      <a:pt x="128" y="321"/>
                    </a:lnTo>
                    <a:lnTo>
                      <a:pt x="159" y="325"/>
                    </a:lnTo>
                    <a:lnTo>
                      <a:pt x="181" y="332"/>
                    </a:lnTo>
                    <a:lnTo>
                      <a:pt x="190" y="341"/>
                    </a:lnTo>
                    <a:lnTo>
                      <a:pt x="200" y="354"/>
                    </a:lnTo>
                    <a:lnTo>
                      <a:pt x="207" y="362"/>
                    </a:lnTo>
                    <a:lnTo>
                      <a:pt x="216" y="354"/>
                    </a:lnTo>
                    <a:lnTo>
                      <a:pt x="229" y="353"/>
                    </a:lnTo>
                    <a:lnTo>
                      <a:pt x="248" y="366"/>
                    </a:lnTo>
                    <a:lnTo>
                      <a:pt x="271" y="386"/>
                    </a:lnTo>
                    <a:lnTo>
                      <a:pt x="277" y="382"/>
                    </a:lnTo>
                    <a:lnTo>
                      <a:pt x="278" y="367"/>
                    </a:lnTo>
                    <a:lnTo>
                      <a:pt x="278" y="351"/>
                    </a:lnTo>
                    <a:lnTo>
                      <a:pt x="277" y="336"/>
                    </a:lnTo>
                    <a:lnTo>
                      <a:pt x="266" y="319"/>
                    </a:lnTo>
                    <a:lnTo>
                      <a:pt x="259" y="323"/>
                    </a:lnTo>
                    <a:lnTo>
                      <a:pt x="242" y="315"/>
                    </a:lnTo>
                    <a:lnTo>
                      <a:pt x="215" y="295"/>
                    </a:lnTo>
                    <a:lnTo>
                      <a:pt x="207" y="288"/>
                    </a:lnTo>
                    <a:lnTo>
                      <a:pt x="189" y="286"/>
                    </a:lnTo>
                    <a:lnTo>
                      <a:pt x="179" y="280"/>
                    </a:lnTo>
                    <a:lnTo>
                      <a:pt x="179" y="273"/>
                    </a:lnTo>
                    <a:lnTo>
                      <a:pt x="190" y="262"/>
                    </a:lnTo>
                    <a:lnTo>
                      <a:pt x="194" y="258"/>
                    </a:lnTo>
                    <a:lnTo>
                      <a:pt x="187" y="249"/>
                    </a:lnTo>
                    <a:lnTo>
                      <a:pt x="183" y="236"/>
                    </a:lnTo>
                    <a:lnTo>
                      <a:pt x="187" y="230"/>
                    </a:lnTo>
                    <a:lnTo>
                      <a:pt x="202" y="245"/>
                    </a:lnTo>
                    <a:lnTo>
                      <a:pt x="215" y="251"/>
                    </a:lnTo>
                    <a:lnTo>
                      <a:pt x="215" y="238"/>
                    </a:lnTo>
                    <a:lnTo>
                      <a:pt x="207" y="223"/>
                    </a:lnTo>
                    <a:lnTo>
                      <a:pt x="190" y="202"/>
                    </a:lnTo>
                    <a:lnTo>
                      <a:pt x="172" y="174"/>
                    </a:lnTo>
                    <a:lnTo>
                      <a:pt x="170" y="160"/>
                    </a:lnTo>
                    <a:lnTo>
                      <a:pt x="168" y="147"/>
                    </a:lnTo>
                    <a:lnTo>
                      <a:pt x="165" y="134"/>
                    </a:lnTo>
                    <a:lnTo>
                      <a:pt x="163" y="121"/>
                    </a:lnTo>
                    <a:lnTo>
                      <a:pt x="176" y="117"/>
                    </a:lnTo>
                    <a:lnTo>
                      <a:pt x="174" y="126"/>
                    </a:lnTo>
                    <a:lnTo>
                      <a:pt x="185" y="139"/>
                    </a:lnTo>
                    <a:lnTo>
                      <a:pt x="192" y="139"/>
                    </a:lnTo>
                    <a:lnTo>
                      <a:pt x="190" y="147"/>
                    </a:lnTo>
                    <a:lnTo>
                      <a:pt x="226" y="182"/>
                    </a:lnTo>
                    <a:lnTo>
                      <a:pt x="227" y="176"/>
                    </a:lnTo>
                    <a:lnTo>
                      <a:pt x="220" y="160"/>
                    </a:lnTo>
                    <a:lnTo>
                      <a:pt x="231" y="156"/>
                    </a:lnTo>
                    <a:lnTo>
                      <a:pt x="248" y="163"/>
                    </a:lnTo>
                    <a:lnTo>
                      <a:pt x="257" y="176"/>
                    </a:lnTo>
                    <a:lnTo>
                      <a:pt x="259" y="167"/>
                    </a:lnTo>
                    <a:lnTo>
                      <a:pt x="246" y="152"/>
                    </a:lnTo>
                    <a:lnTo>
                      <a:pt x="248" y="145"/>
                    </a:lnTo>
                    <a:lnTo>
                      <a:pt x="257" y="141"/>
                    </a:lnTo>
                    <a:lnTo>
                      <a:pt x="282" y="152"/>
                    </a:lnTo>
                    <a:lnTo>
                      <a:pt x="288" y="148"/>
                    </a:lnTo>
                    <a:lnTo>
                      <a:pt x="286" y="137"/>
                    </a:lnTo>
                    <a:lnTo>
                      <a:pt x="275" y="130"/>
                    </a:lnTo>
                    <a:lnTo>
                      <a:pt x="257" y="122"/>
                    </a:lnTo>
                    <a:lnTo>
                      <a:pt x="246" y="113"/>
                    </a:lnTo>
                    <a:lnTo>
                      <a:pt x="244" y="106"/>
                    </a:lnTo>
                    <a:lnTo>
                      <a:pt x="248" y="98"/>
                    </a:lnTo>
                    <a:lnTo>
                      <a:pt x="273" y="95"/>
                    </a:lnTo>
                    <a:lnTo>
                      <a:pt x="299" y="87"/>
                    </a:lnTo>
                    <a:lnTo>
                      <a:pt x="317" y="89"/>
                    </a:lnTo>
                    <a:lnTo>
                      <a:pt x="350" y="82"/>
                    </a:lnTo>
                    <a:lnTo>
                      <a:pt x="356" y="78"/>
                    </a:lnTo>
                    <a:lnTo>
                      <a:pt x="378" y="87"/>
                    </a:lnTo>
                    <a:lnTo>
                      <a:pt x="397" y="97"/>
                    </a:lnTo>
                    <a:lnTo>
                      <a:pt x="406" y="76"/>
                    </a:lnTo>
                    <a:lnTo>
                      <a:pt x="423" y="54"/>
                    </a:lnTo>
                    <a:lnTo>
                      <a:pt x="428" y="48"/>
                    </a:lnTo>
                    <a:lnTo>
                      <a:pt x="430" y="9"/>
                    </a:lnTo>
                    <a:lnTo>
                      <a:pt x="428" y="6"/>
                    </a:lnTo>
                    <a:lnTo>
                      <a:pt x="419" y="0"/>
                    </a:lnTo>
                    <a:lnTo>
                      <a:pt x="408" y="0"/>
                    </a:lnTo>
                    <a:lnTo>
                      <a:pt x="402" y="6"/>
                    </a:lnTo>
                    <a:lnTo>
                      <a:pt x="402" y="20"/>
                    </a:lnTo>
                    <a:lnTo>
                      <a:pt x="404" y="32"/>
                    </a:lnTo>
                    <a:lnTo>
                      <a:pt x="389" y="35"/>
                    </a:lnTo>
                    <a:lnTo>
                      <a:pt x="378" y="43"/>
                    </a:lnTo>
                    <a:lnTo>
                      <a:pt x="371" y="45"/>
                    </a:lnTo>
                    <a:lnTo>
                      <a:pt x="347" y="39"/>
                    </a:lnTo>
                    <a:lnTo>
                      <a:pt x="338" y="33"/>
                    </a:lnTo>
                    <a:lnTo>
                      <a:pt x="325" y="41"/>
                    </a:lnTo>
                    <a:lnTo>
                      <a:pt x="306" y="20"/>
                    </a:lnTo>
                    <a:lnTo>
                      <a:pt x="286" y="35"/>
                    </a:lnTo>
                    <a:lnTo>
                      <a:pt x="271" y="45"/>
                    </a:lnTo>
                    <a:lnTo>
                      <a:pt x="255" y="52"/>
                    </a:lnTo>
                    <a:lnTo>
                      <a:pt x="231" y="56"/>
                    </a:lnTo>
                    <a:lnTo>
                      <a:pt x="215" y="61"/>
                    </a:lnTo>
                    <a:lnTo>
                      <a:pt x="202" y="61"/>
                    </a:lnTo>
                    <a:lnTo>
                      <a:pt x="196" y="63"/>
                    </a:lnTo>
                    <a:lnTo>
                      <a:pt x="183" y="78"/>
                    </a:lnTo>
                    <a:lnTo>
                      <a:pt x="172" y="78"/>
                    </a:lnTo>
                    <a:lnTo>
                      <a:pt x="153" y="82"/>
                    </a:lnTo>
                    <a:lnTo>
                      <a:pt x="135" y="80"/>
                    </a:lnTo>
                    <a:lnTo>
                      <a:pt x="126" y="97"/>
                    </a:lnTo>
                    <a:lnTo>
                      <a:pt x="111" y="98"/>
                    </a:lnTo>
                    <a:lnTo>
                      <a:pt x="98" y="97"/>
                    </a:lnTo>
                    <a:lnTo>
                      <a:pt x="87" y="95"/>
                    </a:lnTo>
                    <a:close/>
                  </a:path>
                </a:pathLst>
              </a:custGeom>
              <a:solidFill>
                <a:srgbClr val="008000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51" name="Freeform 62"/>
              <p:cNvSpPr>
                <a:spLocks noChangeAspect="1"/>
              </p:cNvSpPr>
              <p:nvPr/>
            </p:nvSpPr>
            <p:spPr bwMode="auto">
              <a:xfrm>
                <a:off x="2824" y="3374"/>
                <a:ext cx="107" cy="87"/>
              </a:xfrm>
              <a:custGeom>
                <a:avLst/>
                <a:gdLst>
                  <a:gd name="T0" fmla="*/ 9 w 107"/>
                  <a:gd name="T1" fmla="*/ 0 h 87"/>
                  <a:gd name="T2" fmla="*/ 0 w 107"/>
                  <a:gd name="T3" fmla="*/ 7 h 87"/>
                  <a:gd name="T4" fmla="*/ 11 w 107"/>
                  <a:gd name="T5" fmla="*/ 26 h 87"/>
                  <a:gd name="T6" fmla="*/ 24 w 107"/>
                  <a:gd name="T7" fmla="*/ 30 h 87"/>
                  <a:gd name="T8" fmla="*/ 39 w 107"/>
                  <a:gd name="T9" fmla="*/ 46 h 87"/>
                  <a:gd name="T10" fmla="*/ 52 w 107"/>
                  <a:gd name="T11" fmla="*/ 54 h 87"/>
                  <a:gd name="T12" fmla="*/ 74 w 107"/>
                  <a:gd name="T13" fmla="*/ 70 h 87"/>
                  <a:gd name="T14" fmla="*/ 87 w 107"/>
                  <a:gd name="T15" fmla="*/ 76 h 87"/>
                  <a:gd name="T16" fmla="*/ 103 w 107"/>
                  <a:gd name="T17" fmla="*/ 87 h 87"/>
                  <a:gd name="T18" fmla="*/ 107 w 107"/>
                  <a:gd name="T19" fmla="*/ 81 h 87"/>
                  <a:gd name="T20" fmla="*/ 74 w 107"/>
                  <a:gd name="T21" fmla="*/ 56 h 87"/>
                  <a:gd name="T22" fmla="*/ 72 w 107"/>
                  <a:gd name="T23" fmla="*/ 44 h 87"/>
                  <a:gd name="T24" fmla="*/ 68 w 107"/>
                  <a:gd name="T25" fmla="*/ 33 h 87"/>
                  <a:gd name="T26" fmla="*/ 54 w 107"/>
                  <a:gd name="T27" fmla="*/ 20 h 87"/>
                  <a:gd name="T28" fmla="*/ 50 w 107"/>
                  <a:gd name="T29" fmla="*/ 22 h 87"/>
                  <a:gd name="T30" fmla="*/ 32 w 107"/>
                  <a:gd name="T31" fmla="*/ 9 h 87"/>
                  <a:gd name="T32" fmla="*/ 22 w 107"/>
                  <a:gd name="T33" fmla="*/ 4 h 87"/>
                  <a:gd name="T34" fmla="*/ 9 w 107"/>
                  <a:gd name="T35" fmla="*/ 0 h 8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07"/>
                  <a:gd name="T55" fmla="*/ 0 h 87"/>
                  <a:gd name="T56" fmla="*/ 107 w 107"/>
                  <a:gd name="T57" fmla="*/ 87 h 8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07" h="87">
                    <a:moveTo>
                      <a:pt x="9" y="0"/>
                    </a:moveTo>
                    <a:lnTo>
                      <a:pt x="0" y="7"/>
                    </a:lnTo>
                    <a:lnTo>
                      <a:pt x="11" y="26"/>
                    </a:lnTo>
                    <a:lnTo>
                      <a:pt x="24" y="30"/>
                    </a:lnTo>
                    <a:lnTo>
                      <a:pt x="39" y="46"/>
                    </a:lnTo>
                    <a:lnTo>
                      <a:pt x="52" y="54"/>
                    </a:lnTo>
                    <a:lnTo>
                      <a:pt x="74" y="70"/>
                    </a:lnTo>
                    <a:lnTo>
                      <a:pt x="87" y="76"/>
                    </a:lnTo>
                    <a:lnTo>
                      <a:pt x="103" y="87"/>
                    </a:lnTo>
                    <a:lnTo>
                      <a:pt x="107" y="81"/>
                    </a:lnTo>
                    <a:lnTo>
                      <a:pt x="74" y="56"/>
                    </a:lnTo>
                    <a:lnTo>
                      <a:pt x="72" y="44"/>
                    </a:lnTo>
                    <a:lnTo>
                      <a:pt x="68" y="33"/>
                    </a:lnTo>
                    <a:lnTo>
                      <a:pt x="54" y="20"/>
                    </a:lnTo>
                    <a:lnTo>
                      <a:pt x="50" y="22"/>
                    </a:lnTo>
                    <a:lnTo>
                      <a:pt x="32" y="9"/>
                    </a:lnTo>
                    <a:lnTo>
                      <a:pt x="22" y="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8000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52" name="Freeform 63"/>
              <p:cNvSpPr>
                <a:spLocks noChangeAspect="1"/>
              </p:cNvSpPr>
              <p:nvPr/>
            </p:nvSpPr>
            <p:spPr bwMode="auto">
              <a:xfrm>
                <a:off x="2858" y="3666"/>
                <a:ext cx="201" cy="54"/>
              </a:xfrm>
              <a:custGeom>
                <a:avLst/>
                <a:gdLst>
                  <a:gd name="T0" fmla="*/ 42 w 201"/>
                  <a:gd name="T1" fmla="*/ 11 h 54"/>
                  <a:gd name="T2" fmla="*/ 57 w 201"/>
                  <a:gd name="T3" fmla="*/ 4 h 54"/>
                  <a:gd name="T4" fmla="*/ 64 w 201"/>
                  <a:gd name="T5" fmla="*/ 11 h 54"/>
                  <a:gd name="T6" fmla="*/ 70 w 201"/>
                  <a:gd name="T7" fmla="*/ 13 h 54"/>
                  <a:gd name="T8" fmla="*/ 81 w 201"/>
                  <a:gd name="T9" fmla="*/ 7 h 54"/>
                  <a:gd name="T10" fmla="*/ 88 w 201"/>
                  <a:gd name="T11" fmla="*/ 4 h 54"/>
                  <a:gd name="T12" fmla="*/ 120 w 201"/>
                  <a:gd name="T13" fmla="*/ 7 h 54"/>
                  <a:gd name="T14" fmla="*/ 151 w 201"/>
                  <a:gd name="T15" fmla="*/ 6 h 54"/>
                  <a:gd name="T16" fmla="*/ 160 w 201"/>
                  <a:gd name="T17" fmla="*/ 15 h 54"/>
                  <a:gd name="T18" fmla="*/ 160 w 201"/>
                  <a:gd name="T19" fmla="*/ 20 h 54"/>
                  <a:gd name="T20" fmla="*/ 182 w 201"/>
                  <a:gd name="T21" fmla="*/ 17 h 54"/>
                  <a:gd name="T22" fmla="*/ 194 w 201"/>
                  <a:gd name="T23" fmla="*/ 19 h 54"/>
                  <a:gd name="T24" fmla="*/ 201 w 201"/>
                  <a:gd name="T25" fmla="*/ 26 h 54"/>
                  <a:gd name="T26" fmla="*/ 194 w 201"/>
                  <a:gd name="T27" fmla="*/ 35 h 54"/>
                  <a:gd name="T28" fmla="*/ 175 w 201"/>
                  <a:gd name="T29" fmla="*/ 34 h 54"/>
                  <a:gd name="T30" fmla="*/ 162 w 201"/>
                  <a:gd name="T31" fmla="*/ 41 h 54"/>
                  <a:gd name="T32" fmla="*/ 140 w 201"/>
                  <a:gd name="T33" fmla="*/ 41 h 54"/>
                  <a:gd name="T34" fmla="*/ 118 w 201"/>
                  <a:gd name="T35" fmla="*/ 50 h 54"/>
                  <a:gd name="T36" fmla="*/ 99 w 201"/>
                  <a:gd name="T37" fmla="*/ 54 h 54"/>
                  <a:gd name="T38" fmla="*/ 84 w 201"/>
                  <a:gd name="T39" fmla="*/ 45 h 54"/>
                  <a:gd name="T40" fmla="*/ 64 w 201"/>
                  <a:gd name="T41" fmla="*/ 34 h 54"/>
                  <a:gd name="T42" fmla="*/ 44 w 201"/>
                  <a:gd name="T43" fmla="*/ 34 h 54"/>
                  <a:gd name="T44" fmla="*/ 17 w 201"/>
                  <a:gd name="T45" fmla="*/ 28 h 54"/>
                  <a:gd name="T46" fmla="*/ 7 w 201"/>
                  <a:gd name="T47" fmla="*/ 20 h 54"/>
                  <a:gd name="T48" fmla="*/ 0 w 201"/>
                  <a:gd name="T49" fmla="*/ 6 h 54"/>
                  <a:gd name="T50" fmla="*/ 4 w 201"/>
                  <a:gd name="T51" fmla="*/ 0 h 54"/>
                  <a:gd name="T52" fmla="*/ 27 w 201"/>
                  <a:gd name="T53" fmla="*/ 4 h 54"/>
                  <a:gd name="T54" fmla="*/ 42 w 201"/>
                  <a:gd name="T55" fmla="*/ 11 h 5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01"/>
                  <a:gd name="T85" fmla="*/ 0 h 54"/>
                  <a:gd name="T86" fmla="*/ 201 w 201"/>
                  <a:gd name="T87" fmla="*/ 54 h 5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01" h="54">
                    <a:moveTo>
                      <a:pt x="42" y="11"/>
                    </a:moveTo>
                    <a:lnTo>
                      <a:pt x="57" y="4"/>
                    </a:lnTo>
                    <a:lnTo>
                      <a:pt x="64" y="11"/>
                    </a:lnTo>
                    <a:lnTo>
                      <a:pt x="70" y="13"/>
                    </a:lnTo>
                    <a:lnTo>
                      <a:pt x="81" y="7"/>
                    </a:lnTo>
                    <a:lnTo>
                      <a:pt x="88" y="4"/>
                    </a:lnTo>
                    <a:lnTo>
                      <a:pt x="120" y="7"/>
                    </a:lnTo>
                    <a:lnTo>
                      <a:pt x="151" y="6"/>
                    </a:lnTo>
                    <a:lnTo>
                      <a:pt x="160" y="15"/>
                    </a:lnTo>
                    <a:lnTo>
                      <a:pt x="160" y="20"/>
                    </a:lnTo>
                    <a:lnTo>
                      <a:pt x="182" y="17"/>
                    </a:lnTo>
                    <a:lnTo>
                      <a:pt x="194" y="19"/>
                    </a:lnTo>
                    <a:lnTo>
                      <a:pt x="201" y="26"/>
                    </a:lnTo>
                    <a:lnTo>
                      <a:pt x="194" y="35"/>
                    </a:lnTo>
                    <a:lnTo>
                      <a:pt x="175" y="34"/>
                    </a:lnTo>
                    <a:lnTo>
                      <a:pt x="162" y="41"/>
                    </a:lnTo>
                    <a:lnTo>
                      <a:pt x="140" y="41"/>
                    </a:lnTo>
                    <a:lnTo>
                      <a:pt x="118" y="50"/>
                    </a:lnTo>
                    <a:lnTo>
                      <a:pt x="99" y="54"/>
                    </a:lnTo>
                    <a:lnTo>
                      <a:pt x="84" y="45"/>
                    </a:lnTo>
                    <a:lnTo>
                      <a:pt x="64" y="34"/>
                    </a:lnTo>
                    <a:lnTo>
                      <a:pt x="44" y="34"/>
                    </a:lnTo>
                    <a:lnTo>
                      <a:pt x="17" y="28"/>
                    </a:lnTo>
                    <a:lnTo>
                      <a:pt x="7" y="20"/>
                    </a:lnTo>
                    <a:lnTo>
                      <a:pt x="0" y="6"/>
                    </a:lnTo>
                    <a:lnTo>
                      <a:pt x="4" y="0"/>
                    </a:lnTo>
                    <a:lnTo>
                      <a:pt x="27" y="4"/>
                    </a:lnTo>
                    <a:lnTo>
                      <a:pt x="42" y="11"/>
                    </a:lnTo>
                    <a:close/>
                  </a:path>
                </a:pathLst>
              </a:custGeom>
              <a:solidFill>
                <a:srgbClr val="008000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53" name="Freeform 64"/>
              <p:cNvSpPr>
                <a:spLocks noChangeAspect="1"/>
              </p:cNvSpPr>
              <p:nvPr/>
            </p:nvSpPr>
            <p:spPr bwMode="auto">
              <a:xfrm>
                <a:off x="2944" y="3271"/>
                <a:ext cx="30" cy="28"/>
              </a:xfrm>
              <a:custGeom>
                <a:avLst/>
                <a:gdLst>
                  <a:gd name="T0" fmla="*/ 30 w 30"/>
                  <a:gd name="T1" fmla="*/ 0 h 28"/>
                  <a:gd name="T2" fmla="*/ 11 w 30"/>
                  <a:gd name="T3" fmla="*/ 0 h 28"/>
                  <a:gd name="T4" fmla="*/ 2 w 30"/>
                  <a:gd name="T5" fmla="*/ 6 h 28"/>
                  <a:gd name="T6" fmla="*/ 0 w 30"/>
                  <a:gd name="T7" fmla="*/ 15 h 28"/>
                  <a:gd name="T8" fmla="*/ 0 w 30"/>
                  <a:gd name="T9" fmla="*/ 26 h 28"/>
                  <a:gd name="T10" fmla="*/ 9 w 30"/>
                  <a:gd name="T11" fmla="*/ 28 h 28"/>
                  <a:gd name="T12" fmla="*/ 26 w 30"/>
                  <a:gd name="T13" fmla="*/ 17 h 28"/>
                  <a:gd name="T14" fmla="*/ 30 w 30"/>
                  <a:gd name="T15" fmla="*/ 0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28"/>
                  <a:gd name="T26" fmla="*/ 30 w 30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28">
                    <a:moveTo>
                      <a:pt x="30" y="0"/>
                    </a:moveTo>
                    <a:lnTo>
                      <a:pt x="11" y="0"/>
                    </a:lnTo>
                    <a:lnTo>
                      <a:pt x="2" y="6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9" y="28"/>
                    </a:lnTo>
                    <a:lnTo>
                      <a:pt x="26" y="17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8000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54" name="Freeform 65"/>
              <p:cNvSpPr>
                <a:spLocks noChangeAspect="1"/>
              </p:cNvSpPr>
              <p:nvPr/>
            </p:nvSpPr>
            <p:spPr bwMode="auto">
              <a:xfrm>
                <a:off x="3148" y="3534"/>
                <a:ext cx="41" cy="22"/>
              </a:xfrm>
              <a:custGeom>
                <a:avLst/>
                <a:gdLst>
                  <a:gd name="T0" fmla="*/ 41 w 41"/>
                  <a:gd name="T1" fmla="*/ 6 h 22"/>
                  <a:gd name="T2" fmla="*/ 22 w 41"/>
                  <a:gd name="T3" fmla="*/ 22 h 22"/>
                  <a:gd name="T4" fmla="*/ 9 w 41"/>
                  <a:gd name="T5" fmla="*/ 22 h 22"/>
                  <a:gd name="T6" fmla="*/ 0 w 41"/>
                  <a:gd name="T7" fmla="*/ 15 h 22"/>
                  <a:gd name="T8" fmla="*/ 6 w 41"/>
                  <a:gd name="T9" fmla="*/ 2 h 22"/>
                  <a:gd name="T10" fmla="*/ 26 w 41"/>
                  <a:gd name="T11" fmla="*/ 0 h 22"/>
                  <a:gd name="T12" fmla="*/ 41 w 41"/>
                  <a:gd name="T13" fmla="*/ 6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"/>
                  <a:gd name="T22" fmla="*/ 0 h 22"/>
                  <a:gd name="T23" fmla="*/ 41 w 41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" h="22">
                    <a:moveTo>
                      <a:pt x="41" y="6"/>
                    </a:moveTo>
                    <a:lnTo>
                      <a:pt x="22" y="22"/>
                    </a:lnTo>
                    <a:lnTo>
                      <a:pt x="9" y="22"/>
                    </a:lnTo>
                    <a:lnTo>
                      <a:pt x="0" y="15"/>
                    </a:lnTo>
                    <a:lnTo>
                      <a:pt x="6" y="2"/>
                    </a:lnTo>
                    <a:lnTo>
                      <a:pt x="26" y="0"/>
                    </a:lnTo>
                    <a:lnTo>
                      <a:pt x="41" y="6"/>
                    </a:lnTo>
                    <a:close/>
                  </a:path>
                </a:pathLst>
              </a:custGeom>
              <a:solidFill>
                <a:srgbClr val="008000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55" name="Freeform 66"/>
              <p:cNvSpPr>
                <a:spLocks noChangeAspect="1"/>
              </p:cNvSpPr>
              <p:nvPr/>
            </p:nvSpPr>
            <p:spPr bwMode="auto">
              <a:xfrm>
                <a:off x="3154" y="3584"/>
                <a:ext cx="42" cy="34"/>
              </a:xfrm>
              <a:custGeom>
                <a:avLst/>
                <a:gdLst>
                  <a:gd name="T0" fmla="*/ 42 w 42"/>
                  <a:gd name="T1" fmla="*/ 0 h 34"/>
                  <a:gd name="T2" fmla="*/ 42 w 42"/>
                  <a:gd name="T3" fmla="*/ 11 h 34"/>
                  <a:gd name="T4" fmla="*/ 16 w 42"/>
                  <a:gd name="T5" fmla="*/ 29 h 34"/>
                  <a:gd name="T6" fmla="*/ 5 w 42"/>
                  <a:gd name="T7" fmla="*/ 34 h 34"/>
                  <a:gd name="T8" fmla="*/ 0 w 42"/>
                  <a:gd name="T9" fmla="*/ 32 h 34"/>
                  <a:gd name="T10" fmla="*/ 4 w 42"/>
                  <a:gd name="T11" fmla="*/ 20 h 34"/>
                  <a:gd name="T12" fmla="*/ 22 w 42"/>
                  <a:gd name="T13" fmla="*/ 6 h 34"/>
                  <a:gd name="T14" fmla="*/ 42 w 42"/>
                  <a:gd name="T15" fmla="*/ 0 h 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"/>
                  <a:gd name="T25" fmla="*/ 0 h 34"/>
                  <a:gd name="T26" fmla="*/ 42 w 42"/>
                  <a:gd name="T27" fmla="*/ 34 h 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" h="34">
                    <a:moveTo>
                      <a:pt x="42" y="0"/>
                    </a:moveTo>
                    <a:lnTo>
                      <a:pt x="42" y="11"/>
                    </a:lnTo>
                    <a:lnTo>
                      <a:pt x="16" y="29"/>
                    </a:lnTo>
                    <a:lnTo>
                      <a:pt x="5" y="34"/>
                    </a:lnTo>
                    <a:lnTo>
                      <a:pt x="0" y="32"/>
                    </a:lnTo>
                    <a:lnTo>
                      <a:pt x="4" y="20"/>
                    </a:lnTo>
                    <a:lnTo>
                      <a:pt x="22" y="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008000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56" name="Freeform 67"/>
              <p:cNvSpPr>
                <a:spLocks noChangeAspect="1"/>
              </p:cNvSpPr>
              <p:nvPr/>
            </p:nvSpPr>
            <p:spPr bwMode="auto">
              <a:xfrm>
                <a:off x="3000" y="3319"/>
                <a:ext cx="52" cy="37"/>
              </a:xfrm>
              <a:custGeom>
                <a:avLst/>
                <a:gdLst>
                  <a:gd name="T0" fmla="*/ 28 w 52"/>
                  <a:gd name="T1" fmla="*/ 0 h 37"/>
                  <a:gd name="T2" fmla="*/ 52 w 52"/>
                  <a:gd name="T3" fmla="*/ 26 h 37"/>
                  <a:gd name="T4" fmla="*/ 48 w 52"/>
                  <a:gd name="T5" fmla="*/ 33 h 37"/>
                  <a:gd name="T6" fmla="*/ 35 w 52"/>
                  <a:gd name="T7" fmla="*/ 37 h 37"/>
                  <a:gd name="T8" fmla="*/ 33 w 52"/>
                  <a:gd name="T9" fmla="*/ 28 h 37"/>
                  <a:gd name="T10" fmla="*/ 28 w 52"/>
                  <a:gd name="T11" fmla="*/ 24 h 37"/>
                  <a:gd name="T12" fmla="*/ 20 w 52"/>
                  <a:gd name="T13" fmla="*/ 28 h 37"/>
                  <a:gd name="T14" fmla="*/ 11 w 52"/>
                  <a:gd name="T15" fmla="*/ 22 h 37"/>
                  <a:gd name="T16" fmla="*/ 7 w 52"/>
                  <a:gd name="T17" fmla="*/ 17 h 37"/>
                  <a:gd name="T18" fmla="*/ 13 w 52"/>
                  <a:gd name="T19" fmla="*/ 13 h 37"/>
                  <a:gd name="T20" fmla="*/ 2 w 52"/>
                  <a:gd name="T21" fmla="*/ 19 h 37"/>
                  <a:gd name="T22" fmla="*/ 0 w 52"/>
                  <a:gd name="T23" fmla="*/ 13 h 37"/>
                  <a:gd name="T24" fmla="*/ 15 w 52"/>
                  <a:gd name="T25" fmla="*/ 7 h 37"/>
                  <a:gd name="T26" fmla="*/ 28 w 52"/>
                  <a:gd name="T27" fmla="*/ 0 h 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2"/>
                  <a:gd name="T43" fmla="*/ 0 h 37"/>
                  <a:gd name="T44" fmla="*/ 52 w 52"/>
                  <a:gd name="T45" fmla="*/ 37 h 3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2" h="37">
                    <a:moveTo>
                      <a:pt x="28" y="0"/>
                    </a:moveTo>
                    <a:lnTo>
                      <a:pt x="52" y="26"/>
                    </a:lnTo>
                    <a:lnTo>
                      <a:pt x="48" y="33"/>
                    </a:lnTo>
                    <a:lnTo>
                      <a:pt x="35" y="37"/>
                    </a:lnTo>
                    <a:lnTo>
                      <a:pt x="33" y="28"/>
                    </a:lnTo>
                    <a:lnTo>
                      <a:pt x="28" y="24"/>
                    </a:lnTo>
                    <a:lnTo>
                      <a:pt x="20" y="28"/>
                    </a:lnTo>
                    <a:lnTo>
                      <a:pt x="11" y="22"/>
                    </a:lnTo>
                    <a:lnTo>
                      <a:pt x="7" y="17"/>
                    </a:lnTo>
                    <a:lnTo>
                      <a:pt x="13" y="13"/>
                    </a:lnTo>
                    <a:lnTo>
                      <a:pt x="2" y="19"/>
                    </a:lnTo>
                    <a:lnTo>
                      <a:pt x="0" y="13"/>
                    </a:lnTo>
                    <a:lnTo>
                      <a:pt x="15" y="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8000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</p:grpSp>
        <p:grpSp>
          <p:nvGrpSpPr>
            <p:cNvPr id="63557" name="Group 68"/>
            <p:cNvGrpSpPr>
              <a:grpSpLocks noChangeAspect="1"/>
            </p:cNvGrpSpPr>
            <p:nvPr/>
          </p:nvGrpSpPr>
          <p:grpSpPr bwMode="auto">
            <a:xfrm>
              <a:off x="1791" y="2485"/>
              <a:ext cx="811" cy="963"/>
              <a:chOff x="1150" y="2193"/>
              <a:chExt cx="764" cy="906"/>
            </a:xfrm>
          </p:grpSpPr>
          <p:sp>
            <p:nvSpPr>
              <p:cNvPr id="63558" name="Freeform 69"/>
              <p:cNvSpPr>
                <a:spLocks noChangeAspect="1"/>
              </p:cNvSpPr>
              <p:nvPr/>
            </p:nvSpPr>
            <p:spPr bwMode="auto">
              <a:xfrm>
                <a:off x="1846" y="2977"/>
                <a:ext cx="68" cy="122"/>
              </a:xfrm>
              <a:custGeom>
                <a:avLst/>
                <a:gdLst>
                  <a:gd name="T0" fmla="*/ 68 w 68"/>
                  <a:gd name="T1" fmla="*/ 0 h 122"/>
                  <a:gd name="T2" fmla="*/ 46 w 68"/>
                  <a:gd name="T3" fmla="*/ 26 h 122"/>
                  <a:gd name="T4" fmla="*/ 20 w 68"/>
                  <a:gd name="T5" fmla="*/ 26 h 122"/>
                  <a:gd name="T6" fmla="*/ 0 w 68"/>
                  <a:gd name="T7" fmla="*/ 41 h 122"/>
                  <a:gd name="T8" fmla="*/ 4 w 68"/>
                  <a:gd name="T9" fmla="*/ 62 h 122"/>
                  <a:gd name="T10" fmla="*/ 4 w 68"/>
                  <a:gd name="T11" fmla="*/ 96 h 122"/>
                  <a:gd name="T12" fmla="*/ 20 w 68"/>
                  <a:gd name="T13" fmla="*/ 122 h 122"/>
                  <a:gd name="T14" fmla="*/ 38 w 68"/>
                  <a:gd name="T15" fmla="*/ 115 h 122"/>
                  <a:gd name="T16" fmla="*/ 42 w 68"/>
                  <a:gd name="T17" fmla="*/ 100 h 122"/>
                  <a:gd name="T18" fmla="*/ 61 w 68"/>
                  <a:gd name="T19" fmla="*/ 66 h 122"/>
                  <a:gd name="T20" fmla="*/ 61 w 68"/>
                  <a:gd name="T21" fmla="*/ 48 h 122"/>
                  <a:gd name="T22" fmla="*/ 68 w 68"/>
                  <a:gd name="T23" fmla="*/ 0 h 1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8"/>
                  <a:gd name="T37" fmla="*/ 0 h 122"/>
                  <a:gd name="T38" fmla="*/ 68 w 68"/>
                  <a:gd name="T39" fmla="*/ 122 h 12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8" h="122">
                    <a:moveTo>
                      <a:pt x="68" y="0"/>
                    </a:moveTo>
                    <a:lnTo>
                      <a:pt x="46" y="26"/>
                    </a:lnTo>
                    <a:lnTo>
                      <a:pt x="20" y="26"/>
                    </a:lnTo>
                    <a:lnTo>
                      <a:pt x="0" y="41"/>
                    </a:lnTo>
                    <a:lnTo>
                      <a:pt x="4" y="62"/>
                    </a:lnTo>
                    <a:lnTo>
                      <a:pt x="4" y="96"/>
                    </a:lnTo>
                    <a:lnTo>
                      <a:pt x="20" y="122"/>
                    </a:lnTo>
                    <a:lnTo>
                      <a:pt x="38" y="115"/>
                    </a:lnTo>
                    <a:lnTo>
                      <a:pt x="42" y="100"/>
                    </a:lnTo>
                    <a:lnTo>
                      <a:pt x="61" y="66"/>
                    </a:lnTo>
                    <a:lnTo>
                      <a:pt x="61" y="48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660066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59" name="Freeform 70"/>
              <p:cNvSpPr>
                <a:spLocks noChangeAspect="1"/>
              </p:cNvSpPr>
              <p:nvPr/>
            </p:nvSpPr>
            <p:spPr bwMode="auto">
              <a:xfrm>
                <a:off x="1150" y="2193"/>
                <a:ext cx="764" cy="746"/>
              </a:xfrm>
              <a:custGeom>
                <a:avLst/>
                <a:gdLst>
                  <a:gd name="T0" fmla="*/ 11 w 764"/>
                  <a:gd name="T1" fmla="*/ 145 h 746"/>
                  <a:gd name="T2" fmla="*/ 13 w 764"/>
                  <a:gd name="T3" fmla="*/ 174 h 746"/>
                  <a:gd name="T4" fmla="*/ 74 w 764"/>
                  <a:gd name="T5" fmla="*/ 221 h 746"/>
                  <a:gd name="T6" fmla="*/ 122 w 764"/>
                  <a:gd name="T7" fmla="*/ 250 h 746"/>
                  <a:gd name="T8" fmla="*/ 117 w 764"/>
                  <a:gd name="T9" fmla="*/ 290 h 746"/>
                  <a:gd name="T10" fmla="*/ 145 w 764"/>
                  <a:gd name="T11" fmla="*/ 349 h 746"/>
                  <a:gd name="T12" fmla="*/ 158 w 764"/>
                  <a:gd name="T13" fmla="*/ 429 h 746"/>
                  <a:gd name="T14" fmla="*/ 132 w 764"/>
                  <a:gd name="T15" fmla="*/ 429 h 746"/>
                  <a:gd name="T16" fmla="*/ 115 w 764"/>
                  <a:gd name="T17" fmla="*/ 470 h 746"/>
                  <a:gd name="T18" fmla="*/ 98 w 764"/>
                  <a:gd name="T19" fmla="*/ 511 h 746"/>
                  <a:gd name="T20" fmla="*/ 57 w 764"/>
                  <a:gd name="T21" fmla="*/ 583 h 746"/>
                  <a:gd name="T22" fmla="*/ 59 w 764"/>
                  <a:gd name="T23" fmla="*/ 618 h 746"/>
                  <a:gd name="T24" fmla="*/ 161 w 764"/>
                  <a:gd name="T25" fmla="*/ 685 h 746"/>
                  <a:gd name="T26" fmla="*/ 249 w 764"/>
                  <a:gd name="T27" fmla="*/ 726 h 746"/>
                  <a:gd name="T28" fmla="*/ 325 w 764"/>
                  <a:gd name="T29" fmla="*/ 746 h 746"/>
                  <a:gd name="T30" fmla="*/ 353 w 764"/>
                  <a:gd name="T31" fmla="*/ 689 h 746"/>
                  <a:gd name="T32" fmla="*/ 422 w 764"/>
                  <a:gd name="T33" fmla="*/ 664 h 746"/>
                  <a:gd name="T34" fmla="*/ 472 w 764"/>
                  <a:gd name="T35" fmla="*/ 690 h 746"/>
                  <a:gd name="T36" fmla="*/ 541 w 764"/>
                  <a:gd name="T37" fmla="*/ 726 h 746"/>
                  <a:gd name="T38" fmla="*/ 604 w 764"/>
                  <a:gd name="T39" fmla="*/ 711 h 746"/>
                  <a:gd name="T40" fmla="*/ 650 w 764"/>
                  <a:gd name="T41" fmla="*/ 663 h 746"/>
                  <a:gd name="T42" fmla="*/ 622 w 764"/>
                  <a:gd name="T43" fmla="*/ 642 h 746"/>
                  <a:gd name="T44" fmla="*/ 617 w 764"/>
                  <a:gd name="T45" fmla="*/ 574 h 746"/>
                  <a:gd name="T46" fmla="*/ 635 w 764"/>
                  <a:gd name="T47" fmla="*/ 511 h 746"/>
                  <a:gd name="T48" fmla="*/ 635 w 764"/>
                  <a:gd name="T49" fmla="*/ 453 h 746"/>
                  <a:gd name="T50" fmla="*/ 602 w 764"/>
                  <a:gd name="T51" fmla="*/ 455 h 746"/>
                  <a:gd name="T52" fmla="*/ 587 w 764"/>
                  <a:gd name="T53" fmla="*/ 446 h 746"/>
                  <a:gd name="T54" fmla="*/ 622 w 764"/>
                  <a:gd name="T55" fmla="*/ 405 h 746"/>
                  <a:gd name="T56" fmla="*/ 676 w 764"/>
                  <a:gd name="T57" fmla="*/ 353 h 746"/>
                  <a:gd name="T58" fmla="*/ 705 w 764"/>
                  <a:gd name="T59" fmla="*/ 327 h 746"/>
                  <a:gd name="T60" fmla="*/ 727 w 764"/>
                  <a:gd name="T61" fmla="*/ 277 h 746"/>
                  <a:gd name="T62" fmla="*/ 764 w 764"/>
                  <a:gd name="T63" fmla="*/ 234 h 746"/>
                  <a:gd name="T64" fmla="*/ 720 w 764"/>
                  <a:gd name="T65" fmla="*/ 213 h 746"/>
                  <a:gd name="T66" fmla="*/ 667 w 764"/>
                  <a:gd name="T67" fmla="*/ 195 h 746"/>
                  <a:gd name="T68" fmla="*/ 631 w 764"/>
                  <a:gd name="T69" fmla="*/ 163 h 746"/>
                  <a:gd name="T70" fmla="*/ 581 w 764"/>
                  <a:gd name="T71" fmla="*/ 119 h 746"/>
                  <a:gd name="T72" fmla="*/ 539 w 764"/>
                  <a:gd name="T73" fmla="*/ 76 h 746"/>
                  <a:gd name="T74" fmla="*/ 509 w 764"/>
                  <a:gd name="T75" fmla="*/ 30 h 746"/>
                  <a:gd name="T76" fmla="*/ 444 w 764"/>
                  <a:gd name="T77" fmla="*/ 2 h 746"/>
                  <a:gd name="T78" fmla="*/ 416 w 764"/>
                  <a:gd name="T79" fmla="*/ 35 h 746"/>
                  <a:gd name="T80" fmla="*/ 318 w 764"/>
                  <a:gd name="T81" fmla="*/ 87 h 746"/>
                  <a:gd name="T82" fmla="*/ 266 w 764"/>
                  <a:gd name="T83" fmla="*/ 104 h 746"/>
                  <a:gd name="T84" fmla="*/ 220 w 764"/>
                  <a:gd name="T85" fmla="*/ 78 h 746"/>
                  <a:gd name="T86" fmla="*/ 199 w 764"/>
                  <a:gd name="T87" fmla="*/ 56 h 746"/>
                  <a:gd name="T88" fmla="*/ 205 w 764"/>
                  <a:gd name="T89" fmla="*/ 83 h 746"/>
                  <a:gd name="T90" fmla="*/ 198 w 764"/>
                  <a:gd name="T91" fmla="*/ 113 h 746"/>
                  <a:gd name="T92" fmla="*/ 182 w 764"/>
                  <a:gd name="T93" fmla="*/ 137 h 746"/>
                  <a:gd name="T94" fmla="*/ 141 w 764"/>
                  <a:gd name="T95" fmla="*/ 126 h 746"/>
                  <a:gd name="T96" fmla="*/ 93 w 764"/>
                  <a:gd name="T97" fmla="*/ 96 h 746"/>
                  <a:gd name="T98" fmla="*/ 59 w 764"/>
                  <a:gd name="T99" fmla="*/ 108 h 74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764"/>
                  <a:gd name="T151" fmla="*/ 0 h 746"/>
                  <a:gd name="T152" fmla="*/ 764 w 764"/>
                  <a:gd name="T153" fmla="*/ 746 h 74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764" h="746">
                    <a:moveTo>
                      <a:pt x="13" y="106"/>
                    </a:moveTo>
                    <a:lnTo>
                      <a:pt x="20" y="124"/>
                    </a:lnTo>
                    <a:lnTo>
                      <a:pt x="13" y="139"/>
                    </a:lnTo>
                    <a:lnTo>
                      <a:pt x="11" y="145"/>
                    </a:lnTo>
                    <a:lnTo>
                      <a:pt x="0" y="141"/>
                    </a:lnTo>
                    <a:lnTo>
                      <a:pt x="4" y="150"/>
                    </a:lnTo>
                    <a:lnTo>
                      <a:pt x="4" y="159"/>
                    </a:lnTo>
                    <a:lnTo>
                      <a:pt x="13" y="174"/>
                    </a:lnTo>
                    <a:lnTo>
                      <a:pt x="30" y="169"/>
                    </a:lnTo>
                    <a:lnTo>
                      <a:pt x="52" y="193"/>
                    </a:lnTo>
                    <a:lnTo>
                      <a:pt x="61" y="209"/>
                    </a:lnTo>
                    <a:lnTo>
                      <a:pt x="74" y="221"/>
                    </a:lnTo>
                    <a:lnTo>
                      <a:pt x="91" y="221"/>
                    </a:lnTo>
                    <a:lnTo>
                      <a:pt x="98" y="235"/>
                    </a:lnTo>
                    <a:lnTo>
                      <a:pt x="113" y="248"/>
                    </a:lnTo>
                    <a:lnTo>
                      <a:pt x="122" y="250"/>
                    </a:lnTo>
                    <a:lnTo>
                      <a:pt x="124" y="256"/>
                    </a:lnTo>
                    <a:lnTo>
                      <a:pt x="119" y="268"/>
                    </a:lnTo>
                    <a:lnTo>
                      <a:pt x="119" y="279"/>
                    </a:lnTo>
                    <a:lnTo>
                      <a:pt x="117" y="290"/>
                    </a:lnTo>
                    <a:lnTo>
                      <a:pt x="113" y="309"/>
                    </a:lnTo>
                    <a:lnTo>
                      <a:pt x="128" y="327"/>
                    </a:lnTo>
                    <a:lnTo>
                      <a:pt x="145" y="340"/>
                    </a:lnTo>
                    <a:lnTo>
                      <a:pt x="145" y="349"/>
                    </a:lnTo>
                    <a:lnTo>
                      <a:pt x="143" y="381"/>
                    </a:lnTo>
                    <a:lnTo>
                      <a:pt x="139" y="407"/>
                    </a:lnTo>
                    <a:lnTo>
                      <a:pt x="143" y="418"/>
                    </a:lnTo>
                    <a:lnTo>
                      <a:pt x="158" y="429"/>
                    </a:lnTo>
                    <a:lnTo>
                      <a:pt x="158" y="451"/>
                    </a:lnTo>
                    <a:lnTo>
                      <a:pt x="158" y="466"/>
                    </a:lnTo>
                    <a:lnTo>
                      <a:pt x="141" y="444"/>
                    </a:lnTo>
                    <a:lnTo>
                      <a:pt x="132" y="429"/>
                    </a:lnTo>
                    <a:lnTo>
                      <a:pt x="126" y="433"/>
                    </a:lnTo>
                    <a:lnTo>
                      <a:pt x="130" y="444"/>
                    </a:lnTo>
                    <a:lnTo>
                      <a:pt x="124" y="457"/>
                    </a:lnTo>
                    <a:lnTo>
                      <a:pt x="115" y="470"/>
                    </a:lnTo>
                    <a:lnTo>
                      <a:pt x="109" y="479"/>
                    </a:lnTo>
                    <a:lnTo>
                      <a:pt x="117" y="488"/>
                    </a:lnTo>
                    <a:lnTo>
                      <a:pt x="111" y="498"/>
                    </a:lnTo>
                    <a:lnTo>
                      <a:pt x="98" y="511"/>
                    </a:lnTo>
                    <a:lnTo>
                      <a:pt x="96" y="522"/>
                    </a:lnTo>
                    <a:lnTo>
                      <a:pt x="89" y="535"/>
                    </a:lnTo>
                    <a:lnTo>
                      <a:pt x="69" y="559"/>
                    </a:lnTo>
                    <a:lnTo>
                      <a:pt x="57" y="583"/>
                    </a:lnTo>
                    <a:lnTo>
                      <a:pt x="57" y="587"/>
                    </a:lnTo>
                    <a:lnTo>
                      <a:pt x="63" y="594"/>
                    </a:lnTo>
                    <a:lnTo>
                      <a:pt x="56" y="605"/>
                    </a:lnTo>
                    <a:lnTo>
                      <a:pt x="59" y="618"/>
                    </a:lnTo>
                    <a:lnTo>
                      <a:pt x="70" y="635"/>
                    </a:lnTo>
                    <a:lnTo>
                      <a:pt x="117" y="661"/>
                    </a:lnTo>
                    <a:lnTo>
                      <a:pt x="150" y="689"/>
                    </a:lnTo>
                    <a:lnTo>
                      <a:pt x="161" y="685"/>
                    </a:lnTo>
                    <a:lnTo>
                      <a:pt x="178" y="679"/>
                    </a:lnTo>
                    <a:lnTo>
                      <a:pt x="236" y="703"/>
                    </a:lnTo>
                    <a:lnTo>
                      <a:pt x="244" y="711"/>
                    </a:lnTo>
                    <a:lnTo>
                      <a:pt x="249" y="726"/>
                    </a:lnTo>
                    <a:lnTo>
                      <a:pt x="259" y="731"/>
                    </a:lnTo>
                    <a:lnTo>
                      <a:pt x="272" y="733"/>
                    </a:lnTo>
                    <a:lnTo>
                      <a:pt x="292" y="744"/>
                    </a:lnTo>
                    <a:lnTo>
                      <a:pt x="325" y="746"/>
                    </a:lnTo>
                    <a:lnTo>
                      <a:pt x="335" y="733"/>
                    </a:lnTo>
                    <a:lnTo>
                      <a:pt x="338" y="718"/>
                    </a:lnTo>
                    <a:lnTo>
                      <a:pt x="338" y="702"/>
                    </a:lnTo>
                    <a:lnTo>
                      <a:pt x="353" y="689"/>
                    </a:lnTo>
                    <a:lnTo>
                      <a:pt x="381" y="674"/>
                    </a:lnTo>
                    <a:lnTo>
                      <a:pt x="394" y="672"/>
                    </a:lnTo>
                    <a:lnTo>
                      <a:pt x="409" y="664"/>
                    </a:lnTo>
                    <a:lnTo>
                      <a:pt x="422" y="664"/>
                    </a:lnTo>
                    <a:lnTo>
                      <a:pt x="437" y="674"/>
                    </a:lnTo>
                    <a:lnTo>
                      <a:pt x="448" y="687"/>
                    </a:lnTo>
                    <a:lnTo>
                      <a:pt x="461" y="687"/>
                    </a:lnTo>
                    <a:lnTo>
                      <a:pt x="472" y="690"/>
                    </a:lnTo>
                    <a:lnTo>
                      <a:pt x="494" y="692"/>
                    </a:lnTo>
                    <a:lnTo>
                      <a:pt x="509" y="711"/>
                    </a:lnTo>
                    <a:lnTo>
                      <a:pt x="522" y="720"/>
                    </a:lnTo>
                    <a:lnTo>
                      <a:pt x="541" y="726"/>
                    </a:lnTo>
                    <a:lnTo>
                      <a:pt x="557" y="735"/>
                    </a:lnTo>
                    <a:lnTo>
                      <a:pt x="566" y="737"/>
                    </a:lnTo>
                    <a:lnTo>
                      <a:pt x="589" y="714"/>
                    </a:lnTo>
                    <a:lnTo>
                      <a:pt x="604" y="711"/>
                    </a:lnTo>
                    <a:lnTo>
                      <a:pt x="615" y="702"/>
                    </a:lnTo>
                    <a:lnTo>
                      <a:pt x="631" y="690"/>
                    </a:lnTo>
                    <a:lnTo>
                      <a:pt x="652" y="689"/>
                    </a:lnTo>
                    <a:lnTo>
                      <a:pt x="650" y="663"/>
                    </a:lnTo>
                    <a:lnTo>
                      <a:pt x="646" y="655"/>
                    </a:lnTo>
                    <a:lnTo>
                      <a:pt x="637" y="642"/>
                    </a:lnTo>
                    <a:lnTo>
                      <a:pt x="630" y="644"/>
                    </a:lnTo>
                    <a:lnTo>
                      <a:pt x="622" y="642"/>
                    </a:lnTo>
                    <a:lnTo>
                      <a:pt x="615" y="631"/>
                    </a:lnTo>
                    <a:lnTo>
                      <a:pt x="613" y="605"/>
                    </a:lnTo>
                    <a:lnTo>
                      <a:pt x="628" y="588"/>
                    </a:lnTo>
                    <a:lnTo>
                      <a:pt x="617" y="574"/>
                    </a:lnTo>
                    <a:lnTo>
                      <a:pt x="617" y="568"/>
                    </a:lnTo>
                    <a:lnTo>
                      <a:pt x="639" y="546"/>
                    </a:lnTo>
                    <a:lnTo>
                      <a:pt x="639" y="538"/>
                    </a:lnTo>
                    <a:lnTo>
                      <a:pt x="635" y="511"/>
                    </a:lnTo>
                    <a:lnTo>
                      <a:pt x="648" y="498"/>
                    </a:lnTo>
                    <a:lnTo>
                      <a:pt x="637" y="483"/>
                    </a:lnTo>
                    <a:lnTo>
                      <a:pt x="637" y="472"/>
                    </a:lnTo>
                    <a:lnTo>
                      <a:pt x="635" y="453"/>
                    </a:lnTo>
                    <a:lnTo>
                      <a:pt x="630" y="448"/>
                    </a:lnTo>
                    <a:lnTo>
                      <a:pt x="617" y="448"/>
                    </a:lnTo>
                    <a:lnTo>
                      <a:pt x="605" y="451"/>
                    </a:lnTo>
                    <a:lnTo>
                      <a:pt x="602" y="455"/>
                    </a:lnTo>
                    <a:lnTo>
                      <a:pt x="594" y="462"/>
                    </a:lnTo>
                    <a:lnTo>
                      <a:pt x="583" y="466"/>
                    </a:lnTo>
                    <a:lnTo>
                      <a:pt x="579" y="455"/>
                    </a:lnTo>
                    <a:lnTo>
                      <a:pt x="587" y="446"/>
                    </a:lnTo>
                    <a:lnTo>
                      <a:pt x="591" y="438"/>
                    </a:lnTo>
                    <a:lnTo>
                      <a:pt x="591" y="429"/>
                    </a:lnTo>
                    <a:lnTo>
                      <a:pt x="611" y="409"/>
                    </a:lnTo>
                    <a:lnTo>
                      <a:pt x="622" y="405"/>
                    </a:lnTo>
                    <a:lnTo>
                      <a:pt x="624" y="390"/>
                    </a:lnTo>
                    <a:lnTo>
                      <a:pt x="635" y="377"/>
                    </a:lnTo>
                    <a:lnTo>
                      <a:pt x="667" y="353"/>
                    </a:lnTo>
                    <a:lnTo>
                      <a:pt x="676" y="353"/>
                    </a:lnTo>
                    <a:lnTo>
                      <a:pt x="680" y="344"/>
                    </a:lnTo>
                    <a:lnTo>
                      <a:pt x="691" y="333"/>
                    </a:lnTo>
                    <a:lnTo>
                      <a:pt x="700" y="333"/>
                    </a:lnTo>
                    <a:lnTo>
                      <a:pt x="705" y="327"/>
                    </a:lnTo>
                    <a:lnTo>
                      <a:pt x="710" y="323"/>
                    </a:lnTo>
                    <a:lnTo>
                      <a:pt x="718" y="310"/>
                    </a:lnTo>
                    <a:lnTo>
                      <a:pt x="725" y="290"/>
                    </a:lnTo>
                    <a:lnTo>
                      <a:pt x="727" y="277"/>
                    </a:lnTo>
                    <a:lnTo>
                      <a:pt x="727" y="266"/>
                    </a:lnTo>
                    <a:lnTo>
                      <a:pt x="738" y="252"/>
                    </a:lnTo>
                    <a:lnTo>
                      <a:pt x="755" y="243"/>
                    </a:lnTo>
                    <a:lnTo>
                      <a:pt x="764" y="234"/>
                    </a:lnTo>
                    <a:lnTo>
                      <a:pt x="764" y="230"/>
                    </a:lnTo>
                    <a:lnTo>
                      <a:pt x="749" y="219"/>
                    </a:lnTo>
                    <a:lnTo>
                      <a:pt x="742" y="215"/>
                    </a:lnTo>
                    <a:lnTo>
                      <a:pt x="720" y="213"/>
                    </a:lnTo>
                    <a:lnTo>
                      <a:pt x="694" y="209"/>
                    </a:lnTo>
                    <a:lnTo>
                      <a:pt x="685" y="208"/>
                    </a:lnTo>
                    <a:lnTo>
                      <a:pt x="676" y="204"/>
                    </a:lnTo>
                    <a:lnTo>
                      <a:pt x="667" y="195"/>
                    </a:lnTo>
                    <a:lnTo>
                      <a:pt x="659" y="180"/>
                    </a:lnTo>
                    <a:lnTo>
                      <a:pt x="652" y="171"/>
                    </a:lnTo>
                    <a:lnTo>
                      <a:pt x="642" y="167"/>
                    </a:lnTo>
                    <a:lnTo>
                      <a:pt x="631" y="163"/>
                    </a:lnTo>
                    <a:lnTo>
                      <a:pt x="626" y="161"/>
                    </a:lnTo>
                    <a:lnTo>
                      <a:pt x="611" y="148"/>
                    </a:lnTo>
                    <a:lnTo>
                      <a:pt x="592" y="133"/>
                    </a:lnTo>
                    <a:lnTo>
                      <a:pt x="581" y="119"/>
                    </a:lnTo>
                    <a:lnTo>
                      <a:pt x="568" y="115"/>
                    </a:lnTo>
                    <a:lnTo>
                      <a:pt x="561" y="109"/>
                    </a:lnTo>
                    <a:lnTo>
                      <a:pt x="555" y="95"/>
                    </a:lnTo>
                    <a:lnTo>
                      <a:pt x="539" y="76"/>
                    </a:lnTo>
                    <a:lnTo>
                      <a:pt x="535" y="63"/>
                    </a:lnTo>
                    <a:lnTo>
                      <a:pt x="522" y="50"/>
                    </a:lnTo>
                    <a:lnTo>
                      <a:pt x="516" y="39"/>
                    </a:lnTo>
                    <a:lnTo>
                      <a:pt x="509" y="30"/>
                    </a:lnTo>
                    <a:lnTo>
                      <a:pt x="496" y="20"/>
                    </a:lnTo>
                    <a:lnTo>
                      <a:pt x="483" y="6"/>
                    </a:lnTo>
                    <a:lnTo>
                      <a:pt x="472" y="0"/>
                    </a:lnTo>
                    <a:lnTo>
                      <a:pt x="444" y="2"/>
                    </a:lnTo>
                    <a:lnTo>
                      <a:pt x="433" y="2"/>
                    </a:lnTo>
                    <a:lnTo>
                      <a:pt x="418" y="13"/>
                    </a:lnTo>
                    <a:lnTo>
                      <a:pt x="427" y="22"/>
                    </a:lnTo>
                    <a:lnTo>
                      <a:pt x="416" y="35"/>
                    </a:lnTo>
                    <a:lnTo>
                      <a:pt x="388" y="70"/>
                    </a:lnTo>
                    <a:lnTo>
                      <a:pt x="374" y="78"/>
                    </a:lnTo>
                    <a:lnTo>
                      <a:pt x="335" y="82"/>
                    </a:lnTo>
                    <a:lnTo>
                      <a:pt x="318" y="87"/>
                    </a:lnTo>
                    <a:lnTo>
                      <a:pt x="309" y="96"/>
                    </a:lnTo>
                    <a:lnTo>
                      <a:pt x="305" y="104"/>
                    </a:lnTo>
                    <a:lnTo>
                      <a:pt x="290" y="100"/>
                    </a:lnTo>
                    <a:lnTo>
                      <a:pt x="266" y="104"/>
                    </a:lnTo>
                    <a:lnTo>
                      <a:pt x="251" y="102"/>
                    </a:lnTo>
                    <a:lnTo>
                      <a:pt x="238" y="93"/>
                    </a:lnTo>
                    <a:lnTo>
                      <a:pt x="229" y="82"/>
                    </a:lnTo>
                    <a:lnTo>
                      <a:pt x="220" y="78"/>
                    </a:lnTo>
                    <a:lnTo>
                      <a:pt x="227" y="69"/>
                    </a:lnTo>
                    <a:lnTo>
                      <a:pt x="216" y="59"/>
                    </a:lnTo>
                    <a:lnTo>
                      <a:pt x="207" y="57"/>
                    </a:lnTo>
                    <a:lnTo>
                      <a:pt x="199" y="56"/>
                    </a:lnTo>
                    <a:lnTo>
                      <a:pt x="198" y="59"/>
                    </a:lnTo>
                    <a:lnTo>
                      <a:pt x="205" y="67"/>
                    </a:lnTo>
                    <a:lnTo>
                      <a:pt x="201" y="72"/>
                    </a:lnTo>
                    <a:lnTo>
                      <a:pt x="205" y="83"/>
                    </a:lnTo>
                    <a:lnTo>
                      <a:pt x="207" y="96"/>
                    </a:lnTo>
                    <a:lnTo>
                      <a:pt x="207" y="106"/>
                    </a:lnTo>
                    <a:lnTo>
                      <a:pt x="205" y="108"/>
                    </a:lnTo>
                    <a:lnTo>
                      <a:pt x="198" y="113"/>
                    </a:lnTo>
                    <a:lnTo>
                      <a:pt x="196" y="122"/>
                    </a:lnTo>
                    <a:lnTo>
                      <a:pt x="196" y="132"/>
                    </a:lnTo>
                    <a:lnTo>
                      <a:pt x="194" y="139"/>
                    </a:lnTo>
                    <a:lnTo>
                      <a:pt x="182" y="137"/>
                    </a:lnTo>
                    <a:lnTo>
                      <a:pt x="169" y="130"/>
                    </a:lnTo>
                    <a:lnTo>
                      <a:pt x="161" y="137"/>
                    </a:lnTo>
                    <a:lnTo>
                      <a:pt x="148" y="128"/>
                    </a:lnTo>
                    <a:lnTo>
                      <a:pt x="141" y="126"/>
                    </a:lnTo>
                    <a:lnTo>
                      <a:pt x="132" y="133"/>
                    </a:lnTo>
                    <a:lnTo>
                      <a:pt x="124" y="132"/>
                    </a:lnTo>
                    <a:lnTo>
                      <a:pt x="124" y="126"/>
                    </a:lnTo>
                    <a:lnTo>
                      <a:pt x="93" y="96"/>
                    </a:lnTo>
                    <a:lnTo>
                      <a:pt x="85" y="95"/>
                    </a:lnTo>
                    <a:lnTo>
                      <a:pt x="80" y="100"/>
                    </a:lnTo>
                    <a:lnTo>
                      <a:pt x="67" y="106"/>
                    </a:lnTo>
                    <a:lnTo>
                      <a:pt x="59" y="108"/>
                    </a:lnTo>
                    <a:lnTo>
                      <a:pt x="50" y="98"/>
                    </a:lnTo>
                    <a:lnTo>
                      <a:pt x="28" y="98"/>
                    </a:lnTo>
                    <a:lnTo>
                      <a:pt x="13" y="106"/>
                    </a:lnTo>
                    <a:close/>
                  </a:path>
                </a:pathLst>
              </a:custGeom>
              <a:solidFill>
                <a:srgbClr val="660066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</p:grpSp>
        <p:sp>
          <p:nvSpPr>
            <p:cNvPr id="63560" name="Freeform 71"/>
            <p:cNvSpPr>
              <a:spLocks noChangeAspect="1"/>
            </p:cNvSpPr>
            <p:nvPr/>
          </p:nvSpPr>
          <p:spPr bwMode="auto">
            <a:xfrm>
              <a:off x="3373" y="1952"/>
              <a:ext cx="394" cy="207"/>
            </a:xfrm>
            <a:custGeom>
              <a:avLst/>
              <a:gdLst>
                <a:gd name="T0" fmla="*/ 167 w 371"/>
                <a:gd name="T1" fmla="*/ 124 h 194"/>
                <a:gd name="T2" fmla="*/ 151 w 371"/>
                <a:gd name="T3" fmla="*/ 75 h 194"/>
                <a:gd name="T4" fmla="*/ 108 w 371"/>
                <a:gd name="T5" fmla="*/ 50 h 194"/>
                <a:gd name="T6" fmla="*/ 59 w 371"/>
                <a:gd name="T7" fmla="*/ 86 h 194"/>
                <a:gd name="T8" fmla="*/ 29 w 371"/>
                <a:gd name="T9" fmla="*/ 170 h 194"/>
                <a:gd name="T10" fmla="*/ 23 w 371"/>
                <a:gd name="T11" fmla="*/ 198 h 194"/>
                <a:gd name="T12" fmla="*/ 0 w 371"/>
                <a:gd name="T13" fmla="*/ 228 h 194"/>
                <a:gd name="T14" fmla="*/ 4 w 371"/>
                <a:gd name="T15" fmla="*/ 286 h 194"/>
                <a:gd name="T16" fmla="*/ 25 w 371"/>
                <a:gd name="T17" fmla="*/ 324 h 194"/>
                <a:gd name="T18" fmla="*/ 88 w 371"/>
                <a:gd name="T19" fmla="*/ 290 h 194"/>
                <a:gd name="T20" fmla="*/ 129 w 371"/>
                <a:gd name="T21" fmla="*/ 286 h 194"/>
                <a:gd name="T22" fmla="*/ 178 w 371"/>
                <a:gd name="T23" fmla="*/ 297 h 194"/>
                <a:gd name="T24" fmla="*/ 230 w 371"/>
                <a:gd name="T25" fmla="*/ 286 h 194"/>
                <a:gd name="T26" fmla="*/ 262 w 371"/>
                <a:gd name="T27" fmla="*/ 293 h 194"/>
                <a:gd name="T28" fmla="*/ 306 w 371"/>
                <a:gd name="T29" fmla="*/ 286 h 194"/>
                <a:gd name="T30" fmla="*/ 357 w 371"/>
                <a:gd name="T31" fmla="*/ 284 h 194"/>
                <a:gd name="T32" fmla="*/ 411 w 371"/>
                <a:gd name="T33" fmla="*/ 314 h 194"/>
                <a:gd name="T34" fmla="*/ 477 w 371"/>
                <a:gd name="T35" fmla="*/ 347 h 194"/>
                <a:gd name="T36" fmla="*/ 519 w 371"/>
                <a:gd name="T37" fmla="*/ 372 h 194"/>
                <a:gd name="T38" fmla="*/ 580 w 371"/>
                <a:gd name="T39" fmla="*/ 352 h 194"/>
                <a:gd name="T40" fmla="*/ 611 w 371"/>
                <a:gd name="T41" fmla="*/ 322 h 194"/>
                <a:gd name="T42" fmla="*/ 669 w 371"/>
                <a:gd name="T43" fmla="*/ 256 h 194"/>
                <a:gd name="T44" fmla="*/ 671 w 371"/>
                <a:gd name="T45" fmla="*/ 174 h 194"/>
                <a:gd name="T46" fmla="*/ 621 w 371"/>
                <a:gd name="T47" fmla="*/ 132 h 194"/>
                <a:gd name="T48" fmla="*/ 597 w 371"/>
                <a:gd name="T49" fmla="*/ 62 h 194"/>
                <a:gd name="T50" fmla="*/ 553 w 371"/>
                <a:gd name="T51" fmla="*/ 35 h 194"/>
                <a:gd name="T52" fmla="*/ 473 w 371"/>
                <a:gd name="T53" fmla="*/ 57 h 194"/>
                <a:gd name="T54" fmla="*/ 427 w 371"/>
                <a:gd name="T55" fmla="*/ 35 h 194"/>
                <a:gd name="T56" fmla="*/ 389 w 371"/>
                <a:gd name="T57" fmla="*/ 4 h 194"/>
                <a:gd name="T58" fmla="*/ 348 w 371"/>
                <a:gd name="T59" fmla="*/ 0 h 194"/>
                <a:gd name="T60" fmla="*/ 305 w 371"/>
                <a:gd name="T61" fmla="*/ 4 h 194"/>
                <a:gd name="T62" fmla="*/ 285 w 371"/>
                <a:gd name="T63" fmla="*/ 35 h 194"/>
                <a:gd name="T64" fmla="*/ 290 w 371"/>
                <a:gd name="T65" fmla="*/ 116 h 194"/>
                <a:gd name="T66" fmla="*/ 262 w 371"/>
                <a:gd name="T67" fmla="*/ 163 h 194"/>
                <a:gd name="T68" fmla="*/ 233 w 371"/>
                <a:gd name="T69" fmla="*/ 160 h 19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71"/>
                <a:gd name="T106" fmla="*/ 0 h 194"/>
                <a:gd name="T107" fmla="*/ 371 w 371"/>
                <a:gd name="T108" fmla="*/ 194 h 19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71" h="194">
                  <a:moveTo>
                    <a:pt x="109" y="76"/>
                  </a:moveTo>
                  <a:lnTo>
                    <a:pt x="91" y="65"/>
                  </a:lnTo>
                  <a:lnTo>
                    <a:pt x="87" y="52"/>
                  </a:lnTo>
                  <a:lnTo>
                    <a:pt x="83" y="39"/>
                  </a:lnTo>
                  <a:lnTo>
                    <a:pt x="74" y="26"/>
                  </a:lnTo>
                  <a:lnTo>
                    <a:pt x="59" y="26"/>
                  </a:lnTo>
                  <a:lnTo>
                    <a:pt x="48" y="32"/>
                  </a:lnTo>
                  <a:lnTo>
                    <a:pt x="33" y="46"/>
                  </a:lnTo>
                  <a:lnTo>
                    <a:pt x="15" y="80"/>
                  </a:lnTo>
                  <a:lnTo>
                    <a:pt x="17" y="89"/>
                  </a:lnTo>
                  <a:lnTo>
                    <a:pt x="17" y="98"/>
                  </a:lnTo>
                  <a:lnTo>
                    <a:pt x="13" y="104"/>
                  </a:lnTo>
                  <a:lnTo>
                    <a:pt x="6" y="111"/>
                  </a:lnTo>
                  <a:lnTo>
                    <a:pt x="0" y="119"/>
                  </a:lnTo>
                  <a:lnTo>
                    <a:pt x="4" y="128"/>
                  </a:lnTo>
                  <a:lnTo>
                    <a:pt x="4" y="149"/>
                  </a:lnTo>
                  <a:lnTo>
                    <a:pt x="7" y="165"/>
                  </a:lnTo>
                  <a:lnTo>
                    <a:pt x="15" y="169"/>
                  </a:lnTo>
                  <a:lnTo>
                    <a:pt x="30" y="163"/>
                  </a:lnTo>
                  <a:lnTo>
                    <a:pt x="48" y="152"/>
                  </a:lnTo>
                  <a:lnTo>
                    <a:pt x="56" y="145"/>
                  </a:lnTo>
                  <a:lnTo>
                    <a:pt x="70" y="149"/>
                  </a:lnTo>
                  <a:lnTo>
                    <a:pt x="85" y="152"/>
                  </a:lnTo>
                  <a:lnTo>
                    <a:pt x="98" y="156"/>
                  </a:lnTo>
                  <a:lnTo>
                    <a:pt x="107" y="160"/>
                  </a:lnTo>
                  <a:lnTo>
                    <a:pt x="126" y="149"/>
                  </a:lnTo>
                  <a:lnTo>
                    <a:pt x="135" y="149"/>
                  </a:lnTo>
                  <a:lnTo>
                    <a:pt x="144" y="154"/>
                  </a:lnTo>
                  <a:lnTo>
                    <a:pt x="157" y="158"/>
                  </a:lnTo>
                  <a:lnTo>
                    <a:pt x="168" y="149"/>
                  </a:lnTo>
                  <a:lnTo>
                    <a:pt x="185" y="145"/>
                  </a:lnTo>
                  <a:lnTo>
                    <a:pt x="196" y="147"/>
                  </a:lnTo>
                  <a:lnTo>
                    <a:pt x="205" y="163"/>
                  </a:lnTo>
                  <a:lnTo>
                    <a:pt x="224" y="165"/>
                  </a:lnTo>
                  <a:lnTo>
                    <a:pt x="247" y="163"/>
                  </a:lnTo>
                  <a:lnTo>
                    <a:pt x="262" y="181"/>
                  </a:lnTo>
                  <a:lnTo>
                    <a:pt x="273" y="192"/>
                  </a:lnTo>
                  <a:lnTo>
                    <a:pt x="284" y="194"/>
                  </a:lnTo>
                  <a:lnTo>
                    <a:pt x="301" y="187"/>
                  </a:lnTo>
                  <a:lnTo>
                    <a:pt x="317" y="185"/>
                  </a:lnTo>
                  <a:lnTo>
                    <a:pt x="328" y="176"/>
                  </a:lnTo>
                  <a:lnTo>
                    <a:pt x="334" y="167"/>
                  </a:lnTo>
                  <a:lnTo>
                    <a:pt x="354" y="145"/>
                  </a:lnTo>
                  <a:lnTo>
                    <a:pt x="365" y="134"/>
                  </a:lnTo>
                  <a:lnTo>
                    <a:pt x="371" y="117"/>
                  </a:lnTo>
                  <a:lnTo>
                    <a:pt x="367" y="91"/>
                  </a:lnTo>
                  <a:lnTo>
                    <a:pt x="358" y="85"/>
                  </a:lnTo>
                  <a:lnTo>
                    <a:pt x="341" y="69"/>
                  </a:lnTo>
                  <a:lnTo>
                    <a:pt x="334" y="52"/>
                  </a:lnTo>
                  <a:lnTo>
                    <a:pt x="327" y="33"/>
                  </a:lnTo>
                  <a:lnTo>
                    <a:pt x="312" y="20"/>
                  </a:lnTo>
                  <a:lnTo>
                    <a:pt x="303" y="19"/>
                  </a:lnTo>
                  <a:lnTo>
                    <a:pt x="273" y="20"/>
                  </a:lnTo>
                  <a:lnTo>
                    <a:pt x="260" y="30"/>
                  </a:lnTo>
                  <a:lnTo>
                    <a:pt x="251" y="33"/>
                  </a:lnTo>
                  <a:lnTo>
                    <a:pt x="235" y="19"/>
                  </a:lnTo>
                  <a:lnTo>
                    <a:pt x="222" y="13"/>
                  </a:lnTo>
                  <a:lnTo>
                    <a:pt x="213" y="4"/>
                  </a:lnTo>
                  <a:lnTo>
                    <a:pt x="207" y="2"/>
                  </a:lnTo>
                  <a:lnTo>
                    <a:pt x="191" y="0"/>
                  </a:lnTo>
                  <a:lnTo>
                    <a:pt x="178" y="4"/>
                  </a:lnTo>
                  <a:lnTo>
                    <a:pt x="167" y="4"/>
                  </a:lnTo>
                  <a:lnTo>
                    <a:pt x="161" y="9"/>
                  </a:lnTo>
                  <a:lnTo>
                    <a:pt x="155" y="19"/>
                  </a:lnTo>
                  <a:lnTo>
                    <a:pt x="155" y="39"/>
                  </a:lnTo>
                  <a:lnTo>
                    <a:pt x="159" y="61"/>
                  </a:lnTo>
                  <a:lnTo>
                    <a:pt x="159" y="71"/>
                  </a:lnTo>
                  <a:lnTo>
                    <a:pt x="144" y="85"/>
                  </a:lnTo>
                  <a:lnTo>
                    <a:pt x="135" y="93"/>
                  </a:lnTo>
                  <a:lnTo>
                    <a:pt x="128" y="84"/>
                  </a:lnTo>
                  <a:lnTo>
                    <a:pt x="109" y="76"/>
                  </a:lnTo>
                  <a:close/>
                </a:path>
              </a:pathLst>
            </a:custGeom>
            <a:solidFill>
              <a:srgbClr val="FF99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grpSp>
          <p:nvGrpSpPr>
            <p:cNvPr id="63561" name="Group 72"/>
            <p:cNvGrpSpPr>
              <a:grpSpLocks noChangeAspect="1"/>
            </p:cNvGrpSpPr>
            <p:nvPr/>
          </p:nvGrpSpPr>
          <p:grpSpPr bwMode="auto">
            <a:xfrm>
              <a:off x="1801" y="1677"/>
              <a:ext cx="479" cy="800"/>
              <a:chOff x="1158" y="1432"/>
              <a:chExt cx="452" cy="754"/>
            </a:xfrm>
          </p:grpSpPr>
          <p:sp>
            <p:nvSpPr>
              <p:cNvPr id="63562" name="Freeform 73"/>
              <p:cNvSpPr>
                <a:spLocks noChangeAspect="1"/>
              </p:cNvSpPr>
              <p:nvPr/>
            </p:nvSpPr>
            <p:spPr bwMode="auto">
              <a:xfrm>
                <a:off x="1158" y="1441"/>
                <a:ext cx="452" cy="745"/>
              </a:xfrm>
              <a:custGeom>
                <a:avLst/>
                <a:gdLst>
                  <a:gd name="T0" fmla="*/ 147 w 452"/>
                  <a:gd name="T1" fmla="*/ 515 h 745"/>
                  <a:gd name="T2" fmla="*/ 97 w 452"/>
                  <a:gd name="T3" fmla="*/ 549 h 745"/>
                  <a:gd name="T4" fmla="*/ 84 w 452"/>
                  <a:gd name="T5" fmla="*/ 580 h 745"/>
                  <a:gd name="T6" fmla="*/ 113 w 452"/>
                  <a:gd name="T7" fmla="*/ 597 h 745"/>
                  <a:gd name="T8" fmla="*/ 137 w 452"/>
                  <a:gd name="T9" fmla="*/ 608 h 745"/>
                  <a:gd name="T10" fmla="*/ 181 w 452"/>
                  <a:gd name="T11" fmla="*/ 617 h 745"/>
                  <a:gd name="T12" fmla="*/ 152 w 452"/>
                  <a:gd name="T13" fmla="*/ 651 h 745"/>
                  <a:gd name="T14" fmla="*/ 87 w 452"/>
                  <a:gd name="T15" fmla="*/ 632 h 745"/>
                  <a:gd name="T16" fmla="*/ 41 w 452"/>
                  <a:gd name="T17" fmla="*/ 671 h 745"/>
                  <a:gd name="T18" fmla="*/ 2 w 452"/>
                  <a:gd name="T19" fmla="*/ 691 h 745"/>
                  <a:gd name="T20" fmla="*/ 22 w 452"/>
                  <a:gd name="T21" fmla="*/ 708 h 745"/>
                  <a:gd name="T22" fmla="*/ 59 w 452"/>
                  <a:gd name="T23" fmla="*/ 702 h 745"/>
                  <a:gd name="T24" fmla="*/ 110 w 452"/>
                  <a:gd name="T25" fmla="*/ 723 h 745"/>
                  <a:gd name="T26" fmla="*/ 148 w 452"/>
                  <a:gd name="T27" fmla="*/ 689 h 745"/>
                  <a:gd name="T28" fmla="*/ 183 w 452"/>
                  <a:gd name="T29" fmla="*/ 710 h 745"/>
                  <a:gd name="T30" fmla="*/ 231 w 452"/>
                  <a:gd name="T31" fmla="*/ 717 h 745"/>
                  <a:gd name="T32" fmla="*/ 266 w 452"/>
                  <a:gd name="T33" fmla="*/ 714 h 745"/>
                  <a:gd name="T34" fmla="*/ 315 w 452"/>
                  <a:gd name="T35" fmla="*/ 734 h 745"/>
                  <a:gd name="T36" fmla="*/ 357 w 452"/>
                  <a:gd name="T37" fmla="*/ 738 h 745"/>
                  <a:gd name="T38" fmla="*/ 398 w 452"/>
                  <a:gd name="T39" fmla="*/ 723 h 745"/>
                  <a:gd name="T40" fmla="*/ 381 w 452"/>
                  <a:gd name="T41" fmla="*/ 689 h 745"/>
                  <a:gd name="T42" fmla="*/ 383 w 452"/>
                  <a:gd name="T43" fmla="*/ 667 h 745"/>
                  <a:gd name="T44" fmla="*/ 437 w 452"/>
                  <a:gd name="T45" fmla="*/ 632 h 745"/>
                  <a:gd name="T46" fmla="*/ 452 w 452"/>
                  <a:gd name="T47" fmla="*/ 584 h 745"/>
                  <a:gd name="T48" fmla="*/ 413 w 452"/>
                  <a:gd name="T49" fmla="*/ 558 h 745"/>
                  <a:gd name="T50" fmla="*/ 385 w 452"/>
                  <a:gd name="T51" fmla="*/ 556 h 745"/>
                  <a:gd name="T52" fmla="*/ 394 w 452"/>
                  <a:gd name="T53" fmla="*/ 510 h 745"/>
                  <a:gd name="T54" fmla="*/ 394 w 452"/>
                  <a:gd name="T55" fmla="*/ 447 h 745"/>
                  <a:gd name="T56" fmla="*/ 354 w 452"/>
                  <a:gd name="T57" fmla="*/ 374 h 745"/>
                  <a:gd name="T58" fmla="*/ 354 w 452"/>
                  <a:gd name="T59" fmla="*/ 317 h 745"/>
                  <a:gd name="T60" fmla="*/ 341 w 452"/>
                  <a:gd name="T61" fmla="*/ 272 h 745"/>
                  <a:gd name="T62" fmla="*/ 298 w 452"/>
                  <a:gd name="T63" fmla="*/ 248 h 745"/>
                  <a:gd name="T64" fmla="*/ 294 w 452"/>
                  <a:gd name="T65" fmla="*/ 230 h 745"/>
                  <a:gd name="T66" fmla="*/ 331 w 452"/>
                  <a:gd name="T67" fmla="*/ 235 h 745"/>
                  <a:gd name="T68" fmla="*/ 389 w 452"/>
                  <a:gd name="T69" fmla="*/ 165 h 745"/>
                  <a:gd name="T70" fmla="*/ 385 w 452"/>
                  <a:gd name="T71" fmla="*/ 120 h 745"/>
                  <a:gd name="T72" fmla="*/ 331 w 452"/>
                  <a:gd name="T73" fmla="*/ 98 h 745"/>
                  <a:gd name="T74" fmla="*/ 302 w 452"/>
                  <a:gd name="T75" fmla="*/ 100 h 745"/>
                  <a:gd name="T76" fmla="*/ 318 w 452"/>
                  <a:gd name="T77" fmla="*/ 72 h 745"/>
                  <a:gd name="T78" fmla="*/ 376 w 452"/>
                  <a:gd name="T79" fmla="*/ 37 h 745"/>
                  <a:gd name="T80" fmla="*/ 339 w 452"/>
                  <a:gd name="T81" fmla="*/ 13 h 745"/>
                  <a:gd name="T82" fmla="*/ 278 w 452"/>
                  <a:gd name="T83" fmla="*/ 22 h 745"/>
                  <a:gd name="T84" fmla="*/ 250 w 452"/>
                  <a:gd name="T85" fmla="*/ 48 h 745"/>
                  <a:gd name="T86" fmla="*/ 231 w 452"/>
                  <a:gd name="T87" fmla="*/ 83 h 745"/>
                  <a:gd name="T88" fmla="*/ 183 w 452"/>
                  <a:gd name="T89" fmla="*/ 143 h 745"/>
                  <a:gd name="T90" fmla="*/ 214 w 452"/>
                  <a:gd name="T91" fmla="*/ 155 h 745"/>
                  <a:gd name="T92" fmla="*/ 169 w 452"/>
                  <a:gd name="T93" fmla="*/ 230 h 745"/>
                  <a:gd name="T94" fmla="*/ 185 w 452"/>
                  <a:gd name="T95" fmla="*/ 241 h 745"/>
                  <a:gd name="T96" fmla="*/ 213 w 452"/>
                  <a:gd name="T97" fmla="*/ 257 h 745"/>
                  <a:gd name="T98" fmla="*/ 181 w 452"/>
                  <a:gd name="T99" fmla="*/ 302 h 745"/>
                  <a:gd name="T100" fmla="*/ 226 w 452"/>
                  <a:gd name="T101" fmla="*/ 331 h 745"/>
                  <a:gd name="T102" fmla="*/ 253 w 452"/>
                  <a:gd name="T103" fmla="*/ 341 h 745"/>
                  <a:gd name="T104" fmla="*/ 244 w 452"/>
                  <a:gd name="T105" fmla="*/ 405 h 745"/>
                  <a:gd name="T106" fmla="*/ 242 w 452"/>
                  <a:gd name="T107" fmla="*/ 449 h 745"/>
                  <a:gd name="T108" fmla="*/ 222 w 452"/>
                  <a:gd name="T109" fmla="*/ 469 h 74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52"/>
                  <a:gd name="T166" fmla="*/ 0 h 745"/>
                  <a:gd name="T167" fmla="*/ 452 w 452"/>
                  <a:gd name="T168" fmla="*/ 745 h 74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52" h="745">
                    <a:moveTo>
                      <a:pt x="135" y="478"/>
                    </a:moveTo>
                    <a:lnTo>
                      <a:pt x="156" y="497"/>
                    </a:lnTo>
                    <a:lnTo>
                      <a:pt x="147" y="515"/>
                    </a:lnTo>
                    <a:lnTo>
                      <a:pt x="134" y="530"/>
                    </a:lnTo>
                    <a:lnTo>
                      <a:pt x="113" y="540"/>
                    </a:lnTo>
                    <a:lnTo>
                      <a:pt x="97" y="549"/>
                    </a:lnTo>
                    <a:lnTo>
                      <a:pt x="80" y="551"/>
                    </a:lnTo>
                    <a:lnTo>
                      <a:pt x="71" y="558"/>
                    </a:lnTo>
                    <a:lnTo>
                      <a:pt x="84" y="580"/>
                    </a:lnTo>
                    <a:lnTo>
                      <a:pt x="104" y="580"/>
                    </a:lnTo>
                    <a:lnTo>
                      <a:pt x="113" y="582"/>
                    </a:lnTo>
                    <a:lnTo>
                      <a:pt x="113" y="597"/>
                    </a:lnTo>
                    <a:lnTo>
                      <a:pt x="124" y="597"/>
                    </a:lnTo>
                    <a:lnTo>
                      <a:pt x="132" y="593"/>
                    </a:lnTo>
                    <a:lnTo>
                      <a:pt x="137" y="608"/>
                    </a:lnTo>
                    <a:lnTo>
                      <a:pt x="148" y="621"/>
                    </a:lnTo>
                    <a:lnTo>
                      <a:pt x="167" y="621"/>
                    </a:lnTo>
                    <a:lnTo>
                      <a:pt x="181" y="617"/>
                    </a:lnTo>
                    <a:lnTo>
                      <a:pt x="192" y="621"/>
                    </a:lnTo>
                    <a:lnTo>
                      <a:pt x="163" y="645"/>
                    </a:lnTo>
                    <a:lnTo>
                      <a:pt x="152" y="651"/>
                    </a:lnTo>
                    <a:lnTo>
                      <a:pt x="137" y="645"/>
                    </a:lnTo>
                    <a:lnTo>
                      <a:pt x="104" y="632"/>
                    </a:lnTo>
                    <a:lnTo>
                      <a:pt x="87" y="632"/>
                    </a:lnTo>
                    <a:lnTo>
                      <a:pt x="72" y="645"/>
                    </a:lnTo>
                    <a:lnTo>
                      <a:pt x="52" y="662"/>
                    </a:lnTo>
                    <a:lnTo>
                      <a:pt x="41" y="671"/>
                    </a:lnTo>
                    <a:lnTo>
                      <a:pt x="28" y="675"/>
                    </a:lnTo>
                    <a:lnTo>
                      <a:pt x="13" y="682"/>
                    </a:lnTo>
                    <a:lnTo>
                      <a:pt x="2" y="691"/>
                    </a:lnTo>
                    <a:lnTo>
                      <a:pt x="0" y="697"/>
                    </a:lnTo>
                    <a:lnTo>
                      <a:pt x="13" y="699"/>
                    </a:lnTo>
                    <a:lnTo>
                      <a:pt x="22" y="708"/>
                    </a:lnTo>
                    <a:lnTo>
                      <a:pt x="35" y="714"/>
                    </a:lnTo>
                    <a:lnTo>
                      <a:pt x="48" y="708"/>
                    </a:lnTo>
                    <a:lnTo>
                      <a:pt x="59" y="702"/>
                    </a:lnTo>
                    <a:lnTo>
                      <a:pt x="72" y="704"/>
                    </a:lnTo>
                    <a:lnTo>
                      <a:pt x="91" y="715"/>
                    </a:lnTo>
                    <a:lnTo>
                      <a:pt x="110" y="723"/>
                    </a:lnTo>
                    <a:lnTo>
                      <a:pt x="122" y="715"/>
                    </a:lnTo>
                    <a:lnTo>
                      <a:pt x="128" y="701"/>
                    </a:lnTo>
                    <a:lnTo>
                      <a:pt x="148" y="689"/>
                    </a:lnTo>
                    <a:lnTo>
                      <a:pt x="161" y="689"/>
                    </a:lnTo>
                    <a:lnTo>
                      <a:pt x="173" y="702"/>
                    </a:lnTo>
                    <a:lnTo>
                      <a:pt x="183" y="710"/>
                    </a:lnTo>
                    <a:lnTo>
                      <a:pt x="198" y="710"/>
                    </a:lnTo>
                    <a:lnTo>
                      <a:pt x="218" y="712"/>
                    </a:lnTo>
                    <a:lnTo>
                      <a:pt x="231" y="717"/>
                    </a:lnTo>
                    <a:lnTo>
                      <a:pt x="244" y="708"/>
                    </a:lnTo>
                    <a:lnTo>
                      <a:pt x="255" y="708"/>
                    </a:lnTo>
                    <a:lnTo>
                      <a:pt x="266" y="714"/>
                    </a:lnTo>
                    <a:lnTo>
                      <a:pt x="279" y="728"/>
                    </a:lnTo>
                    <a:lnTo>
                      <a:pt x="296" y="730"/>
                    </a:lnTo>
                    <a:lnTo>
                      <a:pt x="315" y="734"/>
                    </a:lnTo>
                    <a:lnTo>
                      <a:pt x="328" y="741"/>
                    </a:lnTo>
                    <a:lnTo>
                      <a:pt x="344" y="745"/>
                    </a:lnTo>
                    <a:lnTo>
                      <a:pt x="357" y="738"/>
                    </a:lnTo>
                    <a:lnTo>
                      <a:pt x="374" y="728"/>
                    </a:lnTo>
                    <a:lnTo>
                      <a:pt x="385" y="726"/>
                    </a:lnTo>
                    <a:lnTo>
                      <a:pt x="398" y="723"/>
                    </a:lnTo>
                    <a:lnTo>
                      <a:pt x="411" y="712"/>
                    </a:lnTo>
                    <a:lnTo>
                      <a:pt x="402" y="701"/>
                    </a:lnTo>
                    <a:lnTo>
                      <a:pt x="381" y="689"/>
                    </a:lnTo>
                    <a:lnTo>
                      <a:pt x="374" y="682"/>
                    </a:lnTo>
                    <a:lnTo>
                      <a:pt x="374" y="675"/>
                    </a:lnTo>
                    <a:lnTo>
                      <a:pt x="383" y="667"/>
                    </a:lnTo>
                    <a:lnTo>
                      <a:pt x="398" y="665"/>
                    </a:lnTo>
                    <a:lnTo>
                      <a:pt x="413" y="658"/>
                    </a:lnTo>
                    <a:lnTo>
                      <a:pt x="437" y="632"/>
                    </a:lnTo>
                    <a:lnTo>
                      <a:pt x="448" y="619"/>
                    </a:lnTo>
                    <a:lnTo>
                      <a:pt x="452" y="597"/>
                    </a:lnTo>
                    <a:lnTo>
                      <a:pt x="452" y="584"/>
                    </a:lnTo>
                    <a:lnTo>
                      <a:pt x="441" y="575"/>
                    </a:lnTo>
                    <a:lnTo>
                      <a:pt x="426" y="564"/>
                    </a:lnTo>
                    <a:lnTo>
                      <a:pt x="413" y="558"/>
                    </a:lnTo>
                    <a:lnTo>
                      <a:pt x="398" y="560"/>
                    </a:lnTo>
                    <a:lnTo>
                      <a:pt x="389" y="565"/>
                    </a:lnTo>
                    <a:lnTo>
                      <a:pt x="385" y="556"/>
                    </a:lnTo>
                    <a:lnTo>
                      <a:pt x="393" y="541"/>
                    </a:lnTo>
                    <a:lnTo>
                      <a:pt x="396" y="530"/>
                    </a:lnTo>
                    <a:lnTo>
                      <a:pt x="394" y="510"/>
                    </a:lnTo>
                    <a:lnTo>
                      <a:pt x="393" y="482"/>
                    </a:lnTo>
                    <a:lnTo>
                      <a:pt x="398" y="460"/>
                    </a:lnTo>
                    <a:lnTo>
                      <a:pt x="394" y="447"/>
                    </a:lnTo>
                    <a:lnTo>
                      <a:pt x="385" y="431"/>
                    </a:lnTo>
                    <a:lnTo>
                      <a:pt x="363" y="392"/>
                    </a:lnTo>
                    <a:lnTo>
                      <a:pt x="354" y="374"/>
                    </a:lnTo>
                    <a:lnTo>
                      <a:pt x="350" y="352"/>
                    </a:lnTo>
                    <a:lnTo>
                      <a:pt x="348" y="339"/>
                    </a:lnTo>
                    <a:lnTo>
                      <a:pt x="354" y="317"/>
                    </a:lnTo>
                    <a:lnTo>
                      <a:pt x="354" y="300"/>
                    </a:lnTo>
                    <a:lnTo>
                      <a:pt x="350" y="281"/>
                    </a:lnTo>
                    <a:lnTo>
                      <a:pt x="341" y="272"/>
                    </a:lnTo>
                    <a:lnTo>
                      <a:pt x="324" y="255"/>
                    </a:lnTo>
                    <a:lnTo>
                      <a:pt x="311" y="250"/>
                    </a:lnTo>
                    <a:lnTo>
                      <a:pt x="298" y="248"/>
                    </a:lnTo>
                    <a:lnTo>
                      <a:pt x="289" y="246"/>
                    </a:lnTo>
                    <a:lnTo>
                      <a:pt x="289" y="237"/>
                    </a:lnTo>
                    <a:lnTo>
                      <a:pt x="294" y="230"/>
                    </a:lnTo>
                    <a:lnTo>
                      <a:pt x="309" y="228"/>
                    </a:lnTo>
                    <a:lnTo>
                      <a:pt x="322" y="233"/>
                    </a:lnTo>
                    <a:lnTo>
                      <a:pt x="331" y="235"/>
                    </a:lnTo>
                    <a:lnTo>
                      <a:pt x="337" y="226"/>
                    </a:lnTo>
                    <a:lnTo>
                      <a:pt x="335" y="215"/>
                    </a:lnTo>
                    <a:lnTo>
                      <a:pt x="389" y="165"/>
                    </a:lnTo>
                    <a:lnTo>
                      <a:pt x="398" y="154"/>
                    </a:lnTo>
                    <a:lnTo>
                      <a:pt x="398" y="131"/>
                    </a:lnTo>
                    <a:lnTo>
                      <a:pt x="385" y="120"/>
                    </a:lnTo>
                    <a:lnTo>
                      <a:pt x="370" y="118"/>
                    </a:lnTo>
                    <a:lnTo>
                      <a:pt x="357" y="98"/>
                    </a:lnTo>
                    <a:lnTo>
                      <a:pt x="331" y="98"/>
                    </a:lnTo>
                    <a:lnTo>
                      <a:pt x="307" y="102"/>
                    </a:lnTo>
                    <a:lnTo>
                      <a:pt x="302" y="100"/>
                    </a:lnTo>
                    <a:lnTo>
                      <a:pt x="296" y="91"/>
                    </a:lnTo>
                    <a:lnTo>
                      <a:pt x="307" y="83"/>
                    </a:lnTo>
                    <a:lnTo>
                      <a:pt x="318" y="72"/>
                    </a:lnTo>
                    <a:lnTo>
                      <a:pt x="341" y="52"/>
                    </a:lnTo>
                    <a:lnTo>
                      <a:pt x="359" y="50"/>
                    </a:lnTo>
                    <a:lnTo>
                      <a:pt x="376" y="37"/>
                    </a:lnTo>
                    <a:lnTo>
                      <a:pt x="393" y="24"/>
                    </a:lnTo>
                    <a:lnTo>
                      <a:pt x="355" y="15"/>
                    </a:lnTo>
                    <a:lnTo>
                      <a:pt x="339" y="13"/>
                    </a:lnTo>
                    <a:lnTo>
                      <a:pt x="320" y="11"/>
                    </a:lnTo>
                    <a:lnTo>
                      <a:pt x="298" y="0"/>
                    </a:lnTo>
                    <a:lnTo>
                      <a:pt x="278" y="22"/>
                    </a:lnTo>
                    <a:lnTo>
                      <a:pt x="279" y="33"/>
                    </a:lnTo>
                    <a:lnTo>
                      <a:pt x="268" y="37"/>
                    </a:lnTo>
                    <a:lnTo>
                      <a:pt x="250" y="48"/>
                    </a:lnTo>
                    <a:lnTo>
                      <a:pt x="233" y="54"/>
                    </a:lnTo>
                    <a:lnTo>
                      <a:pt x="233" y="70"/>
                    </a:lnTo>
                    <a:lnTo>
                      <a:pt x="231" y="83"/>
                    </a:lnTo>
                    <a:lnTo>
                      <a:pt x="216" y="104"/>
                    </a:lnTo>
                    <a:lnTo>
                      <a:pt x="192" y="130"/>
                    </a:lnTo>
                    <a:lnTo>
                      <a:pt x="183" y="143"/>
                    </a:lnTo>
                    <a:lnTo>
                      <a:pt x="188" y="152"/>
                    </a:lnTo>
                    <a:lnTo>
                      <a:pt x="213" y="150"/>
                    </a:lnTo>
                    <a:lnTo>
                      <a:pt x="214" y="155"/>
                    </a:lnTo>
                    <a:lnTo>
                      <a:pt x="214" y="165"/>
                    </a:lnTo>
                    <a:lnTo>
                      <a:pt x="181" y="207"/>
                    </a:lnTo>
                    <a:lnTo>
                      <a:pt x="169" y="230"/>
                    </a:lnTo>
                    <a:lnTo>
                      <a:pt x="161" y="250"/>
                    </a:lnTo>
                    <a:lnTo>
                      <a:pt x="169" y="259"/>
                    </a:lnTo>
                    <a:lnTo>
                      <a:pt x="185" y="241"/>
                    </a:lnTo>
                    <a:lnTo>
                      <a:pt x="200" y="220"/>
                    </a:lnTo>
                    <a:lnTo>
                      <a:pt x="211" y="226"/>
                    </a:lnTo>
                    <a:lnTo>
                      <a:pt x="213" y="257"/>
                    </a:lnTo>
                    <a:lnTo>
                      <a:pt x="214" y="278"/>
                    </a:lnTo>
                    <a:lnTo>
                      <a:pt x="194" y="289"/>
                    </a:lnTo>
                    <a:lnTo>
                      <a:pt x="181" y="302"/>
                    </a:lnTo>
                    <a:lnTo>
                      <a:pt x="176" y="313"/>
                    </a:lnTo>
                    <a:lnTo>
                      <a:pt x="203" y="335"/>
                    </a:lnTo>
                    <a:lnTo>
                      <a:pt x="226" y="331"/>
                    </a:lnTo>
                    <a:lnTo>
                      <a:pt x="231" y="344"/>
                    </a:lnTo>
                    <a:lnTo>
                      <a:pt x="255" y="329"/>
                    </a:lnTo>
                    <a:lnTo>
                      <a:pt x="253" y="341"/>
                    </a:lnTo>
                    <a:lnTo>
                      <a:pt x="233" y="365"/>
                    </a:lnTo>
                    <a:lnTo>
                      <a:pt x="242" y="391"/>
                    </a:lnTo>
                    <a:lnTo>
                      <a:pt x="244" y="405"/>
                    </a:lnTo>
                    <a:lnTo>
                      <a:pt x="265" y="407"/>
                    </a:lnTo>
                    <a:lnTo>
                      <a:pt x="266" y="420"/>
                    </a:lnTo>
                    <a:lnTo>
                      <a:pt x="242" y="449"/>
                    </a:lnTo>
                    <a:lnTo>
                      <a:pt x="233" y="445"/>
                    </a:lnTo>
                    <a:lnTo>
                      <a:pt x="224" y="454"/>
                    </a:lnTo>
                    <a:lnTo>
                      <a:pt x="222" y="469"/>
                    </a:lnTo>
                    <a:lnTo>
                      <a:pt x="198" y="456"/>
                    </a:lnTo>
                    <a:lnTo>
                      <a:pt x="135" y="478"/>
                    </a:lnTo>
                    <a:close/>
                  </a:path>
                </a:pathLst>
              </a:custGeom>
              <a:solidFill>
                <a:srgbClr val="0099FF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63" name="Freeform 74"/>
              <p:cNvSpPr>
                <a:spLocks noChangeAspect="1"/>
              </p:cNvSpPr>
              <p:nvPr/>
            </p:nvSpPr>
            <p:spPr bwMode="auto">
              <a:xfrm>
                <a:off x="1321" y="1802"/>
                <a:ext cx="38" cy="27"/>
              </a:xfrm>
              <a:custGeom>
                <a:avLst/>
                <a:gdLst>
                  <a:gd name="T0" fmla="*/ 20 w 38"/>
                  <a:gd name="T1" fmla="*/ 0 h 27"/>
                  <a:gd name="T2" fmla="*/ 36 w 38"/>
                  <a:gd name="T3" fmla="*/ 2 h 27"/>
                  <a:gd name="T4" fmla="*/ 38 w 38"/>
                  <a:gd name="T5" fmla="*/ 12 h 27"/>
                  <a:gd name="T6" fmla="*/ 21 w 38"/>
                  <a:gd name="T7" fmla="*/ 23 h 27"/>
                  <a:gd name="T8" fmla="*/ 2 w 38"/>
                  <a:gd name="T9" fmla="*/ 27 h 27"/>
                  <a:gd name="T10" fmla="*/ 0 w 38"/>
                  <a:gd name="T11" fmla="*/ 15 h 27"/>
                  <a:gd name="T12" fmla="*/ 20 w 38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27"/>
                  <a:gd name="T23" fmla="*/ 38 w 38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27">
                    <a:moveTo>
                      <a:pt x="20" y="0"/>
                    </a:moveTo>
                    <a:lnTo>
                      <a:pt x="36" y="2"/>
                    </a:lnTo>
                    <a:lnTo>
                      <a:pt x="38" y="12"/>
                    </a:lnTo>
                    <a:lnTo>
                      <a:pt x="21" y="23"/>
                    </a:lnTo>
                    <a:lnTo>
                      <a:pt x="2" y="27"/>
                    </a:lnTo>
                    <a:lnTo>
                      <a:pt x="0" y="1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99FF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64" name="Freeform 75"/>
              <p:cNvSpPr>
                <a:spLocks noChangeAspect="1"/>
              </p:cNvSpPr>
              <p:nvPr/>
            </p:nvSpPr>
            <p:spPr bwMode="auto">
              <a:xfrm>
                <a:off x="1295" y="1627"/>
                <a:ext cx="37" cy="27"/>
              </a:xfrm>
              <a:custGeom>
                <a:avLst/>
                <a:gdLst>
                  <a:gd name="T0" fmla="*/ 31 w 37"/>
                  <a:gd name="T1" fmla="*/ 0 h 27"/>
                  <a:gd name="T2" fmla="*/ 37 w 37"/>
                  <a:gd name="T3" fmla="*/ 13 h 27"/>
                  <a:gd name="T4" fmla="*/ 19 w 37"/>
                  <a:gd name="T5" fmla="*/ 23 h 27"/>
                  <a:gd name="T6" fmla="*/ 4 w 37"/>
                  <a:gd name="T7" fmla="*/ 27 h 27"/>
                  <a:gd name="T8" fmla="*/ 0 w 37"/>
                  <a:gd name="T9" fmla="*/ 14 h 27"/>
                  <a:gd name="T10" fmla="*/ 7 w 37"/>
                  <a:gd name="T11" fmla="*/ 5 h 27"/>
                  <a:gd name="T12" fmla="*/ 31 w 37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"/>
                  <a:gd name="T22" fmla="*/ 0 h 27"/>
                  <a:gd name="T23" fmla="*/ 37 w 37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" h="27">
                    <a:moveTo>
                      <a:pt x="31" y="0"/>
                    </a:moveTo>
                    <a:lnTo>
                      <a:pt x="37" y="13"/>
                    </a:lnTo>
                    <a:lnTo>
                      <a:pt x="19" y="23"/>
                    </a:lnTo>
                    <a:lnTo>
                      <a:pt x="4" y="27"/>
                    </a:lnTo>
                    <a:lnTo>
                      <a:pt x="0" y="14"/>
                    </a:lnTo>
                    <a:lnTo>
                      <a:pt x="7" y="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99FF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65" name="Freeform 76"/>
              <p:cNvSpPr>
                <a:spLocks noChangeAspect="1"/>
              </p:cNvSpPr>
              <p:nvPr/>
            </p:nvSpPr>
            <p:spPr bwMode="auto">
              <a:xfrm>
                <a:off x="1350" y="1491"/>
                <a:ext cx="20" cy="52"/>
              </a:xfrm>
              <a:custGeom>
                <a:avLst/>
                <a:gdLst>
                  <a:gd name="T0" fmla="*/ 9 w 20"/>
                  <a:gd name="T1" fmla="*/ 52 h 52"/>
                  <a:gd name="T2" fmla="*/ 20 w 20"/>
                  <a:gd name="T3" fmla="*/ 39 h 52"/>
                  <a:gd name="T4" fmla="*/ 16 w 20"/>
                  <a:gd name="T5" fmla="*/ 22 h 52"/>
                  <a:gd name="T6" fmla="*/ 13 w 20"/>
                  <a:gd name="T7" fmla="*/ 13 h 52"/>
                  <a:gd name="T8" fmla="*/ 9 w 20"/>
                  <a:gd name="T9" fmla="*/ 0 h 52"/>
                  <a:gd name="T10" fmla="*/ 0 w 20"/>
                  <a:gd name="T11" fmla="*/ 6 h 52"/>
                  <a:gd name="T12" fmla="*/ 5 w 20"/>
                  <a:gd name="T13" fmla="*/ 24 h 52"/>
                  <a:gd name="T14" fmla="*/ 9 w 20"/>
                  <a:gd name="T15" fmla="*/ 52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"/>
                  <a:gd name="T25" fmla="*/ 0 h 52"/>
                  <a:gd name="T26" fmla="*/ 20 w 20"/>
                  <a:gd name="T27" fmla="*/ 52 h 5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" h="52">
                    <a:moveTo>
                      <a:pt x="9" y="52"/>
                    </a:moveTo>
                    <a:lnTo>
                      <a:pt x="20" y="39"/>
                    </a:lnTo>
                    <a:lnTo>
                      <a:pt x="16" y="22"/>
                    </a:lnTo>
                    <a:lnTo>
                      <a:pt x="13" y="13"/>
                    </a:lnTo>
                    <a:lnTo>
                      <a:pt x="9" y="0"/>
                    </a:lnTo>
                    <a:lnTo>
                      <a:pt x="0" y="6"/>
                    </a:lnTo>
                    <a:lnTo>
                      <a:pt x="5" y="24"/>
                    </a:lnTo>
                    <a:lnTo>
                      <a:pt x="9" y="52"/>
                    </a:lnTo>
                    <a:close/>
                  </a:path>
                </a:pathLst>
              </a:custGeom>
              <a:solidFill>
                <a:srgbClr val="0099FF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66" name="Freeform 77"/>
              <p:cNvSpPr>
                <a:spLocks noChangeAspect="1"/>
              </p:cNvSpPr>
              <p:nvPr/>
            </p:nvSpPr>
            <p:spPr bwMode="auto">
              <a:xfrm>
                <a:off x="1202" y="1694"/>
                <a:ext cx="97" cy="99"/>
              </a:xfrm>
              <a:custGeom>
                <a:avLst/>
                <a:gdLst>
                  <a:gd name="T0" fmla="*/ 34 w 97"/>
                  <a:gd name="T1" fmla="*/ 0 h 99"/>
                  <a:gd name="T2" fmla="*/ 56 w 97"/>
                  <a:gd name="T3" fmla="*/ 0 h 99"/>
                  <a:gd name="T4" fmla="*/ 73 w 97"/>
                  <a:gd name="T5" fmla="*/ 4 h 99"/>
                  <a:gd name="T6" fmla="*/ 84 w 97"/>
                  <a:gd name="T7" fmla="*/ 20 h 99"/>
                  <a:gd name="T8" fmla="*/ 95 w 97"/>
                  <a:gd name="T9" fmla="*/ 46 h 99"/>
                  <a:gd name="T10" fmla="*/ 97 w 97"/>
                  <a:gd name="T11" fmla="*/ 68 h 99"/>
                  <a:gd name="T12" fmla="*/ 86 w 97"/>
                  <a:gd name="T13" fmla="*/ 79 h 99"/>
                  <a:gd name="T14" fmla="*/ 82 w 97"/>
                  <a:gd name="T15" fmla="*/ 94 h 99"/>
                  <a:gd name="T16" fmla="*/ 71 w 97"/>
                  <a:gd name="T17" fmla="*/ 99 h 99"/>
                  <a:gd name="T18" fmla="*/ 60 w 97"/>
                  <a:gd name="T19" fmla="*/ 86 h 99"/>
                  <a:gd name="T20" fmla="*/ 50 w 97"/>
                  <a:gd name="T21" fmla="*/ 62 h 99"/>
                  <a:gd name="T22" fmla="*/ 43 w 97"/>
                  <a:gd name="T23" fmla="*/ 53 h 99"/>
                  <a:gd name="T24" fmla="*/ 24 w 97"/>
                  <a:gd name="T25" fmla="*/ 51 h 99"/>
                  <a:gd name="T26" fmla="*/ 0 w 97"/>
                  <a:gd name="T27" fmla="*/ 26 h 99"/>
                  <a:gd name="T28" fmla="*/ 34 w 97"/>
                  <a:gd name="T29" fmla="*/ 0 h 9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7"/>
                  <a:gd name="T46" fmla="*/ 0 h 99"/>
                  <a:gd name="T47" fmla="*/ 97 w 97"/>
                  <a:gd name="T48" fmla="*/ 99 h 9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7" h="99">
                    <a:moveTo>
                      <a:pt x="34" y="0"/>
                    </a:moveTo>
                    <a:lnTo>
                      <a:pt x="56" y="0"/>
                    </a:lnTo>
                    <a:lnTo>
                      <a:pt x="73" y="4"/>
                    </a:lnTo>
                    <a:lnTo>
                      <a:pt x="84" y="20"/>
                    </a:lnTo>
                    <a:lnTo>
                      <a:pt x="95" y="46"/>
                    </a:lnTo>
                    <a:lnTo>
                      <a:pt x="97" y="68"/>
                    </a:lnTo>
                    <a:lnTo>
                      <a:pt x="86" y="79"/>
                    </a:lnTo>
                    <a:lnTo>
                      <a:pt x="82" y="94"/>
                    </a:lnTo>
                    <a:lnTo>
                      <a:pt x="71" y="99"/>
                    </a:lnTo>
                    <a:lnTo>
                      <a:pt x="60" y="86"/>
                    </a:lnTo>
                    <a:lnTo>
                      <a:pt x="50" y="62"/>
                    </a:lnTo>
                    <a:lnTo>
                      <a:pt x="43" y="53"/>
                    </a:lnTo>
                    <a:lnTo>
                      <a:pt x="24" y="51"/>
                    </a:lnTo>
                    <a:lnTo>
                      <a:pt x="0" y="26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99FF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  <p:sp>
            <p:nvSpPr>
              <p:cNvPr id="63567" name="Freeform 78"/>
              <p:cNvSpPr>
                <a:spLocks noChangeAspect="1"/>
              </p:cNvSpPr>
              <p:nvPr/>
            </p:nvSpPr>
            <p:spPr bwMode="auto">
              <a:xfrm>
                <a:off x="1346" y="1432"/>
                <a:ext cx="50" cy="37"/>
              </a:xfrm>
              <a:custGeom>
                <a:avLst/>
                <a:gdLst>
                  <a:gd name="T0" fmla="*/ 44 w 50"/>
                  <a:gd name="T1" fmla="*/ 0 h 37"/>
                  <a:gd name="T2" fmla="*/ 50 w 50"/>
                  <a:gd name="T3" fmla="*/ 9 h 37"/>
                  <a:gd name="T4" fmla="*/ 31 w 50"/>
                  <a:gd name="T5" fmla="*/ 20 h 37"/>
                  <a:gd name="T6" fmla="*/ 13 w 50"/>
                  <a:gd name="T7" fmla="*/ 37 h 37"/>
                  <a:gd name="T8" fmla="*/ 2 w 50"/>
                  <a:gd name="T9" fmla="*/ 33 h 37"/>
                  <a:gd name="T10" fmla="*/ 0 w 50"/>
                  <a:gd name="T11" fmla="*/ 13 h 37"/>
                  <a:gd name="T12" fmla="*/ 0 w 50"/>
                  <a:gd name="T13" fmla="*/ 6 h 37"/>
                  <a:gd name="T14" fmla="*/ 30 w 50"/>
                  <a:gd name="T15" fmla="*/ 0 h 37"/>
                  <a:gd name="T16" fmla="*/ 44 w 50"/>
                  <a:gd name="T17" fmla="*/ 0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0"/>
                  <a:gd name="T28" fmla="*/ 0 h 37"/>
                  <a:gd name="T29" fmla="*/ 50 w 50"/>
                  <a:gd name="T30" fmla="*/ 37 h 3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0" h="37">
                    <a:moveTo>
                      <a:pt x="44" y="0"/>
                    </a:moveTo>
                    <a:lnTo>
                      <a:pt x="50" y="9"/>
                    </a:lnTo>
                    <a:lnTo>
                      <a:pt x="31" y="20"/>
                    </a:lnTo>
                    <a:lnTo>
                      <a:pt x="13" y="37"/>
                    </a:lnTo>
                    <a:lnTo>
                      <a:pt x="2" y="33"/>
                    </a:lnTo>
                    <a:lnTo>
                      <a:pt x="0" y="13"/>
                    </a:lnTo>
                    <a:lnTo>
                      <a:pt x="0" y="6"/>
                    </a:lnTo>
                    <a:lnTo>
                      <a:pt x="30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99FF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b="1">
                  <a:latin typeface="Calibri" pitchFamily="34" charset="0"/>
                </a:endParaRPr>
              </a:p>
            </p:txBody>
          </p:sp>
        </p:grpSp>
        <p:grpSp>
          <p:nvGrpSpPr>
            <p:cNvPr id="63568" name="Group 79"/>
            <p:cNvGrpSpPr>
              <a:grpSpLocks noChangeAspect="1"/>
            </p:cNvGrpSpPr>
            <p:nvPr/>
          </p:nvGrpSpPr>
          <p:grpSpPr bwMode="auto">
            <a:xfrm>
              <a:off x="2901" y="925"/>
              <a:ext cx="591" cy="1261"/>
              <a:chOff x="2195" y="724"/>
              <a:chExt cx="555" cy="1187"/>
            </a:xfrm>
          </p:grpSpPr>
          <p:grpSp>
            <p:nvGrpSpPr>
              <p:cNvPr id="63569" name="Group 80"/>
              <p:cNvGrpSpPr>
                <a:grpSpLocks noChangeAspect="1"/>
              </p:cNvGrpSpPr>
              <p:nvPr/>
            </p:nvGrpSpPr>
            <p:grpSpPr bwMode="auto">
              <a:xfrm>
                <a:off x="2195" y="724"/>
                <a:ext cx="555" cy="1187"/>
                <a:chOff x="2195" y="724"/>
                <a:chExt cx="555" cy="1187"/>
              </a:xfrm>
            </p:grpSpPr>
            <p:sp>
              <p:nvSpPr>
                <p:cNvPr id="63570" name="Freeform 81"/>
                <p:cNvSpPr>
                  <a:spLocks noChangeAspect="1"/>
                </p:cNvSpPr>
                <p:nvPr/>
              </p:nvSpPr>
              <p:spPr bwMode="auto">
                <a:xfrm>
                  <a:off x="2417" y="1751"/>
                  <a:ext cx="37" cy="92"/>
                </a:xfrm>
                <a:custGeom>
                  <a:avLst/>
                  <a:gdLst>
                    <a:gd name="T0" fmla="*/ 37 w 37"/>
                    <a:gd name="T1" fmla="*/ 0 h 92"/>
                    <a:gd name="T2" fmla="*/ 35 w 37"/>
                    <a:gd name="T3" fmla="*/ 31 h 92"/>
                    <a:gd name="T4" fmla="*/ 24 w 37"/>
                    <a:gd name="T5" fmla="*/ 55 h 92"/>
                    <a:gd name="T6" fmla="*/ 7 w 37"/>
                    <a:gd name="T7" fmla="*/ 70 h 92"/>
                    <a:gd name="T8" fmla="*/ 11 w 37"/>
                    <a:gd name="T9" fmla="*/ 86 h 92"/>
                    <a:gd name="T10" fmla="*/ 4 w 37"/>
                    <a:gd name="T11" fmla="*/ 92 h 92"/>
                    <a:gd name="T12" fmla="*/ 0 w 37"/>
                    <a:gd name="T13" fmla="*/ 72 h 92"/>
                    <a:gd name="T14" fmla="*/ 6 w 37"/>
                    <a:gd name="T15" fmla="*/ 57 h 92"/>
                    <a:gd name="T16" fmla="*/ 11 w 37"/>
                    <a:gd name="T17" fmla="*/ 40 h 92"/>
                    <a:gd name="T18" fmla="*/ 37 w 37"/>
                    <a:gd name="T19" fmla="*/ 0 h 9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7"/>
                    <a:gd name="T31" fmla="*/ 0 h 92"/>
                    <a:gd name="T32" fmla="*/ 37 w 37"/>
                    <a:gd name="T33" fmla="*/ 92 h 9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7" h="92">
                      <a:moveTo>
                        <a:pt x="37" y="0"/>
                      </a:moveTo>
                      <a:lnTo>
                        <a:pt x="35" y="31"/>
                      </a:lnTo>
                      <a:lnTo>
                        <a:pt x="24" y="55"/>
                      </a:lnTo>
                      <a:lnTo>
                        <a:pt x="7" y="70"/>
                      </a:lnTo>
                      <a:lnTo>
                        <a:pt x="11" y="86"/>
                      </a:lnTo>
                      <a:lnTo>
                        <a:pt x="4" y="92"/>
                      </a:lnTo>
                      <a:lnTo>
                        <a:pt x="0" y="72"/>
                      </a:lnTo>
                      <a:lnTo>
                        <a:pt x="6" y="57"/>
                      </a:lnTo>
                      <a:lnTo>
                        <a:pt x="11" y="4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71" name="Freeform 82"/>
                <p:cNvSpPr>
                  <a:spLocks noChangeAspect="1"/>
                </p:cNvSpPr>
                <p:nvPr/>
              </p:nvSpPr>
              <p:spPr bwMode="auto">
                <a:xfrm>
                  <a:off x="2499" y="1708"/>
                  <a:ext cx="50" cy="73"/>
                </a:xfrm>
                <a:custGeom>
                  <a:avLst/>
                  <a:gdLst>
                    <a:gd name="T0" fmla="*/ 39 w 50"/>
                    <a:gd name="T1" fmla="*/ 0 h 73"/>
                    <a:gd name="T2" fmla="*/ 50 w 50"/>
                    <a:gd name="T3" fmla="*/ 0 h 73"/>
                    <a:gd name="T4" fmla="*/ 37 w 50"/>
                    <a:gd name="T5" fmla="*/ 15 h 73"/>
                    <a:gd name="T6" fmla="*/ 35 w 50"/>
                    <a:gd name="T7" fmla="*/ 26 h 73"/>
                    <a:gd name="T8" fmla="*/ 39 w 50"/>
                    <a:gd name="T9" fmla="*/ 41 h 73"/>
                    <a:gd name="T10" fmla="*/ 26 w 50"/>
                    <a:gd name="T11" fmla="*/ 56 h 73"/>
                    <a:gd name="T12" fmla="*/ 9 w 50"/>
                    <a:gd name="T13" fmla="*/ 73 h 73"/>
                    <a:gd name="T14" fmla="*/ 6 w 50"/>
                    <a:gd name="T15" fmla="*/ 56 h 73"/>
                    <a:gd name="T16" fmla="*/ 0 w 50"/>
                    <a:gd name="T17" fmla="*/ 49 h 73"/>
                    <a:gd name="T18" fmla="*/ 0 w 50"/>
                    <a:gd name="T19" fmla="*/ 36 h 73"/>
                    <a:gd name="T20" fmla="*/ 15 w 50"/>
                    <a:gd name="T21" fmla="*/ 22 h 73"/>
                    <a:gd name="T22" fmla="*/ 39 w 50"/>
                    <a:gd name="T23" fmla="*/ 0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0"/>
                    <a:gd name="T37" fmla="*/ 0 h 73"/>
                    <a:gd name="T38" fmla="*/ 50 w 50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0" h="73">
                      <a:moveTo>
                        <a:pt x="39" y="0"/>
                      </a:moveTo>
                      <a:lnTo>
                        <a:pt x="50" y="0"/>
                      </a:lnTo>
                      <a:lnTo>
                        <a:pt x="37" y="15"/>
                      </a:lnTo>
                      <a:lnTo>
                        <a:pt x="35" y="26"/>
                      </a:lnTo>
                      <a:lnTo>
                        <a:pt x="39" y="41"/>
                      </a:lnTo>
                      <a:lnTo>
                        <a:pt x="26" y="56"/>
                      </a:lnTo>
                      <a:lnTo>
                        <a:pt x="9" y="73"/>
                      </a:lnTo>
                      <a:lnTo>
                        <a:pt x="6" y="56"/>
                      </a:lnTo>
                      <a:lnTo>
                        <a:pt x="0" y="49"/>
                      </a:lnTo>
                      <a:lnTo>
                        <a:pt x="0" y="36"/>
                      </a:lnTo>
                      <a:lnTo>
                        <a:pt x="15" y="22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grpSp>
              <p:nvGrpSpPr>
                <p:cNvPr id="63572" name="Group 83"/>
                <p:cNvGrpSpPr>
                  <a:grpSpLocks noChangeAspect="1"/>
                </p:cNvGrpSpPr>
                <p:nvPr/>
              </p:nvGrpSpPr>
              <p:grpSpPr bwMode="auto">
                <a:xfrm>
                  <a:off x="2195" y="724"/>
                  <a:ext cx="555" cy="1187"/>
                  <a:chOff x="2195" y="724"/>
                  <a:chExt cx="555" cy="1187"/>
                </a:xfrm>
              </p:grpSpPr>
              <p:sp>
                <p:nvSpPr>
                  <p:cNvPr id="63573" name="Freeform 84"/>
                  <p:cNvSpPr>
                    <a:spLocks noChangeAspect="1"/>
                  </p:cNvSpPr>
                  <p:nvPr/>
                </p:nvSpPr>
                <p:spPr bwMode="auto">
                  <a:xfrm>
                    <a:off x="2195" y="724"/>
                    <a:ext cx="555" cy="1187"/>
                  </a:xfrm>
                  <a:custGeom>
                    <a:avLst/>
                    <a:gdLst>
                      <a:gd name="T0" fmla="*/ 436 w 555"/>
                      <a:gd name="T1" fmla="*/ 21 h 1187"/>
                      <a:gd name="T2" fmla="*/ 511 w 555"/>
                      <a:gd name="T3" fmla="*/ 73 h 1187"/>
                      <a:gd name="T4" fmla="*/ 518 w 555"/>
                      <a:gd name="T5" fmla="*/ 118 h 1187"/>
                      <a:gd name="T6" fmla="*/ 536 w 555"/>
                      <a:gd name="T7" fmla="*/ 158 h 1187"/>
                      <a:gd name="T8" fmla="*/ 533 w 555"/>
                      <a:gd name="T9" fmla="*/ 210 h 1187"/>
                      <a:gd name="T10" fmla="*/ 548 w 555"/>
                      <a:gd name="T11" fmla="*/ 247 h 1187"/>
                      <a:gd name="T12" fmla="*/ 544 w 555"/>
                      <a:gd name="T13" fmla="*/ 277 h 1187"/>
                      <a:gd name="T14" fmla="*/ 477 w 555"/>
                      <a:gd name="T15" fmla="*/ 284 h 1187"/>
                      <a:gd name="T16" fmla="*/ 448 w 555"/>
                      <a:gd name="T17" fmla="*/ 329 h 1187"/>
                      <a:gd name="T18" fmla="*/ 440 w 555"/>
                      <a:gd name="T19" fmla="*/ 362 h 1187"/>
                      <a:gd name="T20" fmla="*/ 444 w 555"/>
                      <a:gd name="T21" fmla="*/ 410 h 1187"/>
                      <a:gd name="T22" fmla="*/ 422 w 555"/>
                      <a:gd name="T23" fmla="*/ 455 h 1187"/>
                      <a:gd name="T24" fmla="*/ 359 w 555"/>
                      <a:gd name="T25" fmla="*/ 492 h 1187"/>
                      <a:gd name="T26" fmla="*/ 336 w 555"/>
                      <a:gd name="T27" fmla="*/ 514 h 1187"/>
                      <a:gd name="T28" fmla="*/ 307 w 555"/>
                      <a:gd name="T29" fmla="*/ 570 h 1187"/>
                      <a:gd name="T30" fmla="*/ 298 w 555"/>
                      <a:gd name="T31" fmla="*/ 613 h 1187"/>
                      <a:gd name="T32" fmla="*/ 272 w 555"/>
                      <a:gd name="T33" fmla="*/ 673 h 1187"/>
                      <a:gd name="T34" fmla="*/ 310 w 555"/>
                      <a:gd name="T35" fmla="*/ 751 h 1187"/>
                      <a:gd name="T36" fmla="*/ 340 w 555"/>
                      <a:gd name="T37" fmla="*/ 810 h 1187"/>
                      <a:gd name="T38" fmla="*/ 307 w 555"/>
                      <a:gd name="T39" fmla="*/ 832 h 1187"/>
                      <a:gd name="T40" fmla="*/ 279 w 555"/>
                      <a:gd name="T41" fmla="*/ 836 h 1187"/>
                      <a:gd name="T42" fmla="*/ 216 w 555"/>
                      <a:gd name="T43" fmla="*/ 840 h 1187"/>
                      <a:gd name="T44" fmla="*/ 275 w 555"/>
                      <a:gd name="T45" fmla="*/ 854 h 1187"/>
                      <a:gd name="T46" fmla="*/ 307 w 555"/>
                      <a:gd name="T47" fmla="*/ 873 h 1187"/>
                      <a:gd name="T48" fmla="*/ 286 w 555"/>
                      <a:gd name="T49" fmla="*/ 888 h 1187"/>
                      <a:gd name="T50" fmla="*/ 249 w 555"/>
                      <a:gd name="T51" fmla="*/ 921 h 1187"/>
                      <a:gd name="T52" fmla="*/ 238 w 555"/>
                      <a:gd name="T53" fmla="*/ 954 h 1187"/>
                      <a:gd name="T54" fmla="*/ 223 w 555"/>
                      <a:gd name="T55" fmla="*/ 1032 h 1187"/>
                      <a:gd name="T56" fmla="*/ 205 w 555"/>
                      <a:gd name="T57" fmla="*/ 1084 h 1187"/>
                      <a:gd name="T58" fmla="*/ 159 w 555"/>
                      <a:gd name="T59" fmla="*/ 1125 h 1187"/>
                      <a:gd name="T60" fmla="*/ 115 w 555"/>
                      <a:gd name="T61" fmla="*/ 1140 h 1187"/>
                      <a:gd name="T62" fmla="*/ 107 w 555"/>
                      <a:gd name="T63" fmla="*/ 1176 h 1187"/>
                      <a:gd name="T64" fmla="*/ 63 w 555"/>
                      <a:gd name="T65" fmla="*/ 1187 h 1187"/>
                      <a:gd name="T66" fmla="*/ 44 w 555"/>
                      <a:gd name="T67" fmla="*/ 1168 h 1187"/>
                      <a:gd name="T68" fmla="*/ 26 w 555"/>
                      <a:gd name="T69" fmla="*/ 1103 h 1187"/>
                      <a:gd name="T70" fmla="*/ 41 w 555"/>
                      <a:gd name="T71" fmla="*/ 1088 h 1187"/>
                      <a:gd name="T72" fmla="*/ 44 w 555"/>
                      <a:gd name="T73" fmla="*/ 1066 h 1187"/>
                      <a:gd name="T74" fmla="*/ 26 w 555"/>
                      <a:gd name="T75" fmla="*/ 1006 h 1187"/>
                      <a:gd name="T76" fmla="*/ 11 w 555"/>
                      <a:gd name="T77" fmla="*/ 958 h 1187"/>
                      <a:gd name="T78" fmla="*/ 0 w 555"/>
                      <a:gd name="T79" fmla="*/ 884 h 1187"/>
                      <a:gd name="T80" fmla="*/ 19 w 555"/>
                      <a:gd name="T81" fmla="*/ 854 h 1187"/>
                      <a:gd name="T82" fmla="*/ 33 w 555"/>
                      <a:gd name="T83" fmla="*/ 780 h 1187"/>
                      <a:gd name="T84" fmla="*/ 70 w 555"/>
                      <a:gd name="T85" fmla="*/ 736 h 1187"/>
                      <a:gd name="T86" fmla="*/ 59 w 555"/>
                      <a:gd name="T87" fmla="*/ 658 h 1187"/>
                      <a:gd name="T88" fmla="*/ 74 w 555"/>
                      <a:gd name="T89" fmla="*/ 621 h 1187"/>
                      <a:gd name="T90" fmla="*/ 67 w 555"/>
                      <a:gd name="T91" fmla="*/ 555 h 1187"/>
                      <a:gd name="T92" fmla="*/ 82 w 555"/>
                      <a:gd name="T93" fmla="*/ 477 h 1187"/>
                      <a:gd name="T94" fmla="*/ 130 w 555"/>
                      <a:gd name="T95" fmla="*/ 425 h 1187"/>
                      <a:gd name="T96" fmla="*/ 175 w 555"/>
                      <a:gd name="T97" fmla="*/ 410 h 1187"/>
                      <a:gd name="T98" fmla="*/ 156 w 555"/>
                      <a:gd name="T99" fmla="*/ 362 h 1187"/>
                      <a:gd name="T100" fmla="*/ 175 w 555"/>
                      <a:gd name="T101" fmla="*/ 322 h 1187"/>
                      <a:gd name="T102" fmla="*/ 186 w 555"/>
                      <a:gd name="T103" fmla="*/ 262 h 1187"/>
                      <a:gd name="T104" fmla="*/ 235 w 555"/>
                      <a:gd name="T105" fmla="*/ 225 h 1187"/>
                      <a:gd name="T106" fmla="*/ 257 w 555"/>
                      <a:gd name="T107" fmla="*/ 177 h 1187"/>
                      <a:gd name="T108" fmla="*/ 292 w 555"/>
                      <a:gd name="T109" fmla="*/ 103 h 1187"/>
                      <a:gd name="T110" fmla="*/ 331 w 555"/>
                      <a:gd name="T111" fmla="*/ 69 h 1187"/>
                      <a:gd name="T112" fmla="*/ 368 w 555"/>
                      <a:gd name="T113" fmla="*/ 42 h 1187"/>
                      <a:gd name="T114" fmla="*/ 414 w 555"/>
                      <a:gd name="T115" fmla="*/ 0 h 1187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555"/>
                      <a:gd name="T175" fmla="*/ 0 h 1187"/>
                      <a:gd name="T176" fmla="*/ 555 w 555"/>
                      <a:gd name="T177" fmla="*/ 1187 h 1187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555" h="1187">
                        <a:moveTo>
                          <a:pt x="418" y="0"/>
                        </a:moveTo>
                        <a:lnTo>
                          <a:pt x="425" y="3"/>
                        </a:lnTo>
                        <a:lnTo>
                          <a:pt x="436" y="21"/>
                        </a:lnTo>
                        <a:lnTo>
                          <a:pt x="485" y="69"/>
                        </a:lnTo>
                        <a:lnTo>
                          <a:pt x="492" y="58"/>
                        </a:lnTo>
                        <a:lnTo>
                          <a:pt x="511" y="73"/>
                        </a:lnTo>
                        <a:lnTo>
                          <a:pt x="518" y="88"/>
                        </a:lnTo>
                        <a:lnTo>
                          <a:pt x="518" y="99"/>
                        </a:lnTo>
                        <a:lnTo>
                          <a:pt x="518" y="118"/>
                        </a:lnTo>
                        <a:lnTo>
                          <a:pt x="511" y="129"/>
                        </a:lnTo>
                        <a:lnTo>
                          <a:pt x="525" y="144"/>
                        </a:lnTo>
                        <a:lnTo>
                          <a:pt x="536" y="158"/>
                        </a:lnTo>
                        <a:lnTo>
                          <a:pt x="536" y="170"/>
                        </a:lnTo>
                        <a:lnTo>
                          <a:pt x="536" y="188"/>
                        </a:lnTo>
                        <a:lnTo>
                          <a:pt x="533" y="210"/>
                        </a:lnTo>
                        <a:lnTo>
                          <a:pt x="525" y="218"/>
                        </a:lnTo>
                        <a:lnTo>
                          <a:pt x="536" y="229"/>
                        </a:lnTo>
                        <a:lnTo>
                          <a:pt x="548" y="247"/>
                        </a:lnTo>
                        <a:lnTo>
                          <a:pt x="555" y="266"/>
                        </a:lnTo>
                        <a:lnTo>
                          <a:pt x="555" y="273"/>
                        </a:lnTo>
                        <a:lnTo>
                          <a:pt x="544" y="277"/>
                        </a:lnTo>
                        <a:lnTo>
                          <a:pt x="496" y="277"/>
                        </a:lnTo>
                        <a:lnTo>
                          <a:pt x="485" y="277"/>
                        </a:lnTo>
                        <a:lnTo>
                          <a:pt x="477" y="284"/>
                        </a:lnTo>
                        <a:lnTo>
                          <a:pt x="477" y="299"/>
                        </a:lnTo>
                        <a:lnTo>
                          <a:pt x="470" y="310"/>
                        </a:lnTo>
                        <a:lnTo>
                          <a:pt x="448" y="329"/>
                        </a:lnTo>
                        <a:lnTo>
                          <a:pt x="451" y="344"/>
                        </a:lnTo>
                        <a:lnTo>
                          <a:pt x="448" y="355"/>
                        </a:lnTo>
                        <a:lnTo>
                          <a:pt x="440" y="362"/>
                        </a:lnTo>
                        <a:lnTo>
                          <a:pt x="448" y="385"/>
                        </a:lnTo>
                        <a:lnTo>
                          <a:pt x="451" y="399"/>
                        </a:lnTo>
                        <a:lnTo>
                          <a:pt x="444" y="410"/>
                        </a:lnTo>
                        <a:lnTo>
                          <a:pt x="429" y="422"/>
                        </a:lnTo>
                        <a:lnTo>
                          <a:pt x="425" y="436"/>
                        </a:lnTo>
                        <a:lnTo>
                          <a:pt x="422" y="455"/>
                        </a:lnTo>
                        <a:lnTo>
                          <a:pt x="396" y="466"/>
                        </a:lnTo>
                        <a:lnTo>
                          <a:pt x="381" y="477"/>
                        </a:lnTo>
                        <a:lnTo>
                          <a:pt x="359" y="492"/>
                        </a:lnTo>
                        <a:lnTo>
                          <a:pt x="362" y="503"/>
                        </a:lnTo>
                        <a:lnTo>
                          <a:pt x="344" y="507"/>
                        </a:lnTo>
                        <a:lnTo>
                          <a:pt x="336" y="514"/>
                        </a:lnTo>
                        <a:lnTo>
                          <a:pt x="318" y="540"/>
                        </a:lnTo>
                        <a:lnTo>
                          <a:pt x="303" y="551"/>
                        </a:lnTo>
                        <a:lnTo>
                          <a:pt x="307" y="570"/>
                        </a:lnTo>
                        <a:lnTo>
                          <a:pt x="298" y="576"/>
                        </a:lnTo>
                        <a:lnTo>
                          <a:pt x="290" y="584"/>
                        </a:lnTo>
                        <a:lnTo>
                          <a:pt x="298" y="613"/>
                        </a:lnTo>
                        <a:lnTo>
                          <a:pt x="294" y="632"/>
                        </a:lnTo>
                        <a:lnTo>
                          <a:pt x="275" y="643"/>
                        </a:lnTo>
                        <a:lnTo>
                          <a:pt x="272" y="673"/>
                        </a:lnTo>
                        <a:lnTo>
                          <a:pt x="275" y="710"/>
                        </a:lnTo>
                        <a:lnTo>
                          <a:pt x="283" y="728"/>
                        </a:lnTo>
                        <a:lnTo>
                          <a:pt x="310" y="751"/>
                        </a:lnTo>
                        <a:lnTo>
                          <a:pt x="321" y="773"/>
                        </a:lnTo>
                        <a:lnTo>
                          <a:pt x="333" y="795"/>
                        </a:lnTo>
                        <a:lnTo>
                          <a:pt x="340" y="810"/>
                        </a:lnTo>
                        <a:lnTo>
                          <a:pt x="333" y="825"/>
                        </a:lnTo>
                        <a:lnTo>
                          <a:pt x="318" y="836"/>
                        </a:lnTo>
                        <a:lnTo>
                          <a:pt x="307" y="832"/>
                        </a:lnTo>
                        <a:lnTo>
                          <a:pt x="298" y="821"/>
                        </a:lnTo>
                        <a:lnTo>
                          <a:pt x="283" y="825"/>
                        </a:lnTo>
                        <a:lnTo>
                          <a:pt x="279" y="836"/>
                        </a:lnTo>
                        <a:lnTo>
                          <a:pt x="257" y="836"/>
                        </a:lnTo>
                        <a:lnTo>
                          <a:pt x="223" y="832"/>
                        </a:lnTo>
                        <a:lnTo>
                          <a:pt x="216" y="840"/>
                        </a:lnTo>
                        <a:lnTo>
                          <a:pt x="238" y="851"/>
                        </a:lnTo>
                        <a:lnTo>
                          <a:pt x="268" y="840"/>
                        </a:lnTo>
                        <a:lnTo>
                          <a:pt x="275" y="854"/>
                        </a:lnTo>
                        <a:lnTo>
                          <a:pt x="298" y="858"/>
                        </a:lnTo>
                        <a:lnTo>
                          <a:pt x="314" y="865"/>
                        </a:lnTo>
                        <a:lnTo>
                          <a:pt x="307" y="873"/>
                        </a:lnTo>
                        <a:lnTo>
                          <a:pt x="286" y="869"/>
                        </a:lnTo>
                        <a:lnTo>
                          <a:pt x="283" y="877"/>
                        </a:lnTo>
                        <a:lnTo>
                          <a:pt x="286" y="888"/>
                        </a:lnTo>
                        <a:lnTo>
                          <a:pt x="275" y="903"/>
                        </a:lnTo>
                        <a:lnTo>
                          <a:pt x="257" y="917"/>
                        </a:lnTo>
                        <a:lnTo>
                          <a:pt x="249" y="921"/>
                        </a:lnTo>
                        <a:lnTo>
                          <a:pt x="242" y="925"/>
                        </a:lnTo>
                        <a:lnTo>
                          <a:pt x="246" y="943"/>
                        </a:lnTo>
                        <a:lnTo>
                          <a:pt x="238" y="954"/>
                        </a:lnTo>
                        <a:lnTo>
                          <a:pt x="227" y="977"/>
                        </a:lnTo>
                        <a:lnTo>
                          <a:pt x="231" y="999"/>
                        </a:lnTo>
                        <a:lnTo>
                          <a:pt x="223" y="1032"/>
                        </a:lnTo>
                        <a:lnTo>
                          <a:pt x="216" y="1047"/>
                        </a:lnTo>
                        <a:lnTo>
                          <a:pt x="216" y="1069"/>
                        </a:lnTo>
                        <a:lnTo>
                          <a:pt x="205" y="1084"/>
                        </a:lnTo>
                        <a:lnTo>
                          <a:pt x="190" y="1110"/>
                        </a:lnTo>
                        <a:lnTo>
                          <a:pt x="186" y="1129"/>
                        </a:lnTo>
                        <a:lnTo>
                          <a:pt x="159" y="1125"/>
                        </a:lnTo>
                        <a:lnTo>
                          <a:pt x="133" y="1125"/>
                        </a:lnTo>
                        <a:lnTo>
                          <a:pt x="130" y="1136"/>
                        </a:lnTo>
                        <a:lnTo>
                          <a:pt x="115" y="1140"/>
                        </a:lnTo>
                        <a:lnTo>
                          <a:pt x="107" y="1144"/>
                        </a:lnTo>
                        <a:lnTo>
                          <a:pt x="111" y="1157"/>
                        </a:lnTo>
                        <a:lnTo>
                          <a:pt x="107" y="1176"/>
                        </a:lnTo>
                        <a:lnTo>
                          <a:pt x="89" y="1187"/>
                        </a:lnTo>
                        <a:lnTo>
                          <a:pt x="78" y="1176"/>
                        </a:lnTo>
                        <a:lnTo>
                          <a:pt x="63" y="1187"/>
                        </a:lnTo>
                        <a:lnTo>
                          <a:pt x="44" y="1187"/>
                        </a:lnTo>
                        <a:lnTo>
                          <a:pt x="37" y="1176"/>
                        </a:lnTo>
                        <a:lnTo>
                          <a:pt x="44" y="1168"/>
                        </a:lnTo>
                        <a:lnTo>
                          <a:pt x="48" y="1147"/>
                        </a:lnTo>
                        <a:lnTo>
                          <a:pt x="33" y="1118"/>
                        </a:lnTo>
                        <a:lnTo>
                          <a:pt x="26" y="1103"/>
                        </a:lnTo>
                        <a:lnTo>
                          <a:pt x="30" y="1095"/>
                        </a:lnTo>
                        <a:lnTo>
                          <a:pt x="37" y="1095"/>
                        </a:lnTo>
                        <a:lnTo>
                          <a:pt x="41" y="1088"/>
                        </a:lnTo>
                        <a:lnTo>
                          <a:pt x="44" y="1080"/>
                        </a:lnTo>
                        <a:lnTo>
                          <a:pt x="48" y="1073"/>
                        </a:lnTo>
                        <a:lnTo>
                          <a:pt x="44" y="1066"/>
                        </a:lnTo>
                        <a:lnTo>
                          <a:pt x="37" y="1051"/>
                        </a:lnTo>
                        <a:lnTo>
                          <a:pt x="22" y="1029"/>
                        </a:lnTo>
                        <a:lnTo>
                          <a:pt x="26" y="1006"/>
                        </a:lnTo>
                        <a:lnTo>
                          <a:pt x="15" y="988"/>
                        </a:lnTo>
                        <a:lnTo>
                          <a:pt x="4" y="977"/>
                        </a:lnTo>
                        <a:lnTo>
                          <a:pt x="11" y="958"/>
                        </a:lnTo>
                        <a:lnTo>
                          <a:pt x="19" y="921"/>
                        </a:lnTo>
                        <a:lnTo>
                          <a:pt x="4" y="903"/>
                        </a:lnTo>
                        <a:lnTo>
                          <a:pt x="0" y="884"/>
                        </a:lnTo>
                        <a:lnTo>
                          <a:pt x="0" y="873"/>
                        </a:lnTo>
                        <a:lnTo>
                          <a:pt x="7" y="851"/>
                        </a:lnTo>
                        <a:lnTo>
                          <a:pt x="19" y="854"/>
                        </a:lnTo>
                        <a:lnTo>
                          <a:pt x="30" y="825"/>
                        </a:lnTo>
                        <a:lnTo>
                          <a:pt x="30" y="791"/>
                        </a:lnTo>
                        <a:lnTo>
                          <a:pt x="33" y="780"/>
                        </a:lnTo>
                        <a:lnTo>
                          <a:pt x="48" y="769"/>
                        </a:lnTo>
                        <a:lnTo>
                          <a:pt x="70" y="754"/>
                        </a:lnTo>
                        <a:lnTo>
                          <a:pt x="70" y="736"/>
                        </a:lnTo>
                        <a:lnTo>
                          <a:pt x="67" y="680"/>
                        </a:lnTo>
                        <a:lnTo>
                          <a:pt x="59" y="673"/>
                        </a:lnTo>
                        <a:lnTo>
                          <a:pt x="59" y="658"/>
                        </a:lnTo>
                        <a:lnTo>
                          <a:pt x="78" y="650"/>
                        </a:lnTo>
                        <a:lnTo>
                          <a:pt x="85" y="643"/>
                        </a:lnTo>
                        <a:lnTo>
                          <a:pt x="74" y="621"/>
                        </a:lnTo>
                        <a:lnTo>
                          <a:pt x="59" y="599"/>
                        </a:lnTo>
                        <a:lnTo>
                          <a:pt x="63" y="573"/>
                        </a:lnTo>
                        <a:lnTo>
                          <a:pt x="67" y="555"/>
                        </a:lnTo>
                        <a:lnTo>
                          <a:pt x="82" y="522"/>
                        </a:lnTo>
                        <a:lnTo>
                          <a:pt x="82" y="507"/>
                        </a:lnTo>
                        <a:lnTo>
                          <a:pt x="82" y="477"/>
                        </a:lnTo>
                        <a:lnTo>
                          <a:pt x="93" y="451"/>
                        </a:lnTo>
                        <a:lnTo>
                          <a:pt x="111" y="436"/>
                        </a:lnTo>
                        <a:lnTo>
                          <a:pt x="130" y="425"/>
                        </a:lnTo>
                        <a:lnTo>
                          <a:pt x="148" y="429"/>
                        </a:lnTo>
                        <a:lnTo>
                          <a:pt x="167" y="436"/>
                        </a:lnTo>
                        <a:lnTo>
                          <a:pt x="175" y="410"/>
                        </a:lnTo>
                        <a:lnTo>
                          <a:pt x="167" y="388"/>
                        </a:lnTo>
                        <a:lnTo>
                          <a:pt x="159" y="373"/>
                        </a:lnTo>
                        <a:lnTo>
                          <a:pt x="156" y="362"/>
                        </a:lnTo>
                        <a:lnTo>
                          <a:pt x="159" y="351"/>
                        </a:lnTo>
                        <a:lnTo>
                          <a:pt x="172" y="347"/>
                        </a:lnTo>
                        <a:lnTo>
                          <a:pt x="175" y="322"/>
                        </a:lnTo>
                        <a:lnTo>
                          <a:pt x="183" y="299"/>
                        </a:lnTo>
                        <a:lnTo>
                          <a:pt x="186" y="281"/>
                        </a:lnTo>
                        <a:lnTo>
                          <a:pt x="186" y="262"/>
                        </a:lnTo>
                        <a:lnTo>
                          <a:pt x="197" y="244"/>
                        </a:lnTo>
                        <a:lnTo>
                          <a:pt x="220" y="229"/>
                        </a:lnTo>
                        <a:lnTo>
                          <a:pt x="235" y="225"/>
                        </a:lnTo>
                        <a:lnTo>
                          <a:pt x="235" y="207"/>
                        </a:lnTo>
                        <a:lnTo>
                          <a:pt x="242" y="195"/>
                        </a:lnTo>
                        <a:lnTo>
                          <a:pt x="257" y="177"/>
                        </a:lnTo>
                        <a:lnTo>
                          <a:pt x="272" y="166"/>
                        </a:lnTo>
                        <a:lnTo>
                          <a:pt x="264" y="134"/>
                        </a:lnTo>
                        <a:lnTo>
                          <a:pt x="292" y="103"/>
                        </a:lnTo>
                        <a:lnTo>
                          <a:pt x="298" y="90"/>
                        </a:lnTo>
                        <a:lnTo>
                          <a:pt x="318" y="86"/>
                        </a:lnTo>
                        <a:lnTo>
                          <a:pt x="331" y="69"/>
                        </a:lnTo>
                        <a:lnTo>
                          <a:pt x="331" y="58"/>
                        </a:lnTo>
                        <a:lnTo>
                          <a:pt x="344" y="45"/>
                        </a:lnTo>
                        <a:lnTo>
                          <a:pt x="368" y="42"/>
                        </a:lnTo>
                        <a:lnTo>
                          <a:pt x="396" y="42"/>
                        </a:lnTo>
                        <a:lnTo>
                          <a:pt x="418" y="21"/>
                        </a:lnTo>
                        <a:lnTo>
                          <a:pt x="414" y="0"/>
                        </a:lnTo>
                        <a:lnTo>
                          <a:pt x="418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63574" name="Freeform 85"/>
                  <p:cNvSpPr>
                    <a:spLocks noChangeAspect="1"/>
                  </p:cNvSpPr>
                  <p:nvPr/>
                </p:nvSpPr>
                <p:spPr bwMode="auto">
                  <a:xfrm>
                    <a:off x="2195" y="724"/>
                    <a:ext cx="555" cy="1187"/>
                  </a:xfrm>
                  <a:custGeom>
                    <a:avLst/>
                    <a:gdLst>
                      <a:gd name="T0" fmla="*/ 436 w 555"/>
                      <a:gd name="T1" fmla="*/ 21 h 1187"/>
                      <a:gd name="T2" fmla="*/ 511 w 555"/>
                      <a:gd name="T3" fmla="*/ 73 h 1187"/>
                      <a:gd name="T4" fmla="*/ 518 w 555"/>
                      <a:gd name="T5" fmla="*/ 118 h 1187"/>
                      <a:gd name="T6" fmla="*/ 536 w 555"/>
                      <a:gd name="T7" fmla="*/ 158 h 1187"/>
                      <a:gd name="T8" fmla="*/ 533 w 555"/>
                      <a:gd name="T9" fmla="*/ 210 h 1187"/>
                      <a:gd name="T10" fmla="*/ 548 w 555"/>
                      <a:gd name="T11" fmla="*/ 247 h 1187"/>
                      <a:gd name="T12" fmla="*/ 544 w 555"/>
                      <a:gd name="T13" fmla="*/ 277 h 1187"/>
                      <a:gd name="T14" fmla="*/ 477 w 555"/>
                      <a:gd name="T15" fmla="*/ 284 h 1187"/>
                      <a:gd name="T16" fmla="*/ 448 w 555"/>
                      <a:gd name="T17" fmla="*/ 329 h 1187"/>
                      <a:gd name="T18" fmla="*/ 440 w 555"/>
                      <a:gd name="T19" fmla="*/ 362 h 1187"/>
                      <a:gd name="T20" fmla="*/ 444 w 555"/>
                      <a:gd name="T21" fmla="*/ 410 h 1187"/>
                      <a:gd name="T22" fmla="*/ 422 w 555"/>
                      <a:gd name="T23" fmla="*/ 455 h 1187"/>
                      <a:gd name="T24" fmla="*/ 359 w 555"/>
                      <a:gd name="T25" fmla="*/ 492 h 1187"/>
                      <a:gd name="T26" fmla="*/ 336 w 555"/>
                      <a:gd name="T27" fmla="*/ 514 h 1187"/>
                      <a:gd name="T28" fmla="*/ 307 w 555"/>
                      <a:gd name="T29" fmla="*/ 570 h 1187"/>
                      <a:gd name="T30" fmla="*/ 298 w 555"/>
                      <a:gd name="T31" fmla="*/ 613 h 1187"/>
                      <a:gd name="T32" fmla="*/ 272 w 555"/>
                      <a:gd name="T33" fmla="*/ 673 h 1187"/>
                      <a:gd name="T34" fmla="*/ 310 w 555"/>
                      <a:gd name="T35" fmla="*/ 751 h 1187"/>
                      <a:gd name="T36" fmla="*/ 340 w 555"/>
                      <a:gd name="T37" fmla="*/ 810 h 1187"/>
                      <a:gd name="T38" fmla="*/ 307 w 555"/>
                      <a:gd name="T39" fmla="*/ 832 h 1187"/>
                      <a:gd name="T40" fmla="*/ 279 w 555"/>
                      <a:gd name="T41" fmla="*/ 836 h 1187"/>
                      <a:gd name="T42" fmla="*/ 216 w 555"/>
                      <a:gd name="T43" fmla="*/ 840 h 1187"/>
                      <a:gd name="T44" fmla="*/ 275 w 555"/>
                      <a:gd name="T45" fmla="*/ 854 h 1187"/>
                      <a:gd name="T46" fmla="*/ 307 w 555"/>
                      <a:gd name="T47" fmla="*/ 873 h 1187"/>
                      <a:gd name="T48" fmla="*/ 286 w 555"/>
                      <a:gd name="T49" fmla="*/ 888 h 1187"/>
                      <a:gd name="T50" fmla="*/ 249 w 555"/>
                      <a:gd name="T51" fmla="*/ 921 h 1187"/>
                      <a:gd name="T52" fmla="*/ 238 w 555"/>
                      <a:gd name="T53" fmla="*/ 954 h 1187"/>
                      <a:gd name="T54" fmla="*/ 223 w 555"/>
                      <a:gd name="T55" fmla="*/ 1032 h 1187"/>
                      <a:gd name="T56" fmla="*/ 205 w 555"/>
                      <a:gd name="T57" fmla="*/ 1084 h 1187"/>
                      <a:gd name="T58" fmla="*/ 159 w 555"/>
                      <a:gd name="T59" fmla="*/ 1125 h 1187"/>
                      <a:gd name="T60" fmla="*/ 115 w 555"/>
                      <a:gd name="T61" fmla="*/ 1140 h 1187"/>
                      <a:gd name="T62" fmla="*/ 107 w 555"/>
                      <a:gd name="T63" fmla="*/ 1176 h 1187"/>
                      <a:gd name="T64" fmla="*/ 63 w 555"/>
                      <a:gd name="T65" fmla="*/ 1187 h 1187"/>
                      <a:gd name="T66" fmla="*/ 44 w 555"/>
                      <a:gd name="T67" fmla="*/ 1168 h 1187"/>
                      <a:gd name="T68" fmla="*/ 26 w 555"/>
                      <a:gd name="T69" fmla="*/ 1103 h 1187"/>
                      <a:gd name="T70" fmla="*/ 41 w 555"/>
                      <a:gd name="T71" fmla="*/ 1088 h 1187"/>
                      <a:gd name="T72" fmla="*/ 44 w 555"/>
                      <a:gd name="T73" fmla="*/ 1066 h 1187"/>
                      <a:gd name="T74" fmla="*/ 26 w 555"/>
                      <a:gd name="T75" fmla="*/ 1006 h 1187"/>
                      <a:gd name="T76" fmla="*/ 11 w 555"/>
                      <a:gd name="T77" fmla="*/ 958 h 1187"/>
                      <a:gd name="T78" fmla="*/ 0 w 555"/>
                      <a:gd name="T79" fmla="*/ 884 h 1187"/>
                      <a:gd name="T80" fmla="*/ 19 w 555"/>
                      <a:gd name="T81" fmla="*/ 854 h 1187"/>
                      <a:gd name="T82" fmla="*/ 33 w 555"/>
                      <a:gd name="T83" fmla="*/ 780 h 1187"/>
                      <a:gd name="T84" fmla="*/ 70 w 555"/>
                      <a:gd name="T85" fmla="*/ 736 h 1187"/>
                      <a:gd name="T86" fmla="*/ 59 w 555"/>
                      <a:gd name="T87" fmla="*/ 658 h 1187"/>
                      <a:gd name="T88" fmla="*/ 74 w 555"/>
                      <a:gd name="T89" fmla="*/ 621 h 1187"/>
                      <a:gd name="T90" fmla="*/ 67 w 555"/>
                      <a:gd name="T91" fmla="*/ 555 h 1187"/>
                      <a:gd name="T92" fmla="*/ 82 w 555"/>
                      <a:gd name="T93" fmla="*/ 477 h 1187"/>
                      <a:gd name="T94" fmla="*/ 130 w 555"/>
                      <a:gd name="T95" fmla="*/ 425 h 1187"/>
                      <a:gd name="T96" fmla="*/ 175 w 555"/>
                      <a:gd name="T97" fmla="*/ 410 h 1187"/>
                      <a:gd name="T98" fmla="*/ 156 w 555"/>
                      <a:gd name="T99" fmla="*/ 362 h 1187"/>
                      <a:gd name="T100" fmla="*/ 175 w 555"/>
                      <a:gd name="T101" fmla="*/ 322 h 1187"/>
                      <a:gd name="T102" fmla="*/ 186 w 555"/>
                      <a:gd name="T103" fmla="*/ 262 h 1187"/>
                      <a:gd name="T104" fmla="*/ 235 w 555"/>
                      <a:gd name="T105" fmla="*/ 225 h 1187"/>
                      <a:gd name="T106" fmla="*/ 257 w 555"/>
                      <a:gd name="T107" fmla="*/ 177 h 1187"/>
                      <a:gd name="T108" fmla="*/ 292 w 555"/>
                      <a:gd name="T109" fmla="*/ 103 h 1187"/>
                      <a:gd name="T110" fmla="*/ 331 w 555"/>
                      <a:gd name="T111" fmla="*/ 69 h 1187"/>
                      <a:gd name="T112" fmla="*/ 368 w 555"/>
                      <a:gd name="T113" fmla="*/ 42 h 1187"/>
                      <a:gd name="T114" fmla="*/ 414 w 555"/>
                      <a:gd name="T115" fmla="*/ 0 h 1187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555"/>
                      <a:gd name="T175" fmla="*/ 0 h 1187"/>
                      <a:gd name="T176" fmla="*/ 555 w 555"/>
                      <a:gd name="T177" fmla="*/ 1187 h 1187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555" h="1187">
                        <a:moveTo>
                          <a:pt x="418" y="0"/>
                        </a:moveTo>
                        <a:lnTo>
                          <a:pt x="425" y="3"/>
                        </a:lnTo>
                        <a:lnTo>
                          <a:pt x="436" y="21"/>
                        </a:lnTo>
                        <a:lnTo>
                          <a:pt x="485" y="69"/>
                        </a:lnTo>
                        <a:lnTo>
                          <a:pt x="492" y="58"/>
                        </a:lnTo>
                        <a:lnTo>
                          <a:pt x="511" y="73"/>
                        </a:lnTo>
                        <a:lnTo>
                          <a:pt x="518" y="88"/>
                        </a:lnTo>
                        <a:lnTo>
                          <a:pt x="518" y="99"/>
                        </a:lnTo>
                        <a:lnTo>
                          <a:pt x="518" y="118"/>
                        </a:lnTo>
                        <a:lnTo>
                          <a:pt x="511" y="129"/>
                        </a:lnTo>
                        <a:lnTo>
                          <a:pt x="525" y="144"/>
                        </a:lnTo>
                        <a:lnTo>
                          <a:pt x="536" y="158"/>
                        </a:lnTo>
                        <a:lnTo>
                          <a:pt x="536" y="170"/>
                        </a:lnTo>
                        <a:lnTo>
                          <a:pt x="536" y="188"/>
                        </a:lnTo>
                        <a:lnTo>
                          <a:pt x="533" y="210"/>
                        </a:lnTo>
                        <a:lnTo>
                          <a:pt x="525" y="218"/>
                        </a:lnTo>
                        <a:lnTo>
                          <a:pt x="536" y="229"/>
                        </a:lnTo>
                        <a:lnTo>
                          <a:pt x="548" y="247"/>
                        </a:lnTo>
                        <a:lnTo>
                          <a:pt x="555" y="266"/>
                        </a:lnTo>
                        <a:lnTo>
                          <a:pt x="555" y="273"/>
                        </a:lnTo>
                        <a:lnTo>
                          <a:pt x="544" y="277"/>
                        </a:lnTo>
                        <a:lnTo>
                          <a:pt x="496" y="277"/>
                        </a:lnTo>
                        <a:lnTo>
                          <a:pt x="485" y="277"/>
                        </a:lnTo>
                        <a:lnTo>
                          <a:pt x="477" y="284"/>
                        </a:lnTo>
                        <a:lnTo>
                          <a:pt x="477" y="299"/>
                        </a:lnTo>
                        <a:lnTo>
                          <a:pt x="470" y="310"/>
                        </a:lnTo>
                        <a:lnTo>
                          <a:pt x="448" y="329"/>
                        </a:lnTo>
                        <a:lnTo>
                          <a:pt x="451" y="344"/>
                        </a:lnTo>
                        <a:lnTo>
                          <a:pt x="448" y="355"/>
                        </a:lnTo>
                        <a:lnTo>
                          <a:pt x="440" y="362"/>
                        </a:lnTo>
                        <a:lnTo>
                          <a:pt x="448" y="385"/>
                        </a:lnTo>
                        <a:lnTo>
                          <a:pt x="451" y="399"/>
                        </a:lnTo>
                        <a:lnTo>
                          <a:pt x="444" y="410"/>
                        </a:lnTo>
                        <a:lnTo>
                          <a:pt x="429" y="422"/>
                        </a:lnTo>
                        <a:lnTo>
                          <a:pt x="425" y="436"/>
                        </a:lnTo>
                        <a:lnTo>
                          <a:pt x="422" y="455"/>
                        </a:lnTo>
                        <a:lnTo>
                          <a:pt x="396" y="466"/>
                        </a:lnTo>
                        <a:lnTo>
                          <a:pt x="381" y="477"/>
                        </a:lnTo>
                        <a:lnTo>
                          <a:pt x="359" y="492"/>
                        </a:lnTo>
                        <a:lnTo>
                          <a:pt x="362" y="503"/>
                        </a:lnTo>
                        <a:lnTo>
                          <a:pt x="344" y="507"/>
                        </a:lnTo>
                        <a:lnTo>
                          <a:pt x="336" y="514"/>
                        </a:lnTo>
                        <a:lnTo>
                          <a:pt x="318" y="540"/>
                        </a:lnTo>
                        <a:lnTo>
                          <a:pt x="303" y="551"/>
                        </a:lnTo>
                        <a:lnTo>
                          <a:pt x="307" y="570"/>
                        </a:lnTo>
                        <a:lnTo>
                          <a:pt x="298" y="576"/>
                        </a:lnTo>
                        <a:lnTo>
                          <a:pt x="290" y="584"/>
                        </a:lnTo>
                        <a:lnTo>
                          <a:pt x="298" y="613"/>
                        </a:lnTo>
                        <a:lnTo>
                          <a:pt x="294" y="632"/>
                        </a:lnTo>
                        <a:lnTo>
                          <a:pt x="275" y="643"/>
                        </a:lnTo>
                        <a:lnTo>
                          <a:pt x="272" y="673"/>
                        </a:lnTo>
                        <a:lnTo>
                          <a:pt x="275" y="710"/>
                        </a:lnTo>
                        <a:lnTo>
                          <a:pt x="283" y="728"/>
                        </a:lnTo>
                        <a:lnTo>
                          <a:pt x="310" y="751"/>
                        </a:lnTo>
                        <a:lnTo>
                          <a:pt x="321" y="773"/>
                        </a:lnTo>
                        <a:lnTo>
                          <a:pt x="333" y="795"/>
                        </a:lnTo>
                        <a:lnTo>
                          <a:pt x="340" y="810"/>
                        </a:lnTo>
                        <a:lnTo>
                          <a:pt x="333" y="825"/>
                        </a:lnTo>
                        <a:lnTo>
                          <a:pt x="318" y="836"/>
                        </a:lnTo>
                        <a:lnTo>
                          <a:pt x="307" y="832"/>
                        </a:lnTo>
                        <a:lnTo>
                          <a:pt x="298" y="821"/>
                        </a:lnTo>
                        <a:lnTo>
                          <a:pt x="283" y="825"/>
                        </a:lnTo>
                        <a:lnTo>
                          <a:pt x="279" y="836"/>
                        </a:lnTo>
                        <a:lnTo>
                          <a:pt x="257" y="836"/>
                        </a:lnTo>
                        <a:lnTo>
                          <a:pt x="223" y="832"/>
                        </a:lnTo>
                        <a:lnTo>
                          <a:pt x="216" y="840"/>
                        </a:lnTo>
                        <a:lnTo>
                          <a:pt x="238" y="851"/>
                        </a:lnTo>
                        <a:lnTo>
                          <a:pt x="268" y="840"/>
                        </a:lnTo>
                        <a:lnTo>
                          <a:pt x="275" y="854"/>
                        </a:lnTo>
                        <a:lnTo>
                          <a:pt x="298" y="858"/>
                        </a:lnTo>
                        <a:lnTo>
                          <a:pt x="314" y="865"/>
                        </a:lnTo>
                        <a:lnTo>
                          <a:pt x="307" y="873"/>
                        </a:lnTo>
                        <a:lnTo>
                          <a:pt x="286" y="869"/>
                        </a:lnTo>
                        <a:lnTo>
                          <a:pt x="283" y="877"/>
                        </a:lnTo>
                        <a:lnTo>
                          <a:pt x="286" y="888"/>
                        </a:lnTo>
                        <a:lnTo>
                          <a:pt x="275" y="903"/>
                        </a:lnTo>
                        <a:lnTo>
                          <a:pt x="257" y="917"/>
                        </a:lnTo>
                        <a:lnTo>
                          <a:pt x="249" y="921"/>
                        </a:lnTo>
                        <a:lnTo>
                          <a:pt x="242" y="925"/>
                        </a:lnTo>
                        <a:lnTo>
                          <a:pt x="246" y="943"/>
                        </a:lnTo>
                        <a:lnTo>
                          <a:pt x="238" y="954"/>
                        </a:lnTo>
                        <a:lnTo>
                          <a:pt x="227" y="977"/>
                        </a:lnTo>
                        <a:lnTo>
                          <a:pt x="231" y="999"/>
                        </a:lnTo>
                        <a:lnTo>
                          <a:pt x="223" y="1032"/>
                        </a:lnTo>
                        <a:lnTo>
                          <a:pt x="216" y="1047"/>
                        </a:lnTo>
                        <a:lnTo>
                          <a:pt x="216" y="1069"/>
                        </a:lnTo>
                        <a:lnTo>
                          <a:pt x="205" y="1084"/>
                        </a:lnTo>
                        <a:lnTo>
                          <a:pt x="190" y="1110"/>
                        </a:lnTo>
                        <a:lnTo>
                          <a:pt x="186" y="1129"/>
                        </a:lnTo>
                        <a:lnTo>
                          <a:pt x="159" y="1125"/>
                        </a:lnTo>
                        <a:lnTo>
                          <a:pt x="133" y="1125"/>
                        </a:lnTo>
                        <a:lnTo>
                          <a:pt x="130" y="1136"/>
                        </a:lnTo>
                        <a:lnTo>
                          <a:pt x="115" y="1140"/>
                        </a:lnTo>
                        <a:lnTo>
                          <a:pt x="107" y="1144"/>
                        </a:lnTo>
                        <a:lnTo>
                          <a:pt x="111" y="1157"/>
                        </a:lnTo>
                        <a:lnTo>
                          <a:pt x="107" y="1176"/>
                        </a:lnTo>
                        <a:lnTo>
                          <a:pt x="89" y="1187"/>
                        </a:lnTo>
                        <a:lnTo>
                          <a:pt x="78" y="1176"/>
                        </a:lnTo>
                        <a:lnTo>
                          <a:pt x="63" y="1187"/>
                        </a:lnTo>
                        <a:lnTo>
                          <a:pt x="44" y="1187"/>
                        </a:lnTo>
                        <a:lnTo>
                          <a:pt x="37" y="1176"/>
                        </a:lnTo>
                        <a:lnTo>
                          <a:pt x="44" y="1168"/>
                        </a:lnTo>
                        <a:lnTo>
                          <a:pt x="48" y="1147"/>
                        </a:lnTo>
                        <a:lnTo>
                          <a:pt x="33" y="1118"/>
                        </a:lnTo>
                        <a:lnTo>
                          <a:pt x="26" y="1103"/>
                        </a:lnTo>
                        <a:lnTo>
                          <a:pt x="30" y="1095"/>
                        </a:lnTo>
                        <a:lnTo>
                          <a:pt x="37" y="1095"/>
                        </a:lnTo>
                        <a:lnTo>
                          <a:pt x="41" y="1088"/>
                        </a:lnTo>
                        <a:lnTo>
                          <a:pt x="44" y="1080"/>
                        </a:lnTo>
                        <a:lnTo>
                          <a:pt x="48" y="1073"/>
                        </a:lnTo>
                        <a:lnTo>
                          <a:pt x="44" y="1066"/>
                        </a:lnTo>
                        <a:lnTo>
                          <a:pt x="37" y="1051"/>
                        </a:lnTo>
                        <a:lnTo>
                          <a:pt x="22" y="1029"/>
                        </a:lnTo>
                        <a:lnTo>
                          <a:pt x="26" y="1006"/>
                        </a:lnTo>
                        <a:lnTo>
                          <a:pt x="15" y="988"/>
                        </a:lnTo>
                        <a:lnTo>
                          <a:pt x="4" y="977"/>
                        </a:lnTo>
                        <a:lnTo>
                          <a:pt x="11" y="958"/>
                        </a:lnTo>
                        <a:lnTo>
                          <a:pt x="19" y="921"/>
                        </a:lnTo>
                        <a:lnTo>
                          <a:pt x="4" y="903"/>
                        </a:lnTo>
                        <a:lnTo>
                          <a:pt x="0" y="884"/>
                        </a:lnTo>
                        <a:lnTo>
                          <a:pt x="0" y="873"/>
                        </a:lnTo>
                        <a:lnTo>
                          <a:pt x="7" y="851"/>
                        </a:lnTo>
                        <a:lnTo>
                          <a:pt x="19" y="854"/>
                        </a:lnTo>
                        <a:lnTo>
                          <a:pt x="30" y="825"/>
                        </a:lnTo>
                        <a:lnTo>
                          <a:pt x="30" y="791"/>
                        </a:lnTo>
                        <a:lnTo>
                          <a:pt x="33" y="780"/>
                        </a:lnTo>
                        <a:lnTo>
                          <a:pt x="48" y="769"/>
                        </a:lnTo>
                        <a:lnTo>
                          <a:pt x="70" y="754"/>
                        </a:lnTo>
                        <a:lnTo>
                          <a:pt x="70" y="736"/>
                        </a:lnTo>
                        <a:lnTo>
                          <a:pt x="67" y="680"/>
                        </a:lnTo>
                        <a:lnTo>
                          <a:pt x="59" y="673"/>
                        </a:lnTo>
                        <a:lnTo>
                          <a:pt x="59" y="658"/>
                        </a:lnTo>
                        <a:lnTo>
                          <a:pt x="78" y="650"/>
                        </a:lnTo>
                        <a:lnTo>
                          <a:pt x="85" y="643"/>
                        </a:lnTo>
                        <a:lnTo>
                          <a:pt x="74" y="621"/>
                        </a:lnTo>
                        <a:lnTo>
                          <a:pt x="59" y="599"/>
                        </a:lnTo>
                        <a:lnTo>
                          <a:pt x="63" y="573"/>
                        </a:lnTo>
                        <a:lnTo>
                          <a:pt x="67" y="555"/>
                        </a:lnTo>
                        <a:lnTo>
                          <a:pt x="82" y="522"/>
                        </a:lnTo>
                        <a:lnTo>
                          <a:pt x="82" y="507"/>
                        </a:lnTo>
                        <a:lnTo>
                          <a:pt x="82" y="477"/>
                        </a:lnTo>
                        <a:lnTo>
                          <a:pt x="93" y="451"/>
                        </a:lnTo>
                        <a:lnTo>
                          <a:pt x="111" y="436"/>
                        </a:lnTo>
                        <a:lnTo>
                          <a:pt x="130" y="425"/>
                        </a:lnTo>
                        <a:lnTo>
                          <a:pt x="148" y="429"/>
                        </a:lnTo>
                        <a:lnTo>
                          <a:pt x="167" y="436"/>
                        </a:lnTo>
                        <a:lnTo>
                          <a:pt x="175" y="410"/>
                        </a:lnTo>
                        <a:lnTo>
                          <a:pt x="167" y="388"/>
                        </a:lnTo>
                        <a:lnTo>
                          <a:pt x="159" y="373"/>
                        </a:lnTo>
                        <a:lnTo>
                          <a:pt x="156" y="362"/>
                        </a:lnTo>
                        <a:lnTo>
                          <a:pt x="159" y="351"/>
                        </a:lnTo>
                        <a:lnTo>
                          <a:pt x="172" y="347"/>
                        </a:lnTo>
                        <a:lnTo>
                          <a:pt x="175" y="322"/>
                        </a:lnTo>
                        <a:lnTo>
                          <a:pt x="183" y="299"/>
                        </a:lnTo>
                        <a:lnTo>
                          <a:pt x="186" y="281"/>
                        </a:lnTo>
                        <a:lnTo>
                          <a:pt x="186" y="262"/>
                        </a:lnTo>
                        <a:lnTo>
                          <a:pt x="197" y="244"/>
                        </a:lnTo>
                        <a:lnTo>
                          <a:pt x="220" y="229"/>
                        </a:lnTo>
                        <a:lnTo>
                          <a:pt x="235" y="225"/>
                        </a:lnTo>
                        <a:lnTo>
                          <a:pt x="235" y="207"/>
                        </a:lnTo>
                        <a:lnTo>
                          <a:pt x="242" y="195"/>
                        </a:lnTo>
                        <a:lnTo>
                          <a:pt x="257" y="177"/>
                        </a:lnTo>
                        <a:lnTo>
                          <a:pt x="272" y="166"/>
                        </a:lnTo>
                        <a:lnTo>
                          <a:pt x="264" y="134"/>
                        </a:lnTo>
                        <a:lnTo>
                          <a:pt x="292" y="103"/>
                        </a:lnTo>
                        <a:lnTo>
                          <a:pt x="298" y="90"/>
                        </a:lnTo>
                        <a:lnTo>
                          <a:pt x="318" y="86"/>
                        </a:lnTo>
                        <a:lnTo>
                          <a:pt x="331" y="69"/>
                        </a:lnTo>
                        <a:lnTo>
                          <a:pt x="331" y="58"/>
                        </a:lnTo>
                        <a:lnTo>
                          <a:pt x="344" y="45"/>
                        </a:lnTo>
                        <a:lnTo>
                          <a:pt x="368" y="42"/>
                        </a:lnTo>
                        <a:lnTo>
                          <a:pt x="396" y="42"/>
                        </a:lnTo>
                        <a:lnTo>
                          <a:pt x="418" y="21"/>
                        </a:lnTo>
                        <a:lnTo>
                          <a:pt x="414" y="0"/>
                        </a:lnTo>
                      </a:path>
                    </a:pathLst>
                  </a:custGeom>
                  <a:solidFill>
                    <a:schemeClr val="accent2"/>
                  </a:solidFill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b="1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63575" name="Group 86"/>
              <p:cNvGrpSpPr>
                <a:grpSpLocks noChangeAspect="1"/>
              </p:cNvGrpSpPr>
              <p:nvPr/>
            </p:nvGrpSpPr>
            <p:grpSpPr bwMode="auto">
              <a:xfrm>
                <a:off x="2245" y="1556"/>
                <a:ext cx="128" cy="138"/>
                <a:chOff x="2245" y="1556"/>
                <a:chExt cx="128" cy="138"/>
              </a:xfrm>
            </p:grpSpPr>
            <p:grpSp>
              <p:nvGrpSpPr>
                <p:cNvPr id="63576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2312" y="1597"/>
                  <a:ext cx="61" cy="97"/>
                  <a:chOff x="2312" y="1597"/>
                  <a:chExt cx="61" cy="97"/>
                </a:xfrm>
              </p:grpSpPr>
              <p:sp>
                <p:nvSpPr>
                  <p:cNvPr id="63577" name="Freeform 88"/>
                  <p:cNvSpPr>
                    <a:spLocks noChangeAspect="1"/>
                  </p:cNvSpPr>
                  <p:nvPr/>
                </p:nvSpPr>
                <p:spPr bwMode="auto">
                  <a:xfrm>
                    <a:off x="2312" y="1597"/>
                    <a:ext cx="61" cy="97"/>
                  </a:xfrm>
                  <a:custGeom>
                    <a:avLst/>
                    <a:gdLst>
                      <a:gd name="T0" fmla="*/ 53 w 61"/>
                      <a:gd name="T1" fmla="*/ 0 h 97"/>
                      <a:gd name="T2" fmla="*/ 53 w 61"/>
                      <a:gd name="T3" fmla="*/ 17 h 97"/>
                      <a:gd name="T4" fmla="*/ 61 w 61"/>
                      <a:gd name="T5" fmla="*/ 32 h 97"/>
                      <a:gd name="T6" fmla="*/ 53 w 61"/>
                      <a:gd name="T7" fmla="*/ 49 h 97"/>
                      <a:gd name="T8" fmla="*/ 43 w 61"/>
                      <a:gd name="T9" fmla="*/ 63 h 97"/>
                      <a:gd name="T10" fmla="*/ 24 w 61"/>
                      <a:gd name="T11" fmla="*/ 80 h 97"/>
                      <a:gd name="T12" fmla="*/ 9 w 61"/>
                      <a:gd name="T13" fmla="*/ 97 h 97"/>
                      <a:gd name="T14" fmla="*/ 0 w 61"/>
                      <a:gd name="T15" fmla="*/ 80 h 97"/>
                      <a:gd name="T16" fmla="*/ 6 w 61"/>
                      <a:gd name="T17" fmla="*/ 73 h 97"/>
                      <a:gd name="T18" fmla="*/ 24 w 61"/>
                      <a:gd name="T19" fmla="*/ 54 h 97"/>
                      <a:gd name="T20" fmla="*/ 23 w 61"/>
                      <a:gd name="T21" fmla="*/ 43 h 97"/>
                      <a:gd name="T22" fmla="*/ 32 w 61"/>
                      <a:gd name="T23" fmla="*/ 28 h 97"/>
                      <a:gd name="T24" fmla="*/ 55 w 61"/>
                      <a:gd name="T25" fmla="*/ 9 h 97"/>
                      <a:gd name="T26" fmla="*/ 55 w 61"/>
                      <a:gd name="T27" fmla="*/ 15 h 97"/>
                      <a:gd name="T28" fmla="*/ 59 w 61"/>
                      <a:gd name="T29" fmla="*/ 24 h 97"/>
                      <a:gd name="T30" fmla="*/ 53 w 61"/>
                      <a:gd name="T31" fmla="*/ 0 h 97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61"/>
                      <a:gd name="T49" fmla="*/ 0 h 97"/>
                      <a:gd name="T50" fmla="*/ 61 w 61"/>
                      <a:gd name="T51" fmla="*/ 97 h 97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61" h="97">
                        <a:moveTo>
                          <a:pt x="53" y="0"/>
                        </a:moveTo>
                        <a:lnTo>
                          <a:pt x="53" y="17"/>
                        </a:lnTo>
                        <a:lnTo>
                          <a:pt x="61" y="32"/>
                        </a:lnTo>
                        <a:lnTo>
                          <a:pt x="53" y="49"/>
                        </a:lnTo>
                        <a:lnTo>
                          <a:pt x="43" y="63"/>
                        </a:lnTo>
                        <a:lnTo>
                          <a:pt x="24" y="80"/>
                        </a:lnTo>
                        <a:lnTo>
                          <a:pt x="9" y="97"/>
                        </a:lnTo>
                        <a:lnTo>
                          <a:pt x="0" y="80"/>
                        </a:lnTo>
                        <a:lnTo>
                          <a:pt x="6" y="73"/>
                        </a:lnTo>
                        <a:lnTo>
                          <a:pt x="24" y="54"/>
                        </a:lnTo>
                        <a:lnTo>
                          <a:pt x="23" y="43"/>
                        </a:lnTo>
                        <a:lnTo>
                          <a:pt x="32" y="28"/>
                        </a:lnTo>
                        <a:lnTo>
                          <a:pt x="55" y="9"/>
                        </a:lnTo>
                        <a:lnTo>
                          <a:pt x="55" y="15"/>
                        </a:lnTo>
                        <a:lnTo>
                          <a:pt x="59" y="24"/>
                        </a:lnTo>
                        <a:lnTo>
                          <a:pt x="53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63578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2312" y="1597"/>
                    <a:ext cx="61" cy="97"/>
                  </a:xfrm>
                  <a:custGeom>
                    <a:avLst/>
                    <a:gdLst>
                      <a:gd name="T0" fmla="*/ 53 w 61"/>
                      <a:gd name="T1" fmla="*/ 0 h 97"/>
                      <a:gd name="T2" fmla="*/ 53 w 61"/>
                      <a:gd name="T3" fmla="*/ 17 h 97"/>
                      <a:gd name="T4" fmla="*/ 61 w 61"/>
                      <a:gd name="T5" fmla="*/ 32 h 97"/>
                      <a:gd name="T6" fmla="*/ 53 w 61"/>
                      <a:gd name="T7" fmla="*/ 49 h 97"/>
                      <a:gd name="T8" fmla="*/ 43 w 61"/>
                      <a:gd name="T9" fmla="*/ 63 h 97"/>
                      <a:gd name="T10" fmla="*/ 24 w 61"/>
                      <a:gd name="T11" fmla="*/ 80 h 97"/>
                      <a:gd name="T12" fmla="*/ 9 w 61"/>
                      <a:gd name="T13" fmla="*/ 97 h 97"/>
                      <a:gd name="T14" fmla="*/ 0 w 61"/>
                      <a:gd name="T15" fmla="*/ 80 h 97"/>
                      <a:gd name="T16" fmla="*/ 6 w 61"/>
                      <a:gd name="T17" fmla="*/ 73 h 97"/>
                      <a:gd name="T18" fmla="*/ 24 w 61"/>
                      <a:gd name="T19" fmla="*/ 54 h 97"/>
                      <a:gd name="T20" fmla="*/ 23 w 61"/>
                      <a:gd name="T21" fmla="*/ 43 h 97"/>
                      <a:gd name="T22" fmla="*/ 32 w 61"/>
                      <a:gd name="T23" fmla="*/ 28 h 97"/>
                      <a:gd name="T24" fmla="*/ 55 w 61"/>
                      <a:gd name="T25" fmla="*/ 9 h 97"/>
                      <a:gd name="T26" fmla="*/ 55 w 61"/>
                      <a:gd name="T27" fmla="*/ 15 h 97"/>
                      <a:gd name="T28" fmla="*/ 59 w 61"/>
                      <a:gd name="T29" fmla="*/ 24 h 97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61"/>
                      <a:gd name="T46" fmla="*/ 0 h 97"/>
                      <a:gd name="T47" fmla="*/ 61 w 61"/>
                      <a:gd name="T48" fmla="*/ 97 h 97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61" h="97">
                        <a:moveTo>
                          <a:pt x="53" y="0"/>
                        </a:moveTo>
                        <a:lnTo>
                          <a:pt x="53" y="17"/>
                        </a:lnTo>
                        <a:lnTo>
                          <a:pt x="61" y="32"/>
                        </a:lnTo>
                        <a:lnTo>
                          <a:pt x="53" y="49"/>
                        </a:lnTo>
                        <a:lnTo>
                          <a:pt x="43" y="63"/>
                        </a:lnTo>
                        <a:lnTo>
                          <a:pt x="24" y="80"/>
                        </a:lnTo>
                        <a:lnTo>
                          <a:pt x="9" y="97"/>
                        </a:lnTo>
                        <a:lnTo>
                          <a:pt x="0" y="80"/>
                        </a:lnTo>
                        <a:lnTo>
                          <a:pt x="6" y="73"/>
                        </a:lnTo>
                        <a:lnTo>
                          <a:pt x="24" y="54"/>
                        </a:lnTo>
                        <a:lnTo>
                          <a:pt x="23" y="43"/>
                        </a:lnTo>
                        <a:lnTo>
                          <a:pt x="32" y="28"/>
                        </a:lnTo>
                        <a:lnTo>
                          <a:pt x="55" y="9"/>
                        </a:lnTo>
                        <a:lnTo>
                          <a:pt x="55" y="15"/>
                        </a:lnTo>
                        <a:lnTo>
                          <a:pt x="59" y="24"/>
                        </a:lnTo>
                      </a:path>
                    </a:pathLst>
                  </a:custGeom>
                  <a:solidFill>
                    <a:schemeClr val="accent2"/>
                  </a:solidFill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b="1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63579" name="Freeform 90"/>
                <p:cNvSpPr>
                  <a:spLocks noChangeAspect="1"/>
                </p:cNvSpPr>
                <p:nvPr/>
              </p:nvSpPr>
              <p:spPr bwMode="auto">
                <a:xfrm>
                  <a:off x="2245" y="1556"/>
                  <a:ext cx="76" cy="78"/>
                </a:xfrm>
                <a:custGeom>
                  <a:avLst/>
                  <a:gdLst>
                    <a:gd name="T0" fmla="*/ 59 w 76"/>
                    <a:gd name="T1" fmla="*/ 0 h 78"/>
                    <a:gd name="T2" fmla="*/ 50 w 76"/>
                    <a:gd name="T3" fmla="*/ 11 h 78"/>
                    <a:gd name="T4" fmla="*/ 35 w 76"/>
                    <a:gd name="T5" fmla="*/ 9 h 78"/>
                    <a:gd name="T6" fmla="*/ 26 w 76"/>
                    <a:gd name="T7" fmla="*/ 7 h 78"/>
                    <a:gd name="T8" fmla="*/ 30 w 76"/>
                    <a:gd name="T9" fmla="*/ 20 h 78"/>
                    <a:gd name="T10" fmla="*/ 32 w 76"/>
                    <a:gd name="T11" fmla="*/ 30 h 78"/>
                    <a:gd name="T12" fmla="*/ 33 w 76"/>
                    <a:gd name="T13" fmla="*/ 37 h 78"/>
                    <a:gd name="T14" fmla="*/ 28 w 76"/>
                    <a:gd name="T15" fmla="*/ 39 h 78"/>
                    <a:gd name="T16" fmla="*/ 19 w 76"/>
                    <a:gd name="T17" fmla="*/ 35 h 78"/>
                    <a:gd name="T18" fmla="*/ 19 w 76"/>
                    <a:gd name="T19" fmla="*/ 30 h 78"/>
                    <a:gd name="T20" fmla="*/ 11 w 76"/>
                    <a:gd name="T21" fmla="*/ 30 h 78"/>
                    <a:gd name="T22" fmla="*/ 13 w 76"/>
                    <a:gd name="T23" fmla="*/ 39 h 78"/>
                    <a:gd name="T24" fmla="*/ 9 w 76"/>
                    <a:gd name="T25" fmla="*/ 48 h 78"/>
                    <a:gd name="T26" fmla="*/ 0 w 76"/>
                    <a:gd name="T27" fmla="*/ 61 h 78"/>
                    <a:gd name="T28" fmla="*/ 4 w 76"/>
                    <a:gd name="T29" fmla="*/ 72 h 78"/>
                    <a:gd name="T30" fmla="*/ 13 w 76"/>
                    <a:gd name="T31" fmla="*/ 78 h 78"/>
                    <a:gd name="T32" fmla="*/ 22 w 76"/>
                    <a:gd name="T33" fmla="*/ 72 h 78"/>
                    <a:gd name="T34" fmla="*/ 33 w 76"/>
                    <a:gd name="T35" fmla="*/ 65 h 78"/>
                    <a:gd name="T36" fmla="*/ 54 w 76"/>
                    <a:gd name="T37" fmla="*/ 59 h 78"/>
                    <a:gd name="T38" fmla="*/ 63 w 76"/>
                    <a:gd name="T39" fmla="*/ 61 h 78"/>
                    <a:gd name="T40" fmla="*/ 59 w 76"/>
                    <a:gd name="T41" fmla="*/ 48 h 78"/>
                    <a:gd name="T42" fmla="*/ 67 w 76"/>
                    <a:gd name="T43" fmla="*/ 41 h 78"/>
                    <a:gd name="T44" fmla="*/ 76 w 76"/>
                    <a:gd name="T45" fmla="*/ 28 h 78"/>
                    <a:gd name="T46" fmla="*/ 72 w 76"/>
                    <a:gd name="T47" fmla="*/ 20 h 78"/>
                    <a:gd name="T48" fmla="*/ 65 w 76"/>
                    <a:gd name="T49" fmla="*/ 11 h 78"/>
                    <a:gd name="T50" fmla="*/ 59 w 76"/>
                    <a:gd name="T51" fmla="*/ 0 h 78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76"/>
                    <a:gd name="T79" fmla="*/ 0 h 78"/>
                    <a:gd name="T80" fmla="*/ 76 w 76"/>
                    <a:gd name="T81" fmla="*/ 78 h 78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76" h="78">
                      <a:moveTo>
                        <a:pt x="59" y="0"/>
                      </a:moveTo>
                      <a:lnTo>
                        <a:pt x="50" y="11"/>
                      </a:lnTo>
                      <a:lnTo>
                        <a:pt x="35" y="9"/>
                      </a:lnTo>
                      <a:lnTo>
                        <a:pt x="26" y="7"/>
                      </a:lnTo>
                      <a:lnTo>
                        <a:pt x="30" y="20"/>
                      </a:lnTo>
                      <a:lnTo>
                        <a:pt x="32" y="30"/>
                      </a:lnTo>
                      <a:lnTo>
                        <a:pt x="33" y="37"/>
                      </a:lnTo>
                      <a:lnTo>
                        <a:pt x="28" y="39"/>
                      </a:lnTo>
                      <a:lnTo>
                        <a:pt x="19" y="35"/>
                      </a:lnTo>
                      <a:lnTo>
                        <a:pt x="19" y="30"/>
                      </a:lnTo>
                      <a:lnTo>
                        <a:pt x="11" y="30"/>
                      </a:lnTo>
                      <a:lnTo>
                        <a:pt x="13" y="39"/>
                      </a:lnTo>
                      <a:lnTo>
                        <a:pt x="9" y="48"/>
                      </a:lnTo>
                      <a:lnTo>
                        <a:pt x="0" y="61"/>
                      </a:lnTo>
                      <a:lnTo>
                        <a:pt x="4" y="72"/>
                      </a:lnTo>
                      <a:lnTo>
                        <a:pt x="13" y="78"/>
                      </a:lnTo>
                      <a:lnTo>
                        <a:pt x="22" y="72"/>
                      </a:lnTo>
                      <a:lnTo>
                        <a:pt x="33" y="65"/>
                      </a:lnTo>
                      <a:lnTo>
                        <a:pt x="54" y="59"/>
                      </a:lnTo>
                      <a:lnTo>
                        <a:pt x="63" y="61"/>
                      </a:lnTo>
                      <a:lnTo>
                        <a:pt x="59" y="48"/>
                      </a:lnTo>
                      <a:lnTo>
                        <a:pt x="67" y="41"/>
                      </a:lnTo>
                      <a:lnTo>
                        <a:pt x="76" y="28"/>
                      </a:lnTo>
                      <a:lnTo>
                        <a:pt x="72" y="20"/>
                      </a:lnTo>
                      <a:lnTo>
                        <a:pt x="65" y="11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63580" name="Group 91"/>
            <p:cNvGrpSpPr>
              <a:grpSpLocks noChangeAspect="1"/>
            </p:cNvGrpSpPr>
            <p:nvPr/>
          </p:nvGrpSpPr>
          <p:grpSpPr bwMode="auto">
            <a:xfrm>
              <a:off x="2615" y="722"/>
              <a:ext cx="1075" cy="1179"/>
              <a:chOff x="1925" y="532"/>
              <a:chExt cx="1012" cy="1110"/>
            </a:xfrm>
          </p:grpSpPr>
          <p:grpSp>
            <p:nvGrpSpPr>
              <p:cNvPr id="63581" name="Group 92"/>
              <p:cNvGrpSpPr>
                <a:grpSpLocks noChangeAspect="1"/>
              </p:cNvGrpSpPr>
              <p:nvPr/>
            </p:nvGrpSpPr>
            <p:grpSpPr bwMode="auto">
              <a:xfrm>
                <a:off x="1925" y="532"/>
                <a:ext cx="1012" cy="1110"/>
                <a:chOff x="1925" y="532"/>
                <a:chExt cx="1012" cy="1110"/>
              </a:xfrm>
            </p:grpSpPr>
            <p:sp>
              <p:nvSpPr>
                <p:cNvPr id="63582" name="Freeform 93"/>
                <p:cNvSpPr>
                  <a:spLocks noChangeAspect="1"/>
                </p:cNvSpPr>
                <p:nvPr/>
              </p:nvSpPr>
              <p:spPr bwMode="auto">
                <a:xfrm>
                  <a:off x="1925" y="532"/>
                  <a:ext cx="1012" cy="1110"/>
                </a:xfrm>
                <a:custGeom>
                  <a:avLst/>
                  <a:gdLst>
                    <a:gd name="T0" fmla="*/ 297 w 1012"/>
                    <a:gd name="T1" fmla="*/ 1014 h 1110"/>
                    <a:gd name="T2" fmla="*/ 337 w 1012"/>
                    <a:gd name="T3" fmla="*/ 951 h 1110"/>
                    <a:gd name="T4" fmla="*/ 326 w 1012"/>
                    <a:gd name="T5" fmla="*/ 865 h 1110"/>
                    <a:gd name="T6" fmla="*/ 334 w 1012"/>
                    <a:gd name="T7" fmla="*/ 791 h 1110"/>
                    <a:gd name="T8" fmla="*/ 352 w 1012"/>
                    <a:gd name="T9" fmla="*/ 688 h 1110"/>
                    <a:gd name="T10" fmla="*/ 404 w 1012"/>
                    <a:gd name="T11" fmla="*/ 618 h 1110"/>
                    <a:gd name="T12" fmla="*/ 430 w 1012"/>
                    <a:gd name="T13" fmla="*/ 562 h 1110"/>
                    <a:gd name="T14" fmla="*/ 450 w 1012"/>
                    <a:gd name="T15" fmla="*/ 507 h 1110"/>
                    <a:gd name="T16" fmla="*/ 505 w 1012"/>
                    <a:gd name="T17" fmla="*/ 414 h 1110"/>
                    <a:gd name="T18" fmla="*/ 535 w 1012"/>
                    <a:gd name="T19" fmla="*/ 340 h 1110"/>
                    <a:gd name="T20" fmla="*/ 603 w 1012"/>
                    <a:gd name="T21" fmla="*/ 266 h 1110"/>
                    <a:gd name="T22" fmla="*/ 659 w 1012"/>
                    <a:gd name="T23" fmla="*/ 240 h 1110"/>
                    <a:gd name="T24" fmla="*/ 696 w 1012"/>
                    <a:gd name="T25" fmla="*/ 174 h 1110"/>
                    <a:gd name="T26" fmla="*/ 785 w 1012"/>
                    <a:gd name="T27" fmla="*/ 210 h 1110"/>
                    <a:gd name="T28" fmla="*/ 833 w 1012"/>
                    <a:gd name="T29" fmla="*/ 221 h 1110"/>
                    <a:gd name="T30" fmla="*/ 859 w 1012"/>
                    <a:gd name="T31" fmla="*/ 133 h 1110"/>
                    <a:gd name="T32" fmla="*/ 933 w 1012"/>
                    <a:gd name="T33" fmla="*/ 126 h 1110"/>
                    <a:gd name="T34" fmla="*/ 960 w 1012"/>
                    <a:gd name="T35" fmla="*/ 159 h 1110"/>
                    <a:gd name="T36" fmla="*/ 982 w 1012"/>
                    <a:gd name="T37" fmla="*/ 115 h 1110"/>
                    <a:gd name="T38" fmla="*/ 1008 w 1012"/>
                    <a:gd name="T39" fmla="*/ 63 h 1110"/>
                    <a:gd name="T40" fmla="*/ 960 w 1012"/>
                    <a:gd name="T41" fmla="*/ 19 h 1110"/>
                    <a:gd name="T42" fmla="*/ 915 w 1012"/>
                    <a:gd name="T43" fmla="*/ 22 h 1110"/>
                    <a:gd name="T44" fmla="*/ 889 w 1012"/>
                    <a:gd name="T45" fmla="*/ 19 h 1110"/>
                    <a:gd name="T46" fmla="*/ 852 w 1012"/>
                    <a:gd name="T47" fmla="*/ 44 h 1110"/>
                    <a:gd name="T48" fmla="*/ 837 w 1012"/>
                    <a:gd name="T49" fmla="*/ 30 h 1110"/>
                    <a:gd name="T50" fmla="*/ 781 w 1012"/>
                    <a:gd name="T51" fmla="*/ 96 h 1110"/>
                    <a:gd name="T52" fmla="*/ 726 w 1012"/>
                    <a:gd name="T53" fmla="*/ 115 h 1110"/>
                    <a:gd name="T54" fmla="*/ 666 w 1012"/>
                    <a:gd name="T55" fmla="*/ 133 h 1110"/>
                    <a:gd name="T56" fmla="*/ 596 w 1012"/>
                    <a:gd name="T57" fmla="*/ 148 h 1110"/>
                    <a:gd name="T58" fmla="*/ 588 w 1012"/>
                    <a:gd name="T59" fmla="*/ 203 h 1110"/>
                    <a:gd name="T60" fmla="*/ 581 w 1012"/>
                    <a:gd name="T61" fmla="*/ 251 h 1110"/>
                    <a:gd name="T62" fmla="*/ 524 w 1012"/>
                    <a:gd name="T63" fmla="*/ 262 h 1110"/>
                    <a:gd name="T64" fmla="*/ 505 w 1012"/>
                    <a:gd name="T65" fmla="*/ 303 h 1110"/>
                    <a:gd name="T66" fmla="*/ 461 w 1012"/>
                    <a:gd name="T67" fmla="*/ 362 h 1110"/>
                    <a:gd name="T68" fmla="*/ 415 w 1012"/>
                    <a:gd name="T69" fmla="*/ 436 h 1110"/>
                    <a:gd name="T70" fmla="*/ 378 w 1012"/>
                    <a:gd name="T71" fmla="*/ 511 h 1110"/>
                    <a:gd name="T72" fmla="*/ 356 w 1012"/>
                    <a:gd name="T73" fmla="*/ 555 h 1110"/>
                    <a:gd name="T74" fmla="*/ 285 w 1012"/>
                    <a:gd name="T75" fmla="*/ 618 h 1110"/>
                    <a:gd name="T76" fmla="*/ 326 w 1012"/>
                    <a:gd name="T77" fmla="*/ 625 h 1110"/>
                    <a:gd name="T78" fmla="*/ 263 w 1012"/>
                    <a:gd name="T79" fmla="*/ 637 h 1110"/>
                    <a:gd name="T80" fmla="*/ 204 w 1012"/>
                    <a:gd name="T81" fmla="*/ 674 h 1110"/>
                    <a:gd name="T82" fmla="*/ 154 w 1012"/>
                    <a:gd name="T83" fmla="*/ 677 h 1110"/>
                    <a:gd name="T84" fmla="*/ 113 w 1012"/>
                    <a:gd name="T85" fmla="*/ 705 h 1110"/>
                    <a:gd name="T86" fmla="*/ 87 w 1012"/>
                    <a:gd name="T87" fmla="*/ 733 h 1110"/>
                    <a:gd name="T88" fmla="*/ 35 w 1012"/>
                    <a:gd name="T89" fmla="*/ 767 h 1110"/>
                    <a:gd name="T90" fmla="*/ 20 w 1012"/>
                    <a:gd name="T91" fmla="*/ 889 h 1110"/>
                    <a:gd name="T92" fmla="*/ 41 w 1012"/>
                    <a:gd name="T93" fmla="*/ 917 h 1110"/>
                    <a:gd name="T94" fmla="*/ 20 w 1012"/>
                    <a:gd name="T95" fmla="*/ 971 h 1110"/>
                    <a:gd name="T96" fmla="*/ 33 w 1012"/>
                    <a:gd name="T97" fmla="*/ 1003 h 1110"/>
                    <a:gd name="T98" fmla="*/ 0 w 1012"/>
                    <a:gd name="T99" fmla="*/ 1030 h 1110"/>
                    <a:gd name="T100" fmla="*/ 85 w 1012"/>
                    <a:gd name="T101" fmla="*/ 1110 h 1110"/>
                    <a:gd name="T102" fmla="*/ 209 w 1012"/>
                    <a:gd name="T103" fmla="*/ 1019 h 1110"/>
                    <a:gd name="T104" fmla="*/ 254 w 1012"/>
                    <a:gd name="T105" fmla="*/ 967 h 1110"/>
                    <a:gd name="T106" fmla="*/ 263 w 1012"/>
                    <a:gd name="T107" fmla="*/ 1045 h 111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1012"/>
                    <a:gd name="T163" fmla="*/ 0 h 1110"/>
                    <a:gd name="T164" fmla="*/ 1012 w 1012"/>
                    <a:gd name="T165" fmla="*/ 1110 h 111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1012" h="1110">
                      <a:moveTo>
                        <a:pt x="271" y="1045"/>
                      </a:moveTo>
                      <a:lnTo>
                        <a:pt x="274" y="1043"/>
                      </a:lnTo>
                      <a:lnTo>
                        <a:pt x="285" y="1040"/>
                      </a:lnTo>
                      <a:lnTo>
                        <a:pt x="293" y="1028"/>
                      </a:lnTo>
                      <a:lnTo>
                        <a:pt x="297" y="1014"/>
                      </a:lnTo>
                      <a:lnTo>
                        <a:pt x="300" y="1006"/>
                      </a:lnTo>
                      <a:lnTo>
                        <a:pt x="297" y="984"/>
                      </a:lnTo>
                      <a:lnTo>
                        <a:pt x="300" y="969"/>
                      </a:lnTo>
                      <a:lnTo>
                        <a:pt x="311" y="962"/>
                      </a:lnTo>
                      <a:lnTo>
                        <a:pt x="337" y="951"/>
                      </a:lnTo>
                      <a:lnTo>
                        <a:pt x="341" y="939"/>
                      </a:lnTo>
                      <a:lnTo>
                        <a:pt x="337" y="902"/>
                      </a:lnTo>
                      <a:lnTo>
                        <a:pt x="334" y="895"/>
                      </a:lnTo>
                      <a:lnTo>
                        <a:pt x="334" y="873"/>
                      </a:lnTo>
                      <a:lnTo>
                        <a:pt x="326" y="865"/>
                      </a:lnTo>
                      <a:lnTo>
                        <a:pt x="330" y="847"/>
                      </a:lnTo>
                      <a:lnTo>
                        <a:pt x="337" y="847"/>
                      </a:lnTo>
                      <a:lnTo>
                        <a:pt x="356" y="836"/>
                      </a:lnTo>
                      <a:lnTo>
                        <a:pt x="341" y="802"/>
                      </a:lnTo>
                      <a:lnTo>
                        <a:pt x="334" y="791"/>
                      </a:lnTo>
                      <a:lnTo>
                        <a:pt x="334" y="788"/>
                      </a:lnTo>
                      <a:lnTo>
                        <a:pt x="334" y="759"/>
                      </a:lnTo>
                      <a:lnTo>
                        <a:pt x="345" y="737"/>
                      </a:lnTo>
                      <a:lnTo>
                        <a:pt x="348" y="714"/>
                      </a:lnTo>
                      <a:lnTo>
                        <a:pt x="352" y="688"/>
                      </a:lnTo>
                      <a:lnTo>
                        <a:pt x="348" y="666"/>
                      </a:lnTo>
                      <a:lnTo>
                        <a:pt x="356" y="651"/>
                      </a:lnTo>
                      <a:lnTo>
                        <a:pt x="360" y="640"/>
                      </a:lnTo>
                      <a:lnTo>
                        <a:pt x="382" y="625"/>
                      </a:lnTo>
                      <a:lnTo>
                        <a:pt x="404" y="618"/>
                      </a:lnTo>
                      <a:lnTo>
                        <a:pt x="423" y="625"/>
                      </a:lnTo>
                      <a:lnTo>
                        <a:pt x="430" y="629"/>
                      </a:lnTo>
                      <a:lnTo>
                        <a:pt x="442" y="614"/>
                      </a:lnTo>
                      <a:lnTo>
                        <a:pt x="442" y="596"/>
                      </a:lnTo>
                      <a:lnTo>
                        <a:pt x="430" y="562"/>
                      </a:lnTo>
                      <a:lnTo>
                        <a:pt x="426" y="548"/>
                      </a:lnTo>
                      <a:lnTo>
                        <a:pt x="430" y="540"/>
                      </a:lnTo>
                      <a:lnTo>
                        <a:pt x="437" y="540"/>
                      </a:lnTo>
                      <a:lnTo>
                        <a:pt x="446" y="529"/>
                      </a:lnTo>
                      <a:lnTo>
                        <a:pt x="450" y="507"/>
                      </a:lnTo>
                      <a:lnTo>
                        <a:pt x="453" y="477"/>
                      </a:lnTo>
                      <a:lnTo>
                        <a:pt x="457" y="448"/>
                      </a:lnTo>
                      <a:lnTo>
                        <a:pt x="468" y="436"/>
                      </a:lnTo>
                      <a:lnTo>
                        <a:pt x="490" y="422"/>
                      </a:lnTo>
                      <a:lnTo>
                        <a:pt x="505" y="414"/>
                      </a:lnTo>
                      <a:lnTo>
                        <a:pt x="509" y="392"/>
                      </a:lnTo>
                      <a:lnTo>
                        <a:pt x="516" y="377"/>
                      </a:lnTo>
                      <a:lnTo>
                        <a:pt x="535" y="362"/>
                      </a:lnTo>
                      <a:lnTo>
                        <a:pt x="539" y="351"/>
                      </a:lnTo>
                      <a:lnTo>
                        <a:pt x="535" y="340"/>
                      </a:lnTo>
                      <a:lnTo>
                        <a:pt x="535" y="325"/>
                      </a:lnTo>
                      <a:lnTo>
                        <a:pt x="550" y="314"/>
                      </a:lnTo>
                      <a:lnTo>
                        <a:pt x="568" y="281"/>
                      </a:lnTo>
                      <a:lnTo>
                        <a:pt x="581" y="284"/>
                      </a:lnTo>
                      <a:lnTo>
                        <a:pt x="603" y="266"/>
                      </a:lnTo>
                      <a:lnTo>
                        <a:pt x="600" y="251"/>
                      </a:lnTo>
                      <a:lnTo>
                        <a:pt x="614" y="236"/>
                      </a:lnTo>
                      <a:lnTo>
                        <a:pt x="622" y="240"/>
                      </a:lnTo>
                      <a:lnTo>
                        <a:pt x="637" y="236"/>
                      </a:lnTo>
                      <a:lnTo>
                        <a:pt x="659" y="240"/>
                      </a:lnTo>
                      <a:lnTo>
                        <a:pt x="688" y="214"/>
                      </a:lnTo>
                      <a:lnTo>
                        <a:pt x="685" y="199"/>
                      </a:lnTo>
                      <a:lnTo>
                        <a:pt x="688" y="192"/>
                      </a:lnTo>
                      <a:lnTo>
                        <a:pt x="681" y="188"/>
                      </a:lnTo>
                      <a:lnTo>
                        <a:pt x="696" y="174"/>
                      </a:lnTo>
                      <a:lnTo>
                        <a:pt x="718" y="171"/>
                      </a:lnTo>
                      <a:lnTo>
                        <a:pt x="733" y="192"/>
                      </a:lnTo>
                      <a:lnTo>
                        <a:pt x="759" y="221"/>
                      </a:lnTo>
                      <a:lnTo>
                        <a:pt x="770" y="221"/>
                      </a:lnTo>
                      <a:lnTo>
                        <a:pt x="785" y="210"/>
                      </a:lnTo>
                      <a:lnTo>
                        <a:pt x="796" y="207"/>
                      </a:lnTo>
                      <a:lnTo>
                        <a:pt x="803" y="210"/>
                      </a:lnTo>
                      <a:lnTo>
                        <a:pt x="815" y="221"/>
                      </a:lnTo>
                      <a:lnTo>
                        <a:pt x="829" y="225"/>
                      </a:lnTo>
                      <a:lnTo>
                        <a:pt x="833" y="221"/>
                      </a:lnTo>
                      <a:lnTo>
                        <a:pt x="840" y="207"/>
                      </a:lnTo>
                      <a:lnTo>
                        <a:pt x="844" y="199"/>
                      </a:lnTo>
                      <a:lnTo>
                        <a:pt x="859" y="174"/>
                      </a:lnTo>
                      <a:lnTo>
                        <a:pt x="863" y="171"/>
                      </a:lnTo>
                      <a:lnTo>
                        <a:pt x="859" y="133"/>
                      </a:lnTo>
                      <a:lnTo>
                        <a:pt x="878" y="115"/>
                      </a:lnTo>
                      <a:lnTo>
                        <a:pt x="885" y="119"/>
                      </a:lnTo>
                      <a:lnTo>
                        <a:pt x="907" y="96"/>
                      </a:lnTo>
                      <a:lnTo>
                        <a:pt x="926" y="119"/>
                      </a:lnTo>
                      <a:lnTo>
                        <a:pt x="933" y="126"/>
                      </a:lnTo>
                      <a:lnTo>
                        <a:pt x="944" y="122"/>
                      </a:lnTo>
                      <a:lnTo>
                        <a:pt x="952" y="133"/>
                      </a:lnTo>
                      <a:lnTo>
                        <a:pt x="952" y="141"/>
                      </a:lnTo>
                      <a:lnTo>
                        <a:pt x="960" y="148"/>
                      </a:lnTo>
                      <a:lnTo>
                        <a:pt x="960" y="159"/>
                      </a:lnTo>
                      <a:lnTo>
                        <a:pt x="971" y="145"/>
                      </a:lnTo>
                      <a:lnTo>
                        <a:pt x="990" y="130"/>
                      </a:lnTo>
                      <a:lnTo>
                        <a:pt x="1001" y="107"/>
                      </a:lnTo>
                      <a:lnTo>
                        <a:pt x="993" y="104"/>
                      </a:lnTo>
                      <a:lnTo>
                        <a:pt x="982" y="115"/>
                      </a:lnTo>
                      <a:lnTo>
                        <a:pt x="979" y="96"/>
                      </a:lnTo>
                      <a:lnTo>
                        <a:pt x="971" y="93"/>
                      </a:lnTo>
                      <a:lnTo>
                        <a:pt x="968" y="82"/>
                      </a:lnTo>
                      <a:lnTo>
                        <a:pt x="997" y="59"/>
                      </a:lnTo>
                      <a:lnTo>
                        <a:pt x="1008" y="63"/>
                      </a:lnTo>
                      <a:lnTo>
                        <a:pt x="1012" y="48"/>
                      </a:lnTo>
                      <a:lnTo>
                        <a:pt x="1005" y="44"/>
                      </a:lnTo>
                      <a:lnTo>
                        <a:pt x="986" y="37"/>
                      </a:lnTo>
                      <a:lnTo>
                        <a:pt x="975" y="33"/>
                      </a:lnTo>
                      <a:lnTo>
                        <a:pt x="960" y="19"/>
                      </a:lnTo>
                      <a:lnTo>
                        <a:pt x="944" y="15"/>
                      </a:lnTo>
                      <a:lnTo>
                        <a:pt x="929" y="30"/>
                      </a:lnTo>
                      <a:lnTo>
                        <a:pt x="922" y="41"/>
                      </a:lnTo>
                      <a:lnTo>
                        <a:pt x="907" y="30"/>
                      </a:lnTo>
                      <a:lnTo>
                        <a:pt x="915" y="22"/>
                      </a:lnTo>
                      <a:lnTo>
                        <a:pt x="918" y="4"/>
                      </a:lnTo>
                      <a:lnTo>
                        <a:pt x="915" y="0"/>
                      </a:lnTo>
                      <a:lnTo>
                        <a:pt x="896" y="0"/>
                      </a:lnTo>
                      <a:lnTo>
                        <a:pt x="892" y="7"/>
                      </a:lnTo>
                      <a:lnTo>
                        <a:pt x="889" y="19"/>
                      </a:lnTo>
                      <a:lnTo>
                        <a:pt x="892" y="30"/>
                      </a:lnTo>
                      <a:lnTo>
                        <a:pt x="878" y="44"/>
                      </a:lnTo>
                      <a:lnTo>
                        <a:pt x="866" y="22"/>
                      </a:lnTo>
                      <a:lnTo>
                        <a:pt x="855" y="26"/>
                      </a:lnTo>
                      <a:lnTo>
                        <a:pt x="852" y="44"/>
                      </a:lnTo>
                      <a:lnTo>
                        <a:pt x="844" y="70"/>
                      </a:lnTo>
                      <a:lnTo>
                        <a:pt x="826" y="89"/>
                      </a:lnTo>
                      <a:lnTo>
                        <a:pt x="815" y="67"/>
                      </a:lnTo>
                      <a:lnTo>
                        <a:pt x="833" y="52"/>
                      </a:lnTo>
                      <a:lnTo>
                        <a:pt x="837" y="30"/>
                      </a:lnTo>
                      <a:lnTo>
                        <a:pt x="826" y="30"/>
                      </a:lnTo>
                      <a:lnTo>
                        <a:pt x="807" y="30"/>
                      </a:lnTo>
                      <a:lnTo>
                        <a:pt x="792" y="52"/>
                      </a:lnTo>
                      <a:lnTo>
                        <a:pt x="774" y="82"/>
                      </a:lnTo>
                      <a:lnTo>
                        <a:pt x="781" y="96"/>
                      </a:lnTo>
                      <a:lnTo>
                        <a:pt x="770" y="104"/>
                      </a:lnTo>
                      <a:lnTo>
                        <a:pt x="755" y="93"/>
                      </a:lnTo>
                      <a:lnTo>
                        <a:pt x="740" y="100"/>
                      </a:lnTo>
                      <a:lnTo>
                        <a:pt x="744" y="115"/>
                      </a:lnTo>
                      <a:lnTo>
                        <a:pt x="726" y="115"/>
                      </a:lnTo>
                      <a:lnTo>
                        <a:pt x="714" y="119"/>
                      </a:lnTo>
                      <a:lnTo>
                        <a:pt x="700" y="137"/>
                      </a:lnTo>
                      <a:lnTo>
                        <a:pt x="681" y="133"/>
                      </a:lnTo>
                      <a:lnTo>
                        <a:pt x="681" y="145"/>
                      </a:lnTo>
                      <a:lnTo>
                        <a:pt x="666" y="133"/>
                      </a:lnTo>
                      <a:lnTo>
                        <a:pt x="648" y="141"/>
                      </a:lnTo>
                      <a:lnTo>
                        <a:pt x="644" y="156"/>
                      </a:lnTo>
                      <a:lnTo>
                        <a:pt x="629" y="159"/>
                      </a:lnTo>
                      <a:lnTo>
                        <a:pt x="618" y="145"/>
                      </a:lnTo>
                      <a:lnTo>
                        <a:pt x="596" y="148"/>
                      </a:lnTo>
                      <a:lnTo>
                        <a:pt x="574" y="156"/>
                      </a:lnTo>
                      <a:lnTo>
                        <a:pt x="574" y="178"/>
                      </a:lnTo>
                      <a:lnTo>
                        <a:pt x="588" y="182"/>
                      </a:lnTo>
                      <a:lnTo>
                        <a:pt x="588" y="188"/>
                      </a:lnTo>
                      <a:lnTo>
                        <a:pt x="588" y="203"/>
                      </a:lnTo>
                      <a:lnTo>
                        <a:pt x="577" y="199"/>
                      </a:lnTo>
                      <a:lnTo>
                        <a:pt x="564" y="207"/>
                      </a:lnTo>
                      <a:lnTo>
                        <a:pt x="568" y="221"/>
                      </a:lnTo>
                      <a:lnTo>
                        <a:pt x="581" y="233"/>
                      </a:lnTo>
                      <a:lnTo>
                        <a:pt x="581" y="251"/>
                      </a:lnTo>
                      <a:lnTo>
                        <a:pt x="568" y="244"/>
                      </a:lnTo>
                      <a:lnTo>
                        <a:pt x="557" y="247"/>
                      </a:lnTo>
                      <a:lnTo>
                        <a:pt x="557" y="262"/>
                      </a:lnTo>
                      <a:lnTo>
                        <a:pt x="539" y="262"/>
                      </a:lnTo>
                      <a:lnTo>
                        <a:pt x="524" y="262"/>
                      </a:lnTo>
                      <a:lnTo>
                        <a:pt x="520" y="273"/>
                      </a:lnTo>
                      <a:lnTo>
                        <a:pt x="516" y="281"/>
                      </a:lnTo>
                      <a:lnTo>
                        <a:pt x="505" y="284"/>
                      </a:lnTo>
                      <a:lnTo>
                        <a:pt x="501" y="292"/>
                      </a:lnTo>
                      <a:lnTo>
                        <a:pt x="505" y="303"/>
                      </a:lnTo>
                      <a:lnTo>
                        <a:pt x="483" y="310"/>
                      </a:lnTo>
                      <a:lnTo>
                        <a:pt x="498" y="325"/>
                      </a:lnTo>
                      <a:lnTo>
                        <a:pt x="501" y="333"/>
                      </a:lnTo>
                      <a:lnTo>
                        <a:pt x="487" y="344"/>
                      </a:lnTo>
                      <a:lnTo>
                        <a:pt x="461" y="362"/>
                      </a:lnTo>
                      <a:lnTo>
                        <a:pt x="442" y="377"/>
                      </a:lnTo>
                      <a:lnTo>
                        <a:pt x="430" y="399"/>
                      </a:lnTo>
                      <a:lnTo>
                        <a:pt x="411" y="414"/>
                      </a:lnTo>
                      <a:lnTo>
                        <a:pt x="411" y="425"/>
                      </a:lnTo>
                      <a:lnTo>
                        <a:pt x="415" y="436"/>
                      </a:lnTo>
                      <a:lnTo>
                        <a:pt x="400" y="448"/>
                      </a:lnTo>
                      <a:lnTo>
                        <a:pt x="404" y="462"/>
                      </a:lnTo>
                      <a:lnTo>
                        <a:pt x="389" y="488"/>
                      </a:lnTo>
                      <a:lnTo>
                        <a:pt x="378" y="492"/>
                      </a:lnTo>
                      <a:lnTo>
                        <a:pt x="378" y="511"/>
                      </a:lnTo>
                      <a:lnTo>
                        <a:pt x="386" y="522"/>
                      </a:lnTo>
                      <a:lnTo>
                        <a:pt x="374" y="533"/>
                      </a:lnTo>
                      <a:lnTo>
                        <a:pt x="367" y="525"/>
                      </a:lnTo>
                      <a:lnTo>
                        <a:pt x="352" y="533"/>
                      </a:lnTo>
                      <a:lnTo>
                        <a:pt x="356" y="555"/>
                      </a:lnTo>
                      <a:lnTo>
                        <a:pt x="341" y="562"/>
                      </a:lnTo>
                      <a:lnTo>
                        <a:pt x="319" y="566"/>
                      </a:lnTo>
                      <a:lnTo>
                        <a:pt x="304" y="585"/>
                      </a:lnTo>
                      <a:lnTo>
                        <a:pt x="300" y="603"/>
                      </a:lnTo>
                      <a:lnTo>
                        <a:pt x="285" y="618"/>
                      </a:lnTo>
                      <a:lnTo>
                        <a:pt x="285" y="629"/>
                      </a:lnTo>
                      <a:lnTo>
                        <a:pt x="304" y="614"/>
                      </a:lnTo>
                      <a:lnTo>
                        <a:pt x="326" y="599"/>
                      </a:lnTo>
                      <a:lnTo>
                        <a:pt x="334" y="603"/>
                      </a:lnTo>
                      <a:lnTo>
                        <a:pt x="326" y="625"/>
                      </a:lnTo>
                      <a:lnTo>
                        <a:pt x="308" y="637"/>
                      </a:lnTo>
                      <a:lnTo>
                        <a:pt x="289" y="633"/>
                      </a:lnTo>
                      <a:lnTo>
                        <a:pt x="293" y="648"/>
                      </a:lnTo>
                      <a:lnTo>
                        <a:pt x="267" y="659"/>
                      </a:lnTo>
                      <a:lnTo>
                        <a:pt x="263" y="637"/>
                      </a:lnTo>
                      <a:lnTo>
                        <a:pt x="252" y="629"/>
                      </a:lnTo>
                      <a:lnTo>
                        <a:pt x="237" y="651"/>
                      </a:lnTo>
                      <a:lnTo>
                        <a:pt x="222" y="651"/>
                      </a:lnTo>
                      <a:lnTo>
                        <a:pt x="206" y="655"/>
                      </a:lnTo>
                      <a:lnTo>
                        <a:pt x="204" y="674"/>
                      </a:lnTo>
                      <a:lnTo>
                        <a:pt x="196" y="677"/>
                      </a:lnTo>
                      <a:lnTo>
                        <a:pt x="196" y="687"/>
                      </a:lnTo>
                      <a:lnTo>
                        <a:pt x="187" y="683"/>
                      </a:lnTo>
                      <a:lnTo>
                        <a:pt x="174" y="675"/>
                      </a:lnTo>
                      <a:lnTo>
                        <a:pt x="154" y="677"/>
                      </a:lnTo>
                      <a:lnTo>
                        <a:pt x="154" y="688"/>
                      </a:lnTo>
                      <a:lnTo>
                        <a:pt x="156" y="698"/>
                      </a:lnTo>
                      <a:lnTo>
                        <a:pt x="148" y="701"/>
                      </a:lnTo>
                      <a:lnTo>
                        <a:pt x="130" y="692"/>
                      </a:lnTo>
                      <a:lnTo>
                        <a:pt x="113" y="705"/>
                      </a:lnTo>
                      <a:lnTo>
                        <a:pt x="117" y="716"/>
                      </a:lnTo>
                      <a:lnTo>
                        <a:pt x="115" y="724"/>
                      </a:lnTo>
                      <a:lnTo>
                        <a:pt x="98" y="716"/>
                      </a:lnTo>
                      <a:lnTo>
                        <a:pt x="93" y="726"/>
                      </a:lnTo>
                      <a:lnTo>
                        <a:pt x="87" y="733"/>
                      </a:lnTo>
                      <a:lnTo>
                        <a:pt x="67" y="729"/>
                      </a:lnTo>
                      <a:lnTo>
                        <a:pt x="56" y="731"/>
                      </a:lnTo>
                      <a:lnTo>
                        <a:pt x="54" y="746"/>
                      </a:lnTo>
                      <a:lnTo>
                        <a:pt x="46" y="750"/>
                      </a:lnTo>
                      <a:lnTo>
                        <a:pt x="35" y="767"/>
                      </a:lnTo>
                      <a:lnTo>
                        <a:pt x="37" y="788"/>
                      </a:lnTo>
                      <a:lnTo>
                        <a:pt x="33" y="817"/>
                      </a:lnTo>
                      <a:lnTo>
                        <a:pt x="28" y="847"/>
                      </a:lnTo>
                      <a:lnTo>
                        <a:pt x="24" y="875"/>
                      </a:lnTo>
                      <a:lnTo>
                        <a:pt x="20" y="889"/>
                      </a:lnTo>
                      <a:lnTo>
                        <a:pt x="30" y="902"/>
                      </a:lnTo>
                      <a:lnTo>
                        <a:pt x="46" y="891"/>
                      </a:lnTo>
                      <a:lnTo>
                        <a:pt x="57" y="897"/>
                      </a:lnTo>
                      <a:lnTo>
                        <a:pt x="57" y="908"/>
                      </a:lnTo>
                      <a:lnTo>
                        <a:pt x="41" y="917"/>
                      </a:lnTo>
                      <a:lnTo>
                        <a:pt x="39" y="936"/>
                      </a:lnTo>
                      <a:lnTo>
                        <a:pt x="35" y="945"/>
                      </a:lnTo>
                      <a:lnTo>
                        <a:pt x="19" y="943"/>
                      </a:lnTo>
                      <a:lnTo>
                        <a:pt x="13" y="965"/>
                      </a:lnTo>
                      <a:lnTo>
                        <a:pt x="20" y="971"/>
                      </a:lnTo>
                      <a:lnTo>
                        <a:pt x="35" y="967"/>
                      </a:lnTo>
                      <a:lnTo>
                        <a:pt x="43" y="977"/>
                      </a:lnTo>
                      <a:lnTo>
                        <a:pt x="44" y="982"/>
                      </a:lnTo>
                      <a:lnTo>
                        <a:pt x="32" y="990"/>
                      </a:lnTo>
                      <a:lnTo>
                        <a:pt x="33" y="1003"/>
                      </a:lnTo>
                      <a:lnTo>
                        <a:pt x="19" y="1006"/>
                      </a:lnTo>
                      <a:lnTo>
                        <a:pt x="9" y="999"/>
                      </a:lnTo>
                      <a:lnTo>
                        <a:pt x="11" y="1017"/>
                      </a:lnTo>
                      <a:lnTo>
                        <a:pt x="9" y="1030"/>
                      </a:lnTo>
                      <a:lnTo>
                        <a:pt x="0" y="1030"/>
                      </a:lnTo>
                      <a:lnTo>
                        <a:pt x="22" y="1053"/>
                      </a:lnTo>
                      <a:lnTo>
                        <a:pt x="33" y="1066"/>
                      </a:lnTo>
                      <a:lnTo>
                        <a:pt x="39" y="1084"/>
                      </a:lnTo>
                      <a:lnTo>
                        <a:pt x="61" y="1097"/>
                      </a:lnTo>
                      <a:lnTo>
                        <a:pt x="85" y="1110"/>
                      </a:lnTo>
                      <a:lnTo>
                        <a:pt x="108" y="1110"/>
                      </a:lnTo>
                      <a:lnTo>
                        <a:pt x="141" y="1088"/>
                      </a:lnTo>
                      <a:lnTo>
                        <a:pt x="174" y="1064"/>
                      </a:lnTo>
                      <a:lnTo>
                        <a:pt x="204" y="1023"/>
                      </a:lnTo>
                      <a:lnTo>
                        <a:pt x="209" y="1019"/>
                      </a:lnTo>
                      <a:lnTo>
                        <a:pt x="217" y="1032"/>
                      </a:lnTo>
                      <a:lnTo>
                        <a:pt x="232" y="1023"/>
                      </a:lnTo>
                      <a:lnTo>
                        <a:pt x="237" y="1008"/>
                      </a:lnTo>
                      <a:lnTo>
                        <a:pt x="239" y="990"/>
                      </a:lnTo>
                      <a:lnTo>
                        <a:pt x="254" y="967"/>
                      </a:lnTo>
                      <a:lnTo>
                        <a:pt x="248" y="993"/>
                      </a:lnTo>
                      <a:lnTo>
                        <a:pt x="256" y="997"/>
                      </a:lnTo>
                      <a:lnTo>
                        <a:pt x="252" y="1008"/>
                      </a:lnTo>
                      <a:lnTo>
                        <a:pt x="256" y="1028"/>
                      </a:lnTo>
                      <a:lnTo>
                        <a:pt x="263" y="1045"/>
                      </a:lnTo>
                      <a:lnTo>
                        <a:pt x="272" y="1040"/>
                      </a:lnTo>
                      <a:lnTo>
                        <a:pt x="271" y="104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83" name="Freeform 94"/>
                <p:cNvSpPr>
                  <a:spLocks noChangeAspect="1"/>
                </p:cNvSpPr>
                <p:nvPr/>
              </p:nvSpPr>
              <p:spPr bwMode="auto">
                <a:xfrm>
                  <a:off x="1925" y="532"/>
                  <a:ext cx="1012" cy="1110"/>
                </a:xfrm>
                <a:custGeom>
                  <a:avLst/>
                  <a:gdLst>
                    <a:gd name="T0" fmla="*/ 297 w 1012"/>
                    <a:gd name="T1" fmla="*/ 1014 h 1110"/>
                    <a:gd name="T2" fmla="*/ 337 w 1012"/>
                    <a:gd name="T3" fmla="*/ 951 h 1110"/>
                    <a:gd name="T4" fmla="*/ 326 w 1012"/>
                    <a:gd name="T5" fmla="*/ 865 h 1110"/>
                    <a:gd name="T6" fmla="*/ 334 w 1012"/>
                    <a:gd name="T7" fmla="*/ 791 h 1110"/>
                    <a:gd name="T8" fmla="*/ 352 w 1012"/>
                    <a:gd name="T9" fmla="*/ 688 h 1110"/>
                    <a:gd name="T10" fmla="*/ 404 w 1012"/>
                    <a:gd name="T11" fmla="*/ 618 h 1110"/>
                    <a:gd name="T12" fmla="*/ 430 w 1012"/>
                    <a:gd name="T13" fmla="*/ 562 h 1110"/>
                    <a:gd name="T14" fmla="*/ 450 w 1012"/>
                    <a:gd name="T15" fmla="*/ 507 h 1110"/>
                    <a:gd name="T16" fmla="*/ 505 w 1012"/>
                    <a:gd name="T17" fmla="*/ 414 h 1110"/>
                    <a:gd name="T18" fmla="*/ 535 w 1012"/>
                    <a:gd name="T19" fmla="*/ 340 h 1110"/>
                    <a:gd name="T20" fmla="*/ 603 w 1012"/>
                    <a:gd name="T21" fmla="*/ 266 h 1110"/>
                    <a:gd name="T22" fmla="*/ 659 w 1012"/>
                    <a:gd name="T23" fmla="*/ 240 h 1110"/>
                    <a:gd name="T24" fmla="*/ 696 w 1012"/>
                    <a:gd name="T25" fmla="*/ 174 h 1110"/>
                    <a:gd name="T26" fmla="*/ 785 w 1012"/>
                    <a:gd name="T27" fmla="*/ 210 h 1110"/>
                    <a:gd name="T28" fmla="*/ 833 w 1012"/>
                    <a:gd name="T29" fmla="*/ 221 h 1110"/>
                    <a:gd name="T30" fmla="*/ 859 w 1012"/>
                    <a:gd name="T31" fmla="*/ 133 h 1110"/>
                    <a:gd name="T32" fmla="*/ 933 w 1012"/>
                    <a:gd name="T33" fmla="*/ 126 h 1110"/>
                    <a:gd name="T34" fmla="*/ 960 w 1012"/>
                    <a:gd name="T35" fmla="*/ 159 h 1110"/>
                    <a:gd name="T36" fmla="*/ 982 w 1012"/>
                    <a:gd name="T37" fmla="*/ 115 h 1110"/>
                    <a:gd name="T38" fmla="*/ 1008 w 1012"/>
                    <a:gd name="T39" fmla="*/ 63 h 1110"/>
                    <a:gd name="T40" fmla="*/ 960 w 1012"/>
                    <a:gd name="T41" fmla="*/ 19 h 1110"/>
                    <a:gd name="T42" fmla="*/ 915 w 1012"/>
                    <a:gd name="T43" fmla="*/ 22 h 1110"/>
                    <a:gd name="T44" fmla="*/ 889 w 1012"/>
                    <a:gd name="T45" fmla="*/ 19 h 1110"/>
                    <a:gd name="T46" fmla="*/ 852 w 1012"/>
                    <a:gd name="T47" fmla="*/ 44 h 1110"/>
                    <a:gd name="T48" fmla="*/ 837 w 1012"/>
                    <a:gd name="T49" fmla="*/ 30 h 1110"/>
                    <a:gd name="T50" fmla="*/ 781 w 1012"/>
                    <a:gd name="T51" fmla="*/ 96 h 1110"/>
                    <a:gd name="T52" fmla="*/ 726 w 1012"/>
                    <a:gd name="T53" fmla="*/ 115 h 1110"/>
                    <a:gd name="T54" fmla="*/ 666 w 1012"/>
                    <a:gd name="T55" fmla="*/ 133 h 1110"/>
                    <a:gd name="T56" fmla="*/ 596 w 1012"/>
                    <a:gd name="T57" fmla="*/ 148 h 1110"/>
                    <a:gd name="T58" fmla="*/ 588 w 1012"/>
                    <a:gd name="T59" fmla="*/ 203 h 1110"/>
                    <a:gd name="T60" fmla="*/ 581 w 1012"/>
                    <a:gd name="T61" fmla="*/ 251 h 1110"/>
                    <a:gd name="T62" fmla="*/ 524 w 1012"/>
                    <a:gd name="T63" fmla="*/ 262 h 1110"/>
                    <a:gd name="T64" fmla="*/ 505 w 1012"/>
                    <a:gd name="T65" fmla="*/ 303 h 1110"/>
                    <a:gd name="T66" fmla="*/ 461 w 1012"/>
                    <a:gd name="T67" fmla="*/ 362 h 1110"/>
                    <a:gd name="T68" fmla="*/ 415 w 1012"/>
                    <a:gd name="T69" fmla="*/ 436 h 1110"/>
                    <a:gd name="T70" fmla="*/ 378 w 1012"/>
                    <a:gd name="T71" fmla="*/ 511 h 1110"/>
                    <a:gd name="T72" fmla="*/ 356 w 1012"/>
                    <a:gd name="T73" fmla="*/ 555 h 1110"/>
                    <a:gd name="T74" fmla="*/ 285 w 1012"/>
                    <a:gd name="T75" fmla="*/ 618 h 1110"/>
                    <a:gd name="T76" fmla="*/ 326 w 1012"/>
                    <a:gd name="T77" fmla="*/ 625 h 1110"/>
                    <a:gd name="T78" fmla="*/ 263 w 1012"/>
                    <a:gd name="T79" fmla="*/ 637 h 1110"/>
                    <a:gd name="T80" fmla="*/ 204 w 1012"/>
                    <a:gd name="T81" fmla="*/ 674 h 1110"/>
                    <a:gd name="T82" fmla="*/ 154 w 1012"/>
                    <a:gd name="T83" fmla="*/ 677 h 1110"/>
                    <a:gd name="T84" fmla="*/ 113 w 1012"/>
                    <a:gd name="T85" fmla="*/ 705 h 1110"/>
                    <a:gd name="T86" fmla="*/ 87 w 1012"/>
                    <a:gd name="T87" fmla="*/ 733 h 1110"/>
                    <a:gd name="T88" fmla="*/ 35 w 1012"/>
                    <a:gd name="T89" fmla="*/ 767 h 1110"/>
                    <a:gd name="T90" fmla="*/ 20 w 1012"/>
                    <a:gd name="T91" fmla="*/ 889 h 1110"/>
                    <a:gd name="T92" fmla="*/ 41 w 1012"/>
                    <a:gd name="T93" fmla="*/ 917 h 1110"/>
                    <a:gd name="T94" fmla="*/ 20 w 1012"/>
                    <a:gd name="T95" fmla="*/ 971 h 1110"/>
                    <a:gd name="T96" fmla="*/ 33 w 1012"/>
                    <a:gd name="T97" fmla="*/ 1003 h 1110"/>
                    <a:gd name="T98" fmla="*/ 0 w 1012"/>
                    <a:gd name="T99" fmla="*/ 1030 h 1110"/>
                    <a:gd name="T100" fmla="*/ 85 w 1012"/>
                    <a:gd name="T101" fmla="*/ 1110 h 1110"/>
                    <a:gd name="T102" fmla="*/ 209 w 1012"/>
                    <a:gd name="T103" fmla="*/ 1019 h 1110"/>
                    <a:gd name="T104" fmla="*/ 254 w 1012"/>
                    <a:gd name="T105" fmla="*/ 967 h 1110"/>
                    <a:gd name="T106" fmla="*/ 263 w 1012"/>
                    <a:gd name="T107" fmla="*/ 1045 h 111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1012"/>
                    <a:gd name="T163" fmla="*/ 0 h 1110"/>
                    <a:gd name="T164" fmla="*/ 1012 w 1012"/>
                    <a:gd name="T165" fmla="*/ 1110 h 111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1012" h="1110">
                      <a:moveTo>
                        <a:pt x="271" y="1045"/>
                      </a:moveTo>
                      <a:lnTo>
                        <a:pt x="274" y="1043"/>
                      </a:lnTo>
                      <a:lnTo>
                        <a:pt x="285" y="1040"/>
                      </a:lnTo>
                      <a:lnTo>
                        <a:pt x="293" y="1028"/>
                      </a:lnTo>
                      <a:lnTo>
                        <a:pt x="297" y="1014"/>
                      </a:lnTo>
                      <a:lnTo>
                        <a:pt x="300" y="1006"/>
                      </a:lnTo>
                      <a:lnTo>
                        <a:pt x="297" y="984"/>
                      </a:lnTo>
                      <a:lnTo>
                        <a:pt x="300" y="969"/>
                      </a:lnTo>
                      <a:lnTo>
                        <a:pt x="311" y="962"/>
                      </a:lnTo>
                      <a:lnTo>
                        <a:pt x="337" y="951"/>
                      </a:lnTo>
                      <a:lnTo>
                        <a:pt x="341" y="939"/>
                      </a:lnTo>
                      <a:lnTo>
                        <a:pt x="337" y="902"/>
                      </a:lnTo>
                      <a:lnTo>
                        <a:pt x="334" y="895"/>
                      </a:lnTo>
                      <a:lnTo>
                        <a:pt x="334" y="873"/>
                      </a:lnTo>
                      <a:lnTo>
                        <a:pt x="326" y="865"/>
                      </a:lnTo>
                      <a:lnTo>
                        <a:pt x="330" y="847"/>
                      </a:lnTo>
                      <a:lnTo>
                        <a:pt x="337" y="847"/>
                      </a:lnTo>
                      <a:lnTo>
                        <a:pt x="356" y="836"/>
                      </a:lnTo>
                      <a:lnTo>
                        <a:pt x="341" y="802"/>
                      </a:lnTo>
                      <a:lnTo>
                        <a:pt x="334" y="791"/>
                      </a:lnTo>
                      <a:lnTo>
                        <a:pt x="334" y="788"/>
                      </a:lnTo>
                      <a:lnTo>
                        <a:pt x="334" y="759"/>
                      </a:lnTo>
                      <a:lnTo>
                        <a:pt x="345" y="737"/>
                      </a:lnTo>
                      <a:lnTo>
                        <a:pt x="348" y="714"/>
                      </a:lnTo>
                      <a:lnTo>
                        <a:pt x="352" y="688"/>
                      </a:lnTo>
                      <a:lnTo>
                        <a:pt x="348" y="666"/>
                      </a:lnTo>
                      <a:lnTo>
                        <a:pt x="356" y="651"/>
                      </a:lnTo>
                      <a:lnTo>
                        <a:pt x="360" y="640"/>
                      </a:lnTo>
                      <a:lnTo>
                        <a:pt x="382" y="625"/>
                      </a:lnTo>
                      <a:lnTo>
                        <a:pt x="404" y="618"/>
                      </a:lnTo>
                      <a:lnTo>
                        <a:pt x="423" y="625"/>
                      </a:lnTo>
                      <a:lnTo>
                        <a:pt x="430" y="629"/>
                      </a:lnTo>
                      <a:lnTo>
                        <a:pt x="442" y="614"/>
                      </a:lnTo>
                      <a:lnTo>
                        <a:pt x="442" y="596"/>
                      </a:lnTo>
                      <a:lnTo>
                        <a:pt x="430" y="562"/>
                      </a:lnTo>
                      <a:lnTo>
                        <a:pt x="426" y="548"/>
                      </a:lnTo>
                      <a:lnTo>
                        <a:pt x="430" y="540"/>
                      </a:lnTo>
                      <a:lnTo>
                        <a:pt x="437" y="540"/>
                      </a:lnTo>
                      <a:lnTo>
                        <a:pt x="446" y="529"/>
                      </a:lnTo>
                      <a:lnTo>
                        <a:pt x="450" y="507"/>
                      </a:lnTo>
                      <a:lnTo>
                        <a:pt x="453" y="477"/>
                      </a:lnTo>
                      <a:lnTo>
                        <a:pt x="457" y="448"/>
                      </a:lnTo>
                      <a:lnTo>
                        <a:pt x="468" y="436"/>
                      </a:lnTo>
                      <a:lnTo>
                        <a:pt x="490" y="422"/>
                      </a:lnTo>
                      <a:lnTo>
                        <a:pt x="505" y="414"/>
                      </a:lnTo>
                      <a:lnTo>
                        <a:pt x="509" y="392"/>
                      </a:lnTo>
                      <a:lnTo>
                        <a:pt x="516" y="377"/>
                      </a:lnTo>
                      <a:lnTo>
                        <a:pt x="535" y="362"/>
                      </a:lnTo>
                      <a:lnTo>
                        <a:pt x="539" y="351"/>
                      </a:lnTo>
                      <a:lnTo>
                        <a:pt x="535" y="340"/>
                      </a:lnTo>
                      <a:lnTo>
                        <a:pt x="535" y="325"/>
                      </a:lnTo>
                      <a:lnTo>
                        <a:pt x="550" y="314"/>
                      </a:lnTo>
                      <a:lnTo>
                        <a:pt x="568" y="281"/>
                      </a:lnTo>
                      <a:lnTo>
                        <a:pt x="581" y="284"/>
                      </a:lnTo>
                      <a:lnTo>
                        <a:pt x="603" y="266"/>
                      </a:lnTo>
                      <a:lnTo>
                        <a:pt x="600" y="251"/>
                      </a:lnTo>
                      <a:lnTo>
                        <a:pt x="614" y="236"/>
                      </a:lnTo>
                      <a:lnTo>
                        <a:pt x="622" y="240"/>
                      </a:lnTo>
                      <a:lnTo>
                        <a:pt x="637" y="236"/>
                      </a:lnTo>
                      <a:lnTo>
                        <a:pt x="659" y="240"/>
                      </a:lnTo>
                      <a:lnTo>
                        <a:pt x="688" y="214"/>
                      </a:lnTo>
                      <a:lnTo>
                        <a:pt x="685" y="199"/>
                      </a:lnTo>
                      <a:lnTo>
                        <a:pt x="688" y="192"/>
                      </a:lnTo>
                      <a:lnTo>
                        <a:pt x="681" y="188"/>
                      </a:lnTo>
                      <a:lnTo>
                        <a:pt x="696" y="174"/>
                      </a:lnTo>
                      <a:lnTo>
                        <a:pt x="718" y="171"/>
                      </a:lnTo>
                      <a:lnTo>
                        <a:pt x="733" y="192"/>
                      </a:lnTo>
                      <a:lnTo>
                        <a:pt x="759" y="221"/>
                      </a:lnTo>
                      <a:lnTo>
                        <a:pt x="770" y="221"/>
                      </a:lnTo>
                      <a:lnTo>
                        <a:pt x="785" y="210"/>
                      </a:lnTo>
                      <a:lnTo>
                        <a:pt x="796" y="207"/>
                      </a:lnTo>
                      <a:lnTo>
                        <a:pt x="803" y="210"/>
                      </a:lnTo>
                      <a:lnTo>
                        <a:pt x="815" y="221"/>
                      </a:lnTo>
                      <a:lnTo>
                        <a:pt x="829" y="225"/>
                      </a:lnTo>
                      <a:lnTo>
                        <a:pt x="833" y="221"/>
                      </a:lnTo>
                      <a:lnTo>
                        <a:pt x="840" y="207"/>
                      </a:lnTo>
                      <a:lnTo>
                        <a:pt x="844" y="199"/>
                      </a:lnTo>
                      <a:lnTo>
                        <a:pt x="859" y="174"/>
                      </a:lnTo>
                      <a:lnTo>
                        <a:pt x="863" y="171"/>
                      </a:lnTo>
                      <a:lnTo>
                        <a:pt x="859" y="133"/>
                      </a:lnTo>
                      <a:lnTo>
                        <a:pt x="878" y="115"/>
                      </a:lnTo>
                      <a:lnTo>
                        <a:pt x="885" y="119"/>
                      </a:lnTo>
                      <a:lnTo>
                        <a:pt x="907" y="96"/>
                      </a:lnTo>
                      <a:lnTo>
                        <a:pt x="926" y="119"/>
                      </a:lnTo>
                      <a:lnTo>
                        <a:pt x="933" y="126"/>
                      </a:lnTo>
                      <a:lnTo>
                        <a:pt x="944" y="122"/>
                      </a:lnTo>
                      <a:lnTo>
                        <a:pt x="952" y="133"/>
                      </a:lnTo>
                      <a:lnTo>
                        <a:pt x="952" y="141"/>
                      </a:lnTo>
                      <a:lnTo>
                        <a:pt x="960" y="148"/>
                      </a:lnTo>
                      <a:lnTo>
                        <a:pt x="960" y="159"/>
                      </a:lnTo>
                      <a:lnTo>
                        <a:pt x="971" y="145"/>
                      </a:lnTo>
                      <a:lnTo>
                        <a:pt x="990" y="130"/>
                      </a:lnTo>
                      <a:lnTo>
                        <a:pt x="1001" y="107"/>
                      </a:lnTo>
                      <a:lnTo>
                        <a:pt x="993" y="104"/>
                      </a:lnTo>
                      <a:lnTo>
                        <a:pt x="982" y="115"/>
                      </a:lnTo>
                      <a:lnTo>
                        <a:pt x="979" y="96"/>
                      </a:lnTo>
                      <a:lnTo>
                        <a:pt x="971" y="93"/>
                      </a:lnTo>
                      <a:lnTo>
                        <a:pt x="968" y="82"/>
                      </a:lnTo>
                      <a:lnTo>
                        <a:pt x="997" y="59"/>
                      </a:lnTo>
                      <a:lnTo>
                        <a:pt x="1008" y="63"/>
                      </a:lnTo>
                      <a:lnTo>
                        <a:pt x="1012" y="48"/>
                      </a:lnTo>
                      <a:lnTo>
                        <a:pt x="1005" y="44"/>
                      </a:lnTo>
                      <a:lnTo>
                        <a:pt x="986" y="37"/>
                      </a:lnTo>
                      <a:lnTo>
                        <a:pt x="975" y="33"/>
                      </a:lnTo>
                      <a:lnTo>
                        <a:pt x="960" y="19"/>
                      </a:lnTo>
                      <a:lnTo>
                        <a:pt x="944" y="15"/>
                      </a:lnTo>
                      <a:lnTo>
                        <a:pt x="929" y="30"/>
                      </a:lnTo>
                      <a:lnTo>
                        <a:pt x="922" y="41"/>
                      </a:lnTo>
                      <a:lnTo>
                        <a:pt x="907" y="30"/>
                      </a:lnTo>
                      <a:lnTo>
                        <a:pt x="915" y="22"/>
                      </a:lnTo>
                      <a:lnTo>
                        <a:pt x="918" y="4"/>
                      </a:lnTo>
                      <a:lnTo>
                        <a:pt x="915" y="0"/>
                      </a:lnTo>
                      <a:lnTo>
                        <a:pt x="896" y="0"/>
                      </a:lnTo>
                      <a:lnTo>
                        <a:pt x="892" y="7"/>
                      </a:lnTo>
                      <a:lnTo>
                        <a:pt x="889" y="19"/>
                      </a:lnTo>
                      <a:lnTo>
                        <a:pt x="892" y="30"/>
                      </a:lnTo>
                      <a:lnTo>
                        <a:pt x="878" y="44"/>
                      </a:lnTo>
                      <a:lnTo>
                        <a:pt x="866" y="22"/>
                      </a:lnTo>
                      <a:lnTo>
                        <a:pt x="855" y="26"/>
                      </a:lnTo>
                      <a:lnTo>
                        <a:pt x="852" y="44"/>
                      </a:lnTo>
                      <a:lnTo>
                        <a:pt x="844" y="70"/>
                      </a:lnTo>
                      <a:lnTo>
                        <a:pt x="826" y="89"/>
                      </a:lnTo>
                      <a:lnTo>
                        <a:pt x="815" y="67"/>
                      </a:lnTo>
                      <a:lnTo>
                        <a:pt x="833" y="52"/>
                      </a:lnTo>
                      <a:lnTo>
                        <a:pt x="837" y="30"/>
                      </a:lnTo>
                      <a:lnTo>
                        <a:pt x="826" y="30"/>
                      </a:lnTo>
                      <a:lnTo>
                        <a:pt x="807" y="30"/>
                      </a:lnTo>
                      <a:lnTo>
                        <a:pt x="792" y="52"/>
                      </a:lnTo>
                      <a:lnTo>
                        <a:pt x="774" y="82"/>
                      </a:lnTo>
                      <a:lnTo>
                        <a:pt x="781" y="96"/>
                      </a:lnTo>
                      <a:lnTo>
                        <a:pt x="770" y="104"/>
                      </a:lnTo>
                      <a:lnTo>
                        <a:pt x="755" y="93"/>
                      </a:lnTo>
                      <a:lnTo>
                        <a:pt x="740" y="100"/>
                      </a:lnTo>
                      <a:lnTo>
                        <a:pt x="744" y="115"/>
                      </a:lnTo>
                      <a:lnTo>
                        <a:pt x="726" y="115"/>
                      </a:lnTo>
                      <a:lnTo>
                        <a:pt x="714" y="119"/>
                      </a:lnTo>
                      <a:lnTo>
                        <a:pt x="700" y="137"/>
                      </a:lnTo>
                      <a:lnTo>
                        <a:pt x="681" y="133"/>
                      </a:lnTo>
                      <a:lnTo>
                        <a:pt x="681" y="145"/>
                      </a:lnTo>
                      <a:lnTo>
                        <a:pt x="666" y="133"/>
                      </a:lnTo>
                      <a:lnTo>
                        <a:pt x="648" y="141"/>
                      </a:lnTo>
                      <a:lnTo>
                        <a:pt x="644" y="156"/>
                      </a:lnTo>
                      <a:lnTo>
                        <a:pt x="629" y="159"/>
                      </a:lnTo>
                      <a:lnTo>
                        <a:pt x="618" y="145"/>
                      </a:lnTo>
                      <a:lnTo>
                        <a:pt x="596" y="148"/>
                      </a:lnTo>
                      <a:lnTo>
                        <a:pt x="574" y="156"/>
                      </a:lnTo>
                      <a:lnTo>
                        <a:pt x="574" y="178"/>
                      </a:lnTo>
                      <a:lnTo>
                        <a:pt x="588" y="182"/>
                      </a:lnTo>
                      <a:lnTo>
                        <a:pt x="588" y="188"/>
                      </a:lnTo>
                      <a:lnTo>
                        <a:pt x="588" y="203"/>
                      </a:lnTo>
                      <a:lnTo>
                        <a:pt x="577" y="199"/>
                      </a:lnTo>
                      <a:lnTo>
                        <a:pt x="564" y="207"/>
                      </a:lnTo>
                      <a:lnTo>
                        <a:pt x="568" y="221"/>
                      </a:lnTo>
                      <a:lnTo>
                        <a:pt x="581" y="233"/>
                      </a:lnTo>
                      <a:lnTo>
                        <a:pt x="581" y="251"/>
                      </a:lnTo>
                      <a:lnTo>
                        <a:pt x="568" y="244"/>
                      </a:lnTo>
                      <a:lnTo>
                        <a:pt x="557" y="247"/>
                      </a:lnTo>
                      <a:lnTo>
                        <a:pt x="557" y="262"/>
                      </a:lnTo>
                      <a:lnTo>
                        <a:pt x="539" y="262"/>
                      </a:lnTo>
                      <a:lnTo>
                        <a:pt x="524" y="262"/>
                      </a:lnTo>
                      <a:lnTo>
                        <a:pt x="520" y="273"/>
                      </a:lnTo>
                      <a:lnTo>
                        <a:pt x="516" y="281"/>
                      </a:lnTo>
                      <a:lnTo>
                        <a:pt x="505" y="284"/>
                      </a:lnTo>
                      <a:lnTo>
                        <a:pt x="501" y="292"/>
                      </a:lnTo>
                      <a:lnTo>
                        <a:pt x="505" y="303"/>
                      </a:lnTo>
                      <a:lnTo>
                        <a:pt x="483" y="310"/>
                      </a:lnTo>
                      <a:lnTo>
                        <a:pt x="498" y="325"/>
                      </a:lnTo>
                      <a:lnTo>
                        <a:pt x="501" y="333"/>
                      </a:lnTo>
                      <a:lnTo>
                        <a:pt x="487" y="344"/>
                      </a:lnTo>
                      <a:lnTo>
                        <a:pt x="461" y="362"/>
                      </a:lnTo>
                      <a:lnTo>
                        <a:pt x="442" y="377"/>
                      </a:lnTo>
                      <a:lnTo>
                        <a:pt x="430" y="399"/>
                      </a:lnTo>
                      <a:lnTo>
                        <a:pt x="411" y="414"/>
                      </a:lnTo>
                      <a:lnTo>
                        <a:pt x="411" y="425"/>
                      </a:lnTo>
                      <a:lnTo>
                        <a:pt x="415" y="436"/>
                      </a:lnTo>
                      <a:lnTo>
                        <a:pt x="400" y="448"/>
                      </a:lnTo>
                      <a:lnTo>
                        <a:pt x="404" y="462"/>
                      </a:lnTo>
                      <a:lnTo>
                        <a:pt x="389" y="488"/>
                      </a:lnTo>
                      <a:lnTo>
                        <a:pt x="378" y="492"/>
                      </a:lnTo>
                      <a:lnTo>
                        <a:pt x="378" y="511"/>
                      </a:lnTo>
                      <a:lnTo>
                        <a:pt x="386" y="522"/>
                      </a:lnTo>
                      <a:lnTo>
                        <a:pt x="374" y="533"/>
                      </a:lnTo>
                      <a:lnTo>
                        <a:pt x="367" y="525"/>
                      </a:lnTo>
                      <a:lnTo>
                        <a:pt x="352" y="533"/>
                      </a:lnTo>
                      <a:lnTo>
                        <a:pt x="356" y="555"/>
                      </a:lnTo>
                      <a:lnTo>
                        <a:pt x="341" y="562"/>
                      </a:lnTo>
                      <a:lnTo>
                        <a:pt x="319" y="566"/>
                      </a:lnTo>
                      <a:lnTo>
                        <a:pt x="304" y="585"/>
                      </a:lnTo>
                      <a:lnTo>
                        <a:pt x="300" y="603"/>
                      </a:lnTo>
                      <a:lnTo>
                        <a:pt x="285" y="618"/>
                      </a:lnTo>
                      <a:lnTo>
                        <a:pt x="285" y="629"/>
                      </a:lnTo>
                      <a:lnTo>
                        <a:pt x="304" y="614"/>
                      </a:lnTo>
                      <a:lnTo>
                        <a:pt x="326" y="599"/>
                      </a:lnTo>
                      <a:lnTo>
                        <a:pt x="334" y="603"/>
                      </a:lnTo>
                      <a:lnTo>
                        <a:pt x="326" y="625"/>
                      </a:lnTo>
                      <a:lnTo>
                        <a:pt x="308" y="637"/>
                      </a:lnTo>
                      <a:lnTo>
                        <a:pt x="289" y="633"/>
                      </a:lnTo>
                      <a:lnTo>
                        <a:pt x="293" y="648"/>
                      </a:lnTo>
                      <a:lnTo>
                        <a:pt x="267" y="659"/>
                      </a:lnTo>
                      <a:lnTo>
                        <a:pt x="263" y="637"/>
                      </a:lnTo>
                      <a:lnTo>
                        <a:pt x="252" y="629"/>
                      </a:lnTo>
                      <a:lnTo>
                        <a:pt x="237" y="651"/>
                      </a:lnTo>
                      <a:lnTo>
                        <a:pt x="222" y="651"/>
                      </a:lnTo>
                      <a:lnTo>
                        <a:pt x="206" y="655"/>
                      </a:lnTo>
                      <a:lnTo>
                        <a:pt x="204" y="674"/>
                      </a:lnTo>
                      <a:lnTo>
                        <a:pt x="196" y="677"/>
                      </a:lnTo>
                      <a:lnTo>
                        <a:pt x="196" y="687"/>
                      </a:lnTo>
                      <a:lnTo>
                        <a:pt x="187" y="683"/>
                      </a:lnTo>
                      <a:lnTo>
                        <a:pt x="174" y="675"/>
                      </a:lnTo>
                      <a:lnTo>
                        <a:pt x="154" y="677"/>
                      </a:lnTo>
                      <a:lnTo>
                        <a:pt x="154" y="688"/>
                      </a:lnTo>
                      <a:lnTo>
                        <a:pt x="156" y="698"/>
                      </a:lnTo>
                      <a:lnTo>
                        <a:pt x="148" y="701"/>
                      </a:lnTo>
                      <a:lnTo>
                        <a:pt x="130" y="692"/>
                      </a:lnTo>
                      <a:lnTo>
                        <a:pt x="113" y="705"/>
                      </a:lnTo>
                      <a:lnTo>
                        <a:pt x="117" y="716"/>
                      </a:lnTo>
                      <a:lnTo>
                        <a:pt x="115" y="724"/>
                      </a:lnTo>
                      <a:lnTo>
                        <a:pt x="98" y="716"/>
                      </a:lnTo>
                      <a:lnTo>
                        <a:pt x="93" y="726"/>
                      </a:lnTo>
                      <a:lnTo>
                        <a:pt x="87" y="733"/>
                      </a:lnTo>
                      <a:lnTo>
                        <a:pt x="67" y="729"/>
                      </a:lnTo>
                      <a:lnTo>
                        <a:pt x="56" y="731"/>
                      </a:lnTo>
                      <a:lnTo>
                        <a:pt x="54" y="746"/>
                      </a:lnTo>
                      <a:lnTo>
                        <a:pt x="46" y="750"/>
                      </a:lnTo>
                      <a:lnTo>
                        <a:pt x="35" y="767"/>
                      </a:lnTo>
                      <a:lnTo>
                        <a:pt x="37" y="788"/>
                      </a:lnTo>
                      <a:lnTo>
                        <a:pt x="33" y="817"/>
                      </a:lnTo>
                      <a:lnTo>
                        <a:pt x="28" y="847"/>
                      </a:lnTo>
                      <a:lnTo>
                        <a:pt x="24" y="875"/>
                      </a:lnTo>
                      <a:lnTo>
                        <a:pt x="20" y="889"/>
                      </a:lnTo>
                      <a:lnTo>
                        <a:pt x="30" y="902"/>
                      </a:lnTo>
                      <a:lnTo>
                        <a:pt x="46" y="891"/>
                      </a:lnTo>
                      <a:lnTo>
                        <a:pt x="57" y="897"/>
                      </a:lnTo>
                      <a:lnTo>
                        <a:pt x="57" y="908"/>
                      </a:lnTo>
                      <a:lnTo>
                        <a:pt x="41" y="917"/>
                      </a:lnTo>
                      <a:lnTo>
                        <a:pt x="39" y="936"/>
                      </a:lnTo>
                      <a:lnTo>
                        <a:pt x="35" y="945"/>
                      </a:lnTo>
                      <a:lnTo>
                        <a:pt x="19" y="943"/>
                      </a:lnTo>
                      <a:lnTo>
                        <a:pt x="13" y="965"/>
                      </a:lnTo>
                      <a:lnTo>
                        <a:pt x="20" y="971"/>
                      </a:lnTo>
                      <a:lnTo>
                        <a:pt x="35" y="967"/>
                      </a:lnTo>
                      <a:lnTo>
                        <a:pt x="43" y="977"/>
                      </a:lnTo>
                      <a:lnTo>
                        <a:pt x="44" y="982"/>
                      </a:lnTo>
                      <a:lnTo>
                        <a:pt x="32" y="990"/>
                      </a:lnTo>
                      <a:lnTo>
                        <a:pt x="33" y="1003"/>
                      </a:lnTo>
                      <a:lnTo>
                        <a:pt x="19" y="1006"/>
                      </a:lnTo>
                      <a:lnTo>
                        <a:pt x="9" y="999"/>
                      </a:lnTo>
                      <a:lnTo>
                        <a:pt x="11" y="1017"/>
                      </a:lnTo>
                      <a:lnTo>
                        <a:pt x="9" y="1030"/>
                      </a:lnTo>
                      <a:lnTo>
                        <a:pt x="0" y="1030"/>
                      </a:lnTo>
                      <a:lnTo>
                        <a:pt x="22" y="1053"/>
                      </a:lnTo>
                      <a:lnTo>
                        <a:pt x="33" y="1066"/>
                      </a:lnTo>
                      <a:lnTo>
                        <a:pt x="39" y="1084"/>
                      </a:lnTo>
                      <a:lnTo>
                        <a:pt x="61" y="1097"/>
                      </a:lnTo>
                      <a:lnTo>
                        <a:pt x="85" y="1110"/>
                      </a:lnTo>
                      <a:lnTo>
                        <a:pt x="108" y="1110"/>
                      </a:lnTo>
                      <a:lnTo>
                        <a:pt x="141" y="1088"/>
                      </a:lnTo>
                      <a:lnTo>
                        <a:pt x="174" y="1064"/>
                      </a:lnTo>
                      <a:lnTo>
                        <a:pt x="204" y="1023"/>
                      </a:lnTo>
                      <a:lnTo>
                        <a:pt x="209" y="1019"/>
                      </a:lnTo>
                      <a:lnTo>
                        <a:pt x="217" y="1032"/>
                      </a:lnTo>
                      <a:lnTo>
                        <a:pt x="232" y="1023"/>
                      </a:lnTo>
                      <a:lnTo>
                        <a:pt x="237" y="1008"/>
                      </a:lnTo>
                      <a:lnTo>
                        <a:pt x="239" y="990"/>
                      </a:lnTo>
                      <a:lnTo>
                        <a:pt x="254" y="967"/>
                      </a:lnTo>
                      <a:lnTo>
                        <a:pt x="248" y="993"/>
                      </a:lnTo>
                      <a:lnTo>
                        <a:pt x="256" y="997"/>
                      </a:lnTo>
                      <a:lnTo>
                        <a:pt x="252" y="1008"/>
                      </a:lnTo>
                      <a:lnTo>
                        <a:pt x="256" y="1028"/>
                      </a:lnTo>
                      <a:lnTo>
                        <a:pt x="263" y="1045"/>
                      </a:lnTo>
                      <a:lnTo>
                        <a:pt x="272" y="1040"/>
                      </a:lnTo>
                      <a:lnTo>
                        <a:pt x="271" y="104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84" name="Freeform 95"/>
                <p:cNvSpPr>
                  <a:spLocks noChangeAspect="1"/>
                </p:cNvSpPr>
                <p:nvPr/>
              </p:nvSpPr>
              <p:spPr bwMode="auto">
                <a:xfrm>
                  <a:off x="1925" y="532"/>
                  <a:ext cx="1012" cy="1110"/>
                </a:xfrm>
                <a:custGeom>
                  <a:avLst/>
                  <a:gdLst>
                    <a:gd name="T0" fmla="*/ 297 w 1012"/>
                    <a:gd name="T1" fmla="*/ 1014 h 1110"/>
                    <a:gd name="T2" fmla="*/ 337 w 1012"/>
                    <a:gd name="T3" fmla="*/ 951 h 1110"/>
                    <a:gd name="T4" fmla="*/ 326 w 1012"/>
                    <a:gd name="T5" fmla="*/ 865 h 1110"/>
                    <a:gd name="T6" fmla="*/ 334 w 1012"/>
                    <a:gd name="T7" fmla="*/ 791 h 1110"/>
                    <a:gd name="T8" fmla="*/ 352 w 1012"/>
                    <a:gd name="T9" fmla="*/ 688 h 1110"/>
                    <a:gd name="T10" fmla="*/ 404 w 1012"/>
                    <a:gd name="T11" fmla="*/ 618 h 1110"/>
                    <a:gd name="T12" fmla="*/ 430 w 1012"/>
                    <a:gd name="T13" fmla="*/ 562 h 1110"/>
                    <a:gd name="T14" fmla="*/ 450 w 1012"/>
                    <a:gd name="T15" fmla="*/ 507 h 1110"/>
                    <a:gd name="T16" fmla="*/ 505 w 1012"/>
                    <a:gd name="T17" fmla="*/ 414 h 1110"/>
                    <a:gd name="T18" fmla="*/ 535 w 1012"/>
                    <a:gd name="T19" fmla="*/ 340 h 1110"/>
                    <a:gd name="T20" fmla="*/ 603 w 1012"/>
                    <a:gd name="T21" fmla="*/ 266 h 1110"/>
                    <a:gd name="T22" fmla="*/ 659 w 1012"/>
                    <a:gd name="T23" fmla="*/ 240 h 1110"/>
                    <a:gd name="T24" fmla="*/ 696 w 1012"/>
                    <a:gd name="T25" fmla="*/ 174 h 1110"/>
                    <a:gd name="T26" fmla="*/ 785 w 1012"/>
                    <a:gd name="T27" fmla="*/ 210 h 1110"/>
                    <a:gd name="T28" fmla="*/ 833 w 1012"/>
                    <a:gd name="T29" fmla="*/ 221 h 1110"/>
                    <a:gd name="T30" fmla="*/ 859 w 1012"/>
                    <a:gd name="T31" fmla="*/ 133 h 1110"/>
                    <a:gd name="T32" fmla="*/ 933 w 1012"/>
                    <a:gd name="T33" fmla="*/ 126 h 1110"/>
                    <a:gd name="T34" fmla="*/ 960 w 1012"/>
                    <a:gd name="T35" fmla="*/ 159 h 1110"/>
                    <a:gd name="T36" fmla="*/ 982 w 1012"/>
                    <a:gd name="T37" fmla="*/ 115 h 1110"/>
                    <a:gd name="T38" fmla="*/ 1008 w 1012"/>
                    <a:gd name="T39" fmla="*/ 63 h 1110"/>
                    <a:gd name="T40" fmla="*/ 960 w 1012"/>
                    <a:gd name="T41" fmla="*/ 19 h 1110"/>
                    <a:gd name="T42" fmla="*/ 915 w 1012"/>
                    <a:gd name="T43" fmla="*/ 22 h 1110"/>
                    <a:gd name="T44" fmla="*/ 889 w 1012"/>
                    <a:gd name="T45" fmla="*/ 19 h 1110"/>
                    <a:gd name="T46" fmla="*/ 852 w 1012"/>
                    <a:gd name="T47" fmla="*/ 44 h 1110"/>
                    <a:gd name="T48" fmla="*/ 837 w 1012"/>
                    <a:gd name="T49" fmla="*/ 30 h 1110"/>
                    <a:gd name="T50" fmla="*/ 781 w 1012"/>
                    <a:gd name="T51" fmla="*/ 96 h 1110"/>
                    <a:gd name="T52" fmla="*/ 726 w 1012"/>
                    <a:gd name="T53" fmla="*/ 115 h 1110"/>
                    <a:gd name="T54" fmla="*/ 666 w 1012"/>
                    <a:gd name="T55" fmla="*/ 133 h 1110"/>
                    <a:gd name="T56" fmla="*/ 596 w 1012"/>
                    <a:gd name="T57" fmla="*/ 148 h 1110"/>
                    <a:gd name="T58" fmla="*/ 588 w 1012"/>
                    <a:gd name="T59" fmla="*/ 203 h 1110"/>
                    <a:gd name="T60" fmla="*/ 581 w 1012"/>
                    <a:gd name="T61" fmla="*/ 251 h 1110"/>
                    <a:gd name="T62" fmla="*/ 524 w 1012"/>
                    <a:gd name="T63" fmla="*/ 262 h 1110"/>
                    <a:gd name="T64" fmla="*/ 505 w 1012"/>
                    <a:gd name="T65" fmla="*/ 303 h 1110"/>
                    <a:gd name="T66" fmla="*/ 461 w 1012"/>
                    <a:gd name="T67" fmla="*/ 362 h 1110"/>
                    <a:gd name="T68" fmla="*/ 415 w 1012"/>
                    <a:gd name="T69" fmla="*/ 436 h 1110"/>
                    <a:gd name="T70" fmla="*/ 378 w 1012"/>
                    <a:gd name="T71" fmla="*/ 511 h 1110"/>
                    <a:gd name="T72" fmla="*/ 356 w 1012"/>
                    <a:gd name="T73" fmla="*/ 555 h 1110"/>
                    <a:gd name="T74" fmla="*/ 285 w 1012"/>
                    <a:gd name="T75" fmla="*/ 618 h 1110"/>
                    <a:gd name="T76" fmla="*/ 326 w 1012"/>
                    <a:gd name="T77" fmla="*/ 625 h 1110"/>
                    <a:gd name="T78" fmla="*/ 263 w 1012"/>
                    <a:gd name="T79" fmla="*/ 637 h 1110"/>
                    <a:gd name="T80" fmla="*/ 204 w 1012"/>
                    <a:gd name="T81" fmla="*/ 674 h 1110"/>
                    <a:gd name="T82" fmla="*/ 154 w 1012"/>
                    <a:gd name="T83" fmla="*/ 677 h 1110"/>
                    <a:gd name="T84" fmla="*/ 113 w 1012"/>
                    <a:gd name="T85" fmla="*/ 705 h 1110"/>
                    <a:gd name="T86" fmla="*/ 87 w 1012"/>
                    <a:gd name="T87" fmla="*/ 733 h 1110"/>
                    <a:gd name="T88" fmla="*/ 35 w 1012"/>
                    <a:gd name="T89" fmla="*/ 767 h 1110"/>
                    <a:gd name="T90" fmla="*/ 20 w 1012"/>
                    <a:gd name="T91" fmla="*/ 889 h 1110"/>
                    <a:gd name="T92" fmla="*/ 41 w 1012"/>
                    <a:gd name="T93" fmla="*/ 917 h 1110"/>
                    <a:gd name="T94" fmla="*/ 20 w 1012"/>
                    <a:gd name="T95" fmla="*/ 971 h 1110"/>
                    <a:gd name="T96" fmla="*/ 33 w 1012"/>
                    <a:gd name="T97" fmla="*/ 1003 h 1110"/>
                    <a:gd name="T98" fmla="*/ 0 w 1012"/>
                    <a:gd name="T99" fmla="*/ 1030 h 1110"/>
                    <a:gd name="T100" fmla="*/ 85 w 1012"/>
                    <a:gd name="T101" fmla="*/ 1110 h 1110"/>
                    <a:gd name="T102" fmla="*/ 209 w 1012"/>
                    <a:gd name="T103" fmla="*/ 1019 h 1110"/>
                    <a:gd name="T104" fmla="*/ 254 w 1012"/>
                    <a:gd name="T105" fmla="*/ 967 h 1110"/>
                    <a:gd name="T106" fmla="*/ 263 w 1012"/>
                    <a:gd name="T107" fmla="*/ 1045 h 111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1012"/>
                    <a:gd name="T163" fmla="*/ 0 h 1110"/>
                    <a:gd name="T164" fmla="*/ 1012 w 1012"/>
                    <a:gd name="T165" fmla="*/ 1110 h 111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1012" h="1110">
                      <a:moveTo>
                        <a:pt x="271" y="1045"/>
                      </a:moveTo>
                      <a:lnTo>
                        <a:pt x="274" y="1043"/>
                      </a:lnTo>
                      <a:lnTo>
                        <a:pt x="285" y="1040"/>
                      </a:lnTo>
                      <a:lnTo>
                        <a:pt x="293" y="1028"/>
                      </a:lnTo>
                      <a:lnTo>
                        <a:pt x="297" y="1014"/>
                      </a:lnTo>
                      <a:lnTo>
                        <a:pt x="300" y="1006"/>
                      </a:lnTo>
                      <a:lnTo>
                        <a:pt x="297" y="984"/>
                      </a:lnTo>
                      <a:lnTo>
                        <a:pt x="300" y="969"/>
                      </a:lnTo>
                      <a:lnTo>
                        <a:pt x="311" y="962"/>
                      </a:lnTo>
                      <a:lnTo>
                        <a:pt x="337" y="951"/>
                      </a:lnTo>
                      <a:lnTo>
                        <a:pt x="341" y="939"/>
                      </a:lnTo>
                      <a:lnTo>
                        <a:pt x="337" y="902"/>
                      </a:lnTo>
                      <a:lnTo>
                        <a:pt x="334" y="895"/>
                      </a:lnTo>
                      <a:lnTo>
                        <a:pt x="334" y="873"/>
                      </a:lnTo>
                      <a:lnTo>
                        <a:pt x="326" y="865"/>
                      </a:lnTo>
                      <a:lnTo>
                        <a:pt x="330" y="847"/>
                      </a:lnTo>
                      <a:lnTo>
                        <a:pt x="337" y="847"/>
                      </a:lnTo>
                      <a:lnTo>
                        <a:pt x="356" y="836"/>
                      </a:lnTo>
                      <a:lnTo>
                        <a:pt x="341" y="802"/>
                      </a:lnTo>
                      <a:lnTo>
                        <a:pt x="334" y="791"/>
                      </a:lnTo>
                      <a:lnTo>
                        <a:pt x="334" y="788"/>
                      </a:lnTo>
                      <a:lnTo>
                        <a:pt x="334" y="759"/>
                      </a:lnTo>
                      <a:lnTo>
                        <a:pt x="345" y="737"/>
                      </a:lnTo>
                      <a:lnTo>
                        <a:pt x="348" y="714"/>
                      </a:lnTo>
                      <a:lnTo>
                        <a:pt x="352" y="688"/>
                      </a:lnTo>
                      <a:lnTo>
                        <a:pt x="348" y="666"/>
                      </a:lnTo>
                      <a:lnTo>
                        <a:pt x="356" y="651"/>
                      </a:lnTo>
                      <a:lnTo>
                        <a:pt x="360" y="640"/>
                      </a:lnTo>
                      <a:lnTo>
                        <a:pt x="382" y="625"/>
                      </a:lnTo>
                      <a:lnTo>
                        <a:pt x="404" y="618"/>
                      </a:lnTo>
                      <a:lnTo>
                        <a:pt x="423" y="625"/>
                      </a:lnTo>
                      <a:lnTo>
                        <a:pt x="430" y="629"/>
                      </a:lnTo>
                      <a:lnTo>
                        <a:pt x="442" y="614"/>
                      </a:lnTo>
                      <a:lnTo>
                        <a:pt x="442" y="596"/>
                      </a:lnTo>
                      <a:lnTo>
                        <a:pt x="430" y="562"/>
                      </a:lnTo>
                      <a:lnTo>
                        <a:pt x="426" y="548"/>
                      </a:lnTo>
                      <a:lnTo>
                        <a:pt x="430" y="540"/>
                      </a:lnTo>
                      <a:lnTo>
                        <a:pt x="437" y="540"/>
                      </a:lnTo>
                      <a:lnTo>
                        <a:pt x="446" y="529"/>
                      </a:lnTo>
                      <a:lnTo>
                        <a:pt x="450" y="507"/>
                      </a:lnTo>
                      <a:lnTo>
                        <a:pt x="453" y="477"/>
                      </a:lnTo>
                      <a:lnTo>
                        <a:pt x="457" y="448"/>
                      </a:lnTo>
                      <a:lnTo>
                        <a:pt x="468" y="436"/>
                      </a:lnTo>
                      <a:lnTo>
                        <a:pt x="490" y="422"/>
                      </a:lnTo>
                      <a:lnTo>
                        <a:pt x="505" y="414"/>
                      </a:lnTo>
                      <a:lnTo>
                        <a:pt x="509" y="392"/>
                      </a:lnTo>
                      <a:lnTo>
                        <a:pt x="516" y="377"/>
                      </a:lnTo>
                      <a:lnTo>
                        <a:pt x="535" y="362"/>
                      </a:lnTo>
                      <a:lnTo>
                        <a:pt x="539" y="351"/>
                      </a:lnTo>
                      <a:lnTo>
                        <a:pt x="535" y="340"/>
                      </a:lnTo>
                      <a:lnTo>
                        <a:pt x="535" y="325"/>
                      </a:lnTo>
                      <a:lnTo>
                        <a:pt x="550" y="314"/>
                      </a:lnTo>
                      <a:lnTo>
                        <a:pt x="568" y="281"/>
                      </a:lnTo>
                      <a:lnTo>
                        <a:pt x="581" y="284"/>
                      </a:lnTo>
                      <a:lnTo>
                        <a:pt x="603" y="266"/>
                      </a:lnTo>
                      <a:lnTo>
                        <a:pt x="600" y="251"/>
                      </a:lnTo>
                      <a:lnTo>
                        <a:pt x="614" y="236"/>
                      </a:lnTo>
                      <a:lnTo>
                        <a:pt x="622" y="240"/>
                      </a:lnTo>
                      <a:lnTo>
                        <a:pt x="637" y="236"/>
                      </a:lnTo>
                      <a:lnTo>
                        <a:pt x="659" y="240"/>
                      </a:lnTo>
                      <a:lnTo>
                        <a:pt x="688" y="214"/>
                      </a:lnTo>
                      <a:lnTo>
                        <a:pt x="685" y="199"/>
                      </a:lnTo>
                      <a:lnTo>
                        <a:pt x="688" y="192"/>
                      </a:lnTo>
                      <a:lnTo>
                        <a:pt x="681" y="188"/>
                      </a:lnTo>
                      <a:lnTo>
                        <a:pt x="696" y="174"/>
                      </a:lnTo>
                      <a:lnTo>
                        <a:pt x="718" y="171"/>
                      </a:lnTo>
                      <a:lnTo>
                        <a:pt x="733" y="192"/>
                      </a:lnTo>
                      <a:lnTo>
                        <a:pt x="759" y="221"/>
                      </a:lnTo>
                      <a:lnTo>
                        <a:pt x="770" y="221"/>
                      </a:lnTo>
                      <a:lnTo>
                        <a:pt x="785" y="210"/>
                      </a:lnTo>
                      <a:lnTo>
                        <a:pt x="796" y="207"/>
                      </a:lnTo>
                      <a:lnTo>
                        <a:pt x="803" y="210"/>
                      </a:lnTo>
                      <a:lnTo>
                        <a:pt x="815" y="221"/>
                      </a:lnTo>
                      <a:lnTo>
                        <a:pt x="829" y="225"/>
                      </a:lnTo>
                      <a:lnTo>
                        <a:pt x="833" y="221"/>
                      </a:lnTo>
                      <a:lnTo>
                        <a:pt x="840" y="207"/>
                      </a:lnTo>
                      <a:lnTo>
                        <a:pt x="844" y="199"/>
                      </a:lnTo>
                      <a:lnTo>
                        <a:pt x="859" y="174"/>
                      </a:lnTo>
                      <a:lnTo>
                        <a:pt x="863" y="171"/>
                      </a:lnTo>
                      <a:lnTo>
                        <a:pt x="859" y="133"/>
                      </a:lnTo>
                      <a:lnTo>
                        <a:pt x="878" y="115"/>
                      </a:lnTo>
                      <a:lnTo>
                        <a:pt x="885" y="119"/>
                      </a:lnTo>
                      <a:lnTo>
                        <a:pt x="907" y="96"/>
                      </a:lnTo>
                      <a:lnTo>
                        <a:pt x="926" y="119"/>
                      </a:lnTo>
                      <a:lnTo>
                        <a:pt x="933" y="126"/>
                      </a:lnTo>
                      <a:lnTo>
                        <a:pt x="944" y="122"/>
                      </a:lnTo>
                      <a:lnTo>
                        <a:pt x="952" y="133"/>
                      </a:lnTo>
                      <a:lnTo>
                        <a:pt x="952" y="141"/>
                      </a:lnTo>
                      <a:lnTo>
                        <a:pt x="960" y="148"/>
                      </a:lnTo>
                      <a:lnTo>
                        <a:pt x="960" y="159"/>
                      </a:lnTo>
                      <a:lnTo>
                        <a:pt x="971" y="145"/>
                      </a:lnTo>
                      <a:lnTo>
                        <a:pt x="990" y="130"/>
                      </a:lnTo>
                      <a:lnTo>
                        <a:pt x="1001" y="107"/>
                      </a:lnTo>
                      <a:lnTo>
                        <a:pt x="993" y="104"/>
                      </a:lnTo>
                      <a:lnTo>
                        <a:pt x="982" y="115"/>
                      </a:lnTo>
                      <a:lnTo>
                        <a:pt x="979" y="96"/>
                      </a:lnTo>
                      <a:lnTo>
                        <a:pt x="971" y="93"/>
                      </a:lnTo>
                      <a:lnTo>
                        <a:pt x="968" y="82"/>
                      </a:lnTo>
                      <a:lnTo>
                        <a:pt x="997" y="59"/>
                      </a:lnTo>
                      <a:lnTo>
                        <a:pt x="1008" y="63"/>
                      </a:lnTo>
                      <a:lnTo>
                        <a:pt x="1012" y="48"/>
                      </a:lnTo>
                      <a:lnTo>
                        <a:pt x="1005" y="44"/>
                      </a:lnTo>
                      <a:lnTo>
                        <a:pt x="986" y="37"/>
                      </a:lnTo>
                      <a:lnTo>
                        <a:pt x="975" y="33"/>
                      </a:lnTo>
                      <a:lnTo>
                        <a:pt x="960" y="19"/>
                      </a:lnTo>
                      <a:lnTo>
                        <a:pt x="944" y="15"/>
                      </a:lnTo>
                      <a:lnTo>
                        <a:pt x="929" y="30"/>
                      </a:lnTo>
                      <a:lnTo>
                        <a:pt x="922" y="41"/>
                      </a:lnTo>
                      <a:lnTo>
                        <a:pt x="907" y="30"/>
                      </a:lnTo>
                      <a:lnTo>
                        <a:pt x="915" y="22"/>
                      </a:lnTo>
                      <a:lnTo>
                        <a:pt x="918" y="4"/>
                      </a:lnTo>
                      <a:lnTo>
                        <a:pt x="915" y="0"/>
                      </a:lnTo>
                      <a:lnTo>
                        <a:pt x="896" y="0"/>
                      </a:lnTo>
                      <a:lnTo>
                        <a:pt x="892" y="7"/>
                      </a:lnTo>
                      <a:lnTo>
                        <a:pt x="889" y="19"/>
                      </a:lnTo>
                      <a:lnTo>
                        <a:pt x="892" y="30"/>
                      </a:lnTo>
                      <a:lnTo>
                        <a:pt x="878" y="44"/>
                      </a:lnTo>
                      <a:lnTo>
                        <a:pt x="866" y="22"/>
                      </a:lnTo>
                      <a:lnTo>
                        <a:pt x="855" y="26"/>
                      </a:lnTo>
                      <a:lnTo>
                        <a:pt x="852" y="44"/>
                      </a:lnTo>
                      <a:lnTo>
                        <a:pt x="844" y="70"/>
                      </a:lnTo>
                      <a:lnTo>
                        <a:pt x="826" y="89"/>
                      </a:lnTo>
                      <a:lnTo>
                        <a:pt x="815" y="67"/>
                      </a:lnTo>
                      <a:lnTo>
                        <a:pt x="833" y="52"/>
                      </a:lnTo>
                      <a:lnTo>
                        <a:pt x="837" y="30"/>
                      </a:lnTo>
                      <a:lnTo>
                        <a:pt x="826" y="30"/>
                      </a:lnTo>
                      <a:lnTo>
                        <a:pt x="807" y="30"/>
                      </a:lnTo>
                      <a:lnTo>
                        <a:pt x="792" y="52"/>
                      </a:lnTo>
                      <a:lnTo>
                        <a:pt x="774" y="82"/>
                      </a:lnTo>
                      <a:lnTo>
                        <a:pt x="781" y="96"/>
                      </a:lnTo>
                      <a:lnTo>
                        <a:pt x="770" y="104"/>
                      </a:lnTo>
                      <a:lnTo>
                        <a:pt x="755" y="93"/>
                      </a:lnTo>
                      <a:lnTo>
                        <a:pt x="740" y="100"/>
                      </a:lnTo>
                      <a:lnTo>
                        <a:pt x="744" y="115"/>
                      </a:lnTo>
                      <a:lnTo>
                        <a:pt x="726" y="115"/>
                      </a:lnTo>
                      <a:lnTo>
                        <a:pt x="714" y="119"/>
                      </a:lnTo>
                      <a:lnTo>
                        <a:pt x="700" y="137"/>
                      </a:lnTo>
                      <a:lnTo>
                        <a:pt x="681" y="133"/>
                      </a:lnTo>
                      <a:lnTo>
                        <a:pt x="681" y="145"/>
                      </a:lnTo>
                      <a:lnTo>
                        <a:pt x="666" y="133"/>
                      </a:lnTo>
                      <a:lnTo>
                        <a:pt x="648" y="141"/>
                      </a:lnTo>
                      <a:lnTo>
                        <a:pt x="644" y="156"/>
                      </a:lnTo>
                      <a:lnTo>
                        <a:pt x="629" y="159"/>
                      </a:lnTo>
                      <a:lnTo>
                        <a:pt x="618" y="145"/>
                      </a:lnTo>
                      <a:lnTo>
                        <a:pt x="596" y="148"/>
                      </a:lnTo>
                      <a:lnTo>
                        <a:pt x="574" y="156"/>
                      </a:lnTo>
                      <a:lnTo>
                        <a:pt x="574" y="178"/>
                      </a:lnTo>
                      <a:lnTo>
                        <a:pt x="588" y="182"/>
                      </a:lnTo>
                      <a:lnTo>
                        <a:pt x="588" y="188"/>
                      </a:lnTo>
                      <a:lnTo>
                        <a:pt x="588" y="203"/>
                      </a:lnTo>
                      <a:lnTo>
                        <a:pt x="577" y="199"/>
                      </a:lnTo>
                      <a:lnTo>
                        <a:pt x="564" y="207"/>
                      </a:lnTo>
                      <a:lnTo>
                        <a:pt x="568" y="221"/>
                      </a:lnTo>
                      <a:lnTo>
                        <a:pt x="581" y="233"/>
                      </a:lnTo>
                      <a:lnTo>
                        <a:pt x="581" y="251"/>
                      </a:lnTo>
                      <a:lnTo>
                        <a:pt x="568" y="244"/>
                      </a:lnTo>
                      <a:lnTo>
                        <a:pt x="557" y="247"/>
                      </a:lnTo>
                      <a:lnTo>
                        <a:pt x="557" y="262"/>
                      </a:lnTo>
                      <a:lnTo>
                        <a:pt x="539" y="262"/>
                      </a:lnTo>
                      <a:lnTo>
                        <a:pt x="524" y="262"/>
                      </a:lnTo>
                      <a:lnTo>
                        <a:pt x="520" y="273"/>
                      </a:lnTo>
                      <a:lnTo>
                        <a:pt x="516" y="281"/>
                      </a:lnTo>
                      <a:lnTo>
                        <a:pt x="505" y="284"/>
                      </a:lnTo>
                      <a:lnTo>
                        <a:pt x="501" y="292"/>
                      </a:lnTo>
                      <a:lnTo>
                        <a:pt x="505" y="303"/>
                      </a:lnTo>
                      <a:lnTo>
                        <a:pt x="483" y="310"/>
                      </a:lnTo>
                      <a:lnTo>
                        <a:pt x="498" y="325"/>
                      </a:lnTo>
                      <a:lnTo>
                        <a:pt x="501" y="333"/>
                      </a:lnTo>
                      <a:lnTo>
                        <a:pt x="487" y="344"/>
                      </a:lnTo>
                      <a:lnTo>
                        <a:pt x="461" y="362"/>
                      </a:lnTo>
                      <a:lnTo>
                        <a:pt x="442" y="377"/>
                      </a:lnTo>
                      <a:lnTo>
                        <a:pt x="430" y="399"/>
                      </a:lnTo>
                      <a:lnTo>
                        <a:pt x="411" y="414"/>
                      </a:lnTo>
                      <a:lnTo>
                        <a:pt x="411" y="425"/>
                      </a:lnTo>
                      <a:lnTo>
                        <a:pt x="415" y="436"/>
                      </a:lnTo>
                      <a:lnTo>
                        <a:pt x="400" y="448"/>
                      </a:lnTo>
                      <a:lnTo>
                        <a:pt x="404" y="462"/>
                      </a:lnTo>
                      <a:lnTo>
                        <a:pt x="389" y="488"/>
                      </a:lnTo>
                      <a:lnTo>
                        <a:pt x="378" y="492"/>
                      </a:lnTo>
                      <a:lnTo>
                        <a:pt x="378" y="511"/>
                      </a:lnTo>
                      <a:lnTo>
                        <a:pt x="386" y="522"/>
                      </a:lnTo>
                      <a:lnTo>
                        <a:pt x="374" y="533"/>
                      </a:lnTo>
                      <a:lnTo>
                        <a:pt x="367" y="525"/>
                      </a:lnTo>
                      <a:lnTo>
                        <a:pt x="352" y="533"/>
                      </a:lnTo>
                      <a:lnTo>
                        <a:pt x="356" y="555"/>
                      </a:lnTo>
                      <a:lnTo>
                        <a:pt x="341" y="562"/>
                      </a:lnTo>
                      <a:lnTo>
                        <a:pt x="319" y="566"/>
                      </a:lnTo>
                      <a:lnTo>
                        <a:pt x="304" y="585"/>
                      </a:lnTo>
                      <a:lnTo>
                        <a:pt x="300" y="603"/>
                      </a:lnTo>
                      <a:lnTo>
                        <a:pt x="285" y="618"/>
                      </a:lnTo>
                      <a:lnTo>
                        <a:pt x="285" y="629"/>
                      </a:lnTo>
                      <a:lnTo>
                        <a:pt x="304" y="614"/>
                      </a:lnTo>
                      <a:lnTo>
                        <a:pt x="326" y="599"/>
                      </a:lnTo>
                      <a:lnTo>
                        <a:pt x="334" y="603"/>
                      </a:lnTo>
                      <a:lnTo>
                        <a:pt x="326" y="625"/>
                      </a:lnTo>
                      <a:lnTo>
                        <a:pt x="308" y="637"/>
                      </a:lnTo>
                      <a:lnTo>
                        <a:pt x="289" y="633"/>
                      </a:lnTo>
                      <a:lnTo>
                        <a:pt x="293" y="648"/>
                      </a:lnTo>
                      <a:lnTo>
                        <a:pt x="267" y="659"/>
                      </a:lnTo>
                      <a:lnTo>
                        <a:pt x="263" y="637"/>
                      </a:lnTo>
                      <a:lnTo>
                        <a:pt x="252" y="629"/>
                      </a:lnTo>
                      <a:lnTo>
                        <a:pt x="237" y="651"/>
                      </a:lnTo>
                      <a:lnTo>
                        <a:pt x="222" y="651"/>
                      </a:lnTo>
                      <a:lnTo>
                        <a:pt x="206" y="655"/>
                      </a:lnTo>
                      <a:lnTo>
                        <a:pt x="204" y="674"/>
                      </a:lnTo>
                      <a:lnTo>
                        <a:pt x="196" y="677"/>
                      </a:lnTo>
                      <a:lnTo>
                        <a:pt x="196" y="687"/>
                      </a:lnTo>
                      <a:lnTo>
                        <a:pt x="187" y="683"/>
                      </a:lnTo>
                      <a:lnTo>
                        <a:pt x="174" y="675"/>
                      </a:lnTo>
                      <a:lnTo>
                        <a:pt x="154" y="677"/>
                      </a:lnTo>
                      <a:lnTo>
                        <a:pt x="154" y="688"/>
                      </a:lnTo>
                      <a:lnTo>
                        <a:pt x="156" y="698"/>
                      </a:lnTo>
                      <a:lnTo>
                        <a:pt x="148" y="701"/>
                      </a:lnTo>
                      <a:lnTo>
                        <a:pt x="130" y="692"/>
                      </a:lnTo>
                      <a:lnTo>
                        <a:pt x="113" y="705"/>
                      </a:lnTo>
                      <a:lnTo>
                        <a:pt x="117" y="716"/>
                      </a:lnTo>
                      <a:lnTo>
                        <a:pt x="115" y="724"/>
                      </a:lnTo>
                      <a:lnTo>
                        <a:pt x="98" y="716"/>
                      </a:lnTo>
                      <a:lnTo>
                        <a:pt x="93" y="726"/>
                      </a:lnTo>
                      <a:lnTo>
                        <a:pt x="87" y="733"/>
                      </a:lnTo>
                      <a:lnTo>
                        <a:pt x="67" y="729"/>
                      </a:lnTo>
                      <a:lnTo>
                        <a:pt x="56" y="731"/>
                      </a:lnTo>
                      <a:lnTo>
                        <a:pt x="54" y="746"/>
                      </a:lnTo>
                      <a:lnTo>
                        <a:pt x="46" y="750"/>
                      </a:lnTo>
                      <a:lnTo>
                        <a:pt x="35" y="767"/>
                      </a:lnTo>
                      <a:lnTo>
                        <a:pt x="37" y="788"/>
                      </a:lnTo>
                      <a:lnTo>
                        <a:pt x="33" y="817"/>
                      </a:lnTo>
                      <a:lnTo>
                        <a:pt x="28" y="847"/>
                      </a:lnTo>
                      <a:lnTo>
                        <a:pt x="24" y="875"/>
                      </a:lnTo>
                      <a:lnTo>
                        <a:pt x="20" y="889"/>
                      </a:lnTo>
                      <a:lnTo>
                        <a:pt x="30" y="902"/>
                      </a:lnTo>
                      <a:lnTo>
                        <a:pt x="46" y="891"/>
                      </a:lnTo>
                      <a:lnTo>
                        <a:pt x="57" y="897"/>
                      </a:lnTo>
                      <a:lnTo>
                        <a:pt x="57" y="908"/>
                      </a:lnTo>
                      <a:lnTo>
                        <a:pt x="41" y="917"/>
                      </a:lnTo>
                      <a:lnTo>
                        <a:pt x="39" y="936"/>
                      </a:lnTo>
                      <a:lnTo>
                        <a:pt x="35" y="945"/>
                      </a:lnTo>
                      <a:lnTo>
                        <a:pt x="19" y="943"/>
                      </a:lnTo>
                      <a:lnTo>
                        <a:pt x="13" y="965"/>
                      </a:lnTo>
                      <a:lnTo>
                        <a:pt x="20" y="971"/>
                      </a:lnTo>
                      <a:lnTo>
                        <a:pt x="35" y="967"/>
                      </a:lnTo>
                      <a:lnTo>
                        <a:pt x="43" y="977"/>
                      </a:lnTo>
                      <a:lnTo>
                        <a:pt x="44" y="982"/>
                      </a:lnTo>
                      <a:lnTo>
                        <a:pt x="32" y="990"/>
                      </a:lnTo>
                      <a:lnTo>
                        <a:pt x="33" y="1003"/>
                      </a:lnTo>
                      <a:lnTo>
                        <a:pt x="19" y="1006"/>
                      </a:lnTo>
                      <a:lnTo>
                        <a:pt x="9" y="999"/>
                      </a:lnTo>
                      <a:lnTo>
                        <a:pt x="11" y="1017"/>
                      </a:lnTo>
                      <a:lnTo>
                        <a:pt x="9" y="1030"/>
                      </a:lnTo>
                      <a:lnTo>
                        <a:pt x="0" y="1030"/>
                      </a:lnTo>
                      <a:lnTo>
                        <a:pt x="22" y="1053"/>
                      </a:lnTo>
                      <a:lnTo>
                        <a:pt x="33" y="1066"/>
                      </a:lnTo>
                      <a:lnTo>
                        <a:pt x="39" y="1084"/>
                      </a:lnTo>
                      <a:lnTo>
                        <a:pt x="61" y="1097"/>
                      </a:lnTo>
                      <a:lnTo>
                        <a:pt x="85" y="1110"/>
                      </a:lnTo>
                      <a:lnTo>
                        <a:pt x="108" y="1110"/>
                      </a:lnTo>
                      <a:lnTo>
                        <a:pt x="141" y="1088"/>
                      </a:lnTo>
                      <a:lnTo>
                        <a:pt x="174" y="1064"/>
                      </a:lnTo>
                      <a:lnTo>
                        <a:pt x="204" y="1023"/>
                      </a:lnTo>
                      <a:lnTo>
                        <a:pt x="209" y="1019"/>
                      </a:lnTo>
                      <a:lnTo>
                        <a:pt x="217" y="1032"/>
                      </a:lnTo>
                      <a:lnTo>
                        <a:pt x="232" y="1023"/>
                      </a:lnTo>
                      <a:lnTo>
                        <a:pt x="237" y="1008"/>
                      </a:lnTo>
                      <a:lnTo>
                        <a:pt x="239" y="990"/>
                      </a:lnTo>
                      <a:lnTo>
                        <a:pt x="254" y="967"/>
                      </a:lnTo>
                      <a:lnTo>
                        <a:pt x="248" y="993"/>
                      </a:lnTo>
                      <a:lnTo>
                        <a:pt x="256" y="997"/>
                      </a:lnTo>
                      <a:lnTo>
                        <a:pt x="252" y="1008"/>
                      </a:lnTo>
                      <a:lnTo>
                        <a:pt x="256" y="1028"/>
                      </a:lnTo>
                      <a:lnTo>
                        <a:pt x="263" y="1045"/>
                      </a:lnTo>
                      <a:lnTo>
                        <a:pt x="272" y="1040"/>
                      </a:lnTo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</p:grpSp>
          <p:grpSp>
            <p:nvGrpSpPr>
              <p:cNvPr id="63585" name="Group 96"/>
              <p:cNvGrpSpPr>
                <a:grpSpLocks noChangeAspect="1"/>
              </p:cNvGrpSpPr>
              <p:nvPr/>
            </p:nvGrpSpPr>
            <p:grpSpPr bwMode="auto">
              <a:xfrm>
                <a:off x="2129" y="532"/>
                <a:ext cx="641" cy="635"/>
                <a:chOff x="2129" y="532"/>
                <a:chExt cx="641" cy="635"/>
              </a:xfrm>
            </p:grpSpPr>
            <p:sp>
              <p:nvSpPr>
                <p:cNvPr id="63586" name="Freeform 97"/>
                <p:cNvSpPr>
                  <a:spLocks noChangeAspect="1"/>
                </p:cNvSpPr>
                <p:nvPr/>
              </p:nvSpPr>
              <p:spPr bwMode="auto">
                <a:xfrm>
                  <a:off x="2433" y="726"/>
                  <a:ext cx="30" cy="39"/>
                </a:xfrm>
                <a:custGeom>
                  <a:avLst/>
                  <a:gdLst>
                    <a:gd name="T0" fmla="*/ 30 w 30"/>
                    <a:gd name="T1" fmla="*/ 6 h 39"/>
                    <a:gd name="T2" fmla="*/ 27 w 30"/>
                    <a:gd name="T3" fmla="*/ 15 h 39"/>
                    <a:gd name="T4" fmla="*/ 30 w 30"/>
                    <a:gd name="T5" fmla="*/ 33 h 39"/>
                    <a:gd name="T6" fmla="*/ 9 w 30"/>
                    <a:gd name="T7" fmla="*/ 39 h 39"/>
                    <a:gd name="T8" fmla="*/ 0 w 30"/>
                    <a:gd name="T9" fmla="*/ 30 h 39"/>
                    <a:gd name="T10" fmla="*/ 0 w 30"/>
                    <a:gd name="T11" fmla="*/ 15 h 39"/>
                    <a:gd name="T12" fmla="*/ 6 w 30"/>
                    <a:gd name="T13" fmla="*/ 0 h 39"/>
                    <a:gd name="T14" fmla="*/ 30 w 30"/>
                    <a:gd name="T15" fmla="*/ 6 h 3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"/>
                    <a:gd name="T25" fmla="*/ 0 h 39"/>
                    <a:gd name="T26" fmla="*/ 30 w 30"/>
                    <a:gd name="T27" fmla="*/ 39 h 3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" h="39">
                      <a:moveTo>
                        <a:pt x="30" y="6"/>
                      </a:moveTo>
                      <a:lnTo>
                        <a:pt x="27" y="15"/>
                      </a:lnTo>
                      <a:lnTo>
                        <a:pt x="30" y="33"/>
                      </a:lnTo>
                      <a:lnTo>
                        <a:pt x="9" y="39"/>
                      </a:lnTo>
                      <a:lnTo>
                        <a:pt x="0" y="30"/>
                      </a:lnTo>
                      <a:lnTo>
                        <a:pt x="0" y="15"/>
                      </a:lnTo>
                      <a:lnTo>
                        <a:pt x="6" y="0"/>
                      </a:lnTo>
                      <a:lnTo>
                        <a:pt x="30" y="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87" name="Freeform 98"/>
                <p:cNvSpPr>
                  <a:spLocks noChangeAspect="1"/>
                </p:cNvSpPr>
                <p:nvPr/>
              </p:nvSpPr>
              <p:spPr bwMode="auto">
                <a:xfrm>
                  <a:off x="2385" y="753"/>
                  <a:ext cx="27" cy="21"/>
                </a:xfrm>
                <a:custGeom>
                  <a:avLst/>
                  <a:gdLst>
                    <a:gd name="T0" fmla="*/ 24 w 27"/>
                    <a:gd name="T1" fmla="*/ 0 h 21"/>
                    <a:gd name="T2" fmla="*/ 27 w 27"/>
                    <a:gd name="T3" fmla="*/ 15 h 21"/>
                    <a:gd name="T4" fmla="*/ 6 w 27"/>
                    <a:gd name="T5" fmla="*/ 21 h 21"/>
                    <a:gd name="T6" fmla="*/ 0 w 27"/>
                    <a:gd name="T7" fmla="*/ 6 h 21"/>
                    <a:gd name="T8" fmla="*/ 24 w 27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"/>
                    <a:gd name="T16" fmla="*/ 0 h 21"/>
                    <a:gd name="T17" fmla="*/ 27 w 2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" h="21">
                      <a:moveTo>
                        <a:pt x="24" y="0"/>
                      </a:moveTo>
                      <a:lnTo>
                        <a:pt x="27" y="15"/>
                      </a:lnTo>
                      <a:lnTo>
                        <a:pt x="6" y="21"/>
                      </a:lnTo>
                      <a:lnTo>
                        <a:pt x="0" y="6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88" name="Freeform 99"/>
                <p:cNvSpPr>
                  <a:spLocks noChangeAspect="1"/>
                </p:cNvSpPr>
                <p:nvPr/>
              </p:nvSpPr>
              <p:spPr bwMode="auto">
                <a:xfrm>
                  <a:off x="2394" y="709"/>
                  <a:ext cx="33" cy="26"/>
                </a:xfrm>
                <a:custGeom>
                  <a:avLst/>
                  <a:gdLst>
                    <a:gd name="T0" fmla="*/ 0 w 33"/>
                    <a:gd name="T1" fmla="*/ 17 h 26"/>
                    <a:gd name="T2" fmla="*/ 24 w 33"/>
                    <a:gd name="T3" fmla="*/ 26 h 26"/>
                    <a:gd name="T4" fmla="*/ 33 w 33"/>
                    <a:gd name="T5" fmla="*/ 6 h 26"/>
                    <a:gd name="T6" fmla="*/ 18 w 33"/>
                    <a:gd name="T7" fmla="*/ 0 h 26"/>
                    <a:gd name="T8" fmla="*/ 9 w 33"/>
                    <a:gd name="T9" fmla="*/ 6 h 26"/>
                    <a:gd name="T10" fmla="*/ 0 w 33"/>
                    <a:gd name="T11" fmla="*/ 11 h 26"/>
                    <a:gd name="T12" fmla="*/ 0 w 33"/>
                    <a:gd name="T13" fmla="*/ 17 h 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3"/>
                    <a:gd name="T22" fmla="*/ 0 h 26"/>
                    <a:gd name="T23" fmla="*/ 33 w 33"/>
                    <a:gd name="T24" fmla="*/ 26 h 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3" h="26">
                      <a:moveTo>
                        <a:pt x="0" y="17"/>
                      </a:moveTo>
                      <a:lnTo>
                        <a:pt x="24" y="26"/>
                      </a:lnTo>
                      <a:lnTo>
                        <a:pt x="33" y="6"/>
                      </a:lnTo>
                      <a:lnTo>
                        <a:pt x="18" y="0"/>
                      </a:lnTo>
                      <a:lnTo>
                        <a:pt x="9" y="6"/>
                      </a:lnTo>
                      <a:lnTo>
                        <a:pt x="0" y="11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89" name="Freeform 100"/>
                <p:cNvSpPr>
                  <a:spLocks noChangeAspect="1"/>
                </p:cNvSpPr>
                <p:nvPr/>
              </p:nvSpPr>
              <p:spPr bwMode="auto">
                <a:xfrm>
                  <a:off x="2433" y="686"/>
                  <a:ext cx="24" cy="16"/>
                </a:xfrm>
                <a:custGeom>
                  <a:avLst/>
                  <a:gdLst>
                    <a:gd name="T0" fmla="*/ 0 w 24"/>
                    <a:gd name="T1" fmla="*/ 16 h 16"/>
                    <a:gd name="T2" fmla="*/ 18 w 24"/>
                    <a:gd name="T3" fmla="*/ 0 h 16"/>
                    <a:gd name="T4" fmla="*/ 24 w 24"/>
                    <a:gd name="T5" fmla="*/ 6 h 16"/>
                    <a:gd name="T6" fmla="*/ 0 w 24"/>
                    <a:gd name="T7" fmla="*/ 16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"/>
                    <a:gd name="T13" fmla="*/ 0 h 16"/>
                    <a:gd name="T14" fmla="*/ 24 w 24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" h="16">
                      <a:moveTo>
                        <a:pt x="0" y="16"/>
                      </a:moveTo>
                      <a:lnTo>
                        <a:pt x="18" y="0"/>
                      </a:lnTo>
                      <a:lnTo>
                        <a:pt x="24" y="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90" name="Freeform 101"/>
                <p:cNvSpPr>
                  <a:spLocks noChangeAspect="1"/>
                </p:cNvSpPr>
                <p:nvPr/>
              </p:nvSpPr>
              <p:spPr bwMode="auto">
                <a:xfrm>
                  <a:off x="2345" y="762"/>
                  <a:ext cx="18" cy="18"/>
                </a:xfrm>
                <a:custGeom>
                  <a:avLst/>
                  <a:gdLst>
                    <a:gd name="T0" fmla="*/ 15 w 18"/>
                    <a:gd name="T1" fmla="*/ 0 h 18"/>
                    <a:gd name="T2" fmla="*/ 18 w 18"/>
                    <a:gd name="T3" fmla="*/ 15 h 18"/>
                    <a:gd name="T4" fmla="*/ 0 w 18"/>
                    <a:gd name="T5" fmla="*/ 18 h 18"/>
                    <a:gd name="T6" fmla="*/ 15 w 18"/>
                    <a:gd name="T7" fmla="*/ 0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"/>
                    <a:gd name="T13" fmla="*/ 0 h 18"/>
                    <a:gd name="T14" fmla="*/ 18 w 18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" h="18">
                      <a:moveTo>
                        <a:pt x="15" y="0"/>
                      </a:moveTo>
                      <a:lnTo>
                        <a:pt x="18" y="15"/>
                      </a:lnTo>
                      <a:lnTo>
                        <a:pt x="0" y="18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91" name="Freeform 102"/>
                <p:cNvSpPr>
                  <a:spLocks noChangeAspect="1"/>
                </p:cNvSpPr>
                <p:nvPr/>
              </p:nvSpPr>
              <p:spPr bwMode="auto">
                <a:xfrm>
                  <a:off x="2536" y="637"/>
                  <a:ext cx="33" cy="27"/>
                </a:xfrm>
                <a:custGeom>
                  <a:avLst/>
                  <a:gdLst>
                    <a:gd name="T0" fmla="*/ 15 w 33"/>
                    <a:gd name="T1" fmla="*/ 0 h 27"/>
                    <a:gd name="T2" fmla="*/ 0 w 33"/>
                    <a:gd name="T3" fmla="*/ 12 h 27"/>
                    <a:gd name="T4" fmla="*/ 21 w 33"/>
                    <a:gd name="T5" fmla="*/ 27 h 27"/>
                    <a:gd name="T6" fmla="*/ 33 w 33"/>
                    <a:gd name="T7" fmla="*/ 12 h 27"/>
                    <a:gd name="T8" fmla="*/ 15 w 33"/>
                    <a:gd name="T9" fmla="*/ 0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27"/>
                    <a:gd name="T17" fmla="*/ 33 w 33"/>
                    <a:gd name="T18" fmla="*/ 27 h 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27">
                      <a:moveTo>
                        <a:pt x="15" y="0"/>
                      </a:moveTo>
                      <a:lnTo>
                        <a:pt x="0" y="12"/>
                      </a:lnTo>
                      <a:lnTo>
                        <a:pt x="21" y="27"/>
                      </a:lnTo>
                      <a:lnTo>
                        <a:pt x="33" y="1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92" name="Freeform 103"/>
                <p:cNvSpPr>
                  <a:spLocks noChangeAspect="1"/>
                </p:cNvSpPr>
                <p:nvPr/>
              </p:nvSpPr>
              <p:spPr bwMode="auto">
                <a:xfrm>
                  <a:off x="2566" y="613"/>
                  <a:ext cx="33" cy="27"/>
                </a:xfrm>
                <a:custGeom>
                  <a:avLst/>
                  <a:gdLst>
                    <a:gd name="T0" fmla="*/ 0 w 33"/>
                    <a:gd name="T1" fmla="*/ 9 h 27"/>
                    <a:gd name="T2" fmla="*/ 15 w 33"/>
                    <a:gd name="T3" fmla="*/ 27 h 27"/>
                    <a:gd name="T4" fmla="*/ 33 w 33"/>
                    <a:gd name="T5" fmla="*/ 15 h 27"/>
                    <a:gd name="T6" fmla="*/ 18 w 33"/>
                    <a:gd name="T7" fmla="*/ 0 h 27"/>
                    <a:gd name="T8" fmla="*/ 0 w 33"/>
                    <a:gd name="T9" fmla="*/ 9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27"/>
                    <a:gd name="T17" fmla="*/ 33 w 33"/>
                    <a:gd name="T18" fmla="*/ 27 h 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27">
                      <a:moveTo>
                        <a:pt x="0" y="9"/>
                      </a:moveTo>
                      <a:lnTo>
                        <a:pt x="15" y="27"/>
                      </a:lnTo>
                      <a:lnTo>
                        <a:pt x="33" y="15"/>
                      </a:lnTo>
                      <a:lnTo>
                        <a:pt x="18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93" name="Freeform 104"/>
                <p:cNvSpPr>
                  <a:spLocks noChangeAspect="1"/>
                </p:cNvSpPr>
                <p:nvPr/>
              </p:nvSpPr>
              <p:spPr bwMode="auto">
                <a:xfrm>
                  <a:off x="2653" y="562"/>
                  <a:ext cx="48" cy="33"/>
                </a:xfrm>
                <a:custGeom>
                  <a:avLst/>
                  <a:gdLst>
                    <a:gd name="T0" fmla="*/ 21 w 48"/>
                    <a:gd name="T1" fmla="*/ 9 h 33"/>
                    <a:gd name="T2" fmla="*/ 30 w 48"/>
                    <a:gd name="T3" fmla="*/ 15 h 33"/>
                    <a:gd name="T4" fmla="*/ 48 w 48"/>
                    <a:gd name="T5" fmla="*/ 0 h 33"/>
                    <a:gd name="T6" fmla="*/ 39 w 48"/>
                    <a:gd name="T7" fmla="*/ 30 h 33"/>
                    <a:gd name="T8" fmla="*/ 21 w 48"/>
                    <a:gd name="T9" fmla="*/ 33 h 33"/>
                    <a:gd name="T10" fmla="*/ 0 w 48"/>
                    <a:gd name="T11" fmla="*/ 12 h 33"/>
                    <a:gd name="T12" fmla="*/ 21 w 48"/>
                    <a:gd name="T13" fmla="*/ 9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8"/>
                    <a:gd name="T22" fmla="*/ 0 h 33"/>
                    <a:gd name="T23" fmla="*/ 48 w 48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8" h="33">
                      <a:moveTo>
                        <a:pt x="21" y="9"/>
                      </a:moveTo>
                      <a:lnTo>
                        <a:pt x="30" y="15"/>
                      </a:lnTo>
                      <a:lnTo>
                        <a:pt x="48" y="0"/>
                      </a:lnTo>
                      <a:lnTo>
                        <a:pt x="39" y="30"/>
                      </a:lnTo>
                      <a:lnTo>
                        <a:pt x="21" y="33"/>
                      </a:lnTo>
                      <a:lnTo>
                        <a:pt x="0" y="12"/>
                      </a:lnTo>
                      <a:lnTo>
                        <a:pt x="21" y="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94" name="Freeform 105"/>
                <p:cNvSpPr>
                  <a:spLocks noChangeAspect="1"/>
                </p:cNvSpPr>
                <p:nvPr/>
              </p:nvSpPr>
              <p:spPr bwMode="auto">
                <a:xfrm>
                  <a:off x="2746" y="532"/>
                  <a:ext cx="24" cy="18"/>
                </a:xfrm>
                <a:custGeom>
                  <a:avLst/>
                  <a:gdLst>
                    <a:gd name="T0" fmla="*/ 12 w 24"/>
                    <a:gd name="T1" fmla="*/ 0 h 18"/>
                    <a:gd name="T2" fmla="*/ 21 w 24"/>
                    <a:gd name="T3" fmla="*/ 6 h 18"/>
                    <a:gd name="T4" fmla="*/ 24 w 24"/>
                    <a:gd name="T5" fmla="*/ 18 h 18"/>
                    <a:gd name="T6" fmla="*/ 0 w 24"/>
                    <a:gd name="T7" fmla="*/ 18 h 18"/>
                    <a:gd name="T8" fmla="*/ 12 w 24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8"/>
                    <a:gd name="T17" fmla="*/ 24 w 24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8">
                      <a:moveTo>
                        <a:pt x="12" y="0"/>
                      </a:moveTo>
                      <a:lnTo>
                        <a:pt x="21" y="6"/>
                      </a:lnTo>
                      <a:lnTo>
                        <a:pt x="24" y="18"/>
                      </a:lnTo>
                      <a:lnTo>
                        <a:pt x="0" y="18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  <p:sp>
              <p:nvSpPr>
                <p:cNvPr id="63595" name="Freeform 106"/>
                <p:cNvSpPr>
                  <a:spLocks noChangeAspect="1"/>
                </p:cNvSpPr>
                <p:nvPr/>
              </p:nvSpPr>
              <p:spPr bwMode="auto">
                <a:xfrm>
                  <a:off x="2129" y="1146"/>
                  <a:ext cx="36" cy="21"/>
                </a:xfrm>
                <a:custGeom>
                  <a:avLst/>
                  <a:gdLst>
                    <a:gd name="T0" fmla="*/ 36 w 36"/>
                    <a:gd name="T1" fmla="*/ 12 h 21"/>
                    <a:gd name="T2" fmla="*/ 9 w 36"/>
                    <a:gd name="T3" fmla="*/ 0 h 21"/>
                    <a:gd name="T4" fmla="*/ 0 w 36"/>
                    <a:gd name="T5" fmla="*/ 9 h 21"/>
                    <a:gd name="T6" fmla="*/ 3 w 36"/>
                    <a:gd name="T7" fmla="*/ 21 h 21"/>
                    <a:gd name="T8" fmla="*/ 36 w 36"/>
                    <a:gd name="T9" fmla="*/ 12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1"/>
                    <a:gd name="T17" fmla="*/ 36 w 36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1">
                      <a:moveTo>
                        <a:pt x="36" y="12"/>
                      </a:moveTo>
                      <a:lnTo>
                        <a:pt x="9" y="0"/>
                      </a:lnTo>
                      <a:lnTo>
                        <a:pt x="0" y="9"/>
                      </a:lnTo>
                      <a:lnTo>
                        <a:pt x="3" y="21"/>
                      </a:lnTo>
                      <a:lnTo>
                        <a:pt x="36" y="1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b="1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63596" name="Freeform 107"/>
            <p:cNvSpPr>
              <a:spLocks noChangeAspect="1"/>
            </p:cNvSpPr>
            <p:nvPr/>
          </p:nvSpPr>
          <p:spPr bwMode="auto">
            <a:xfrm>
              <a:off x="3130" y="2737"/>
              <a:ext cx="373" cy="167"/>
            </a:xfrm>
            <a:custGeom>
              <a:avLst/>
              <a:gdLst>
                <a:gd name="T0" fmla="*/ 215 w 352"/>
                <a:gd name="T1" fmla="*/ 18 h 157"/>
                <a:gd name="T2" fmla="*/ 236 w 352"/>
                <a:gd name="T3" fmla="*/ 0 h 157"/>
                <a:gd name="T4" fmla="*/ 261 w 352"/>
                <a:gd name="T5" fmla="*/ 0 h 157"/>
                <a:gd name="T6" fmla="*/ 271 w 352"/>
                <a:gd name="T7" fmla="*/ 21 h 157"/>
                <a:gd name="T8" fmla="*/ 295 w 352"/>
                <a:gd name="T9" fmla="*/ 2 h 157"/>
                <a:gd name="T10" fmla="*/ 318 w 352"/>
                <a:gd name="T11" fmla="*/ 6 h 157"/>
                <a:gd name="T12" fmla="*/ 355 w 352"/>
                <a:gd name="T13" fmla="*/ 50 h 157"/>
                <a:gd name="T14" fmla="*/ 395 w 352"/>
                <a:gd name="T15" fmla="*/ 67 h 157"/>
                <a:gd name="T16" fmla="*/ 406 w 352"/>
                <a:gd name="T17" fmla="*/ 71 h 157"/>
                <a:gd name="T18" fmla="*/ 426 w 352"/>
                <a:gd name="T19" fmla="*/ 53 h 157"/>
                <a:gd name="T20" fmla="*/ 447 w 352"/>
                <a:gd name="T21" fmla="*/ 47 h 157"/>
                <a:gd name="T22" fmla="*/ 501 w 352"/>
                <a:gd name="T23" fmla="*/ 60 h 157"/>
                <a:gd name="T24" fmla="*/ 570 w 352"/>
                <a:gd name="T25" fmla="*/ 78 h 157"/>
                <a:gd name="T26" fmla="*/ 628 w 352"/>
                <a:gd name="T27" fmla="*/ 94 h 157"/>
                <a:gd name="T28" fmla="*/ 609 w 352"/>
                <a:gd name="T29" fmla="*/ 119 h 157"/>
                <a:gd name="T30" fmla="*/ 570 w 352"/>
                <a:gd name="T31" fmla="*/ 156 h 157"/>
                <a:gd name="T32" fmla="*/ 563 w 352"/>
                <a:gd name="T33" fmla="*/ 172 h 157"/>
                <a:gd name="T34" fmla="*/ 565 w 352"/>
                <a:gd name="T35" fmla="*/ 199 h 157"/>
                <a:gd name="T36" fmla="*/ 538 w 352"/>
                <a:gd name="T37" fmla="*/ 199 h 157"/>
                <a:gd name="T38" fmla="*/ 512 w 352"/>
                <a:gd name="T39" fmla="*/ 177 h 157"/>
                <a:gd name="T40" fmla="*/ 484 w 352"/>
                <a:gd name="T41" fmla="*/ 172 h 157"/>
                <a:gd name="T42" fmla="*/ 419 w 352"/>
                <a:gd name="T43" fmla="*/ 187 h 157"/>
                <a:gd name="T44" fmla="*/ 398 w 352"/>
                <a:gd name="T45" fmla="*/ 202 h 157"/>
                <a:gd name="T46" fmla="*/ 378 w 352"/>
                <a:gd name="T47" fmla="*/ 229 h 157"/>
                <a:gd name="T48" fmla="*/ 340 w 352"/>
                <a:gd name="T49" fmla="*/ 255 h 157"/>
                <a:gd name="T50" fmla="*/ 319 w 352"/>
                <a:gd name="T51" fmla="*/ 255 h 157"/>
                <a:gd name="T52" fmla="*/ 298 w 352"/>
                <a:gd name="T53" fmla="*/ 234 h 157"/>
                <a:gd name="T54" fmla="*/ 277 w 352"/>
                <a:gd name="T55" fmla="*/ 234 h 157"/>
                <a:gd name="T56" fmla="*/ 206 w 352"/>
                <a:gd name="T57" fmla="*/ 268 h 157"/>
                <a:gd name="T58" fmla="*/ 172 w 352"/>
                <a:gd name="T59" fmla="*/ 288 h 157"/>
                <a:gd name="T60" fmla="*/ 146 w 352"/>
                <a:gd name="T61" fmla="*/ 291 h 157"/>
                <a:gd name="T62" fmla="*/ 89 w 352"/>
                <a:gd name="T63" fmla="*/ 288 h 157"/>
                <a:gd name="T64" fmla="*/ 65 w 352"/>
                <a:gd name="T65" fmla="*/ 288 h 157"/>
                <a:gd name="T66" fmla="*/ 49 w 352"/>
                <a:gd name="T67" fmla="*/ 260 h 157"/>
                <a:gd name="T68" fmla="*/ 38 w 352"/>
                <a:gd name="T69" fmla="*/ 250 h 157"/>
                <a:gd name="T70" fmla="*/ 21 w 352"/>
                <a:gd name="T71" fmla="*/ 240 h 157"/>
                <a:gd name="T72" fmla="*/ 5 w 352"/>
                <a:gd name="T73" fmla="*/ 227 h 157"/>
                <a:gd name="T74" fmla="*/ 0 w 352"/>
                <a:gd name="T75" fmla="*/ 199 h 157"/>
                <a:gd name="T76" fmla="*/ 0 w 352"/>
                <a:gd name="T77" fmla="*/ 166 h 157"/>
                <a:gd name="T78" fmla="*/ 60 w 352"/>
                <a:gd name="T79" fmla="*/ 140 h 157"/>
                <a:gd name="T80" fmla="*/ 128 w 352"/>
                <a:gd name="T81" fmla="*/ 140 h 157"/>
                <a:gd name="T82" fmla="*/ 171 w 352"/>
                <a:gd name="T83" fmla="*/ 103 h 157"/>
                <a:gd name="T84" fmla="*/ 175 w 352"/>
                <a:gd name="T85" fmla="*/ 34 h 157"/>
                <a:gd name="T86" fmla="*/ 215 w 352"/>
                <a:gd name="T87" fmla="*/ 18 h 15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52"/>
                <a:gd name="T133" fmla="*/ 0 h 157"/>
                <a:gd name="T134" fmla="*/ 352 w 352"/>
                <a:gd name="T135" fmla="*/ 157 h 15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52" h="157">
                  <a:moveTo>
                    <a:pt x="120" y="8"/>
                  </a:moveTo>
                  <a:lnTo>
                    <a:pt x="132" y="0"/>
                  </a:lnTo>
                  <a:lnTo>
                    <a:pt x="146" y="0"/>
                  </a:lnTo>
                  <a:lnTo>
                    <a:pt x="152" y="11"/>
                  </a:lnTo>
                  <a:lnTo>
                    <a:pt x="165" y="2"/>
                  </a:lnTo>
                  <a:lnTo>
                    <a:pt x="178" y="6"/>
                  </a:lnTo>
                  <a:lnTo>
                    <a:pt x="198" y="27"/>
                  </a:lnTo>
                  <a:lnTo>
                    <a:pt x="220" y="36"/>
                  </a:lnTo>
                  <a:lnTo>
                    <a:pt x="228" y="38"/>
                  </a:lnTo>
                  <a:lnTo>
                    <a:pt x="239" y="29"/>
                  </a:lnTo>
                  <a:lnTo>
                    <a:pt x="250" y="25"/>
                  </a:lnTo>
                  <a:lnTo>
                    <a:pt x="280" y="33"/>
                  </a:lnTo>
                  <a:lnTo>
                    <a:pt x="320" y="42"/>
                  </a:lnTo>
                  <a:lnTo>
                    <a:pt x="352" y="51"/>
                  </a:lnTo>
                  <a:lnTo>
                    <a:pt x="341" y="64"/>
                  </a:lnTo>
                  <a:lnTo>
                    <a:pt x="320" y="85"/>
                  </a:lnTo>
                  <a:lnTo>
                    <a:pt x="315" y="92"/>
                  </a:lnTo>
                  <a:lnTo>
                    <a:pt x="317" y="107"/>
                  </a:lnTo>
                  <a:lnTo>
                    <a:pt x="302" y="107"/>
                  </a:lnTo>
                  <a:lnTo>
                    <a:pt x="287" y="96"/>
                  </a:lnTo>
                  <a:lnTo>
                    <a:pt x="272" y="92"/>
                  </a:lnTo>
                  <a:lnTo>
                    <a:pt x="233" y="101"/>
                  </a:lnTo>
                  <a:lnTo>
                    <a:pt x="223" y="110"/>
                  </a:lnTo>
                  <a:lnTo>
                    <a:pt x="212" y="124"/>
                  </a:lnTo>
                  <a:lnTo>
                    <a:pt x="191" y="137"/>
                  </a:lnTo>
                  <a:lnTo>
                    <a:pt x="179" y="137"/>
                  </a:lnTo>
                  <a:lnTo>
                    <a:pt x="166" y="126"/>
                  </a:lnTo>
                  <a:lnTo>
                    <a:pt x="155" y="126"/>
                  </a:lnTo>
                  <a:lnTo>
                    <a:pt x="115" y="145"/>
                  </a:lnTo>
                  <a:lnTo>
                    <a:pt x="96" y="155"/>
                  </a:lnTo>
                  <a:lnTo>
                    <a:pt x="82" y="157"/>
                  </a:lnTo>
                  <a:lnTo>
                    <a:pt x="50" y="155"/>
                  </a:lnTo>
                  <a:lnTo>
                    <a:pt x="37" y="155"/>
                  </a:lnTo>
                  <a:lnTo>
                    <a:pt x="27" y="140"/>
                  </a:lnTo>
                  <a:lnTo>
                    <a:pt x="22" y="135"/>
                  </a:lnTo>
                  <a:lnTo>
                    <a:pt x="11" y="129"/>
                  </a:lnTo>
                  <a:lnTo>
                    <a:pt x="5" y="122"/>
                  </a:lnTo>
                  <a:lnTo>
                    <a:pt x="0" y="107"/>
                  </a:lnTo>
                  <a:lnTo>
                    <a:pt x="0" y="90"/>
                  </a:lnTo>
                  <a:lnTo>
                    <a:pt x="34" y="76"/>
                  </a:lnTo>
                  <a:lnTo>
                    <a:pt x="72" y="76"/>
                  </a:lnTo>
                  <a:lnTo>
                    <a:pt x="95" y="55"/>
                  </a:lnTo>
                  <a:lnTo>
                    <a:pt x="98" y="19"/>
                  </a:lnTo>
                  <a:lnTo>
                    <a:pt x="120" y="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latin typeface="Calibri" pitchFamily="34" charset="0"/>
              </a:endParaRPr>
            </a:p>
          </p:txBody>
        </p:sp>
        <p:sp>
          <p:nvSpPr>
            <p:cNvPr id="63597" name="Text Box 108"/>
            <p:cNvSpPr txBox="1">
              <a:spLocks noChangeArrowheads="1"/>
            </p:cNvSpPr>
            <p:nvPr/>
          </p:nvSpPr>
          <p:spPr bwMode="auto">
            <a:xfrm>
              <a:off x="567" y="2069"/>
              <a:ext cx="1315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0099FF"/>
                  </a:solidFill>
                  <a:latin typeface="Calibri" pitchFamily="34" charset="0"/>
                  <a:cs typeface="Arial" charset="0"/>
                </a:rPr>
                <a:t>UK (120)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0099FF"/>
                  </a:solidFill>
                  <a:latin typeface="Calibri" pitchFamily="34" charset="0"/>
                  <a:cs typeface="Arial" charset="0"/>
                </a:rPr>
                <a:t>Ireland (6)</a:t>
              </a:r>
            </a:p>
          </p:txBody>
        </p:sp>
        <p:sp>
          <p:nvSpPr>
            <p:cNvPr id="63598" name="Text Box 109"/>
            <p:cNvSpPr txBox="1">
              <a:spLocks noChangeArrowheads="1"/>
            </p:cNvSpPr>
            <p:nvPr/>
          </p:nvSpPr>
          <p:spPr bwMode="auto">
            <a:xfrm>
              <a:off x="3878" y="748"/>
              <a:ext cx="1089" cy="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chemeClr val="accent2"/>
                  </a:solidFill>
                  <a:latin typeface="Calibri" pitchFamily="34" charset="0"/>
                  <a:cs typeface="Arial" charset="0"/>
                </a:rPr>
                <a:t>Denmark (8)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chemeClr val="accent2"/>
                  </a:solidFill>
                  <a:latin typeface="Calibri" pitchFamily="34" charset="0"/>
                  <a:cs typeface="Arial" charset="0"/>
                </a:rPr>
                <a:t>Finland (8)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chemeClr val="accent2"/>
                  </a:solidFill>
                  <a:latin typeface="Calibri" pitchFamily="34" charset="0"/>
                  <a:cs typeface="Arial" charset="0"/>
                </a:rPr>
                <a:t>Norway (8)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chemeClr val="accent2"/>
                  </a:solidFill>
                  <a:latin typeface="Calibri" pitchFamily="34" charset="0"/>
                  <a:cs typeface="Arial" charset="0"/>
                </a:rPr>
                <a:t>Sweden (14)</a:t>
              </a:r>
            </a:p>
          </p:txBody>
        </p:sp>
        <p:sp>
          <p:nvSpPr>
            <p:cNvPr id="63599" name="Text Box 110"/>
            <p:cNvSpPr txBox="1">
              <a:spLocks noChangeArrowheads="1"/>
            </p:cNvSpPr>
            <p:nvPr/>
          </p:nvSpPr>
          <p:spPr bwMode="auto">
            <a:xfrm>
              <a:off x="3878" y="1593"/>
              <a:ext cx="907" cy="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FF9900"/>
                  </a:solidFill>
                  <a:latin typeface="Calibri" pitchFamily="34" charset="0"/>
                  <a:cs typeface="Arial" charset="0"/>
                </a:rPr>
                <a:t>Estonia (6)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FF9900"/>
                  </a:solidFill>
                  <a:latin typeface="Calibri" pitchFamily="34" charset="0"/>
                  <a:cs typeface="Arial" charset="0"/>
                </a:rPr>
                <a:t>Latvia (11)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FF9900"/>
                  </a:solidFill>
                  <a:latin typeface="Calibri" pitchFamily="34" charset="0"/>
                  <a:cs typeface="Arial" charset="0"/>
                </a:rPr>
                <a:t>Lithuania (11)</a:t>
              </a:r>
            </a:p>
          </p:txBody>
        </p:sp>
        <p:sp>
          <p:nvSpPr>
            <p:cNvPr id="63600" name="Text Box 111"/>
            <p:cNvSpPr txBox="1">
              <a:spLocks noChangeArrowheads="1"/>
            </p:cNvSpPr>
            <p:nvPr/>
          </p:nvSpPr>
          <p:spPr bwMode="auto">
            <a:xfrm>
              <a:off x="3878" y="2205"/>
              <a:ext cx="1315" cy="1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latin typeface="Calibri" pitchFamily="34" charset="0"/>
                  <a:cs typeface="Arial" charset="0"/>
                </a:rPr>
                <a:t>Czech Republic (15)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latin typeface="Calibri" pitchFamily="34" charset="0"/>
                  <a:cs typeface="Arial" charset="0"/>
                </a:rPr>
                <a:t>Hungary (15)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latin typeface="Calibri" pitchFamily="34" charset="0"/>
                  <a:cs typeface="Arial" charset="0"/>
                </a:rPr>
                <a:t>Poland (77)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latin typeface="Calibri" pitchFamily="34" charset="0"/>
                  <a:cs typeface="Arial" charset="0"/>
                </a:rPr>
                <a:t>Slovakia (8)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latin typeface="Calibri" pitchFamily="34" charset="0"/>
                  <a:cs typeface="Arial" charset="0"/>
                </a:rPr>
                <a:t>Slovenia (3)</a:t>
              </a:r>
            </a:p>
          </p:txBody>
        </p:sp>
        <p:sp>
          <p:nvSpPr>
            <p:cNvPr id="63601" name="Text Box 112"/>
            <p:cNvSpPr txBox="1">
              <a:spLocks noChangeArrowheads="1"/>
            </p:cNvSpPr>
            <p:nvPr/>
          </p:nvSpPr>
          <p:spPr bwMode="auto">
            <a:xfrm>
              <a:off x="1745" y="924"/>
              <a:ext cx="999" cy="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chemeClr val="hlink"/>
                  </a:solidFill>
                  <a:latin typeface="Calibri" pitchFamily="34" charset="0"/>
                  <a:cs typeface="Arial" charset="0"/>
                </a:rPr>
                <a:t>Belgium (9)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chemeClr val="hlink"/>
                  </a:solidFill>
                  <a:latin typeface="Calibri" pitchFamily="34" charset="0"/>
                  <a:cs typeface="Arial" charset="0"/>
                </a:rPr>
                <a:t>Netherlands (20)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chemeClr val="hlink"/>
                  </a:solidFill>
                  <a:latin typeface="Calibri" pitchFamily="34" charset="0"/>
                  <a:cs typeface="Arial" charset="0"/>
                </a:rPr>
                <a:t>Luxemburg (2)</a:t>
              </a:r>
            </a:p>
          </p:txBody>
        </p:sp>
        <p:sp>
          <p:nvSpPr>
            <p:cNvPr id="63602" name="Line 113"/>
            <p:cNvSpPr>
              <a:spLocks noChangeShapeType="1"/>
            </p:cNvSpPr>
            <p:nvPr/>
          </p:nvSpPr>
          <p:spPr bwMode="auto">
            <a:xfrm>
              <a:off x="2336" y="1661"/>
              <a:ext cx="136" cy="59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603" name="Text Box 114"/>
            <p:cNvSpPr txBox="1">
              <a:spLocks noChangeArrowheads="1"/>
            </p:cNvSpPr>
            <p:nvPr/>
          </p:nvSpPr>
          <p:spPr bwMode="auto">
            <a:xfrm>
              <a:off x="385" y="3538"/>
              <a:ext cx="1542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CC0000"/>
                  </a:solidFill>
                  <a:latin typeface="Calibri" pitchFamily="34" charset="0"/>
                  <a:cs typeface="Arial" charset="0"/>
                </a:rPr>
                <a:t>Spain (86)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CC0000"/>
                  </a:solidFill>
                  <a:latin typeface="Calibri" pitchFamily="34" charset="0"/>
                  <a:cs typeface="Arial" charset="0"/>
                </a:rPr>
                <a:t>Portugal (16)</a:t>
              </a:r>
            </a:p>
          </p:txBody>
        </p:sp>
        <p:sp>
          <p:nvSpPr>
            <p:cNvPr id="63604" name="Text Box 115"/>
            <p:cNvSpPr txBox="1">
              <a:spLocks noChangeArrowheads="1"/>
            </p:cNvSpPr>
            <p:nvPr/>
          </p:nvSpPr>
          <p:spPr bwMode="auto">
            <a:xfrm>
              <a:off x="158" y="2540"/>
              <a:ext cx="1769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660066"/>
                  </a:solidFill>
                  <a:latin typeface="Calibri" pitchFamily="34" charset="0"/>
                  <a:cs typeface="Arial" charset="0"/>
                </a:rPr>
                <a:t>France (121)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660066"/>
                  </a:solidFill>
                  <a:latin typeface="Calibri" pitchFamily="34" charset="0"/>
                  <a:cs typeface="Arial" charset="0"/>
                </a:rPr>
                <a:t>Switzerland (11)</a:t>
              </a:r>
            </a:p>
          </p:txBody>
        </p:sp>
        <p:sp>
          <p:nvSpPr>
            <p:cNvPr id="63605" name="Text Box 116"/>
            <p:cNvSpPr txBox="1">
              <a:spLocks noChangeArrowheads="1"/>
            </p:cNvSpPr>
            <p:nvPr/>
          </p:nvSpPr>
          <p:spPr bwMode="auto">
            <a:xfrm>
              <a:off x="2972" y="3113"/>
              <a:ext cx="1904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FF9900"/>
                  </a:solidFill>
                  <a:latin typeface="Calibri" pitchFamily="34" charset="0"/>
                  <a:cs typeface="Arial" charset="0"/>
                </a:rPr>
                <a:t>Germany (166)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FF9900"/>
                  </a:solidFill>
                  <a:latin typeface="Calibri" pitchFamily="34" charset="0"/>
                  <a:cs typeface="Arial" charset="0"/>
                </a:rPr>
                <a:t>Austria (12)</a:t>
              </a:r>
            </a:p>
          </p:txBody>
        </p:sp>
        <p:sp>
          <p:nvSpPr>
            <p:cNvPr id="63606" name="Text Box 117"/>
            <p:cNvSpPr txBox="1">
              <a:spLocks noChangeArrowheads="1"/>
            </p:cNvSpPr>
            <p:nvPr/>
          </p:nvSpPr>
          <p:spPr bwMode="auto">
            <a:xfrm>
              <a:off x="2018" y="3810"/>
              <a:ext cx="1452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33CC33"/>
                  </a:solidFill>
                  <a:latin typeface="Calibri" pitchFamily="34" charset="0"/>
                  <a:cs typeface="Arial" charset="0"/>
                </a:rPr>
                <a:t>Italy (116)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GB" sz="1200" b="1">
                  <a:solidFill>
                    <a:srgbClr val="33CC33"/>
                  </a:solidFill>
                  <a:latin typeface="Calibri" pitchFamily="34" charset="0"/>
                  <a:cs typeface="Arial" charset="0"/>
                </a:rPr>
                <a:t>Greece (17)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Stroke care in the E.U.</a:t>
            </a:r>
          </a:p>
        </p:txBody>
      </p:sp>
      <p:pic>
        <p:nvPicPr>
          <p:cNvPr id="646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357171">
            <a:off x="395288" y="1989138"/>
            <a:ext cx="4824412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4632" name="Object 2"/>
          <p:cNvGraphicFramePr>
            <a:graphicFrameLocks noChangeAspect="1"/>
          </p:cNvGraphicFramePr>
          <p:nvPr/>
        </p:nvGraphicFramePr>
        <p:xfrm>
          <a:off x="2484438" y="4056063"/>
          <a:ext cx="4248150" cy="261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35" name="Feuille de calcul" r:id="rId4" imgW="2899440" imgH="1889640" progId="Excel.Sheet.8">
                  <p:embed/>
                </p:oleObj>
              </mc:Choice>
              <mc:Fallback>
                <p:oleObj name="Feuille de calcul" r:id="rId4" imgW="2899440" imgH="188964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056063"/>
                        <a:ext cx="4248150" cy="26130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CC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631" name="Object 1024"/>
          <p:cNvGraphicFramePr>
            <a:graphicFrameLocks noChangeAspect="1"/>
          </p:cNvGraphicFramePr>
          <p:nvPr/>
        </p:nvGraphicFramePr>
        <p:xfrm>
          <a:off x="4716463" y="1196975"/>
          <a:ext cx="3841750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36" name="Graphique" r:id="rId6" imgW="6096135" imgH="4067085" progId="MSGraph.Chart.8">
                  <p:embed followColorScheme="full"/>
                </p:oleObj>
              </mc:Choice>
              <mc:Fallback>
                <p:oleObj name="Graphique" r:id="rId6" imgW="6096135" imgH="4067085" progId="MSGraph.Chart.8">
                  <p:embed followColorScheme="full"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1196975"/>
                        <a:ext cx="3841750" cy="25638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0000CC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Is Europe the appropriate level ?</a:t>
            </a: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113" y="1268760"/>
            <a:ext cx="8010335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Is Europe the appropriate level ?</a:t>
            </a: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1" y="1124744"/>
            <a:ext cx="6624735" cy="509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>
          <a:xfrm>
            <a:off x="611188" y="2852738"/>
            <a:ext cx="7848600" cy="1143000"/>
          </a:xfrm>
        </p:spPr>
        <p:txBody>
          <a:bodyPr/>
          <a:lstStyle/>
          <a:p>
            <a:r>
              <a:rPr lang="en-GB" sz="4800" smtClean="0"/>
              <a:t>Priorities for the next decade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title"/>
          </p:nvPr>
        </p:nvSpPr>
        <p:spPr>
          <a:xfrm>
            <a:off x="1116013" y="0"/>
            <a:ext cx="6911975" cy="1143000"/>
          </a:xfrm>
        </p:spPr>
        <p:txBody>
          <a:bodyPr/>
          <a:lstStyle/>
          <a:p>
            <a:r>
              <a:rPr lang="en-GB" smtClean="0"/>
              <a:t>Priorities for the next decade</a:t>
            </a:r>
          </a:p>
        </p:txBody>
      </p:sp>
      <p:sp>
        <p:nvSpPr>
          <p:cNvPr id="16386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Cliquez pour modifier les styles du texte du masque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Deuxième niveau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Troisième niveau</a:t>
            </a:r>
          </a:p>
          <a:p>
            <a:pPr marL="1600200" lvl="3" indent="-228600">
              <a:spcBef>
                <a:spcPct val="20000"/>
              </a:spcBef>
              <a:buFont typeface="Arial" charset="0"/>
              <a:buChar char="–"/>
            </a:pPr>
            <a:r>
              <a:rPr lang="en-GB" i="1">
                <a:latin typeface="Calibri" pitchFamily="34" charset="0"/>
              </a:rPr>
              <a:t>Quatrième niveau</a:t>
            </a:r>
          </a:p>
          <a:p>
            <a:pPr marL="2057400" lvl="4" indent="-228600">
              <a:spcBef>
                <a:spcPct val="20000"/>
              </a:spcBef>
              <a:buFont typeface="Courier New" pitchFamily="49" charset="0"/>
              <a:buChar char="o"/>
            </a:pPr>
            <a:r>
              <a:rPr lang="en-GB" sz="1600">
                <a:latin typeface="Calibri" pitchFamily="34" charset="0"/>
              </a:rPr>
              <a:t>Cinquième niveau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077913"/>
            <a:ext cx="8247063" cy="5481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55600" lvl="1" indent="-3556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1" dirty="0">
                <a:solidFill>
                  <a:srgbClr val="0000CC"/>
                </a:solidFill>
                <a:latin typeface="+mn-lt"/>
              </a:rPr>
              <a:t>Aim of the </a:t>
            </a:r>
            <a:r>
              <a:rPr lang="en-GB" sz="2800" b="1" dirty="0" err="1">
                <a:solidFill>
                  <a:srgbClr val="0000CC"/>
                </a:solidFill>
                <a:latin typeface="+mn-lt"/>
              </a:rPr>
              <a:t>synergium</a:t>
            </a:r>
            <a:r>
              <a:rPr lang="en-GB" sz="2800" b="1" dirty="0">
                <a:solidFill>
                  <a:srgbClr val="0000CC"/>
                </a:solidFill>
                <a:latin typeface="+mn-lt"/>
              </a:rPr>
              <a:t> : 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b="1" dirty="0">
                <a:latin typeface="+mn-lt"/>
              </a:rPr>
              <a:t>To devise and prioritise new ways of accelerating progress in reducing the risks, effects and consequences of stroke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GB" sz="2400" b="1" dirty="0">
              <a:latin typeface="+mn-lt"/>
            </a:endParaRPr>
          </a:p>
          <a:p>
            <a:pPr marL="355600" lvl="1" indent="-3556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1" dirty="0">
                <a:solidFill>
                  <a:srgbClr val="0000CC"/>
                </a:solidFill>
                <a:latin typeface="+mn-lt"/>
              </a:rPr>
              <a:t>Method :</a:t>
            </a:r>
            <a:r>
              <a:rPr lang="en-GB" sz="3200" b="1" dirty="0">
                <a:solidFill>
                  <a:srgbClr val="0000CC"/>
                </a:solidFill>
                <a:latin typeface="+mn-lt"/>
              </a:rPr>
              <a:t> 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200" b="1" dirty="0">
                <a:latin typeface="+mn-lt"/>
              </a:rPr>
              <a:t>Preliminary work was performed by 7 working groups of stroke leaders followed by a </a:t>
            </a:r>
            <a:r>
              <a:rPr lang="en-US" sz="2200" b="1" dirty="0" err="1">
                <a:latin typeface="+mn-lt"/>
              </a:rPr>
              <a:t>synergium</a:t>
            </a:r>
            <a:r>
              <a:rPr lang="en-US" sz="2200" b="1" dirty="0">
                <a:latin typeface="+mn-lt"/>
              </a:rPr>
              <a:t> (a forum for working synergistically together) with approximately 100 additional participants. 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200" b="1" dirty="0">
                <a:latin typeface="+mn-lt"/>
              </a:rPr>
              <a:t>The resulting draft document had further input from contributors outside the </a:t>
            </a:r>
            <a:r>
              <a:rPr lang="en-US" sz="2200" b="1" dirty="0" err="1">
                <a:latin typeface="+mn-lt"/>
              </a:rPr>
              <a:t>synergium</a:t>
            </a:r>
            <a:endParaRPr lang="en-GB" sz="2200" b="1" dirty="0">
              <a:latin typeface="+mn-lt"/>
            </a:endParaRPr>
          </a:p>
        </p:txBody>
      </p:sp>
      <p:sp>
        <p:nvSpPr>
          <p:cNvPr id="17414" name="Titre 1"/>
          <p:cNvSpPr>
            <a:spLocks/>
          </p:cNvSpPr>
          <p:nvPr/>
        </p:nvSpPr>
        <p:spPr bwMode="auto">
          <a:xfrm>
            <a:off x="1116013" y="0"/>
            <a:ext cx="6911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>
                <a:solidFill>
                  <a:srgbClr val="0000CC"/>
                </a:solidFill>
                <a:latin typeface="Calibri" pitchFamily="34" charset="0"/>
              </a:rPr>
              <a:t>Priorities for the next decade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Basic science, drug development and technology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There is a need to develop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New systems of working together to break down the prevalent “silo” mentality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New models of vertically integrated basic, clinical, and epidemiological disciplines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Efficient methods of identifying other relevant areas of science.</a:t>
            </a:r>
            <a:endParaRPr lang="en-GB" sz="2000">
              <a:latin typeface="Calibri" pitchFamily="34" charset="0"/>
            </a:endParaRPr>
          </a:p>
        </p:txBody>
      </p:sp>
      <p:sp>
        <p:nvSpPr>
          <p:cNvPr id="18438" name="Titre 1"/>
          <p:cNvSpPr>
            <a:spLocks/>
          </p:cNvSpPr>
          <p:nvPr/>
        </p:nvSpPr>
        <p:spPr bwMode="auto">
          <a:xfrm>
            <a:off x="1116013" y="0"/>
            <a:ext cx="6911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>
                <a:solidFill>
                  <a:srgbClr val="0000CC"/>
                </a:solidFill>
                <a:latin typeface="Calibri" pitchFamily="34" charset="0"/>
              </a:rPr>
              <a:t>Priorities for the next decade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1" dirty="0">
                <a:solidFill>
                  <a:srgbClr val="0000CC"/>
                </a:solidFill>
                <a:latin typeface="+mn-lt"/>
              </a:rPr>
              <a:t>Stroke prevention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b="1" dirty="0">
                <a:latin typeface="+mn-lt"/>
              </a:rPr>
              <a:t>There is a need to develop</a:t>
            </a:r>
          </a:p>
          <a:p>
            <a:pPr marL="1143000" lvl="2" indent="-2286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Establish a global chronic disease prevention initiative with stroke as a major focus. </a:t>
            </a:r>
          </a:p>
          <a:p>
            <a:pPr marL="1143000" lvl="2" indent="-2286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Recognize not only abrupt clinical stroke, but subtle subclinical stroke, the commonest type of cerebrovascular disease, leading to impairments of executive function. </a:t>
            </a:r>
          </a:p>
          <a:p>
            <a:pPr marL="1143000" lvl="2" indent="-2286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Develop, implement and evaluate a population approach for stroke prevention.</a:t>
            </a:r>
          </a:p>
          <a:p>
            <a:pPr marL="1143000" lvl="2" indent="-2286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Develop public health communication strategies using traditional and novel (</a:t>
            </a:r>
            <a:r>
              <a:rPr lang="en-US" sz="2200" dirty="0" err="1">
                <a:latin typeface="+mn-lt"/>
              </a:rPr>
              <a:t>eg</a:t>
            </a:r>
            <a:r>
              <a:rPr lang="en-US" sz="2200" dirty="0">
                <a:latin typeface="+mn-lt"/>
              </a:rPr>
              <a:t>, social media/marketing) techniques.</a:t>
            </a:r>
            <a:endParaRPr lang="en-GB" sz="5200" dirty="0">
              <a:latin typeface="+mn-lt"/>
            </a:endParaRPr>
          </a:p>
        </p:txBody>
      </p:sp>
      <p:sp>
        <p:nvSpPr>
          <p:cNvPr id="19462" name="Titre 1"/>
          <p:cNvSpPr>
            <a:spLocks/>
          </p:cNvSpPr>
          <p:nvPr/>
        </p:nvSpPr>
        <p:spPr bwMode="auto">
          <a:xfrm>
            <a:off x="1116013" y="0"/>
            <a:ext cx="6911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>
                <a:solidFill>
                  <a:srgbClr val="0000CC"/>
                </a:solidFill>
                <a:latin typeface="Calibri" pitchFamily="34" charset="0"/>
              </a:rPr>
              <a:t>Priorities for the next decade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Acute Stroke management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There is a need to continue the establishment of 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S</a:t>
            </a:r>
            <a:r>
              <a:rPr lang="en-US" sz="2000">
                <a:latin typeface="Calibri" pitchFamily="34" charset="0"/>
              </a:rPr>
              <a:t>troke centers,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Regional systems of emergency stroke </a:t>
            </a:r>
            <a:r>
              <a:rPr lang="fr-FR" sz="2000">
                <a:latin typeface="Calibri" pitchFamily="34" charset="0"/>
              </a:rPr>
              <a:t>care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fr-FR" sz="2000">
                <a:latin typeface="Calibri" pitchFamily="34" charset="0"/>
              </a:rPr>
              <a:t>Telestroke networks.</a:t>
            </a:r>
            <a:endParaRPr lang="en-GB" sz="11500">
              <a:latin typeface="Calibri" pitchFamily="34" charset="0"/>
            </a:endParaRPr>
          </a:p>
        </p:txBody>
      </p:sp>
      <p:sp>
        <p:nvSpPr>
          <p:cNvPr id="20486" name="Titre 1"/>
          <p:cNvSpPr>
            <a:spLocks/>
          </p:cNvSpPr>
          <p:nvPr/>
        </p:nvSpPr>
        <p:spPr bwMode="auto">
          <a:xfrm>
            <a:off x="1116013" y="0"/>
            <a:ext cx="6911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>
                <a:solidFill>
                  <a:srgbClr val="0000CC"/>
                </a:solidFill>
                <a:latin typeface="Calibri" pitchFamily="34" charset="0"/>
              </a:rPr>
              <a:t>Priorities for the next decade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Types of strokes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400" smtClean="0"/>
              <a:t>Ischaemic strokes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499992" y="2997200"/>
            <a:ext cx="4248471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GB" dirty="0"/>
              <a:t> Large-vessel atherosclerosis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GB" dirty="0"/>
              <a:t> Cardio-embolism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GB" dirty="0"/>
              <a:t> Small-vessel occlusion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GB" dirty="0"/>
              <a:t> Other definite causes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GB" dirty="0"/>
              <a:t> Unknown and undetermined </a:t>
            </a: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36838"/>
            <a:ext cx="1712913" cy="2089150"/>
          </a:xfrm>
          <a:prstGeom prst="rect">
            <a:avLst/>
          </a:prstGeom>
          <a:noFill/>
        </p:spPr>
      </p:pic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636838"/>
            <a:ext cx="2003425" cy="208756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Brain recovery and rehabilitation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400" b="1">
                <a:latin typeface="Calibri" pitchFamily="34" charset="0"/>
              </a:rPr>
              <a:t>There is a need to: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Translate best neuroscience, including animal and human studies, into poststroke recovery research and clinical care. 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Standardise poststroke rehabilitation based on best evidence. 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Develop consensus on, then implementation of, standardized clinical and surrogate assessments. 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Carry out rigorous clinical research to advance stroke recovery.</a:t>
            </a:r>
            <a:endParaRPr lang="en-GB" sz="4800">
              <a:latin typeface="Calibri" pitchFamily="34" charset="0"/>
            </a:endParaRPr>
          </a:p>
        </p:txBody>
      </p:sp>
      <p:sp>
        <p:nvSpPr>
          <p:cNvPr id="21510" name="Titre 1"/>
          <p:cNvSpPr>
            <a:spLocks/>
          </p:cNvSpPr>
          <p:nvPr/>
        </p:nvSpPr>
        <p:spPr bwMode="auto">
          <a:xfrm>
            <a:off x="1116013" y="0"/>
            <a:ext cx="6911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>
                <a:solidFill>
                  <a:srgbClr val="0000CC"/>
                </a:solidFill>
                <a:latin typeface="Calibri" pitchFamily="34" charset="0"/>
              </a:rPr>
              <a:t>Priorities for the next decade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exte 2"/>
          <p:cNvSpPr txBox="1">
            <a:spLocks/>
          </p:cNvSpPr>
          <p:nvPr/>
        </p:nvSpPr>
        <p:spPr bwMode="auto">
          <a:xfrm>
            <a:off x="323850" y="1844675"/>
            <a:ext cx="85693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I</a:t>
            </a:r>
            <a:r>
              <a:rPr lang="en-GB" sz="2400" b="1">
                <a:solidFill>
                  <a:srgbClr val="0000CC"/>
                </a:solidFill>
                <a:latin typeface="Calibri" pitchFamily="34" charset="0"/>
              </a:rPr>
              <a:t>nto the 21</a:t>
            </a:r>
            <a:r>
              <a:rPr lang="en-GB" sz="2400" b="1" baseline="30000">
                <a:solidFill>
                  <a:srgbClr val="0000CC"/>
                </a:solidFill>
                <a:latin typeface="Calibri" pitchFamily="34" charset="0"/>
              </a:rPr>
              <a:t>st</a:t>
            </a:r>
            <a:r>
              <a:rPr lang="en-GB" sz="2400" b="1">
                <a:solidFill>
                  <a:srgbClr val="0000CC"/>
                </a:solidFill>
                <a:latin typeface="Calibri" pitchFamily="34" charset="0"/>
              </a:rPr>
              <a:t> century : </a:t>
            </a:r>
            <a:r>
              <a:rPr lang="en-GB" sz="2400">
                <a:solidFill>
                  <a:srgbClr val="0000CC"/>
                </a:solidFill>
                <a:latin typeface="Calibri" pitchFamily="34" charset="0"/>
              </a:rPr>
              <a:t>web, technology, communication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000" b="1">
                <a:latin typeface="Calibri" pitchFamily="34" charset="0"/>
              </a:rPr>
              <a:t>There is a need to: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>
                <a:latin typeface="Calibri" pitchFamily="34" charset="0"/>
              </a:rPr>
              <a:t>Work toward global unrestricted access to stroke-related information.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GB">
                <a:latin typeface="Calibri" pitchFamily="34" charset="0"/>
              </a:rPr>
              <a:t>Build centralised electronic archives and registries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400" b="1">
                <a:solidFill>
                  <a:srgbClr val="0000CC"/>
                </a:solidFill>
                <a:latin typeface="Calibri" pitchFamily="34" charset="0"/>
              </a:rPr>
              <a:t>Foster cooperation amongst stakeholders to enhance stroke care:</a:t>
            </a:r>
            <a:endParaRPr lang="en-GB" sz="2400">
              <a:solidFill>
                <a:srgbClr val="0000CC"/>
              </a:solidFill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sz="2000">
                <a:latin typeface="Calibri" pitchFamily="34" charset="0"/>
              </a:rPr>
              <a:t>large stroke organisations, nongovernmental organisations, governments, patient organisations and industry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400" b="1">
                <a:solidFill>
                  <a:srgbClr val="0000CC"/>
                </a:solidFill>
                <a:latin typeface="Calibri" pitchFamily="34" charset="0"/>
              </a:rPr>
              <a:t>Educate professionals, patients, public, and policy makers</a:t>
            </a:r>
            <a:endParaRPr lang="en-GB" sz="2400">
              <a:solidFill>
                <a:srgbClr val="0000CC"/>
              </a:solidFill>
              <a:latin typeface="Calibri" pitchFamily="34" charset="0"/>
            </a:endParaRPr>
          </a:p>
        </p:txBody>
      </p:sp>
      <p:sp>
        <p:nvSpPr>
          <p:cNvPr id="22534" name="Titre 1"/>
          <p:cNvSpPr>
            <a:spLocks/>
          </p:cNvSpPr>
          <p:nvPr/>
        </p:nvSpPr>
        <p:spPr bwMode="auto">
          <a:xfrm>
            <a:off x="1116013" y="0"/>
            <a:ext cx="6911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>
                <a:solidFill>
                  <a:srgbClr val="0000CC"/>
                </a:solidFill>
                <a:latin typeface="Calibri" pitchFamily="34" charset="0"/>
              </a:rPr>
              <a:t>Priorities for the next decade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The cost of underfunding stroke care </a:t>
            </a:r>
            <a:r>
              <a:rPr lang="en-GB" sz="2400" b="1">
                <a:latin typeface="Calibri" pitchFamily="34" charset="0"/>
              </a:rPr>
              <a:t> </a:t>
            </a: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3" y="2349500"/>
            <a:ext cx="8459787" cy="161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692650"/>
            <a:ext cx="8605838" cy="73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6" name="Titre 1"/>
          <p:cNvSpPr>
            <a:spLocks/>
          </p:cNvSpPr>
          <p:nvPr/>
        </p:nvSpPr>
        <p:spPr bwMode="auto">
          <a:xfrm>
            <a:off x="1116013" y="0"/>
            <a:ext cx="6911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>
                <a:solidFill>
                  <a:srgbClr val="0000CC"/>
                </a:solidFill>
                <a:latin typeface="Calibri" pitchFamily="34" charset="0"/>
              </a:rPr>
              <a:t>Priorities for the next decade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The cost of underfunding stroke care </a:t>
            </a:r>
            <a:r>
              <a:rPr lang="en-GB" sz="2400" b="1">
                <a:latin typeface="Calibri" pitchFamily="34" charset="0"/>
              </a:rPr>
              <a:t> </a:t>
            </a: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5" y="2308225"/>
            <a:ext cx="8315325" cy="3713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43" name="Titre 1"/>
          <p:cNvSpPr>
            <a:spLocks/>
          </p:cNvSpPr>
          <p:nvPr/>
        </p:nvSpPr>
        <p:spPr bwMode="auto">
          <a:xfrm>
            <a:off x="1116013" y="0"/>
            <a:ext cx="6911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>
                <a:solidFill>
                  <a:srgbClr val="0000CC"/>
                </a:solidFill>
                <a:latin typeface="Calibri" pitchFamily="34" charset="0"/>
              </a:rPr>
              <a:t>Priorities for the next decade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611188" y="2852738"/>
            <a:ext cx="7848600" cy="1143000"/>
          </a:xfrm>
        </p:spPr>
        <p:txBody>
          <a:bodyPr/>
          <a:lstStyle/>
          <a:p>
            <a:r>
              <a:rPr lang="en-GB" sz="5400" smtClean="0"/>
              <a:t>For more information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2987675" y="4149725"/>
            <a:ext cx="300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00CC"/>
                </a:solidFill>
              </a:rPr>
              <a:t>http://www.eso-stroke.org</a:t>
            </a:r>
            <a:endParaRPr lang="fr-FR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255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6911975" cy="1143000"/>
          </a:xfrm>
        </p:spPr>
        <p:txBody>
          <a:bodyPr/>
          <a:lstStyle/>
          <a:p>
            <a:r>
              <a:rPr lang="en-GB" smtClean="0"/>
              <a:t>Types of strokes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Intra cerebral haemorrhages</a:t>
            </a:r>
          </a:p>
        </p:txBody>
      </p:sp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349500"/>
            <a:ext cx="1571625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076700"/>
            <a:ext cx="1562100" cy="1873250"/>
          </a:xfrm>
          <a:prstGeom prst="rect">
            <a:avLst/>
          </a:prstGeom>
          <a:noFill/>
        </p:spPr>
      </p:pic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2411413" y="2492375"/>
            <a:ext cx="61930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GB" b="1" dirty="0">
                <a:solidFill>
                  <a:srgbClr val="0000CC"/>
                </a:solidFill>
              </a:rPr>
              <a:t> Deep</a:t>
            </a:r>
          </a:p>
          <a:p>
            <a:pPr lvl="2">
              <a:buClr>
                <a:srgbClr val="FF0000"/>
              </a:buClr>
              <a:buFontTx/>
              <a:buChar char="-"/>
            </a:pPr>
            <a:r>
              <a:rPr lang="en-GB" dirty="0"/>
              <a:t> Lipohyalinosis +++</a:t>
            </a:r>
          </a:p>
          <a:p>
            <a:pPr lvl="2">
              <a:buClr>
                <a:srgbClr val="FF0000"/>
              </a:buClr>
              <a:buFontTx/>
              <a:buChar char="-"/>
            </a:pPr>
            <a:r>
              <a:rPr lang="en-GB" dirty="0"/>
              <a:t> Focal lesions (tumours, AVM, </a:t>
            </a:r>
            <a:r>
              <a:rPr lang="en-GB" dirty="0" err="1"/>
              <a:t>cavernomas</a:t>
            </a:r>
            <a:r>
              <a:rPr lang="en-GB" dirty="0"/>
              <a:t> …)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2484438" y="4221163"/>
            <a:ext cx="5903986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en-GB" b="1" dirty="0">
                <a:solidFill>
                  <a:srgbClr val="0000CC"/>
                </a:solidFill>
              </a:rPr>
              <a:t> Lobar</a:t>
            </a:r>
          </a:p>
          <a:p>
            <a:pPr lvl="1">
              <a:buClr>
                <a:srgbClr val="FF0000"/>
              </a:buClr>
              <a:buFontTx/>
              <a:buChar char="-"/>
            </a:pPr>
            <a:r>
              <a:rPr lang="en-GB" dirty="0"/>
              <a:t> Cerebral venous thrombosis</a:t>
            </a:r>
          </a:p>
          <a:p>
            <a:pPr lvl="1">
              <a:buClr>
                <a:srgbClr val="FF0000"/>
              </a:buClr>
              <a:buFontTx/>
              <a:buChar char="-"/>
            </a:pPr>
            <a:r>
              <a:rPr lang="en-GB" dirty="0"/>
              <a:t> Amyloid angiopathy</a:t>
            </a:r>
          </a:p>
          <a:p>
            <a:pPr lvl="1">
              <a:buClr>
                <a:srgbClr val="FF0000"/>
              </a:buClr>
              <a:buFontTx/>
              <a:buChar char="-"/>
            </a:pPr>
            <a:r>
              <a:rPr lang="en-GB" dirty="0"/>
              <a:t> Focal lesions (tumours, AVM, </a:t>
            </a:r>
            <a:r>
              <a:rPr lang="en-GB" dirty="0" err="1"/>
              <a:t>cavernomas</a:t>
            </a:r>
            <a:r>
              <a:rPr lang="en-GB" dirty="0"/>
              <a:t> …)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1116013" y="2852738"/>
            <a:ext cx="6911975" cy="1143000"/>
          </a:xfrm>
        </p:spPr>
        <p:txBody>
          <a:bodyPr/>
          <a:lstStyle/>
          <a:p>
            <a:r>
              <a:rPr lang="en-GB" sz="5400" smtClean="0"/>
              <a:t>Burden of stroke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Incidence</a:t>
            </a:r>
          </a:p>
        </p:txBody>
      </p:sp>
      <p:sp>
        <p:nvSpPr>
          <p:cNvPr id="24579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2,400 new cases / 1 million inhabitants / year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Higher than that of myocardial infarction</a:t>
            </a:r>
            <a:r>
              <a:rPr lang="en-GB" sz="2800" b="1">
                <a:solidFill>
                  <a:srgbClr val="0000CC"/>
                </a:solidFill>
                <a:latin typeface="Calibri" pitchFamily="34" charset="0"/>
              </a:rPr>
              <a:t> </a:t>
            </a:r>
            <a:endParaRPr lang="en-GB" sz="2400" b="1">
              <a:latin typeface="Calibri" pitchFamily="34" charset="0"/>
            </a:endParaRPr>
          </a:p>
        </p:txBody>
      </p:sp>
      <p:graphicFrame>
        <p:nvGraphicFramePr>
          <p:cNvPr id="24582" name="Object 4"/>
          <p:cNvGraphicFramePr>
            <a:graphicFrameLocks noChangeAspect="1"/>
          </p:cNvGraphicFramePr>
          <p:nvPr/>
        </p:nvGraphicFramePr>
        <p:xfrm>
          <a:off x="2124075" y="2997200"/>
          <a:ext cx="4608513" cy="307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Graphique" r:id="rId3" imgW="6096000" imgH="4067251" progId="MSGraph.Chart.8">
                  <p:embed followColorScheme="full"/>
                </p:oleObj>
              </mc:Choice>
              <mc:Fallback>
                <p:oleObj name="Graphique" r:id="rId3" imgW="6096000" imgH="4067251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2997200"/>
                        <a:ext cx="4608513" cy="307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dirty="0" smtClean="0"/>
              <a:t>Prevalence</a:t>
            </a:r>
          </a:p>
        </p:txBody>
      </p:sp>
      <p:sp>
        <p:nvSpPr>
          <p:cNvPr id="31747" name="Espace réservé du texte 2"/>
          <p:cNvSpPr txBox="1">
            <a:spLocks/>
          </p:cNvSpPr>
          <p:nvPr/>
        </p:nvSpPr>
        <p:spPr bwMode="auto">
          <a:xfrm>
            <a:off x="457200" y="1600200"/>
            <a:ext cx="8229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12,000 prevalent cases / million inhabitants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sz="2400" b="1">
              <a:latin typeface="Calibri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27088" y="3213100"/>
            <a:ext cx="7343775" cy="22320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61913" indent="-6350" algn="ctr" defTabSz="661988" eaLnBrk="0" hangingPunct="0"/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b="1" dirty="0">
                <a:solidFill>
                  <a:srgbClr val="0000CC"/>
                </a:solidFill>
                <a:latin typeface="Calibri" pitchFamily="34" charset="0"/>
              </a:rPr>
              <a:t>Prevalence of major diseases in the elderly (%)</a:t>
            </a:r>
            <a:r>
              <a:rPr lang="fr-FR" b="1" dirty="0">
                <a:solidFill>
                  <a:srgbClr val="0000CC"/>
                </a:solidFill>
                <a:latin typeface="Calibri" pitchFamily="34" charset="0"/>
              </a:rPr>
              <a:t> in Rotterdam</a:t>
            </a:r>
            <a:endParaRPr lang="en-US" b="1" dirty="0">
              <a:solidFill>
                <a:srgbClr val="0000CC"/>
              </a:solidFill>
              <a:latin typeface="Calibri" pitchFamily="34" charset="0"/>
            </a:endParaRPr>
          </a:p>
          <a:p>
            <a:pPr marL="61913" indent="-6350" defTabSz="661988" eaLnBrk="0" hangingPunct="0"/>
            <a:endParaRPr lang="en-US" u="sng" dirty="0" smtClean="0">
              <a:latin typeface="Calibri" pitchFamily="34" charset="0"/>
            </a:endParaRPr>
          </a:p>
          <a:p>
            <a:pPr marL="61913" indent="-6350" defTabSz="661988" eaLnBrk="0" hangingPunct="0"/>
            <a:r>
              <a:rPr lang="en-US" dirty="0" smtClean="0">
                <a:latin typeface="Calibri" pitchFamily="34" charset="0"/>
              </a:rPr>
              <a:t>		</a:t>
            </a:r>
            <a:r>
              <a:rPr lang="fr-FR" dirty="0" smtClean="0">
                <a:latin typeface="Calibri" pitchFamily="34" charset="0"/>
              </a:rPr>
              <a:t>		</a:t>
            </a:r>
            <a:r>
              <a:rPr lang="en-US" b="1" u="sng" dirty="0" smtClean="0">
                <a:latin typeface="Calibri" pitchFamily="34" charset="0"/>
              </a:rPr>
              <a:t>Stroke	TIA	MI	PAD	AA	AD	PD</a:t>
            </a:r>
            <a:r>
              <a:rPr lang="en-US" b="1" dirty="0" smtClean="0">
                <a:latin typeface="Calibri" pitchFamily="34" charset="0"/>
              </a:rPr>
              <a:t>	</a:t>
            </a:r>
            <a:endParaRPr lang="en-US" b="1" u="sng" dirty="0" smtClean="0">
              <a:latin typeface="Calibri" pitchFamily="34" charset="0"/>
            </a:endParaRPr>
          </a:p>
          <a:p>
            <a:pPr marL="61913" indent="-6350" defTabSz="661988" eaLnBrk="0" hangingPunct="0"/>
            <a:r>
              <a:rPr lang="en-US" dirty="0" smtClean="0">
                <a:latin typeface="Calibri" pitchFamily="34" charset="0"/>
              </a:rPr>
              <a:t>55-64</a:t>
            </a:r>
            <a:r>
              <a:rPr lang="en-US" dirty="0">
                <a:latin typeface="Calibri" pitchFamily="34" charset="0"/>
              </a:rPr>
              <a:t>	</a:t>
            </a:r>
            <a:r>
              <a:rPr lang="fr-FR" dirty="0">
                <a:latin typeface="Calibri" pitchFamily="34" charset="0"/>
              </a:rPr>
              <a:t>		</a:t>
            </a:r>
            <a:r>
              <a:rPr lang="en-US" dirty="0">
                <a:latin typeface="Calibri" pitchFamily="34" charset="0"/>
              </a:rPr>
              <a:t>2.0	0.9	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2.6</a:t>
            </a:r>
            <a:r>
              <a:rPr lang="en-US" dirty="0">
                <a:latin typeface="Calibri" pitchFamily="34" charset="0"/>
              </a:rPr>
              <a:t>	0.9	1.2	0.2	0.3</a:t>
            </a:r>
          </a:p>
          <a:p>
            <a:pPr marL="61913" indent="-6350" defTabSz="661988" eaLnBrk="0" hangingPunct="0"/>
            <a:r>
              <a:rPr lang="en-US" dirty="0">
                <a:latin typeface="Calibri" pitchFamily="34" charset="0"/>
              </a:rPr>
              <a:t>65-74	</a:t>
            </a:r>
            <a:r>
              <a:rPr lang="fr-FR" dirty="0">
                <a:latin typeface="Calibri" pitchFamily="34" charset="0"/>
              </a:rPr>
              <a:t>		</a:t>
            </a:r>
            <a:r>
              <a:rPr lang="en-US" dirty="0">
                <a:latin typeface="Calibri" pitchFamily="34" charset="0"/>
              </a:rPr>
              <a:t>4.2	1.7	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5.6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dirty="0">
                <a:latin typeface="Calibri" pitchFamily="34" charset="0"/>
              </a:rPr>
              <a:t>2.0	2.5	0.9	1.0</a:t>
            </a:r>
          </a:p>
          <a:p>
            <a:pPr marL="61913" indent="-6350" defTabSz="661988" eaLnBrk="0" hangingPunct="0"/>
            <a:r>
              <a:rPr lang="en-US" dirty="0">
                <a:latin typeface="Calibri" pitchFamily="34" charset="0"/>
              </a:rPr>
              <a:t>75-84	</a:t>
            </a:r>
            <a:r>
              <a:rPr lang="fr-FR" dirty="0">
                <a:latin typeface="Calibri" pitchFamily="34" charset="0"/>
              </a:rPr>
              <a:t>		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7.8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dirty="0">
                <a:latin typeface="Calibri" pitchFamily="34" charset="0"/>
              </a:rPr>
              <a:t>2.3	6.2	2.9	4.7	7.4	3.1</a:t>
            </a:r>
          </a:p>
          <a:p>
            <a:pPr marL="61913" indent="-6350" defTabSz="661988" eaLnBrk="0" hangingPunct="0"/>
            <a:r>
              <a:rPr lang="en-US" dirty="0">
                <a:latin typeface="Calibri" pitchFamily="34" charset="0"/>
              </a:rPr>
              <a:t>85 +			11.0	2.2	4.4	4.1	6.2	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26.8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en-US" dirty="0">
                <a:latin typeface="Calibri" pitchFamily="34" charset="0"/>
              </a:rPr>
              <a:t>4.3</a:t>
            </a:r>
            <a:endParaRPr lang="en-US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re 1"/>
          <p:cNvSpPr>
            <a:spLocks noGrp="1"/>
          </p:cNvSpPr>
          <p:nvPr>
            <p:ph type="title" idx="4294967295"/>
          </p:nvPr>
        </p:nvSpPr>
        <p:spPr>
          <a:xfrm>
            <a:off x="1187450" y="188913"/>
            <a:ext cx="6911975" cy="1143000"/>
          </a:xfrm>
        </p:spPr>
        <p:txBody>
          <a:bodyPr/>
          <a:lstStyle/>
          <a:p>
            <a:r>
              <a:rPr lang="en-GB" smtClean="0"/>
              <a:t>Mortality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628775"/>
            <a:ext cx="6469063" cy="446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1081</Words>
  <Application>Microsoft Office PowerPoint</Application>
  <PresentationFormat>Diavoorstelling (4:3)</PresentationFormat>
  <Paragraphs>244</Paragraphs>
  <Slides>45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2</vt:i4>
      </vt:variant>
      <vt:variant>
        <vt:lpstr>Diatitels</vt:lpstr>
      </vt:variant>
      <vt:variant>
        <vt:i4>45</vt:i4>
      </vt:variant>
    </vt:vector>
  </HeadingPairs>
  <TitlesOfParts>
    <vt:vector size="52" baseType="lpstr">
      <vt:lpstr>Arial</vt:lpstr>
      <vt:lpstr>Calibri</vt:lpstr>
      <vt:lpstr>Courier New</vt:lpstr>
      <vt:lpstr>Wingdings</vt:lpstr>
      <vt:lpstr>1_Thème Office</vt:lpstr>
      <vt:lpstr>Graphique</vt:lpstr>
      <vt:lpstr>Feuille de calcul</vt:lpstr>
      <vt:lpstr>Stroke in Europe</vt:lpstr>
      <vt:lpstr>Background</vt:lpstr>
      <vt:lpstr>Types of strokes</vt:lpstr>
      <vt:lpstr>Types of strokes</vt:lpstr>
      <vt:lpstr>Types of strokes</vt:lpstr>
      <vt:lpstr>Burden of stroke</vt:lpstr>
      <vt:lpstr>Incidence</vt:lpstr>
      <vt:lpstr>Prevalence</vt:lpstr>
      <vt:lpstr>Mortality</vt:lpstr>
      <vt:lpstr>Time-trends</vt:lpstr>
      <vt:lpstr>Risk factors</vt:lpstr>
      <vt:lpstr>Risk factors</vt:lpstr>
      <vt:lpstr>Acute stroke therapies</vt:lpstr>
      <vt:lpstr>Acute ischaemic stroke therapies</vt:lpstr>
      <vt:lpstr>Thrombolysis</vt:lpstr>
      <vt:lpstr>Decompressive surgery</vt:lpstr>
      <vt:lpstr>Experimental therapies</vt:lpstr>
      <vt:lpstr>Acute ICH therapies</vt:lpstr>
      <vt:lpstr>Acute ICH therapies</vt:lpstr>
      <vt:lpstr>Acute ICH therapies</vt:lpstr>
      <vt:lpstr>Stroke prevention</vt:lpstr>
      <vt:lpstr>Stroke prevention.</vt:lpstr>
      <vt:lpstr>Stroke prevention.</vt:lpstr>
      <vt:lpstr>Long-term complications</vt:lpstr>
      <vt:lpstr>Late epileptic seizures </vt:lpstr>
      <vt:lpstr>Dementia</vt:lpstr>
      <vt:lpstr>Depression</vt:lpstr>
      <vt:lpstr>What is available in the E.U. for stroke care ?</vt:lpstr>
      <vt:lpstr>Stroke care in the E.U.</vt:lpstr>
      <vt:lpstr>Stroke care in the E.U.</vt:lpstr>
      <vt:lpstr>Stroke care in the E.U.</vt:lpstr>
      <vt:lpstr>Is Europe the appropriate level ?</vt:lpstr>
      <vt:lpstr>Is Europe the appropriate level ?</vt:lpstr>
      <vt:lpstr>Priorities for the next decade</vt:lpstr>
      <vt:lpstr>Priorities for the next decade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For more information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Burden of disease related to stroke &amp; outlook for the coming decades.  The importance of stroke research in Europe: priorities in the next years.</dc:title>
  <dc:creator>Didier</dc:creator>
  <cp:lastModifiedBy>Externe Account 54</cp:lastModifiedBy>
  <cp:revision>53</cp:revision>
  <dcterms:created xsi:type="dcterms:W3CDTF">2010-10-02T14:44:16Z</dcterms:created>
  <dcterms:modified xsi:type="dcterms:W3CDTF">2013-11-28T12:27:23Z</dcterms:modified>
</cp:coreProperties>
</file>