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embeddings/oleObject1.bin" ContentType="application/vnd.openxmlformats-officedocument.oleObject"/>
  <Override PartName="/ppt/notesSlides/notesSlide23.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notesSlides/notesSlide24.xml" ContentType="application/vnd.openxmlformats-officedocument.presentationml.notesSlide+xml"/>
  <Override PartName="/ppt/notesSlides/notesSlide25.xml" ContentType="application/vnd.openxmlformats-officedocument.presentationml.notesSlide+xml"/>
  <Override PartName="/ppt/embeddings/oleObject4.bin" ContentType="application/vnd.openxmlformats-officedocument.oleObject"/>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257" r:id="rId2"/>
    <p:sldId id="371" r:id="rId3"/>
    <p:sldId id="372" r:id="rId4"/>
    <p:sldId id="376" r:id="rId5"/>
    <p:sldId id="377" r:id="rId6"/>
    <p:sldId id="378" r:id="rId7"/>
    <p:sldId id="382" r:id="rId8"/>
    <p:sldId id="373" r:id="rId9"/>
    <p:sldId id="374" r:id="rId10"/>
    <p:sldId id="375" r:id="rId11"/>
    <p:sldId id="379" r:id="rId12"/>
    <p:sldId id="380" r:id="rId13"/>
    <p:sldId id="381" r:id="rId14"/>
    <p:sldId id="339" r:id="rId15"/>
    <p:sldId id="369" r:id="rId16"/>
    <p:sldId id="340" r:id="rId17"/>
    <p:sldId id="370" r:id="rId18"/>
    <p:sldId id="341" r:id="rId19"/>
    <p:sldId id="342" r:id="rId20"/>
    <p:sldId id="343" r:id="rId21"/>
    <p:sldId id="331" r:id="rId22"/>
    <p:sldId id="303" r:id="rId23"/>
    <p:sldId id="327" r:id="rId24"/>
    <p:sldId id="293" r:id="rId25"/>
    <p:sldId id="295" r:id="rId26"/>
    <p:sldId id="384" r:id="rId27"/>
    <p:sldId id="385" r:id="rId28"/>
    <p:sldId id="334" r:id="rId29"/>
    <p:sldId id="387" r:id="rId30"/>
    <p:sldId id="388" r:id="rId31"/>
    <p:sldId id="389" r:id="rId32"/>
    <p:sldId id="400" r:id="rId33"/>
    <p:sldId id="401" r:id="rId34"/>
    <p:sldId id="402" r:id="rId35"/>
    <p:sldId id="396" r:id="rId36"/>
    <p:sldId id="397" r:id="rId37"/>
    <p:sldId id="267" r:id="rId38"/>
    <p:sldId id="275" r:id="rId39"/>
    <p:sldId id="272" r:id="rId40"/>
    <p:sldId id="409" r:id="rId41"/>
    <p:sldId id="410" r:id="rId42"/>
    <p:sldId id="411" r:id="rId43"/>
    <p:sldId id="412" r:id="rId44"/>
    <p:sldId id="398" r:id="rId45"/>
    <p:sldId id="403" r:id="rId46"/>
    <p:sldId id="404" r:id="rId47"/>
    <p:sldId id="405" r:id="rId48"/>
    <p:sldId id="406" r:id="rId49"/>
    <p:sldId id="407" r:id="rId50"/>
    <p:sldId id="413" r:id="rId51"/>
    <p:sldId id="414" r:id="rId52"/>
    <p:sldId id="269" r:id="rId53"/>
    <p:sldId id="408" r:id="rId54"/>
    <p:sldId id="294" r:id="rId55"/>
    <p:sldId id="296" r:id="rId56"/>
    <p:sldId id="309" r:id="rId57"/>
    <p:sldId id="310" r:id="rId58"/>
    <p:sldId id="399" r:id="rId59"/>
    <p:sldId id="314" r:id="rId60"/>
    <p:sldId id="347" r:id="rId61"/>
    <p:sldId id="348" r:id="rId62"/>
    <p:sldId id="349" r:id="rId63"/>
    <p:sldId id="350" r:id="rId64"/>
    <p:sldId id="351" r:id="rId65"/>
    <p:sldId id="352" r:id="rId66"/>
    <p:sldId id="353" r:id="rId67"/>
    <p:sldId id="354" r:id="rId68"/>
    <p:sldId id="355" r:id="rId69"/>
    <p:sldId id="356" r:id="rId70"/>
    <p:sldId id="357" r:id="rId71"/>
    <p:sldId id="358" r:id="rId72"/>
    <p:sldId id="359" r:id="rId73"/>
    <p:sldId id="360" r:id="rId74"/>
    <p:sldId id="361" r:id="rId75"/>
    <p:sldId id="362" r:id="rId76"/>
    <p:sldId id="363" r:id="rId77"/>
    <p:sldId id="364" r:id="rId78"/>
    <p:sldId id="365" r:id="rId79"/>
    <p:sldId id="366" r:id="rId80"/>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803" autoAdjust="0"/>
    <p:restoredTop sz="94660"/>
  </p:normalViewPr>
  <p:slideViewPr>
    <p:cSldViewPr>
      <p:cViewPr varScale="1">
        <p:scale>
          <a:sx n="92" d="100"/>
          <a:sy n="92" d="100"/>
        </p:scale>
        <p:origin x="-1616" y="-12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3824"/>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notesMaster" Target="notesMasters/notesMaster1.xml"/><Relationship Id="rId82" Type="http://schemas.openxmlformats.org/officeDocument/2006/relationships/printerSettings" Target="printerSettings/printerSettings1.bin"/><Relationship Id="rId83" Type="http://schemas.openxmlformats.org/officeDocument/2006/relationships/presProps" Target="presProps.xml"/><Relationship Id="rId84" Type="http://schemas.openxmlformats.org/officeDocument/2006/relationships/viewProps" Target="viewProps.xml"/><Relationship Id="rId85" Type="http://schemas.openxmlformats.org/officeDocument/2006/relationships/theme" Target="theme/theme1.xml"/><Relationship Id="rId86"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fr-FR"/>
          </a:p>
        </p:txBody>
      </p:sp>
      <p:sp>
        <p:nvSpPr>
          <p:cNvPr id="133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fr-FR"/>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33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fr-FR"/>
          </a:p>
        </p:txBody>
      </p:sp>
      <p:sp>
        <p:nvSpPr>
          <p:cNvPr id="133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37F0FB4-E44C-4B16-8FDB-695D6C15A0A4}" type="slidenum">
              <a:rPr lang="fr-FR"/>
              <a:pPr/>
              <a:t>‹#›</a:t>
            </a:fld>
            <a:endParaRPr lang="fr-FR"/>
          </a:p>
        </p:txBody>
      </p:sp>
    </p:spTree>
    <p:extLst>
      <p:ext uri="{BB962C8B-B14F-4D97-AF65-F5344CB8AC3E}">
        <p14:creationId xmlns:p14="http://schemas.microsoft.com/office/powerpoint/2010/main" val="96683834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ncbi.nlm.nih.gov/pubmed?term=%22Woolcott%20JC%22%5BAuthor%5D" TargetMode="External"/><Relationship Id="rId4" Type="http://schemas.openxmlformats.org/officeDocument/2006/relationships/hyperlink" Target="http://www.ncbi.nlm.nih.gov/pubmed?term=%22Richardson%20KJ%22%5BAuthor%5D" TargetMode="External"/><Relationship Id="rId5" Type="http://schemas.openxmlformats.org/officeDocument/2006/relationships/hyperlink" Target="http://www.ncbi.nlm.nih.gov/pubmed?term=%22Wiens%20MO%22%5BAuthor%5D" TargetMode="External"/><Relationship Id="rId6" Type="http://schemas.openxmlformats.org/officeDocument/2006/relationships/hyperlink" Target="http://www.ncbi.nlm.nih.gov/pubmed?term=%22Patel%20B%22%5BAuthor%5D" TargetMode="External"/><Relationship Id="rId7" Type="http://schemas.openxmlformats.org/officeDocument/2006/relationships/hyperlink" Target="http://www.ncbi.nlm.nih.gov/pubmed?term=%22Marin%20J%22%5BAuthor%5D" TargetMode="External"/><Relationship Id="rId8" Type="http://schemas.openxmlformats.org/officeDocument/2006/relationships/hyperlink" Target="http://www.ncbi.nlm.nih.gov/pubmed?term=%22Khan%20KM%22%5BAuthor%5D" TargetMode="External"/><Relationship Id="rId9" Type="http://schemas.openxmlformats.org/officeDocument/2006/relationships/hyperlink" Target="http://www.ncbi.nlm.nih.gov/pubmed?term=%22Marra%20CA%22%5BAuthor%5D" TargetMode="External"/><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ncbi.nlm.nih.gov/pubmed?term=%22Weber%20V%22%5BAuthor%5D" TargetMode="External"/><Relationship Id="rId4" Type="http://schemas.openxmlformats.org/officeDocument/2006/relationships/hyperlink" Target="http://www.ncbi.nlm.nih.gov/pubmed?term=%22White%20A%22%5BAuthor%5D" TargetMode="External"/><Relationship Id="rId5" Type="http://schemas.openxmlformats.org/officeDocument/2006/relationships/hyperlink" Target="http://www.ncbi.nlm.nih.gov/pubmed?term=%22McIlvried%20R%22%5BAuthor%5D" TargetMode="External"/><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 Id="rId3" Type="http://schemas.openxmlformats.org/officeDocument/2006/relationships/hyperlink" Target="http://www.ncbi.nlm.nih.gov/pubmed?term=%22Laroche%20ML%22%5BAuthor%5D"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36% of strokes were attributable to AF in patients</a:t>
            </a:r>
          </a:p>
          <a:p>
            <a:r>
              <a:rPr lang="en-US" sz="1200" kern="1200" baseline="0" dirty="0" smtClean="0">
                <a:solidFill>
                  <a:schemeClr val="tx1"/>
                </a:solidFill>
                <a:latin typeface="+mn-lt"/>
                <a:ea typeface="+mn-ea"/>
                <a:cs typeface="+mn-cs"/>
              </a:rPr>
              <a:t>aged N80 years, compared with 21% in those aged 70–79 years and 8%</a:t>
            </a:r>
          </a:p>
          <a:p>
            <a:r>
              <a:rPr lang="en-US" sz="1200" kern="1200" baseline="0" dirty="0" smtClean="0">
                <a:solidFill>
                  <a:schemeClr val="tx1"/>
                </a:solidFill>
                <a:latin typeface="+mn-lt"/>
                <a:ea typeface="+mn-ea"/>
                <a:cs typeface="+mn-cs"/>
              </a:rPr>
              <a:t>in those aged 60–69 years</a:t>
            </a:r>
            <a:endParaRPr lang="fr-FR" dirty="0"/>
          </a:p>
        </p:txBody>
      </p:sp>
      <p:sp>
        <p:nvSpPr>
          <p:cNvPr id="4" name="Espace réservé du numéro de diapositive 3"/>
          <p:cNvSpPr>
            <a:spLocks noGrp="1"/>
          </p:cNvSpPr>
          <p:nvPr>
            <p:ph type="sldNum" sz="quarter" idx="10"/>
          </p:nvPr>
        </p:nvSpPr>
        <p:spPr/>
        <p:txBody>
          <a:bodyPr/>
          <a:lstStyle/>
          <a:p>
            <a:fld id="{0C5A4A71-3C6F-4BA9-85FF-E0C26E5F0F46}" type="slidenum">
              <a:rPr lang="fr-FR" smtClean="0"/>
              <a:pPr/>
              <a:t>4</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48A514EC-7E02-4DF7-B4B4-0B5D46B9722E}" type="slidenum">
              <a:rPr lang="en-US" smtClean="0">
                <a:solidFill>
                  <a:srgbClr val="FFFFFF"/>
                </a:solidFill>
                <a:ea typeface="ＭＳ Ｐゴシック" pitchFamily="34" charset="-128"/>
              </a:rPr>
              <a:pPr/>
              <a:t>5</a:t>
            </a:fld>
            <a:endParaRPr lang="en-US" smtClean="0">
              <a:solidFill>
                <a:srgbClr val="FFFFFF"/>
              </a:solidFill>
              <a:ea typeface="ＭＳ Ｐゴシック" pitchFamily="34" charset="-128"/>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GB" smtClean="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0C5A4A71-3C6F-4BA9-85FF-E0C26E5F0F46}" type="slidenum">
              <a:rPr lang="fr-FR" smtClean="0"/>
              <a:pPr/>
              <a:t>6</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eaLnBrk="0" hangingPunct="0"/>
            <a:fld id="{56B84B90-1FBF-4763-B042-574A0CDFB8ED}" type="slidenum">
              <a:rPr lang="fr-FR" sz="1200">
                <a:solidFill>
                  <a:srgbClr val="000000"/>
                </a:solidFill>
                <a:latin typeface="Times New Roman" pitchFamily="18" charset="0"/>
              </a:rPr>
              <a:pPr algn="r" eaLnBrk="0" hangingPunct="0"/>
              <a:t>7</a:t>
            </a:fld>
            <a:endParaRPr lang="fr-FR" sz="1200">
              <a:solidFill>
                <a:srgbClr val="000000"/>
              </a:solidFill>
              <a:latin typeface="Times New Roman" pitchFamily="18"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endParaRPr lang="fr-FR"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108C75D-9FDD-4EF1-907D-A89676B4C69C}" type="slidenum">
              <a:rPr lang="fr-FR">
                <a:latin typeface="Arial" charset="0"/>
              </a:rPr>
              <a:pPr/>
              <a:t>10</a:t>
            </a:fld>
            <a:endParaRPr lang="fr-FR">
              <a:latin typeface="Arial"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lnSpc>
                <a:spcPct val="80000"/>
              </a:lnSpc>
            </a:pPr>
            <a:r>
              <a:rPr lang="en-GB" altLang="zh-CN" sz="900" smtClean="0">
                <a:latin typeface="Arial" charset="0"/>
              </a:rPr>
              <a:t>Les motifs avancés par les prescripteurs pour ne pas utiliser les AVK chez la personne âgée en FA ont été analysés. Le plus souvent sont mis en avant le risque élevé de chute, les antécédents de saignements, le défaut de compliance ou l’existence de troubles cognitifs (</a:t>
            </a:r>
            <a:r>
              <a:rPr lang="fr-FR" sz="900" smtClean="0">
                <a:latin typeface="Arial" charset="0"/>
              </a:rPr>
              <a:t>Bungard TJ et al. Arch Intern Med 2000;160:41-6; Monette J et al. J Am Geriatr Soc 1997;45:1060-5). Un travail récent a montré l’impact très fort d’une expérience négative. Les praticiens qui ont constaté chez l’un de leurs patients un accident hémorragique sous AVK réduisent significativement dans les trois mois qui suivent leurs prescriptions d’anticoagulant alors que la survenue d’un AVC ischémique chez un de leur patient en FA non traité par AVK ne modifie pas leur pratique.</a:t>
            </a:r>
          </a:p>
          <a:p>
            <a:pPr lvl="3" eaLnBrk="1" hangingPunct="1">
              <a:lnSpc>
                <a:spcPct val="80000"/>
              </a:lnSpc>
            </a:pPr>
            <a:endParaRPr lang="en-GB" altLang="zh-CN" sz="900" smtClean="0">
              <a:latin typeface="Arial" charset="0"/>
            </a:endParaRPr>
          </a:p>
          <a:p>
            <a:pPr eaLnBrk="1" hangingPunct="1">
              <a:lnSpc>
                <a:spcPct val="80000"/>
              </a:lnSpc>
            </a:pPr>
            <a:r>
              <a:rPr lang="en-GB" altLang="zh-CN" sz="900" smtClean="0">
                <a:latin typeface="Arial" charset="0"/>
              </a:rPr>
              <a:t>Impact of adverse events on prescribing warfarin in patients with atrial fibrillation: matched pair analysis.Choudhry NK, Anderson GM, Laupacis A, Ross-Degnan D, Normand SL, Soumerai SB. </a:t>
            </a:r>
          </a:p>
          <a:p>
            <a:pPr eaLnBrk="1" hangingPunct="1">
              <a:lnSpc>
                <a:spcPct val="80000"/>
              </a:lnSpc>
            </a:pPr>
            <a:r>
              <a:rPr lang="en-GB" altLang="zh-CN" sz="900" smtClean="0">
                <a:latin typeface="Arial" charset="0"/>
              </a:rPr>
              <a:t>Harvard Medical School and Brigham and Women's Hospital, Boston 02120, USA. nchoudhry@partners.org</a:t>
            </a:r>
          </a:p>
          <a:p>
            <a:pPr eaLnBrk="1" hangingPunct="1">
              <a:lnSpc>
                <a:spcPct val="80000"/>
              </a:lnSpc>
            </a:pPr>
            <a:r>
              <a:rPr lang="en-GB" altLang="zh-CN" sz="900" smtClean="0">
                <a:latin typeface="Arial" charset="0"/>
              </a:rPr>
              <a:t>OBJECTIVES: To quantify the influence of physicians' experiences of adverse events in patients with atrial fibrillation who were taking warfarin. DESIGN: Population based, matched pair before and after analysis. SETTING: Database study in Ontario, Canada. PARTICIPANTS: The physicians of patients with atrial fibrillation admitted to hospital for adverse events (major haemorrhage while taking warfarin and thromboembolic strokes while not taking warfarin). Pairs of other patients with atrial fibrillation treated by the same physicians were selected. MAIN OUTCOME MEASURES: Odds of receiving warfarin by matched pairs of a given physician's patients (one treated after and one treated before the event) were compared, with adjustment for stroke and bleeding risk factors that might also influence warfarin use. The odds of prescriptions for angiotensin converting enzyme (ACE) inhibitor before and after the event was assessed as a neutral control. RESULTS: For the 530 physicians who had a patient with an adverse bleeding event (exposure) and who treated other patients with atrial fibrillation during the 90 days before and the 90 days after the exposure, the odds of prescribing warfarin was 21% lower for patients after the exposure (adjusted odds ratio 0.79, 95% confidence interval 0.62 to 1.00). Greater reductions in warfarin prescribing were found in analyses with patients for whom more time had elapsed between the physician's exposure and the patient's treatment. There were no significant changes in warfarin prescribing after a physician had a patient who had a stroke while not on warfarin or in the prescribing of ACE inhibitors by physicians who had patients with either bleeding events or strokes. CONCLUSIONS: A physician's experience with bleeding events associated with warfarin can influence prescribing warfarin. Adverse events that are possibly associated with underuse of warfarin may not affect subsequent prescribing.</a:t>
            </a:r>
            <a:endParaRPr lang="fr-FR" sz="900" smtClean="0">
              <a:latin typeface="Arial" charset="0"/>
              <a:ea typeface="宋体"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55000" lnSpcReduction="20000"/>
          </a:bodyPr>
          <a:lstStyle/>
          <a:p>
            <a:r>
              <a:rPr lang="en-US" dirty="0" smtClean="0"/>
              <a:t>Circulation. 2011 Aug 16;124(7):824-9. </a:t>
            </a:r>
            <a:r>
              <a:rPr lang="en-US" dirty="0" err="1" smtClean="0"/>
              <a:t>Epub</a:t>
            </a:r>
            <a:r>
              <a:rPr lang="en-US" dirty="0" smtClean="0"/>
              <a:t> 2011 Aug 1.</a:t>
            </a:r>
          </a:p>
          <a:p>
            <a:r>
              <a:rPr lang="en-US" dirty="0" smtClean="0"/>
              <a:t>Bleeding risk in very old patients on vitamin K antagonist treatment: results of a prospective collaborative study on elderly patients followed by Italian </a:t>
            </a:r>
            <a:r>
              <a:rPr lang="en-US" dirty="0" err="1" smtClean="0"/>
              <a:t>Centres</a:t>
            </a:r>
            <a:r>
              <a:rPr lang="en-US" dirty="0" smtClean="0"/>
              <a:t> for Anticoagulation.</a:t>
            </a:r>
          </a:p>
          <a:p>
            <a:r>
              <a:rPr lang="en-US" dirty="0" err="1" smtClean="0"/>
              <a:t>Poli</a:t>
            </a:r>
            <a:r>
              <a:rPr lang="en-US" dirty="0" smtClean="0"/>
              <a:t> D, </a:t>
            </a:r>
            <a:r>
              <a:rPr lang="en-US" dirty="0" err="1" smtClean="0"/>
              <a:t>Antonucci</a:t>
            </a:r>
            <a:r>
              <a:rPr lang="en-US" dirty="0" smtClean="0"/>
              <a:t> E, </a:t>
            </a:r>
            <a:r>
              <a:rPr lang="en-US" dirty="0" err="1" smtClean="0"/>
              <a:t>Testa</a:t>
            </a:r>
            <a:r>
              <a:rPr lang="en-US" dirty="0" smtClean="0"/>
              <a:t> S, </a:t>
            </a:r>
            <a:r>
              <a:rPr lang="en-US" dirty="0" err="1" smtClean="0"/>
              <a:t>Tosetto</a:t>
            </a:r>
            <a:r>
              <a:rPr lang="en-US" dirty="0" smtClean="0"/>
              <a:t> A, </a:t>
            </a:r>
            <a:r>
              <a:rPr lang="en-US" dirty="0" err="1" smtClean="0"/>
              <a:t>Ageno</a:t>
            </a:r>
            <a:r>
              <a:rPr lang="en-US" dirty="0" smtClean="0"/>
              <a:t> W, </a:t>
            </a:r>
            <a:r>
              <a:rPr lang="en-US" dirty="0" err="1" smtClean="0"/>
              <a:t>Palareti</a:t>
            </a:r>
            <a:r>
              <a:rPr lang="en-US" dirty="0" smtClean="0"/>
              <a:t> G; Italian Federation of Anticoagulation Clinics.</a:t>
            </a:r>
          </a:p>
          <a:p>
            <a:r>
              <a:rPr lang="en-US" dirty="0" smtClean="0"/>
              <a:t>Collaborators (41)</a:t>
            </a:r>
            <a:r>
              <a:rPr lang="en-US" dirty="0" err="1" smtClean="0"/>
              <a:t>Poli</a:t>
            </a:r>
            <a:r>
              <a:rPr lang="en-US" dirty="0" smtClean="0"/>
              <a:t> D, </a:t>
            </a:r>
            <a:r>
              <a:rPr lang="en-US" dirty="0" err="1" smtClean="0"/>
              <a:t>Testa</a:t>
            </a:r>
            <a:r>
              <a:rPr lang="en-US" dirty="0" smtClean="0"/>
              <a:t> S, </a:t>
            </a:r>
            <a:r>
              <a:rPr lang="en-US" dirty="0" err="1" smtClean="0"/>
              <a:t>Paoletti</a:t>
            </a:r>
            <a:r>
              <a:rPr lang="en-US" dirty="0" smtClean="0"/>
              <a:t> O, </a:t>
            </a:r>
            <a:r>
              <a:rPr lang="en-US" dirty="0" err="1" smtClean="0"/>
              <a:t>Nante</a:t>
            </a:r>
            <a:r>
              <a:rPr lang="en-US" dirty="0" smtClean="0"/>
              <a:t> G, </a:t>
            </a:r>
            <a:r>
              <a:rPr lang="en-US" dirty="0" err="1" smtClean="0"/>
              <a:t>Pengo</a:t>
            </a:r>
            <a:r>
              <a:rPr lang="en-US" dirty="0" smtClean="0"/>
              <a:t> V, </a:t>
            </a:r>
            <a:r>
              <a:rPr lang="en-US" dirty="0" err="1" smtClean="0"/>
              <a:t>Carini</a:t>
            </a:r>
            <a:r>
              <a:rPr lang="en-US" dirty="0" smtClean="0"/>
              <a:t> U, </a:t>
            </a:r>
            <a:r>
              <a:rPr lang="en-US" dirty="0" err="1" smtClean="0"/>
              <a:t>Guazzaloca</a:t>
            </a:r>
            <a:r>
              <a:rPr lang="en-US" dirty="0" smtClean="0"/>
              <a:t> G, </a:t>
            </a:r>
            <a:r>
              <a:rPr lang="en-US" dirty="0" err="1" smtClean="0"/>
              <a:t>Palareti</a:t>
            </a:r>
            <a:r>
              <a:rPr lang="en-US" dirty="0" smtClean="0"/>
              <a:t> G, </a:t>
            </a:r>
            <a:r>
              <a:rPr lang="en-US" dirty="0" err="1" smtClean="0"/>
              <a:t>Scortechini</a:t>
            </a:r>
            <a:r>
              <a:rPr lang="en-US" dirty="0" smtClean="0"/>
              <a:t> AR, </a:t>
            </a:r>
            <a:r>
              <a:rPr lang="en-US" dirty="0" err="1" smtClean="0"/>
              <a:t>Canafoglia</a:t>
            </a:r>
            <a:r>
              <a:rPr lang="en-US" dirty="0" smtClean="0"/>
              <a:t> L, </a:t>
            </a:r>
            <a:r>
              <a:rPr lang="en-US" dirty="0" err="1" smtClean="0"/>
              <a:t>Tomassetti</a:t>
            </a:r>
            <a:r>
              <a:rPr lang="en-US" dirty="0" smtClean="0"/>
              <a:t> S, </a:t>
            </a:r>
            <a:r>
              <a:rPr lang="en-US" dirty="0" err="1" smtClean="0"/>
              <a:t>Restifo</a:t>
            </a:r>
            <a:r>
              <a:rPr lang="en-US" dirty="0" smtClean="0"/>
              <a:t> D, </a:t>
            </a:r>
            <a:r>
              <a:rPr lang="en-US" dirty="0" err="1" smtClean="0"/>
              <a:t>Ciampa</a:t>
            </a:r>
            <a:r>
              <a:rPr lang="en-US" dirty="0" smtClean="0"/>
              <a:t> A, </a:t>
            </a:r>
            <a:r>
              <a:rPr lang="en-US" dirty="0" err="1" smtClean="0"/>
              <a:t>Pignatelli</a:t>
            </a:r>
            <a:r>
              <a:rPr lang="en-US" dirty="0" smtClean="0"/>
              <a:t> P, </a:t>
            </a:r>
            <a:r>
              <a:rPr lang="en-US" dirty="0" err="1" smtClean="0"/>
              <a:t>Basili</a:t>
            </a:r>
            <a:r>
              <a:rPr lang="en-US" dirty="0" smtClean="0"/>
              <a:t> S, </a:t>
            </a:r>
            <a:r>
              <a:rPr lang="en-US" dirty="0" err="1" smtClean="0"/>
              <a:t>Saliola</a:t>
            </a:r>
            <a:r>
              <a:rPr lang="en-US" dirty="0" smtClean="0"/>
              <a:t> M, Di </a:t>
            </a:r>
            <a:r>
              <a:rPr lang="en-US" dirty="0" err="1" smtClean="0"/>
              <a:t>Gennaro</a:t>
            </a:r>
            <a:r>
              <a:rPr lang="en-US" dirty="0" smtClean="0"/>
              <a:t> L, De </a:t>
            </a:r>
            <a:r>
              <a:rPr lang="en-US" dirty="0" err="1" smtClean="0"/>
              <a:t>Cristofaro</a:t>
            </a:r>
            <a:r>
              <a:rPr lang="en-US" dirty="0" smtClean="0"/>
              <a:t> R, </a:t>
            </a:r>
            <a:r>
              <a:rPr lang="en-US" dirty="0" err="1" smtClean="0"/>
              <a:t>Ageno</a:t>
            </a:r>
            <a:r>
              <a:rPr lang="en-US" dirty="0" smtClean="0"/>
              <a:t> W, </a:t>
            </a:r>
            <a:r>
              <a:rPr lang="en-US" dirty="0" err="1" smtClean="0"/>
              <a:t>Caprioli</a:t>
            </a:r>
            <a:r>
              <a:rPr lang="en-US" dirty="0" smtClean="0"/>
              <a:t> M, </a:t>
            </a:r>
            <a:r>
              <a:rPr lang="en-US" dirty="0" err="1" smtClean="0"/>
              <a:t>Pedrini</a:t>
            </a:r>
            <a:r>
              <a:rPr lang="en-US" dirty="0" smtClean="0"/>
              <a:t> S, </a:t>
            </a:r>
            <a:r>
              <a:rPr lang="en-US" dirty="0" err="1" smtClean="0"/>
              <a:t>Orlandini</a:t>
            </a:r>
            <a:r>
              <a:rPr lang="en-US" dirty="0" smtClean="0"/>
              <a:t> F, Benedetti R, </a:t>
            </a:r>
            <a:r>
              <a:rPr lang="en-US" dirty="0" err="1" smtClean="0"/>
              <a:t>Ruocco</a:t>
            </a:r>
            <a:r>
              <a:rPr lang="en-US" dirty="0" smtClean="0"/>
              <a:t> L, </a:t>
            </a:r>
            <a:r>
              <a:rPr lang="en-US" dirty="0" err="1" smtClean="0"/>
              <a:t>Tiraferri</a:t>
            </a:r>
            <a:r>
              <a:rPr lang="en-US" dirty="0" smtClean="0"/>
              <a:t> E, </a:t>
            </a:r>
            <a:r>
              <a:rPr lang="en-US" dirty="0" err="1" smtClean="0"/>
              <a:t>Cappelli</a:t>
            </a:r>
            <a:r>
              <a:rPr lang="en-US" dirty="0" smtClean="0"/>
              <a:t> R, </a:t>
            </a:r>
            <a:r>
              <a:rPr lang="en-US" dirty="0" err="1" smtClean="0"/>
              <a:t>Piana</a:t>
            </a:r>
            <a:r>
              <a:rPr lang="en-US" dirty="0" smtClean="0"/>
              <a:t> A, Armani U, </a:t>
            </a:r>
            <a:r>
              <a:rPr lang="en-US" dirty="0" err="1" smtClean="0"/>
              <a:t>Porcu</a:t>
            </a:r>
            <a:r>
              <a:rPr lang="en-US" dirty="0" smtClean="0"/>
              <a:t> A, </a:t>
            </a:r>
            <a:r>
              <a:rPr lang="en-US" dirty="0" err="1" smtClean="0"/>
              <a:t>Falco</a:t>
            </a:r>
            <a:r>
              <a:rPr lang="en-US" dirty="0" smtClean="0"/>
              <a:t> P, </a:t>
            </a:r>
            <a:r>
              <a:rPr lang="en-US" dirty="0" err="1" smtClean="0"/>
              <a:t>Da</a:t>
            </a:r>
            <a:r>
              <a:rPr lang="en-US" dirty="0" smtClean="0"/>
              <a:t> Col P, </a:t>
            </a:r>
            <a:r>
              <a:rPr lang="en-US" dirty="0" err="1" smtClean="0"/>
              <a:t>Marongiu</a:t>
            </a:r>
            <a:r>
              <a:rPr lang="en-US" dirty="0" smtClean="0"/>
              <a:t> F, </a:t>
            </a:r>
            <a:r>
              <a:rPr lang="en-US" dirty="0" err="1" smtClean="0"/>
              <a:t>Barcellona</a:t>
            </a:r>
            <a:r>
              <a:rPr lang="en-US" dirty="0" smtClean="0"/>
              <a:t> D, </a:t>
            </a:r>
            <a:r>
              <a:rPr lang="en-US" dirty="0" err="1" smtClean="0"/>
              <a:t>Falanga</a:t>
            </a:r>
            <a:r>
              <a:rPr lang="en-US" dirty="0" smtClean="0"/>
              <a:t> A, </a:t>
            </a:r>
            <a:r>
              <a:rPr lang="en-US" dirty="0" err="1" smtClean="0"/>
              <a:t>Lerede</a:t>
            </a:r>
            <a:r>
              <a:rPr lang="en-US" dirty="0" smtClean="0"/>
              <a:t> T, </a:t>
            </a:r>
            <a:r>
              <a:rPr lang="en-US" dirty="0" err="1" smtClean="0"/>
              <a:t>Galbo</a:t>
            </a:r>
            <a:r>
              <a:rPr lang="en-US" dirty="0" smtClean="0"/>
              <a:t> L, </a:t>
            </a:r>
            <a:r>
              <a:rPr lang="en-US" dirty="0" err="1" smtClean="0"/>
              <a:t>Bucherini</a:t>
            </a:r>
            <a:r>
              <a:rPr lang="en-US" dirty="0" smtClean="0"/>
              <a:t> E, </a:t>
            </a:r>
            <a:r>
              <a:rPr lang="en-US" dirty="0" err="1" smtClean="0"/>
              <a:t>Insana</a:t>
            </a:r>
            <a:r>
              <a:rPr lang="en-US" dirty="0" smtClean="0"/>
              <a:t> A, Grasso MV, </a:t>
            </a:r>
            <a:r>
              <a:rPr lang="en-US" dirty="0" err="1" smtClean="0"/>
              <a:t>Masciocco</a:t>
            </a:r>
            <a:r>
              <a:rPr lang="en-US" dirty="0" smtClean="0"/>
              <a:t> L, </a:t>
            </a:r>
            <a:r>
              <a:rPr lang="en-US" dirty="0" err="1" smtClean="0"/>
              <a:t>Pini</a:t>
            </a:r>
            <a:r>
              <a:rPr lang="en-US" dirty="0" smtClean="0"/>
              <a:t> F.</a:t>
            </a:r>
          </a:p>
          <a:p>
            <a:endParaRPr lang="en-US" dirty="0" smtClean="0"/>
          </a:p>
          <a:p>
            <a:r>
              <a:rPr lang="en-US" dirty="0" err="1" smtClean="0"/>
              <a:t>SourceThrombosis</a:t>
            </a:r>
            <a:r>
              <a:rPr lang="en-US" dirty="0" smtClean="0"/>
              <a:t> Centre Department of Heart and Vessels, AOU-</a:t>
            </a:r>
            <a:r>
              <a:rPr lang="en-US" dirty="0" err="1" smtClean="0"/>
              <a:t>Careggi</a:t>
            </a:r>
            <a:r>
              <a:rPr lang="en-US" dirty="0" smtClean="0"/>
              <a:t>, Florence, Italy. polida@aou-careggi.toscana.it</a:t>
            </a:r>
          </a:p>
          <a:p>
            <a:endParaRPr lang="en-US" dirty="0" smtClean="0"/>
          </a:p>
          <a:p>
            <a:r>
              <a:rPr lang="en-US" dirty="0" smtClean="0"/>
              <a:t>Abstract</a:t>
            </a:r>
          </a:p>
          <a:p>
            <a:r>
              <a:rPr lang="en-US" dirty="0" smtClean="0"/>
              <a:t>BACKGROUND: Vitamin K antagonist (VKA) therapy is increasingly being used for the prevention of venous </a:t>
            </a:r>
            <a:r>
              <a:rPr lang="en-US" dirty="0" err="1" smtClean="0"/>
              <a:t>thromboembolism</a:t>
            </a:r>
            <a:r>
              <a:rPr lang="en-US" dirty="0" smtClean="0"/>
              <a:t> and stroke in </a:t>
            </a:r>
            <a:r>
              <a:rPr lang="en-US" dirty="0" err="1" smtClean="0"/>
              <a:t>atrial</a:t>
            </a:r>
            <a:r>
              <a:rPr lang="en-US" dirty="0" smtClean="0"/>
              <a:t> fibrillation. Bleeds are the major concern for VKA prescription, especially in very old patients who carry many risk factors for bleeding. We performed a large multicenter prospective observational study that enrolled very old patients to evaluate the quality of anticoagulation and the incidence of bleedings.</a:t>
            </a:r>
          </a:p>
          <a:p>
            <a:endParaRPr lang="en-US" dirty="0" smtClean="0"/>
          </a:p>
          <a:p>
            <a:r>
              <a:rPr lang="en-US" dirty="0" smtClean="0"/>
              <a:t>METHODS AND RESULTS: The study included 4093 patients ≥80 years of age who were naïve to VKA for </a:t>
            </a:r>
            <a:r>
              <a:rPr lang="en-US" dirty="0" err="1" smtClean="0"/>
              <a:t>thromboprophylaxis</a:t>
            </a:r>
            <a:r>
              <a:rPr lang="en-US" dirty="0" smtClean="0"/>
              <a:t> of </a:t>
            </a:r>
            <a:r>
              <a:rPr lang="en-US" dirty="0" err="1" smtClean="0"/>
              <a:t>atrial</a:t>
            </a:r>
            <a:r>
              <a:rPr lang="en-US" dirty="0" smtClean="0"/>
              <a:t> fibrillation or after venous </a:t>
            </a:r>
            <a:r>
              <a:rPr lang="en-US" dirty="0" err="1" smtClean="0"/>
              <a:t>thromboembolism</a:t>
            </a:r>
            <a:r>
              <a:rPr lang="en-US" dirty="0" smtClean="0"/>
              <a:t>. Patients' demographic and clinical data were collected, and the quality of anticoagulation and the incidence of bleeding were recorded. The follow-up was 9603 patient-years; median age at the beginning of follow-up was 84 years (range, 80 to 102 years). We recorded 179 major bleedings (rate, 1.87 per 100 patient-years), 26 fatal (rate, 0.27 per 100 patient-years). The rate of bleeding was higher in men compared with women (relative risk, 1.4; 95% confidence interval, 1.12 to 1.72; P=0.002) and among patients ≥85 years of age compared with younger patients (relative risk, 1.3; 95% confidence interval, 1.0 to 1.65; P=0.048). Time in therapeutic range was 62% (</a:t>
            </a:r>
            <a:r>
              <a:rPr lang="en-US" dirty="0" err="1" smtClean="0"/>
              <a:t>interquartile</a:t>
            </a:r>
            <a:r>
              <a:rPr lang="en-US" dirty="0" smtClean="0"/>
              <a:t> range, 49% to 75%). History of bleeding, active cancer, and history of falls were independently associated with bleeding risk in Cox regression analysis.</a:t>
            </a:r>
          </a:p>
          <a:p>
            <a:endParaRPr lang="en-US" dirty="0" smtClean="0"/>
          </a:p>
          <a:p>
            <a:r>
              <a:rPr lang="en-US" dirty="0" smtClean="0"/>
              <a:t>CONCLUSION: In this large study on very old patients on VKA carefully monitored by anticoagulation clinics, the rate of bleedings was low, suggesting that age in itself should not be considered a contraindication to treatment. Adequate management of VKA therapy in specifically trained center allows very old and frail patients to benefit from VKA </a:t>
            </a:r>
            <a:r>
              <a:rPr lang="en-US" dirty="0" err="1" smtClean="0"/>
              <a:t>thromboprophylaxis</a:t>
            </a:r>
            <a:r>
              <a:rPr lang="en-US" dirty="0" smtClean="0"/>
              <a:t>.</a:t>
            </a:r>
          </a:p>
          <a:p>
            <a:endParaRPr lang="en-US" dirty="0" smtClean="0"/>
          </a:p>
          <a:p>
            <a:r>
              <a:rPr lang="en-US" dirty="0" smtClean="0"/>
              <a:t>Comment in</a:t>
            </a:r>
          </a:p>
          <a:p>
            <a:r>
              <a:rPr lang="en-US" dirty="0" smtClean="0"/>
              <a:t>Bleeding in very old patients on vitamin K antagonist therapy. [Circulation. 2011]</a:t>
            </a:r>
          </a:p>
          <a:p>
            <a:r>
              <a:rPr lang="en-US" dirty="0" smtClean="0"/>
              <a:t>Bleeding in very old patients on vitamin K antagonist </a:t>
            </a:r>
            <a:r>
              <a:rPr lang="en-US" dirty="0" err="1" smtClean="0"/>
              <a:t>therapy.Ansell</a:t>
            </a:r>
            <a:r>
              <a:rPr lang="en-US" dirty="0" smtClean="0"/>
              <a:t> J. Circulation. 2011 Aug 16; 124(7):769-71. </a:t>
            </a:r>
          </a:p>
          <a:p>
            <a:r>
              <a:rPr lang="en-US" dirty="0" smtClean="0"/>
              <a:t>Letter by Lai and Chan regarding article, "Bleeding risk in very old patients on vitamin K antagonist treatment: results of a prospective collaborative study on elderly patients followed by Italian </a:t>
            </a:r>
            <a:r>
              <a:rPr lang="en-US" dirty="0" err="1" smtClean="0"/>
              <a:t>Centres</a:t>
            </a:r>
            <a:r>
              <a:rPr lang="en-US" dirty="0" smtClean="0"/>
              <a:t> for Anticoagulation". [Circulation. 2012]</a:t>
            </a:r>
          </a:p>
          <a:p>
            <a:r>
              <a:rPr lang="en-US" dirty="0" smtClean="0"/>
              <a:t>Letter by Lai and Chan regarding article, "Bleeding risk in very old patients on vitamin K antagonist treatment: results of a prospective collaborative study on elderly patients followed by Italian </a:t>
            </a:r>
            <a:r>
              <a:rPr lang="en-US" dirty="0" err="1" smtClean="0"/>
              <a:t>Centres</a:t>
            </a:r>
            <a:r>
              <a:rPr lang="en-US" dirty="0" smtClean="0"/>
              <a:t> for </a:t>
            </a:r>
            <a:r>
              <a:rPr lang="en-US" dirty="0" err="1" smtClean="0"/>
              <a:t>Anticoagulation".Lai</a:t>
            </a:r>
            <a:r>
              <a:rPr lang="en-US" dirty="0" smtClean="0"/>
              <a:t> CL, Chan WK. Circulation. 2012 Mar 20; 125(11):e493; author reply e494. </a:t>
            </a:r>
          </a:p>
          <a:p>
            <a:endParaRPr lang="fr-FR" dirty="0"/>
          </a:p>
        </p:txBody>
      </p:sp>
      <p:sp>
        <p:nvSpPr>
          <p:cNvPr id="4" name="Espace réservé du numéro de diapositive 3"/>
          <p:cNvSpPr>
            <a:spLocks noGrp="1"/>
          </p:cNvSpPr>
          <p:nvPr>
            <p:ph type="sldNum" sz="quarter" idx="10"/>
          </p:nvPr>
        </p:nvSpPr>
        <p:spPr/>
        <p:txBody>
          <a:bodyPr/>
          <a:lstStyle/>
          <a:p>
            <a:pPr>
              <a:defRPr/>
            </a:pPr>
            <a:fld id="{3E7EC24F-E4FE-45CE-B086-1B2F8539809A}" type="slidenum">
              <a:rPr lang="fr-FR" smtClean="0"/>
              <a:pPr>
                <a:defRPr/>
              </a:pPr>
              <a:t>11</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0445DA-DBCF-449D-BB77-BBC4DB42F654}" type="slidenum">
              <a:rPr lang="fr-FR"/>
              <a:pPr/>
              <a:t>12</a:t>
            </a:fld>
            <a:endParaRPr lang="fr-FR"/>
          </a:p>
        </p:txBody>
      </p:sp>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p:txBody>
          <a:bodyPr/>
          <a:lstStyle/>
          <a:p>
            <a:r>
              <a:rPr lang="fr-FR"/>
              <a:t>Chaque cas est particulier. Il faut donc pour chaque patient évaluer le rapport bénéfice risque des AVK. Cependant, il faut de bonnes raisons pour ne pas prescrire d’AVK en cas de FA, car globalement dans la population des plus de 80 ans, l’avantage est au traitement anticoagulant.</a:t>
            </a:r>
          </a:p>
          <a:p>
            <a:r>
              <a:rPr lang="fr-FR" b="1"/>
              <a:t>With Atrial Fibrillation</a:t>
            </a:r>
          </a:p>
          <a:p>
            <a:r>
              <a:rPr lang="fr-FR" b="1"/>
              <a:t>The Atrial Fibrillation Investigators</a:t>
            </a:r>
          </a:p>
          <a:p>
            <a:r>
              <a:rPr lang="fr-FR"/>
              <a:t>Carl van Walraven, MD, MSc, FRCPC; Robert G. Hart, MD; Stuart Connolly, MD, FRCPC;</a:t>
            </a:r>
          </a:p>
          <a:p>
            <a:r>
              <a:rPr lang="fr-FR"/>
              <a:t>Peter C. Austin, PhD; Jonathan Mant, MD, FFPH; F.D. Richard Hobbs, MD;</a:t>
            </a:r>
          </a:p>
          <a:p>
            <a:r>
              <a:rPr lang="fr-FR"/>
              <a:t>Peter J. Koudstaal, MD, PhD; Palle Petersen, MD, DMSc, FCCP; Francisco Perez-Gomez, MD, FESC;</a:t>
            </a:r>
          </a:p>
          <a:p>
            <a:r>
              <a:rPr lang="fr-FR"/>
              <a:t>J. Andre Knottnerus, MD, PhD; Beppie Boode, MD, PhD;</a:t>
            </a:r>
          </a:p>
          <a:p>
            <a:r>
              <a:rPr lang="fr-FR"/>
              <a:t>Michael D. Ezekowitz, MD, PhD, FRCP, FACC; Daniel E. Singer, MD</a:t>
            </a:r>
          </a:p>
          <a:p>
            <a:r>
              <a:rPr lang="fr-FR" b="1" i="1"/>
              <a:t>Background and Purpose</a:t>
            </a:r>
            <a:r>
              <a:rPr lang="fr-FR"/>
              <a:t>—Stroke risk increases with age in patients who have nonvalvular atrial fibrillation. It is</a:t>
            </a:r>
          </a:p>
          <a:p>
            <a:r>
              <a:rPr lang="fr-FR"/>
              <a:t>uncertain whether the efficacy of stroke prevention therapies in atrial fibrillation changes as patients age. The objective</a:t>
            </a:r>
          </a:p>
          <a:p>
            <a:r>
              <a:rPr lang="fr-FR"/>
              <a:t>of this study was to determine the effect of age on the relative efficacy of oral anticoagulants (OAC) and antiplatelet</a:t>
            </a:r>
          </a:p>
          <a:p>
            <a:r>
              <a:rPr lang="fr-FR"/>
              <a:t>(AP) therapy (including acetylsalicylic acid and triflusal) on ischemic stroke, serious bleeding, and vascular events in</a:t>
            </a:r>
          </a:p>
          <a:p>
            <a:r>
              <a:rPr lang="fr-FR"/>
              <a:t>patients with atrial fibrillation.</a:t>
            </a:r>
          </a:p>
          <a:p>
            <a:r>
              <a:rPr lang="fr-FR" b="1" i="1"/>
              <a:t>Methods</a:t>
            </a:r>
            <a:r>
              <a:rPr lang="fr-FR"/>
              <a:t>—This is an analysis of the Atrial Fibrillation Investigators database, which contains patient level-data from</a:t>
            </a:r>
          </a:p>
          <a:p>
            <a:r>
              <a:rPr lang="fr-FR"/>
              <a:t>randomized trials of stroke prevention in atrial fibrillation. We used Cox regression models with age as a continuous</a:t>
            </a:r>
          </a:p>
          <a:p>
            <a:r>
              <a:rPr lang="fr-FR"/>
              <a:t>variable that controlled for sex, year of randomization, and history of cerebrovascular disease, diabetes, hypertension,</a:t>
            </a:r>
          </a:p>
          <a:p>
            <a:r>
              <a:rPr lang="fr-FR"/>
              <a:t>and congestive heart failure. Outcomes included ischemic stroke, serious bleeding (intracranial hemorrhage or systemic</a:t>
            </a:r>
          </a:p>
          <a:p>
            <a:r>
              <a:rPr lang="fr-FR"/>
              <a:t>bleeding requiring hospitalization, transfusion, or surgery), and cardiovascular events (ischemic stroke, myocardial</a:t>
            </a:r>
          </a:p>
          <a:p>
            <a:r>
              <a:rPr lang="fr-FR"/>
              <a:t>infarction, systemic embolism, or vascular death).</a:t>
            </a:r>
          </a:p>
          <a:p>
            <a:r>
              <a:rPr lang="fr-FR" b="1" i="1"/>
              <a:t>Results</a:t>
            </a:r>
            <a:r>
              <a:rPr lang="fr-FR"/>
              <a:t>—The analysis included 8932 patients and 17 685 years of observation from 12 trials. Patient age increased risk of</a:t>
            </a:r>
          </a:p>
          <a:p>
            <a:r>
              <a:rPr lang="fr-FR"/>
              <a:t>ischemic stroke (adjusted hazard ratio per decade increase 1.45; 95% CI, 1.26 to 1.66), serious bleeding (1.61; 1.47 to</a:t>
            </a:r>
          </a:p>
          <a:p>
            <a:r>
              <a:rPr lang="fr-FR"/>
              <a:t>1.77), and cardiovascular events (1.43; 1.33 to 1.53). Compared with placebo, OAC and AP significantly reduced the</a:t>
            </a:r>
          </a:p>
          <a:p>
            <a:r>
              <a:rPr lang="fr-FR"/>
              <a:t>risk of ischemic stroke (OAC, 0.36; 0.29 to 0.45; AP, 0.81; 0.72 to 0.90) and cardiovascular outcomes (OAC, 0.59; 0.52</a:t>
            </a:r>
          </a:p>
          <a:p>
            <a:r>
              <a:rPr lang="fr-FR"/>
              <a:t>to 0.66; AP, 0.81; 0.75 to 0.88), whereas OAC increased risk of serious bleeding (1.56; 1.03 to 2.37). The relative benefit</a:t>
            </a:r>
          </a:p>
          <a:p>
            <a:r>
              <a:rPr lang="fr-FR"/>
              <a:t>of OAC versus placebo or AP did not vary by patient age for any outcome. Compared with placebo, the relative benefit</a:t>
            </a:r>
          </a:p>
          <a:p>
            <a:r>
              <a:rPr lang="fr-FR"/>
              <a:t>of AP for preventing ischemic stroke decreased significantly as patients aged (</a:t>
            </a:r>
            <a:r>
              <a:rPr lang="fr-FR" i="1"/>
              <a:t>P</a:t>
            </a:r>
            <a:r>
              <a:rPr lang="fr-FR"/>
              <a:t>0.01).</a:t>
            </a:r>
          </a:p>
          <a:p>
            <a:r>
              <a:rPr lang="fr-FR" b="1" i="1"/>
              <a:t>Conclusions</a:t>
            </a:r>
            <a:r>
              <a:rPr lang="fr-FR"/>
              <a:t>—As patients with atrial fibrillation age, the relative efficacy of AP to prevent ischemic stroke appears to</a:t>
            </a:r>
          </a:p>
          <a:p>
            <a:r>
              <a:rPr lang="fr-FR"/>
              <a:t>decrease, whereas it does not change for OAC. Because stroke risk increases with age, the absolute benefit of OAC</a:t>
            </a:r>
          </a:p>
          <a:p>
            <a:r>
              <a:rPr lang="fr-FR"/>
              <a:t>increases as patients get older. </a:t>
            </a:r>
            <a:r>
              <a:rPr lang="fr-FR" b="1"/>
              <a:t>(</a:t>
            </a:r>
            <a:r>
              <a:rPr lang="fr-FR" b="1" i="1"/>
              <a:t>Stroke</a:t>
            </a:r>
            <a:r>
              <a:rPr lang="fr-FR" b="1"/>
              <a:t>. 2009;40:1410-1416.)</a:t>
            </a:r>
            <a:endParaRPr lang="fr-FR"/>
          </a:p>
          <a:p>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155BC0-B1A1-427D-B7BF-1398367366B2}" type="slidenum">
              <a:rPr lang="fr-FR"/>
              <a:pPr/>
              <a:t>13</a:t>
            </a:fld>
            <a:endParaRPr lang="fr-FR"/>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r>
              <a:rPr lang="fr-FR"/>
              <a:t>Pour pouvoir utiliser avec le plus de sécurité possible les AVK chez le sujet âgé dont l’intérêt est indéniable, il faut tenter de limiter le risque hémorragique et pour cela il faut bien choisir l’AVK, initier le traitement de façon correcte, contrôler les autres facteurs de risque hémorragique et en particulier l’hypertension artérielle, parfaitement surveiller le patient, augmenter son adhérence au traitement, diminuer le risque de chute. Pour diminuer le risque de chute il faut reconnaître les facteurs de risques de chute et les corriger quand ils sont modifiables. Pour augmenter l’adhérence au traitement, il est essentiel d’éduquer le patient et son entourage. Chez les sujets âgés fragiles l’évaluation gériatrique standardisée constitue une aide précieuse.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e l'image des diapositives 1"/>
          <p:cNvSpPr>
            <a:spLocks noGrp="1" noRot="1" noChangeAspect="1" noTextEdit="1"/>
          </p:cNvSpPr>
          <p:nvPr>
            <p:ph type="sldImg"/>
          </p:nvPr>
        </p:nvSpPr>
        <p:spPr>
          <a:ln/>
        </p:spPr>
      </p:sp>
      <p:sp>
        <p:nvSpPr>
          <p:cNvPr id="40963" name="Espace réservé des commentaires 2"/>
          <p:cNvSpPr>
            <a:spLocks noGrp="1"/>
          </p:cNvSpPr>
          <p:nvPr>
            <p:ph type="body" idx="1"/>
          </p:nvPr>
        </p:nvSpPr>
        <p:spPr>
          <a:noFill/>
          <a:ln/>
        </p:spPr>
        <p:txBody>
          <a:bodyPr/>
          <a:lstStyle/>
          <a:p>
            <a:pPr eaLnBrk="1" hangingPunct="1"/>
            <a:endParaRPr lang="fr-FR" smtClean="0"/>
          </a:p>
        </p:txBody>
      </p:sp>
      <p:sp>
        <p:nvSpPr>
          <p:cNvPr id="33796" name="Espace réservé du numéro de diapositive 3"/>
          <p:cNvSpPr>
            <a:spLocks noGrp="1"/>
          </p:cNvSpPr>
          <p:nvPr>
            <p:ph type="sldNum" sz="quarter" idx="5"/>
          </p:nvPr>
        </p:nvSpPr>
        <p:spPr/>
        <p:txBody>
          <a:bodyPr/>
          <a:lstStyle/>
          <a:p>
            <a:pPr>
              <a:defRPr/>
            </a:pPr>
            <a:fld id="{C4F7B01A-A49F-4C67-82F2-2D8D65C1C1EB}" type="slidenum">
              <a:rPr lang="fr-FR" smtClean="0"/>
              <a:pPr>
                <a:defRPr/>
              </a:pPr>
              <a:t>14</a:t>
            </a:fld>
            <a:endParaRPr lang="fr-F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Espace réservé de l'image des diapositives 1"/>
          <p:cNvSpPr>
            <a:spLocks noGrp="1" noRot="1" noChangeAspect="1" noTextEdit="1"/>
          </p:cNvSpPr>
          <p:nvPr>
            <p:ph type="sldImg"/>
          </p:nvPr>
        </p:nvSpPr>
        <p:spPr>
          <a:ln/>
        </p:spPr>
      </p:sp>
      <p:sp>
        <p:nvSpPr>
          <p:cNvPr id="41987" name="Espace réservé des commentaires 2"/>
          <p:cNvSpPr>
            <a:spLocks noGrp="1"/>
          </p:cNvSpPr>
          <p:nvPr>
            <p:ph type="body" idx="1"/>
          </p:nvPr>
        </p:nvSpPr>
        <p:spPr>
          <a:noFill/>
          <a:ln/>
        </p:spPr>
        <p:txBody>
          <a:bodyPr/>
          <a:lstStyle/>
          <a:p>
            <a:pPr eaLnBrk="1" hangingPunct="1"/>
            <a:endParaRPr lang="fr-FR" smtClean="0"/>
          </a:p>
        </p:txBody>
      </p:sp>
      <p:sp>
        <p:nvSpPr>
          <p:cNvPr id="34820" name="Espace réservé du numéro de diapositive 3"/>
          <p:cNvSpPr>
            <a:spLocks noGrp="1"/>
          </p:cNvSpPr>
          <p:nvPr>
            <p:ph type="sldNum" sz="quarter" idx="5"/>
          </p:nvPr>
        </p:nvSpPr>
        <p:spPr/>
        <p:txBody>
          <a:bodyPr/>
          <a:lstStyle/>
          <a:p>
            <a:pPr>
              <a:defRPr/>
            </a:pPr>
            <a:fld id="{0D3A72D2-C5C4-4029-9ABE-981776AC175A}" type="slidenum">
              <a:rPr lang="fr-FR" smtClean="0"/>
              <a:pPr>
                <a:defRPr/>
              </a:pPr>
              <a:t>16</a:t>
            </a:fld>
            <a:endParaRPr lang="fr-F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Espace réservé de l'image des diapositives 1"/>
          <p:cNvSpPr>
            <a:spLocks noGrp="1" noRot="1" noChangeAspect="1" noTextEdit="1"/>
          </p:cNvSpPr>
          <p:nvPr>
            <p:ph type="sldImg"/>
          </p:nvPr>
        </p:nvSpPr>
        <p:spPr>
          <a:ln/>
        </p:spPr>
      </p:sp>
      <p:sp>
        <p:nvSpPr>
          <p:cNvPr id="43011" name="Espace réservé des commentaires 2"/>
          <p:cNvSpPr>
            <a:spLocks noGrp="1"/>
          </p:cNvSpPr>
          <p:nvPr>
            <p:ph type="body" idx="1"/>
          </p:nvPr>
        </p:nvSpPr>
        <p:spPr>
          <a:noFill/>
          <a:ln/>
        </p:spPr>
        <p:txBody>
          <a:bodyPr/>
          <a:lstStyle/>
          <a:p>
            <a:pPr eaLnBrk="1" hangingPunct="1"/>
            <a:endParaRPr lang="fr-FR" smtClean="0"/>
          </a:p>
        </p:txBody>
      </p:sp>
      <p:sp>
        <p:nvSpPr>
          <p:cNvPr id="35844" name="Espace réservé du numéro de diapositive 3"/>
          <p:cNvSpPr>
            <a:spLocks noGrp="1"/>
          </p:cNvSpPr>
          <p:nvPr>
            <p:ph type="sldNum" sz="quarter" idx="5"/>
          </p:nvPr>
        </p:nvSpPr>
        <p:spPr/>
        <p:txBody>
          <a:bodyPr/>
          <a:lstStyle/>
          <a:p>
            <a:pPr>
              <a:defRPr/>
            </a:pPr>
            <a:fld id="{F3B3B7B3-E6BC-4C45-B08E-FD1400AE0E05}" type="slidenum">
              <a:rPr lang="fr-FR" smtClean="0"/>
              <a:pPr>
                <a:defRPr/>
              </a:pPr>
              <a:t>18</a:t>
            </a:fld>
            <a:endParaRPr lang="fr-F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a:ln/>
        </p:spPr>
      </p:sp>
      <p:sp>
        <p:nvSpPr>
          <p:cNvPr id="44035" name="Espace réservé des commentaires 2"/>
          <p:cNvSpPr>
            <a:spLocks noGrp="1"/>
          </p:cNvSpPr>
          <p:nvPr>
            <p:ph type="body" idx="1"/>
          </p:nvPr>
        </p:nvSpPr>
        <p:spPr>
          <a:noFill/>
          <a:ln/>
        </p:spPr>
        <p:txBody>
          <a:bodyPr/>
          <a:lstStyle/>
          <a:p>
            <a:pPr eaLnBrk="1" hangingPunct="1"/>
            <a:endParaRPr lang="fr-FR" smtClean="0"/>
          </a:p>
        </p:txBody>
      </p:sp>
      <p:sp>
        <p:nvSpPr>
          <p:cNvPr id="36868" name="Espace réservé du numéro de diapositive 3"/>
          <p:cNvSpPr>
            <a:spLocks noGrp="1"/>
          </p:cNvSpPr>
          <p:nvPr>
            <p:ph type="sldNum" sz="quarter" idx="5"/>
          </p:nvPr>
        </p:nvSpPr>
        <p:spPr/>
        <p:txBody>
          <a:bodyPr/>
          <a:lstStyle/>
          <a:p>
            <a:pPr>
              <a:defRPr/>
            </a:pPr>
            <a:fld id="{6F255B67-4C6B-4C55-9DCA-F9ED6EA7E979}" type="slidenum">
              <a:rPr lang="fr-FR" smtClean="0"/>
              <a:pPr>
                <a:defRPr/>
              </a:pPr>
              <a:t>19</a:t>
            </a:fld>
            <a:endParaRPr lang="fr-F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Espace réservé de l'image des diapositives 1"/>
          <p:cNvSpPr>
            <a:spLocks noGrp="1" noRot="1" noChangeAspect="1" noTextEdit="1"/>
          </p:cNvSpPr>
          <p:nvPr>
            <p:ph type="sldImg"/>
          </p:nvPr>
        </p:nvSpPr>
        <p:spPr>
          <a:ln/>
        </p:spPr>
      </p:sp>
      <p:sp>
        <p:nvSpPr>
          <p:cNvPr id="43011" name="Espace réservé des commentaires 2"/>
          <p:cNvSpPr>
            <a:spLocks noGrp="1"/>
          </p:cNvSpPr>
          <p:nvPr>
            <p:ph type="body" idx="1"/>
          </p:nvPr>
        </p:nvSpPr>
        <p:spPr>
          <a:noFill/>
          <a:ln/>
        </p:spPr>
        <p:txBody>
          <a:bodyPr/>
          <a:lstStyle/>
          <a:p>
            <a:pPr eaLnBrk="1" hangingPunct="1"/>
            <a:endParaRPr lang="fr-FR" smtClean="0"/>
          </a:p>
        </p:txBody>
      </p:sp>
      <p:sp>
        <p:nvSpPr>
          <p:cNvPr id="35844" name="Espace réservé du numéro de diapositive 3"/>
          <p:cNvSpPr>
            <a:spLocks noGrp="1"/>
          </p:cNvSpPr>
          <p:nvPr>
            <p:ph type="sldNum" sz="quarter" idx="5"/>
          </p:nvPr>
        </p:nvSpPr>
        <p:spPr/>
        <p:txBody>
          <a:bodyPr/>
          <a:lstStyle/>
          <a:p>
            <a:pPr>
              <a:defRPr/>
            </a:pPr>
            <a:fld id="{F3B3B7B3-E6BC-4C45-B08E-FD1400AE0E05}" type="slidenum">
              <a:rPr lang="fr-FR" smtClean="0"/>
              <a:pPr>
                <a:defRPr/>
              </a:pPr>
              <a:t>20</a:t>
            </a:fld>
            <a:endParaRPr lang="fr-F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432E1F-9E8A-4199-A3CC-00E35CD814A3}" type="slidenum">
              <a:rPr lang="fr-FR"/>
              <a:pPr/>
              <a:t>26</a:t>
            </a:fld>
            <a:endParaRPr lang="fr-FR"/>
          </a:p>
        </p:txBody>
      </p:sp>
      <p:sp>
        <p:nvSpPr>
          <p:cNvPr id="332802" name="Rectangle 2"/>
          <p:cNvSpPr>
            <a:spLocks noGrp="1" noRot="1" noChangeAspect="1" noChangeArrowheads="1" noTextEdit="1"/>
          </p:cNvSpPr>
          <p:nvPr>
            <p:ph type="sldImg"/>
          </p:nvPr>
        </p:nvSpPr>
        <p:spPr>
          <a:ln/>
        </p:spPr>
      </p:sp>
      <p:sp>
        <p:nvSpPr>
          <p:cNvPr id="332803" name="Rectangle 3"/>
          <p:cNvSpPr>
            <a:spLocks noGrp="1" noChangeArrowheads="1"/>
          </p:cNvSpPr>
          <p:nvPr>
            <p:ph type="body" idx="1"/>
          </p:nvPr>
        </p:nvSpPr>
        <p:spPr>
          <a:xfrm>
            <a:off x="914400" y="4343400"/>
            <a:ext cx="5029200" cy="4114800"/>
          </a:xfrm>
        </p:spPr>
        <p:txBody>
          <a:bodyPr/>
          <a:lstStyle/>
          <a:p>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txBox="1">
            <a:spLocks noGrp="1" noChangeArrowheads="1"/>
          </p:cNvSpPr>
          <p:nvPr/>
        </p:nvSpPr>
        <p:spPr bwMode="auto">
          <a:xfrm>
            <a:off x="3884513" y="8685335"/>
            <a:ext cx="2971906" cy="457200"/>
          </a:xfrm>
          <a:prstGeom prst="rect">
            <a:avLst/>
          </a:prstGeom>
          <a:noFill/>
          <a:ln w="9525">
            <a:noFill/>
            <a:miter lim="800000"/>
            <a:headEnd/>
            <a:tailEnd/>
          </a:ln>
        </p:spPr>
        <p:txBody>
          <a:bodyPr lIns="91439" tIns="45719" rIns="91439" bIns="45719" anchor="b"/>
          <a:lstStyle/>
          <a:p>
            <a:pPr algn="r" defTabSz="913880"/>
            <a:fld id="{931058E9-BAAA-43EF-BE97-A165F2817CE2}" type="slidenum">
              <a:rPr lang="fr-FR" sz="1200"/>
              <a:pPr algn="r" defTabSz="913880"/>
              <a:t>31</a:t>
            </a:fld>
            <a:endParaRPr lang="fr-FR" sz="1200" dirty="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lIns="91439" tIns="45719" rIns="91439" bIns="45719"/>
          <a:lstStyle/>
          <a:p>
            <a:pPr eaLnBrk="1" hangingPunct="1"/>
            <a:r>
              <a:rPr lang="en-US" sz="1000" dirty="0" err="1"/>
              <a:t>Osteoporos</a:t>
            </a:r>
            <a:r>
              <a:rPr lang="en-US" sz="1000" dirty="0"/>
              <a:t> Int. 2007 May;18(5):603-10. </a:t>
            </a:r>
            <a:r>
              <a:rPr lang="en-US" sz="1000" dirty="0" err="1"/>
              <a:t>Epub</a:t>
            </a:r>
            <a:r>
              <a:rPr lang="en-US" sz="1000" dirty="0"/>
              <a:t> 2007 Jan 10.</a:t>
            </a:r>
          </a:p>
          <a:p>
            <a:pPr eaLnBrk="1" hangingPunct="1"/>
            <a:r>
              <a:rPr lang="en-US" sz="1000" dirty="0"/>
              <a:t>Influence of fall related factors and bone strength on fracture risk in the frail elderly.</a:t>
            </a:r>
          </a:p>
          <a:p>
            <a:pPr eaLnBrk="1" hangingPunct="1"/>
            <a:r>
              <a:rPr lang="en-US" sz="1000" dirty="0" err="1"/>
              <a:t>Sambrook</a:t>
            </a:r>
            <a:r>
              <a:rPr lang="en-US" sz="1000" dirty="0"/>
              <a:t> PN, Cameron ID, Chen JS, Cumming RG, Lord SR, March LM, Schwarz J, Seibel MJ, Simpson JM.</a:t>
            </a:r>
          </a:p>
          <a:p>
            <a:pPr eaLnBrk="1" hangingPunct="1"/>
            <a:r>
              <a:rPr lang="en-US" sz="1000" dirty="0"/>
              <a:t>Institute of Bone &amp; Joint Research, University of Sydney, Sydney, Australia. sambrook@med.usyd.edu.au</a:t>
            </a:r>
            <a:endParaRPr lang="fr-FR" sz="1000" dirty="0"/>
          </a:p>
          <a:p>
            <a:pPr eaLnBrk="1" hangingPunct="1"/>
            <a:r>
              <a:rPr lang="fr-FR" sz="1000" dirty="0"/>
              <a:t>Abstract</a:t>
            </a:r>
            <a:endParaRPr lang="en-US" sz="1000" dirty="0"/>
          </a:p>
          <a:p>
            <a:pPr eaLnBrk="1" hangingPunct="1"/>
            <a:r>
              <a:rPr lang="en-US" sz="1000" dirty="0"/>
              <a:t>INTRODUCTION: When subjects are selected on the basis of fall risk alone, therapies for osteoporosis have not been effective. In a prospective study of elderly subjects at high risk of falls, we investigated the influence of bone strength and fall risk on fracture. METHODS: At baseline we assessed </a:t>
            </a:r>
            <a:r>
              <a:rPr lang="en-US" sz="1000" dirty="0" err="1"/>
              <a:t>calcaneal</a:t>
            </a:r>
            <a:r>
              <a:rPr lang="en-US" sz="1000" dirty="0"/>
              <a:t> bone ultrasound attenuation (BUA) as well as quantitative measures of fall risk in 2005 subjects in residential care. Incident falls and fractures were recorded (median follow-up 705 days). RESULTS: A total of 6646 fall events and 375 low trauma fracture events occurred. The fall rate was 214 per 100 person years and the fracture rate 12.1 per 100 person years. 82% of the fractures could be attributed to falls. Although fracture rates increased with decreasing BUA (incidence rate ratio 1.94 for lowest vs. highest BUA </a:t>
            </a:r>
            <a:r>
              <a:rPr lang="en-US" sz="1000" dirty="0" err="1"/>
              <a:t>tertile</a:t>
            </a:r>
            <a:r>
              <a:rPr lang="en-US" sz="1000" dirty="0"/>
              <a:t>, p&lt;0.002), incident falls also affected fracture incidence. Subjects who fell frequently (&gt;3.15 falls/per person year) were 3.35 times more likely to suffer a fracture than those who did not fall. Some fall risk factors such as balance were associated with the lowest fracture risk lowest in the worst performing group. Multivariate analysis revealed higher fall rate, history of previous fracture, lower BUA, lower body weight, cognitive impairment and better balance as significant independent risk factors for fracture. CONCLUSIONS: In the frail elderly, both skeletal fragility and fall risk including the frequency of exposure to falls are important determinants of fracture risk</a:t>
            </a:r>
            <a:endParaRPr lang="fr-FR" sz="1000"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Rot="1" noChangeAspect="1" noChangeArrowheads="1" noTextEdit="1"/>
          </p:cNvSpPr>
          <p:nvPr>
            <p:ph type="sldImg"/>
          </p:nvPr>
        </p:nvSpPr>
        <p:spPr>
          <a:ln/>
        </p:spPr>
      </p:sp>
      <p:sp>
        <p:nvSpPr>
          <p:cNvPr id="81922" name="Rectangle 3"/>
          <p:cNvSpPr>
            <a:spLocks noGrp="1" noChangeArrowheads="1"/>
          </p:cNvSpPr>
          <p:nvPr>
            <p:ph type="body" idx="1"/>
          </p:nvPr>
        </p:nvSpPr>
        <p:spPr>
          <a:noFill/>
          <a:ln/>
        </p:spPr>
        <p:txBody>
          <a:bodyPr lIns="91439" tIns="45719" rIns="91439" bIns="45719"/>
          <a:lstStyle/>
          <a:p>
            <a:pPr eaLnBrk="1" hangingPunct="1">
              <a:lnSpc>
                <a:spcPct val="80000"/>
              </a:lnSpc>
            </a:pPr>
            <a:r>
              <a:rPr lang="fr-FR" sz="800" dirty="0" err="1"/>
              <a:t>Fall</a:t>
            </a:r>
            <a:r>
              <a:rPr lang="fr-FR" sz="800" dirty="0"/>
              <a:t> </a:t>
            </a:r>
            <a:r>
              <a:rPr lang="fr-FR" sz="800" dirty="0" err="1"/>
              <a:t>prevention</a:t>
            </a:r>
            <a:r>
              <a:rPr lang="fr-FR" sz="800" dirty="0"/>
              <a:t> </a:t>
            </a:r>
            <a:r>
              <a:rPr lang="fr-FR" sz="800" dirty="0" err="1"/>
              <a:t>with</a:t>
            </a:r>
            <a:r>
              <a:rPr lang="fr-FR" sz="800" dirty="0"/>
              <a:t> </a:t>
            </a:r>
            <a:r>
              <a:rPr lang="fr-FR" sz="800" dirty="0" err="1"/>
              <a:t>supplemental</a:t>
            </a:r>
            <a:r>
              <a:rPr lang="fr-FR" sz="800" dirty="0"/>
              <a:t> and active </a:t>
            </a:r>
            <a:r>
              <a:rPr lang="fr-FR" sz="800" dirty="0" err="1"/>
              <a:t>forms</a:t>
            </a:r>
            <a:r>
              <a:rPr lang="fr-FR" sz="800" dirty="0"/>
              <a:t> of</a:t>
            </a:r>
          </a:p>
          <a:p>
            <a:pPr eaLnBrk="1" hangingPunct="1">
              <a:lnSpc>
                <a:spcPct val="80000"/>
              </a:lnSpc>
            </a:pPr>
            <a:r>
              <a:rPr lang="fr-FR" sz="800" dirty="0" err="1"/>
              <a:t>vitamin</a:t>
            </a:r>
            <a:r>
              <a:rPr lang="fr-FR" sz="800" dirty="0"/>
              <a:t> D: a </a:t>
            </a:r>
            <a:r>
              <a:rPr lang="fr-FR" sz="800" dirty="0" err="1"/>
              <a:t>meta</a:t>
            </a:r>
            <a:r>
              <a:rPr lang="fr-FR" sz="800" dirty="0"/>
              <a:t>-</a:t>
            </a:r>
            <a:r>
              <a:rPr lang="fr-FR" sz="800" dirty="0" err="1"/>
              <a:t>analysis</a:t>
            </a:r>
            <a:r>
              <a:rPr lang="fr-FR" sz="800" dirty="0"/>
              <a:t> of </a:t>
            </a:r>
            <a:r>
              <a:rPr lang="fr-FR" sz="800" dirty="0" err="1"/>
              <a:t>randomised</a:t>
            </a:r>
            <a:r>
              <a:rPr lang="fr-FR" sz="800" dirty="0"/>
              <a:t> </a:t>
            </a:r>
            <a:r>
              <a:rPr lang="fr-FR" sz="800" dirty="0" err="1"/>
              <a:t>controlled</a:t>
            </a:r>
            <a:r>
              <a:rPr lang="fr-FR" sz="800" dirty="0"/>
              <a:t> trials</a:t>
            </a:r>
          </a:p>
          <a:p>
            <a:pPr eaLnBrk="1" hangingPunct="1">
              <a:lnSpc>
                <a:spcPct val="80000"/>
              </a:lnSpc>
            </a:pPr>
            <a:r>
              <a:rPr lang="fr-FR" sz="800" dirty="0"/>
              <a:t>H A Bischoff-Ferrari, </a:t>
            </a:r>
            <a:r>
              <a:rPr lang="fr-FR" sz="800" dirty="0" err="1"/>
              <a:t>director</a:t>
            </a:r>
            <a:r>
              <a:rPr lang="fr-FR" sz="800" dirty="0"/>
              <a:t> of centre on </a:t>
            </a:r>
            <a:r>
              <a:rPr lang="fr-FR" sz="800" dirty="0" err="1"/>
              <a:t>aging</a:t>
            </a:r>
            <a:r>
              <a:rPr lang="fr-FR" sz="800" dirty="0"/>
              <a:t> and </a:t>
            </a:r>
            <a:r>
              <a:rPr lang="fr-FR" sz="800" dirty="0" err="1"/>
              <a:t>mobility</a:t>
            </a:r>
            <a:r>
              <a:rPr lang="fr-FR" sz="800" dirty="0"/>
              <a:t>,1,2 B Dawson-Hughes, </a:t>
            </a:r>
            <a:r>
              <a:rPr lang="fr-FR" sz="800" dirty="0" err="1"/>
              <a:t>director</a:t>
            </a:r>
            <a:r>
              <a:rPr lang="fr-FR" sz="800" dirty="0"/>
              <a:t> of </a:t>
            </a:r>
            <a:r>
              <a:rPr lang="fr-FR" sz="800" dirty="0" err="1"/>
              <a:t>bone</a:t>
            </a:r>
            <a:endParaRPr lang="fr-FR" sz="800" dirty="0"/>
          </a:p>
          <a:p>
            <a:pPr eaLnBrk="1" hangingPunct="1">
              <a:lnSpc>
                <a:spcPct val="80000"/>
              </a:lnSpc>
            </a:pPr>
            <a:r>
              <a:rPr lang="fr-FR" sz="800" dirty="0" err="1"/>
              <a:t>metabolism</a:t>
            </a:r>
            <a:r>
              <a:rPr lang="fr-FR" sz="800" dirty="0"/>
              <a:t> </a:t>
            </a:r>
            <a:r>
              <a:rPr lang="fr-FR" sz="800" dirty="0" err="1"/>
              <a:t>laboratory</a:t>
            </a:r>
            <a:r>
              <a:rPr lang="fr-FR" sz="800" dirty="0"/>
              <a:t>,3 HB </a:t>
            </a:r>
            <a:r>
              <a:rPr lang="fr-FR" sz="800" dirty="0" err="1"/>
              <a:t>Staehelin</a:t>
            </a:r>
            <a:r>
              <a:rPr lang="fr-FR" sz="800" dirty="0"/>
              <a:t>, </a:t>
            </a:r>
            <a:r>
              <a:rPr lang="fr-FR" sz="800" dirty="0" err="1"/>
              <a:t>professor</a:t>
            </a:r>
            <a:r>
              <a:rPr lang="fr-FR" sz="800" dirty="0"/>
              <a:t> </a:t>
            </a:r>
            <a:r>
              <a:rPr lang="fr-FR" sz="800" dirty="0" err="1"/>
              <a:t>emeritus</a:t>
            </a:r>
            <a:r>
              <a:rPr lang="fr-FR" sz="800" dirty="0"/>
              <a:t> ,4 J E </a:t>
            </a:r>
            <a:r>
              <a:rPr lang="fr-FR" sz="800" dirty="0" err="1"/>
              <a:t>Orav</a:t>
            </a:r>
            <a:r>
              <a:rPr lang="fr-FR" sz="800" dirty="0"/>
              <a:t>, </a:t>
            </a:r>
            <a:r>
              <a:rPr lang="fr-FR" sz="800" dirty="0" err="1"/>
              <a:t>associate</a:t>
            </a:r>
            <a:r>
              <a:rPr lang="fr-FR" sz="800" dirty="0"/>
              <a:t> </a:t>
            </a:r>
            <a:r>
              <a:rPr lang="fr-FR" sz="800" dirty="0" err="1"/>
              <a:t>professor</a:t>
            </a:r>
            <a:r>
              <a:rPr lang="fr-FR" sz="800" dirty="0"/>
              <a:t> of </a:t>
            </a:r>
            <a:r>
              <a:rPr lang="fr-FR" sz="800" dirty="0" err="1"/>
              <a:t>biostatistics</a:t>
            </a:r>
            <a:r>
              <a:rPr lang="fr-FR" sz="800" dirty="0"/>
              <a:t>,5AE</a:t>
            </a:r>
          </a:p>
          <a:p>
            <a:pPr eaLnBrk="1" hangingPunct="1">
              <a:lnSpc>
                <a:spcPct val="80000"/>
              </a:lnSpc>
            </a:pPr>
            <a:r>
              <a:rPr lang="fr-FR" sz="800" dirty="0" err="1"/>
              <a:t>Stuck</a:t>
            </a:r>
            <a:r>
              <a:rPr lang="fr-FR" sz="800" dirty="0"/>
              <a:t>, </a:t>
            </a:r>
            <a:r>
              <a:rPr lang="fr-FR" sz="800" dirty="0" err="1"/>
              <a:t>professor</a:t>
            </a:r>
            <a:r>
              <a:rPr lang="fr-FR" sz="800" dirty="0"/>
              <a:t> of </a:t>
            </a:r>
            <a:r>
              <a:rPr lang="fr-FR" sz="800" dirty="0" err="1"/>
              <a:t>geriatrics</a:t>
            </a:r>
            <a:r>
              <a:rPr lang="fr-FR" sz="800" dirty="0"/>
              <a:t>,6 R Theiler, </a:t>
            </a:r>
            <a:r>
              <a:rPr lang="fr-FR" sz="800" dirty="0" err="1"/>
              <a:t>head</a:t>
            </a:r>
            <a:r>
              <a:rPr lang="fr-FR" sz="800" dirty="0"/>
              <a:t> of </a:t>
            </a:r>
            <a:r>
              <a:rPr lang="fr-FR" sz="800" dirty="0" err="1"/>
              <a:t>rheumatology</a:t>
            </a:r>
            <a:r>
              <a:rPr lang="fr-FR" sz="800" dirty="0"/>
              <a:t>,7 J B Wong, </a:t>
            </a:r>
            <a:r>
              <a:rPr lang="fr-FR" sz="800" dirty="0" err="1"/>
              <a:t>professor</a:t>
            </a:r>
            <a:r>
              <a:rPr lang="fr-FR" sz="800" dirty="0"/>
              <a:t> of </a:t>
            </a:r>
            <a:r>
              <a:rPr lang="fr-FR" sz="800" dirty="0" err="1"/>
              <a:t>medicine</a:t>
            </a:r>
            <a:r>
              <a:rPr lang="fr-FR" sz="800" dirty="0"/>
              <a:t> ,8 A </a:t>
            </a:r>
            <a:r>
              <a:rPr lang="fr-FR" sz="800" dirty="0" err="1"/>
              <a:t>Egli</a:t>
            </a:r>
            <a:r>
              <a:rPr lang="fr-FR" sz="800" dirty="0"/>
              <a:t>,</a:t>
            </a:r>
          </a:p>
          <a:p>
            <a:pPr eaLnBrk="1" hangingPunct="1">
              <a:lnSpc>
                <a:spcPct val="80000"/>
              </a:lnSpc>
            </a:pPr>
            <a:r>
              <a:rPr lang="fr-FR" sz="800" dirty="0" err="1"/>
              <a:t>fellow</a:t>
            </a:r>
            <a:r>
              <a:rPr lang="fr-FR" sz="800" dirty="0"/>
              <a:t>,1 D P Kiel, </a:t>
            </a:r>
            <a:r>
              <a:rPr lang="fr-FR" sz="800" dirty="0" err="1"/>
              <a:t>associate</a:t>
            </a:r>
            <a:r>
              <a:rPr lang="fr-FR" sz="800" dirty="0"/>
              <a:t> </a:t>
            </a:r>
            <a:r>
              <a:rPr lang="fr-FR" sz="800" dirty="0" err="1"/>
              <a:t>professor</a:t>
            </a:r>
            <a:r>
              <a:rPr lang="fr-FR" sz="800" dirty="0"/>
              <a:t> of </a:t>
            </a:r>
            <a:r>
              <a:rPr lang="fr-FR" sz="800" dirty="0" err="1"/>
              <a:t>medicine</a:t>
            </a:r>
            <a:r>
              <a:rPr lang="fr-FR" sz="800" dirty="0"/>
              <a:t>,9 J </a:t>
            </a:r>
            <a:r>
              <a:rPr lang="fr-FR" sz="800" dirty="0" err="1"/>
              <a:t>Henschkowski</a:t>
            </a:r>
            <a:r>
              <a:rPr lang="fr-FR" sz="800" dirty="0"/>
              <a:t>, fellow1,6 BMJ 2009;339:b3692</a:t>
            </a:r>
          </a:p>
          <a:p>
            <a:pPr eaLnBrk="1" hangingPunct="1">
              <a:lnSpc>
                <a:spcPct val="80000"/>
              </a:lnSpc>
            </a:pPr>
            <a:endParaRPr lang="fr-FR" sz="800" dirty="0"/>
          </a:p>
          <a:p>
            <a:pPr eaLnBrk="1" hangingPunct="1">
              <a:lnSpc>
                <a:spcPct val="80000"/>
              </a:lnSpc>
            </a:pPr>
            <a:r>
              <a:rPr lang="fr-FR" sz="800" dirty="0"/>
              <a:t>ABSTRACT</a:t>
            </a:r>
          </a:p>
          <a:p>
            <a:pPr eaLnBrk="1" hangingPunct="1">
              <a:lnSpc>
                <a:spcPct val="80000"/>
              </a:lnSpc>
            </a:pPr>
            <a:r>
              <a:rPr lang="fr-FR" sz="800" dirty="0"/>
              <a:t>Objective To test the </a:t>
            </a:r>
            <a:r>
              <a:rPr lang="fr-FR" sz="800" dirty="0" err="1"/>
              <a:t>efficacy</a:t>
            </a:r>
            <a:r>
              <a:rPr lang="fr-FR" sz="800" dirty="0"/>
              <a:t> of </a:t>
            </a:r>
            <a:r>
              <a:rPr lang="fr-FR" sz="800" dirty="0" err="1"/>
              <a:t>supplemental</a:t>
            </a:r>
            <a:r>
              <a:rPr lang="fr-FR" sz="800" dirty="0"/>
              <a:t> </a:t>
            </a:r>
            <a:r>
              <a:rPr lang="fr-FR" sz="800" dirty="0" err="1"/>
              <a:t>vitamin</a:t>
            </a:r>
            <a:r>
              <a:rPr lang="fr-FR" sz="800" dirty="0"/>
              <a:t> D</a:t>
            </a:r>
          </a:p>
          <a:p>
            <a:pPr eaLnBrk="1" hangingPunct="1">
              <a:lnSpc>
                <a:spcPct val="80000"/>
              </a:lnSpc>
            </a:pPr>
            <a:r>
              <a:rPr lang="fr-FR" sz="800" dirty="0"/>
              <a:t>and active </a:t>
            </a:r>
            <a:r>
              <a:rPr lang="fr-FR" sz="800" dirty="0" err="1"/>
              <a:t>forms</a:t>
            </a:r>
            <a:r>
              <a:rPr lang="fr-FR" sz="800" dirty="0"/>
              <a:t> of </a:t>
            </a:r>
            <a:r>
              <a:rPr lang="fr-FR" sz="800" dirty="0" err="1"/>
              <a:t>vitamin</a:t>
            </a:r>
            <a:r>
              <a:rPr lang="fr-FR" sz="800" dirty="0"/>
              <a:t> D </a:t>
            </a:r>
            <a:r>
              <a:rPr lang="fr-FR" sz="800" dirty="0" err="1"/>
              <a:t>with</a:t>
            </a:r>
            <a:r>
              <a:rPr lang="fr-FR" sz="800" dirty="0"/>
              <a:t> or </a:t>
            </a:r>
            <a:r>
              <a:rPr lang="fr-FR" sz="800" dirty="0" err="1"/>
              <a:t>without</a:t>
            </a:r>
            <a:r>
              <a:rPr lang="fr-FR" sz="800" dirty="0"/>
              <a:t> calcium in</a:t>
            </a:r>
          </a:p>
          <a:p>
            <a:pPr eaLnBrk="1" hangingPunct="1">
              <a:lnSpc>
                <a:spcPct val="80000"/>
              </a:lnSpc>
            </a:pPr>
            <a:r>
              <a:rPr lang="fr-FR" sz="800" dirty="0" err="1"/>
              <a:t>preventing</a:t>
            </a:r>
            <a:r>
              <a:rPr lang="fr-FR" sz="800" dirty="0"/>
              <a:t> </a:t>
            </a:r>
            <a:r>
              <a:rPr lang="fr-FR" sz="800" dirty="0" err="1"/>
              <a:t>falls</a:t>
            </a:r>
            <a:r>
              <a:rPr lang="fr-FR" sz="800" dirty="0"/>
              <a:t> </a:t>
            </a:r>
            <a:r>
              <a:rPr lang="fr-FR" sz="800" dirty="0" err="1"/>
              <a:t>among</a:t>
            </a:r>
            <a:r>
              <a:rPr lang="fr-FR" sz="800" dirty="0"/>
              <a:t> </a:t>
            </a:r>
            <a:r>
              <a:rPr lang="fr-FR" sz="800" dirty="0" err="1"/>
              <a:t>older</a:t>
            </a:r>
            <a:r>
              <a:rPr lang="fr-FR" sz="800" dirty="0"/>
              <a:t> </a:t>
            </a:r>
            <a:r>
              <a:rPr lang="fr-FR" sz="800" dirty="0" err="1"/>
              <a:t>individuals</a:t>
            </a:r>
            <a:r>
              <a:rPr lang="fr-FR" sz="800" dirty="0"/>
              <a:t>.</a:t>
            </a:r>
          </a:p>
          <a:p>
            <a:pPr eaLnBrk="1" hangingPunct="1">
              <a:lnSpc>
                <a:spcPct val="80000"/>
              </a:lnSpc>
            </a:pPr>
            <a:r>
              <a:rPr lang="fr-FR" sz="800" dirty="0"/>
              <a:t>Data sources </a:t>
            </a:r>
            <a:r>
              <a:rPr lang="fr-FR" sz="800" dirty="0" err="1"/>
              <a:t>We</a:t>
            </a:r>
            <a:r>
              <a:rPr lang="fr-FR" sz="800" dirty="0"/>
              <a:t> </a:t>
            </a:r>
            <a:r>
              <a:rPr lang="fr-FR" sz="800" dirty="0" err="1"/>
              <a:t>searched</a:t>
            </a:r>
            <a:r>
              <a:rPr lang="fr-FR" sz="800" dirty="0"/>
              <a:t> </a:t>
            </a:r>
            <a:r>
              <a:rPr lang="fr-FR" sz="800" dirty="0" err="1"/>
              <a:t>Medline</a:t>
            </a:r>
            <a:r>
              <a:rPr lang="fr-FR" sz="800" dirty="0"/>
              <a:t>, the Cochrane central</a:t>
            </a:r>
          </a:p>
          <a:p>
            <a:pPr eaLnBrk="1" hangingPunct="1">
              <a:lnSpc>
                <a:spcPct val="80000"/>
              </a:lnSpc>
            </a:pPr>
            <a:r>
              <a:rPr lang="fr-FR" sz="800" dirty="0" err="1"/>
              <a:t>register</a:t>
            </a:r>
            <a:r>
              <a:rPr lang="fr-FR" sz="800" dirty="0"/>
              <a:t> of </a:t>
            </a:r>
            <a:r>
              <a:rPr lang="fr-FR" sz="800" dirty="0" err="1"/>
              <a:t>controlled</a:t>
            </a:r>
            <a:r>
              <a:rPr lang="fr-FR" sz="800" dirty="0"/>
              <a:t> trials, BIOSIS, and Embase up to</a:t>
            </a:r>
          </a:p>
          <a:p>
            <a:pPr eaLnBrk="1" hangingPunct="1">
              <a:lnSpc>
                <a:spcPct val="80000"/>
              </a:lnSpc>
            </a:pPr>
            <a:r>
              <a:rPr lang="fr-FR" sz="800" dirty="0"/>
              <a:t>August 2008 for relevant articles. </a:t>
            </a:r>
            <a:r>
              <a:rPr lang="fr-FR" sz="800" dirty="0" err="1"/>
              <a:t>Further</a:t>
            </a:r>
            <a:r>
              <a:rPr lang="fr-FR" sz="800" dirty="0"/>
              <a:t> </a:t>
            </a:r>
            <a:r>
              <a:rPr lang="fr-FR" sz="800" dirty="0" err="1"/>
              <a:t>studies</a:t>
            </a:r>
            <a:r>
              <a:rPr lang="fr-FR" sz="800" dirty="0"/>
              <a:t> </a:t>
            </a:r>
            <a:r>
              <a:rPr lang="fr-FR" sz="800" dirty="0" err="1"/>
              <a:t>were</a:t>
            </a:r>
            <a:endParaRPr lang="fr-FR" sz="800" dirty="0"/>
          </a:p>
          <a:p>
            <a:pPr eaLnBrk="1" hangingPunct="1">
              <a:lnSpc>
                <a:spcPct val="80000"/>
              </a:lnSpc>
            </a:pPr>
            <a:r>
              <a:rPr lang="fr-FR" sz="800" dirty="0" err="1"/>
              <a:t>identified</a:t>
            </a:r>
            <a:r>
              <a:rPr lang="fr-FR" sz="800" dirty="0"/>
              <a:t> by consulting </a:t>
            </a:r>
            <a:r>
              <a:rPr lang="fr-FR" sz="800" dirty="0" err="1"/>
              <a:t>clinical</a:t>
            </a:r>
            <a:r>
              <a:rPr lang="fr-FR" sz="800" dirty="0"/>
              <a:t> experts, bibliographies,</a:t>
            </a:r>
          </a:p>
          <a:p>
            <a:pPr eaLnBrk="1" hangingPunct="1">
              <a:lnSpc>
                <a:spcPct val="80000"/>
              </a:lnSpc>
            </a:pPr>
            <a:r>
              <a:rPr lang="fr-FR" sz="800" dirty="0"/>
              <a:t>and abstracts. </a:t>
            </a:r>
            <a:r>
              <a:rPr lang="fr-FR" sz="800" dirty="0" err="1"/>
              <a:t>We</a:t>
            </a:r>
            <a:r>
              <a:rPr lang="fr-FR" sz="800" dirty="0"/>
              <a:t> </a:t>
            </a:r>
            <a:r>
              <a:rPr lang="fr-FR" sz="800" dirty="0" err="1"/>
              <a:t>contacted</a:t>
            </a:r>
            <a:r>
              <a:rPr lang="fr-FR" sz="800" dirty="0"/>
              <a:t> </a:t>
            </a:r>
            <a:r>
              <a:rPr lang="fr-FR" sz="800" dirty="0" err="1"/>
              <a:t>authors</a:t>
            </a:r>
            <a:r>
              <a:rPr lang="fr-FR" sz="800" dirty="0"/>
              <a:t> for </a:t>
            </a:r>
            <a:r>
              <a:rPr lang="fr-FR" sz="800" dirty="0" err="1"/>
              <a:t>additional</a:t>
            </a:r>
            <a:r>
              <a:rPr lang="fr-FR" sz="800" dirty="0"/>
              <a:t> data</a:t>
            </a:r>
          </a:p>
          <a:p>
            <a:pPr eaLnBrk="1" hangingPunct="1">
              <a:lnSpc>
                <a:spcPct val="80000"/>
              </a:lnSpc>
            </a:pPr>
            <a:r>
              <a:rPr lang="fr-FR" sz="800" dirty="0" err="1"/>
              <a:t>when</a:t>
            </a:r>
            <a:r>
              <a:rPr lang="fr-FR" sz="800" dirty="0"/>
              <a:t> </a:t>
            </a:r>
            <a:r>
              <a:rPr lang="fr-FR" sz="800" dirty="0" err="1"/>
              <a:t>necessary</a:t>
            </a:r>
            <a:r>
              <a:rPr lang="fr-FR" sz="800" dirty="0"/>
              <a:t>.</a:t>
            </a:r>
          </a:p>
          <a:p>
            <a:pPr eaLnBrk="1" hangingPunct="1">
              <a:lnSpc>
                <a:spcPct val="80000"/>
              </a:lnSpc>
            </a:pPr>
            <a:r>
              <a:rPr lang="fr-FR" sz="800" dirty="0" err="1"/>
              <a:t>Review</a:t>
            </a:r>
            <a:r>
              <a:rPr lang="fr-FR" sz="800" dirty="0"/>
              <a:t> </a:t>
            </a:r>
            <a:r>
              <a:rPr lang="fr-FR" sz="800" dirty="0" err="1"/>
              <a:t>methods</a:t>
            </a:r>
            <a:r>
              <a:rPr lang="fr-FR" sz="800" dirty="0"/>
              <a:t> </a:t>
            </a:r>
            <a:r>
              <a:rPr lang="fr-FR" sz="800" dirty="0" err="1"/>
              <a:t>Only</a:t>
            </a:r>
            <a:r>
              <a:rPr lang="fr-FR" sz="800" dirty="0"/>
              <a:t> double </a:t>
            </a:r>
            <a:r>
              <a:rPr lang="fr-FR" sz="800" dirty="0" err="1"/>
              <a:t>blind</a:t>
            </a:r>
            <a:r>
              <a:rPr lang="fr-FR" sz="800" dirty="0"/>
              <a:t> </a:t>
            </a:r>
            <a:r>
              <a:rPr lang="fr-FR" sz="800" dirty="0" err="1"/>
              <a:t>randomised</a:t>
            </a:r>
            <a:r>
              <a:rPr lang="fr-FR" sz="800" dirty="0"/>
              <a:t> </a:t>
            </a:r>
            <a:r>
              <a:rPr lang="fr-FR" sz="800" dirty="0" err="1"/>
              <a:t>controlled</a:t>
            </a:r>
            <a:endParaRPr lang="fr-FR" sz="800" dirty="0"/>
          </a:p>
          <a:p>
            <a:pPr eaLnBrk="1" hangingPunct="1">
              <a:lnSpc>
                <a:spcPct val="80000"/>
              </a:lnSpc>
            </a:pPr>
            <a:r>
              <a:rPr lang="fr-FR" sz="800" dirty="0"/>
              <a:t>trials of </a:t>
            </a:r>
            <a:r>
              <a:rPr lang="fr-FR" sz="800" dirty="0" err="1"/>
              <a:t>older</a:t>
            </a:r>
            <a:r>
              <a:rPr lang="fr-FR" sz="800" dirty="0"/>
              <a:t> </a:t>
            </a:r>
            <a:r>
              <a:rPr lang="fr-FR" sz="800" dirty="0" err="1"/>
              <a:t>individuals</a:t>
            </a:r>
            <a:r>
              <a:rPr lang="fr-FR" sz="800" dirty="0"/>
              <a:t> (</a:t>
            </a:r>
            <a:r>
              <a:rPr lang="fr-FR" sz="800" dirty="0" err="1"/>
              <a:t>mean</a:t>
            </a:r>
            <a:r>
              <a:rPr lang="fr-FR" sz="800" dirty="0"/>
              <a:t> </a:t>
            </a:r>
            <a:r>
              <a:rPr lang="fr-FR" sz="800" dirty="0" err="1"/>
              <a:t>age</a:t>
            </a:r>
            <a:r>
              <a:rPr lang="fr-FR" sz="800" dirty="0"/>
              <a:t> 65 </a:t>
            </a:r>
            <a:r>
              <a:rPr lang="fr-FR" sz="800" dirty="0" err="1"/>
              <a:t>years</a:t>
            </a:r>
            <a:r>
              <a:rPr lang="fr-FR" sz="800" dirty="0"/>
              <a:t> or </a:t>
            </a:r>
            <a:r>
              <a:rPr lang="fr-FR" sz="800" dirty="0" err="1"/>
              <a:t>older</a:t>
            </a:r>
            <a:r>
              <a:rPr lang="fr-FR" sz="800" dirty="0"/>
              <a:t>)</a:t>
            </a:r>
          </a:p>
          <a:p>
            <a:pPr eaLnBrk="1" hangingPunct="1">
              <a:lnSpc>
                <a:spcPct val="80000"/>
              </a:lnSpc>
            </a:pPr>
            <a:r>
              <a:rPr lang="fr-FR" sz="800" dirty="0" err="1"/>
              <a:t>receiving</a:t>
            </a:r>
            <a:r>
              <a:rPr lang="fr-FR" sz="800" dirty="0"/>
              <a:t> a </a:t>
            </a:r>
            <a:r>
              <a:rPr lang="fr-FR" sz="800" dirty="0" err="1"/>
              <a:t>defined</a:t>
            </a:r>
            <a:r>
              <a:rPr lang="fr-FR" sz="800" dirty="0"/>
              <a:t> oral dose of </a:t>
            </a:r>
            <a:r>
              <a:rPr lang="fr-FR" sz="800" dirty="0" err="1"/>
              <a:t>supplemental</a:t>
            </a:r>
            <a:r>
              <a:rPr lang="fr-FR" sz="800" dirty="0"/>
              <a:t> </a:t>
            </a:r>
            <a:r>
              <a:rPr lang="fr-FR" sz="800" dirty="0" err="1"/>
              <a:t>vitamin</a:t>
            </a:r>
            <a:r>
              <a:rPr lang="fr-FR" sz="800" dirty="0"/>
              <a:t> D</a:t>
            </a:r>
          </a:p>
          <a:p>
            <a:pPr eaLnBrk="1" hangingPunct="1">
              <a:lnSpc>
                <a:spcPct val="80000"/>
              </a:lnSpc>
            </a:pPr>
            <a:r>
              <a:rPr lang="fr-FR" sz="800" dirty="0"/>
              <a:t>(</a:t>
            </a:r>
            <a:r>
              <a:rPr lang="fr-FR" sz="800" dirty="0" err="1"/>
              <a:t>vitamin</a:t>
            </a:r>
            <a:r>
              <a:rPr lang="fr-FR" sz="800" dirty="0"/>
              <a:t> D3 (</a:t>
            </a:r>
            <a:r>
              <a:rPr lang="fr-FR" sz="800" dirty="0" err="1"/>
              <a:t>cholecalciferol</a:t>
            </a:r>
            <a:r>
              <a:rPr lang="fr-FR" sz="800" dirty="0"/>
              <a:t>) or </a:t>
            </a:r>
            <a:r>
              <a:rPr lang="fr-FR" sz="800" dirty="0" err="1"/>
              <a:t>vitamin</a:t>
            </a:r>
            <a:r>
              <a:rPr lang="fr-FR" sz="800" dirty="0"/>
              <a:t> D2 (</a:t>
            </a:r>
            <a:r>
              <a:rPr lang="fr-FR" sz="800" dirty="0" err="1"/>
              <a:t>ergocalciferol</a:t>
            </a:r>
            <a:r>
              <a:rPr lang="fr-FR" sz="800" dirty="0"/>
              <a:t>))</a:t>
            </a:r>
          </a:p>
          <a:p>
            <a:pPr eaLnBrk="1" hangingPunct="1">
              <a:lnSpc>
                <a:spcPct val="80000"/>
              </a:lnSpc>
            </a:pPr>
            <a:r>
              <a:rPr lang="fr-FR" sz="800" dirty="0"/>
              <a:t>or an active </a:t>
            </a:r>
            <a:r>
              <a:rPr lang="fr-FR" sz="800" dirty="0" err="1"/>
              <a:t>form</a:t>
            </a:r>
            <a:r>
              <a:rPr lang="fr-FR" sz="800" dirty="0"/>
              <a:t> of </a:t>
            </a:r>
            <a:r>
              <a:rPr lang="fr-FR" sz="800" dirty="0" err="1"/>
              <a:t>vitamin</a:t>
            </a:r>
            <a:r>
              <a:rPr lang="fr-FR" sz="800" dirty="0"/>
              <a:t> D (1α-</a:t>
            </a:r>
            <a:r>
              <a:rPr lang="fr-FR" sz="800" dirty="0" err="1"/>
              <a:t>hydroxyvitamin</a:t>
            </a:r>
            <a:r>
              <a:rPr lang="fr-FR" sz="800" dirty="0"/>
              <a:t> D3 (1α-</a:t>
            </a:r>
          </a:p>
          <a:p>
            <a:pPr eaLnBrk="1" hangingPunct="1">
              <a:lnSpc>
                <a:spcPct val="80000"/>
              </a:lnSpc>
            </a:pPr>
            <a:r>
              <a:rPr lang="fr-FR" sz="800" dirty="0" err="1"/>
              <a:t>hydroxycalciferol</a:t>
            </a:r>
            <a:r>
              <a:rPr lang="fr-FR" sz="800" dirty="0"/>
              <a:t>) or 1,25-</a:t>
            </a:r>
            <a:r>
              <a:rPr lang="fr-FR" sz="800" dirty="0" err="1"/>
              <a:t>dihydroxyvitamin</a:t>
            </a:r>
            <a:r>
              <a:rPr lang="fr-FR" sz="800" dirty="0"/>
              <a:t> D3 (1,25-</a:t>
            </a:r>
          </a:p>
          <a:p>
            <a:pPr eaLnBrk="1" hangingPunct="1">
              <a:lnSpc>
                <a:spcPct val="80000"/>
              </a:lnSpc>
            </a:pPr>
            <a:r>
              <a:rPr lang="fr-FR" sz="800" dirty="0" err="1"/>
              <a:t>dihydroxycholecalciferol</a:t>
            </a:r>
            <a:r>
              <a:rPr lang="fr-FR" sz="800" dirty="0"/>
              <a:t>)) and </a:t>
            </a:r>
            <a:r>
              <a:rPr lang="fr-FR" sz="800" dirty="0" err="1"/>
              <a:t>with</a:t>
            </a:r>
            <a:r>
              <a:rPr lang="fr-FR" sz="800" dirty="0"/>
              <a:t> </a:t>
            </a:r>
            <a:r>
              <a:rPr lang="fr-FR" sz="800" dirty="0" err="1"/>
              <a:t>sufficiently</a:t>
            </a:r>
            <a:r>
              <a:rPr lang="fr-FR" sz="800" dirty="0"/>
              <a:t> </a:t>
            </a:r>
            <a:r>
              <a:rPr lang="fr-FR" sz="800" dirty="0" err="1"/>
              <a:t>specified</a:t>
            </a:r>
            <a:endParaRPr lang="fr-FR" sz="800" dirty="0"/>
          </a:p>
          <a:p>
            <a:pPr eaLnBrk="1" hangingPunct="1">
              <a:lnSpc>
                <a:spcPct val="80000"/>
              </a:lnSpc>
            </a:pPr>
            <a:r>
              <a:rPr lang="fr-FR" sz="800" dirty="0" err="1"/>
              <a:t>fall</a:t>
            </a:r>
            <a:r>
              <a:rPr lang="fr-FR" sz="800" dirty="0"/>
              <a:t> </a:t>
            </a:r>
            <a:r>
              <a:rPr lang="fr-FR" sz="800" dirty="0" err="1"/>
              <a:t>assessment</a:t>
            </a:r>
            <a:r>
              <a:rPr lang="fr-FR" sz="800" dirty="0"/>
              <a:t> </a:t>
            </a:r>
            <a:r>
              <a:rPr lang="fr-FR" sz="800" dirty="0" err="1"/>
              <a:t>were</a:t>
            </a:r>
            <a:r>
              <a:rPr lang="fr-FR" sz="800" dirty="0"/>
              <a:t> </a:t>
            </a:r>
            <a:r>
              <a:rPr lang="fr-FR" sz="800" dirty="0" err="1"/>
              <a:t>considered</a:t>
            </a:r>
            <a:r>
              <a:rPr lang="fr-FR" sz="800" dirty="0"/>
              <a:t> for inclusion.</a:t>
            </a:r>
          </a:p>
          <a:p>
            <a:pPr eaLnBrk="1" hangingPunct="1">
              <a:lnSpc>
                <a:spcPct val="80000"/>
              </a:lnSpc>
            </a:pPr>
            <a:r>
              <a:rPr lang="fr-FR" sz="800" dirty="0" err="1"/>
              <a:t>Results</a:t>
            </a:r>
            <a:r>
              <a:rPr lang="fr-FR" sz="800" dirty="0"/>
              <a:t> </a:t>
            </a:r>
            <a:r>
              <a:rPr lang="fr-FR" sz="800" dirty="0" err="1"/>
              <a:t>Eight</a:t>
            </a:r>
            <a:r>
              <a:rPr lang="fr-FR" sz="800" dirty="0"/>
              <a:t> </a:t>
            </a:r>
            <a:r>
              <a:rPr lang="fr-FR" sz="800" dirty="0" err="1"/>
              <a:t>randomised</a:t>
            </a:r>
            <a:r>
              <a:rPr lang="fr-FR" sz="800" dirty="0"/>
              <a:t> </a:t>
            </a:r>
            <a:r>
              <a:rPr lang="fr-FR" sz="800" dirty="0" err="1"/>
              <a:t>controlled</a:t>
            </a:r>
            <a:r>
              <a:rPr lang="fr-FR" sz="800" dirty="0"/>
              <a:t> trials (n=2426) of</a:t>
            </a:r>
          </a:p>
          <a:p>
            <a:pPr eaLnBrk="1" hangingPunct="1">
              <a:lnSpc>
                <a:spcPct val="80000"/>
              </a:lnSpc>
            </a:pPr>
            <a:r>
              <a:rPr lang="fr-FR" sz="800" dirty="0" err="1"/>
              <a:t>supplemental</a:t>
            </a:r>
            <a:r>
              <a:rPr lang="fr-FR" sz="800" dirty="0"/>
              <a:t> </a:t>
            </a:r>
            <a:r>
              <a:rPr lang="fr-FR" sz="800" dirty="0" err="1"/>
              <a:t>vitamin</a:t>
            </a:r>
            <a:r>
              <a:rPr lang="fr-FR" sz="800" dirty="0"/>
              <a:t> D met </a:t>
            </a:r>
            <a:r>
              <a:rPr lang="fr-FR" sz="800" dirty="0" err="1"/>
              <a:t>our</a:t>
            </a:r>
            <a:r>
              <a:rPr lang="fr-FR" sz="800" dirty="0"/>
              <a:t> inclusion </a:t>
            </a:r>
            <a:r>
              <a:rPr lang="fr-FR" sz="800" dirty="0" err="1"/>
              <a:t>criteria</a:t>
            </a:r>
            <a:r>
              <a:rPr lang="fr-FR" sz="800" dirty="0"/>
              <a:t>.</a:t>
            </a:r>
          </a:p>
          <a:p>
            <a:pPr eaLnBrk="1" hangingPunct="1">
              <a:lnSpc>
                <a:spcPct val="80000"/>
              </a:lnSpc>
            </a:pPr>
            <a:r>
              <a:rPr lang="fr-FR" sz="800" dirty="0" err="1"/>
              <a:t>Heterogeneity</a:t>
            </a:r>
            <a:r>
              <a:rPr lang="fr-FR" sz="800" dirty="0"/>
              <a:t> </a:t>
            </a:r>
            <a:r>
              <a:rPr lang="fr-FR" sz="800" dirty="0" err="1"/>
              <a:t>among</a:t>
            </a:r>
            <a:r>
              <a:rPr lang="fr-FR" sz="800" dirty="0"/>
              <a:t> trials </a:t>
            </a:r>
            <a:r>
              <a:rPr lang="fr-FR" sz="800" dirty="0" err="1"/>
              <a:t>was</a:t>
            </a:r>
            <a:r>
              <a:rPr lang="fr-FR" sz="800" dirty="0"/>
              <a:t> </a:t>
            </a:r>
            <a:r>
              <a:rPr lang="fr-FR" sz="800" dirty="0" err="1"/>
              <a:t>observed</a:t>
            </a:r>
            <a:r>
              <a:rPr lang="fr-FR" sz="800" dirty="0"/>
              <a:t> for dose of</a:t>
            </a:r>
          </a:p>
          <a:p>
            <a:pPr eaLnBrk="1" hangingPunct="1">
              <a:lnSpc>
                <a:spcPct val="80000"/>
              </a:lnSpc>
            </a:pPr>
            <a:r>
              <a:rPr lang="fr-FR" sz="800" dirty="0" err="1"/>
              <a:t>vitamin</a:t>
            </a:r>
            <a:r>
              <a:rPr lang="fr-FR" sz="800" dirty="0"/>
              <a:t> D (700-1000 IU/</a:t>
            </a:r>
            <a:r>
              <a:rPr lang="fr-FR" sz="800" dirty="0" err="1"/>
              <a:t>day</a:t>
            </a:r>
            <a:r>
              <a:rPr lang="fr-FR" sz="800" dirty="0"/>
              <a:t> v 200-600 IU/</a:t>
            </a:r>
            <a:r>
              <a:rPr lang="fr-FR" sz="800" dirty="0" err="1"/>
              <a:t>day</a:t>
            </a:r>
            <a:r>
              <a:rPr lang="fr-FR" sz="800" dirty="0"/>
              <a:t>; P=0.02)</a:t>
            </a:r>
          </a:p>
          <a:p>
            <a:pPr eaLnBrk="1" hangingPunct="1">
              <a:lnSpc>
                <a:spcPct val="80000"/>
              </a:lnSpc>
            </a:pPr>
            <a:r>
              <a:rPr lang="fr-FR" sz="800" dirty="0"/>
              <a:t>and </a:t>
            </a:r>
            <a:r>
              <a:rPr lang="fr-FR" sz="800" dirty="0" err="1"/>
              <a:t>achieved</a:t>
            </a:r>
            <a:r>
              <a:rPr lang="fr-FR" sz="800" dirty="0"/>
              <a:t> 25-</a:t>
            </a:r>
            <a:r>
              <a:rPr lang="fr-FR" sz="800" dirty="0" err="1"/>
              <a:t>hydroxyvitamin</a:t>
            </a:r>
            <a:r>
              <a:rPr lang="fr-FR" sz="800" dirty="0"/>
              <a:t> D3 concentration (25</a:t>
            </a:r>
          </a:p>
          <a:p>
            <a:pPr eaLnBrk="1" hangingPunct="1">
              <a:lnSpc>
                <a:spcPct val="80000"/>
              </a:lnSpc>
            </a:pPr>
            <a:r>
              <a:rPr lang="fr-FR" sz="800" dirty="0"/>
              <a:t>(OH)D concentration: &lt;60 </a:t>
            </a:r>
            <a:r>
              <a:rPr lang="fr-FR" sz="800" dirty="0" err="1"/>
              <a:t>nmol</a:t>
            </a:r>
            <a:r>
              <a:rPr lang="fr-FR" sz="800" dirty="0"/>
              <a:t>/l v ≥60 </a:t>
            </a:r>
            <a:r>
              <a:rPr lang="fr-FR" sz="800" dirty="0" err="1"/>
              <a:t>nmol</a:t>
            </a:r>
            <a:r>
              <a:rPr lang="fr-FR" sz="800" dirty="0"/>
              <a:t>/l; P=0.005).</a:t>
            </a:r>
          </a:p>
          <a:p>
            <a:pPr eaLnBrk="1" hangingPunct="1">
              <a:lnSpc>
                <a:spcPct val="80000"/>
              </a:lnSpc>
            </a:pPr>
            <a:r>
              <a:rPr lang="fr-FR" sz="800" dirty="0"/>
              <a:t>High dose </a:t>
            </a:r>
            <a:r>
              <a:rPr lang="fr-FR" sz="800" dirty="0" err="1"/>
              <a:t>supplemental</a:t>
            </a:r>
            <a:r>
              <a:rPr lang="fr-FR" sz="800" dirty="0"/>
              <a:t> </a:t>
            </a:r>
            <a:r>
              <a:rPr lang="fr-FR" sz="800" dirty="0" err="1"/>
              <a:t>vitamin</a:t>
            </a:r>
            <a:r>
              <a:rPr lang="fr-FR" sz="800" dirty="0"/>
              <a:t> D </a:t>
            </a:r>
            <a:r>
              <a:rPr lang="fr-FR" sz="800" dirty="0" err="1"/>
              <a:t>reduced</a:t>
            </a:r>
            <a:r>
              <a:rPr lang="fr-FR" sz="800" dirty="0"/>
              <a:t> </a:t>
            </a:r>
            <a:r>
              <a:rPr lang="fr-FR" sz="800" dirty="0" err="1"/>
              <a:t>fall</a:t>
            </a:r>
            <a:r>
              <a:rPr lang="fr-FR" sz="800" dirty="0"/>
              <a:t> </a:t>
            </a:r>
            <a:r>
              <a:rPr lang="fr-FR" sz="800" dirty="0" err="1"/>
              <a:t>risk</a:t>
            </a:r>
            <a:r>
              <a:rPr lang="fr-FR" sz="800" dirty="0"/>
              <a:t> by</a:t>
            </a:r>
          </a:p>
          <a:p>
            <a:pPr eaLnBrk="1" hangingPunct="1">
              <a:lnSpc>
                <a:spcPct val="80000"/>
              </a:lnSpc>
            </a:pPr>
            <a:r>
              <a:rPr lang="fr-FR" sz="800" dirty="0"/>
              <a:t>19% (</a:t>
            </a:r>
            <a:r>
              <a:rPr lang="fr-FR" sz="800" dirty="0" err="1"/>
              <a:t>pooled</a:t>
            </a:r>
            <a:r>
              <a:rPr lang="fr-FR" sz="800" dirty="0"/>
              <a:t> relative </a:t>
            </a:r>
            <a:r>
              <a:rPr lang="fr-FR" sz="800" dirty="0" err="1"/>
              <a:t>risk</a:t>
            </a:r>
            <a:r>
              <a:rPr lang="fr-FR" sz="800" dirty="0"/>
              <a:t> (RR) 0.81, 95% CI 0.71 to 0.92;</a:t>
            </a:r>
          </a:p>
          <a:p>
            <a:pPr eaLnBrk="1" hangingPunct="1">
              <a:lnSpc>
                <a:spcPct val="80000"/>
              </a:lnSpc>
            </a:pPr>
            <a:r>
              <a:rPr lang="fr-FR" sz="800" dirty="0"/>
              <a:t>n=1921 </a:t>
            </a:r>
            <a:r>
              <a:rPr lang="fr-FR" sz="800" dirty="0" err="1"/>
              <a:t>from</a:t>
            </a:r>
            <a:r>
              <a:rPr lang="fr-FR" sz="800" dirty="0"/>
              <a:t> </a:t>
            </a:r>
            <a:r>
              <a:rPr lang="fr-FR" sz="800" dirty="0" err="1"/>
              <a:t>seven</a:t>
            </a:r>
            <a:r>
              <a:rPr lang="fr-FR" sz="800" dirty="0"/>
              <a:t> trials), </a:t>
            </a:r>
            <a:r>
              <a:rPr lang="fr-FR" sz="800" dirty="0" err="1"/>
              <a:t>whereas</a:t>
            </a:r>
            <a:r>
              <a:rPr lang="fr-FR" sz="800" dirty="0"/>
              <a:t> </a:t>
            </a:r>
            <a:r>
              <a:rPr lang="fr-FR" sz="800" dirty="0" err="1"/>
              <a:t>achieved</a:t>
            </a:r>
            <a:r>
              <a:rPr lang="fr-FR" sz="800" dirty="0"/>
              <a:t> </a:t>
            </a:r>
            <a:r>
              <a:rPr lang="fr-FR" sz="800" dirty="0" err="1"/>
              <a:t>serum</a:t>
            </a:r>
            <a:r>
              <a:rPr lang="fr-FR" sz="800" dirty="0"/>
              <a:t> 25</a:t>
            </a:r>
          </a:p>
          <a:p>
            <a:pPr eaLnBrk="1" hangingPunct="1">
              <a:lnSpc>
                <a:spcPct val="80000"/>
              </a:lnSpc>
            </a:pPr>
            <a:r>
              <a:rPr lang="fr-FR" sz="800" dirty="0"/>
              <a:t>(OH)D concentrations of 60 </a:t>
            </a:r>
            <a:r>
              <a:rPr lang="fr-FR" sz="800" dirty="0" err="1"/>
              <a:t>nmol</a:t>
            </a:r>
            <a:r>
              <a:rPr lang="fr-FR" sz="800" dirty="0"/>
              <a:t>/l or more </a:t>
            </a:r>
            <a:r>
              <a:rPr lang="fr-FR" sz="800" dirty="0" err="1"/>
              <a:t>resulted</a:t>
            </a:r>
            <a:r>
              <a:rPr lang="fr-FR" sz="800" dirty="0"/>
              <a:t> in a</a:t>
            </a:r>
          </a:p>
          <a:p>
            <a:pPr eaLnBrk="1" hangingPunct="1">
              <a:lnSpc>
                <a:spcPct val="80000"/>
              </a:lnSpc>
            </a:pPr>
            <a:r>
              <a:rPr lang="fr-FR" sz="800" dirty="0"/>
              <a:t>23% </a:t>
            </a:r>
            <a:r>
              <a:rPr lang="fr-FR" sz="800" dirty="0" err="1"/>
              <a:t>fall</a:t>
            </a:r>
            <a:r>
              <a:rPr lang="fr-FR" sz="800" dirty="0"/>
              <a:t> </a:t>
            </a:r>
            <a:r>
              <a:rPr lang="fr-FR" sz="800" dirty="0" err="1"/>
              <a:t>reduction</a:t>
            </a:r>
            <a:r>
              <a:rPr lang="fr-FR" sz="800" dirty="0"/>
              <a:t> (</a:t>
            </a:r>
            <a:r>
              <a:rPr lang="fr-FR" sz="800" dirty="0" err="1"/>
              <a:t>pooled</a:t>
            </a:r>
            <a:r>
              <a:rPr lang="fr-FR" sz="800" dirty="0"/>
              <a:t> RR 0.77, 95% CI 0.65 to 0.90).</a:t>
            </a:r>
          </a:p>
          <a:p>
            <a:pPr eaLnBrk="1" hangingPunct="1">
              <a:lnSpc>
                <a:spcPct val="80000"/>
              </a:lnSpc>
            </a:pPr>
            <a:r>
              <a:rPr lang="fr-FR" sz="800" dirty="0" err="1"/>
              <a:t>Falls</a:t>
            </a:r>
            <a:r>
              <a:rPr lang="fr-FR" sz="800" dirty="0"/>
              <a:t> </a:t>
            </a:r>
            <a:r>
              <a:rPr lang="fr-FR" sz="800" dirty="0" err="1"/>
              <a:t>were</a:t>
            </a:r>
            <a:r>
              <a:rPr lang="fr-FR" sz="800" dirty="0"/>
              <a:t> not </a:t>
            </a:r>
            <a:r>
              <a:rPr lang="fr-FR" sz="800" dirty="0" err="1"/>
              <a:t>notably</a:t>
            </a:r>
            <a:r>
              <a:rPr lang="fr-FR" sz="800" dirty="0"/>
              <a:t> </a:t>
            </a:r>
            <a:r>
              <a:rPr lang="fr-FR" sz="800" dirty="0" err="1"/>
              <a:t>reduced</a:t>
            </a:r>
            <a:r>
              <a:rPr lang="fr-FR" sz="800" dirty="0"/>
              <a:t> by </a:t>
            </a:r>
            <a:r>
              <a:rPr lang="fr-FR" sz="800" dirty="0" err="1"/>
              <a:t>low</a:t>
            </a:r>
            <a:r>
              <a:rPr lang="fr-FR" sz="800" dirty="0"/>
              <a:t> dose </a:t>
            </a:r>
            <a:r>
              <a:rPr lang="fr-FR" sz="800" dirty="0" err="1"/>
              <a:t>supplemental</a:t>
            </a:r>
            <a:endParaRPr lang="fr-FR" sz="800" dirty="0"/>
          </a:p>
          <a:p>
            <a:pPr eaLnBrk="1" hangingPunct="1">
              <a:lnSpc>
                <a:spcPct val="80000"/>
              </a:lnSpc>
            </a:pPr>
            <a:r>
              <a:rPr lang="fr-FR" sz="800" dirty="0" err="1"/>
              <a:t>vitamin</a:t>
            </a:r>
            <a:r>
              <a:rPr lang="fr-FR" sz="800" dirty="0"/>
              <a:t> D (</a:t>
            </a:r>
            <a:r>
              <a:rPr lang="fr-FR" sz="800" dirty="0" err="1"/>
              <a:t>pooled</a:t>
            </a:r>
            <a:r>
              <a:rPr lang="fr-FR" sz="800" dirty="0"/>
              <a:t> RR 1.10, 95% CI 0.89 to 1.35; n=505</a:t>
            </a:r>
          </a:p>
          <a:p>
            <a:pPr eaLnBrk="1" hangingPunct="1">
              <a:lnSpc>
                <a:spcPct val="80000"/>
              </a:lnSpc>
            </a:pPr>
            <a:r>
              <a:rPr lang="fr-FR" sz="800" dirty="0" err="1"/>
              <a:t>from</a:t>
            </a:r>
            <a:r>
              <a:rPr lang="fr-FR" sz="800" dirty="0"/>
              <a:t> </a:t>
            </a:r>
            <a:r>
              <a:rPr lang="fr-FR" sz="800" dirty="0" err="1"/>
              <a:t>two</a:t>
            </a:r>
            <a:r>
              <a:rPr lang="fr-FR" sz="800" dirty="0"/>
              <a:t> trials) or by </a:t>
            </a:r>
            <a:r>
              <a:rPr lang="fr-FR" sz="800" dirty="0" err="1"/>
              <a:t>achieved</a:t>
            </a:r>
            <a:r>
              <a:rPr lang="fr-FR" sz="800" dirty="0"/>
              <a:t> </a:t>
            </a:r>
            <a:r>
              <a:rPr lang="fr-FR" sz="800" dirty="0" err="1"/>
              <a:t>serum</a:t>
            </a:r>
            <a:r>
              <a:rPr lang="fr-FR" sz="800" dirty="0"/>
              <a:t> 25-</a:t>
            </a:r>
            <a:r>
              <a:rPr lang="fr-FR" sz="800" dirty="0" err="1"/>
              <a:t>hydroxyvitaminD</a:t>
            </a:r>
            <a:endParaRPr lang="fr-FR" sz="800" dirty="0"/>
          </a:p>
          <a:p>
            <a:pPr eaLnBrk="1" hangingPunct="1">
              <a:lnSpc>
                <a:spcPct val="80000"/>
              </a:lnSpc>
            </a:pPr>
            <a:r>
              <a:rPr lang="fr-FR" sz="800" dirty="0"/>
              <a:t>concentrations of </a:t>
            </a:r>
            <a:r>
              <a:rPr lang="fr-FR" sz="800" dirty="0" err="1"/>
              <a:t>less</a:t>
            </a:r>
            <a:r>
              <a:rPr lang="fr-FR" sz="800" dirty="0"/>
              <a:t> </a:t>
            </a:r>
            <a:r>
              <a:rPr lang="fr-FR" sz="800" dirty="0" err="1"/>
              <a:t>than</a:t>
            </a:r>
            <a:r>
              <a:rPr lang="fr-FR" sz="800" dirty="0"/>
              <a:t> 60 </a:t>
            </a:r>
            <a:r>
              <a:rPr lang="fr-FR" sz="800" dirty="0" err="1"/>
              <a:t>nmol</a:t>
            </a:r>
            <a:r>
              <a:rPr lang="fr-FR" sz="800" dirty="0"/>
              <a:t>/l (</a:t>
            </a:r>
            <a:r>
              <a:rPr lang="fr-FR" sz="800" dirty="0" err="1"/>
              <a:t>pooled</a:t>
            </a:r>
            <a:r>
              <a:rPr lang="fr-FR" sz="800" dirty="0"/>
              <a:t> RR 1.35,</a:t>
            </a:r>
          </a:p>
          <a:p>
            <a:pPr eaLnBrk="1" hangingPunct="1">
              <a:lnSpc>
                <a:spcPct val="80000"/>
              </a:lnSpc>
            </a:pPr>
            <a:r>
              <a:rPr lang="fr-FR" sz="800" dirty="0"/>
              <a:t>95% CI 0.98 to 1.84). </a:t>
            </a:r>
            <a:r>
              <a:rPr lang="fr-FR" sz="800" dirty="0" err="1"/>
              <a:t>Two</a:t>
            </a:r>
            <a:r>
              <a:rPr lang="fr-FR" sz="800" dirty="0"/>
              <a:t> </a:t>
            </a:r>
            <a:r>
              <a:rPr lang="fr-FR" sz="800" dirty="0" err="1"/>
              <a:t>randomised</a:t>
            </a:r>
            <a:r>
              <a:rPr lang="fr-FR" sz="800" dirty="0"/>
              <a:t> </a:t>
            </a:r>
            <a:r>
              <a:rPr lang="fr-FR" sz="800" dirty="0" err="1"/>
              <a:t>controlled</a:t>
            </a:r>
            <a:r>
              <a:rPr lang="fr-FR" sz="800" dirty="0"/>
              <a:t> trials</a:t>
            </a:r>
          </a:p>
          <a:p>
            <a:pPr eaLnBrk="1" hangingPunct="1">
              <a:lnSpc>
                <a:spcPct val="80000"/>
              </a:lnSpc>
            </a:pPr>
            <a:r>
              <a:rPr lang="fr-FR" sz="800" dirty="0"/>
              <a:t>(n=624) of active </a:t>
            </a:r>
            <a:r>
              <a:rPr lang="fr-FR" sz="800" dirty="0" err="1"/>
              <a:t>forms</a:t>
            </a:r>
            <a:r>
              <a:rPr lang="fr-FR" sz="800" dirty="0"/>
              <a:t> of </a:t>
            </a:r>
            <a:r>
              <a:rPr lang="fr-FR" sz="800" dirty="0" err="1"/>
              <a:t>vitamin</a:t>
            </a:r>
            <a:r>
              <a:rPr lang="fr-FR" sz="800" dirty="0"/>
              <a:t> D met </a:t>
            </a:r>
            <a:r>
              <a:rPr lang="fr-FR" sz="800" dirty="0" err="1"/>
              <a:t>our</a:t>
            </a:r>
            <a:r>
              <a:rPr lang="fr-FR" sz="800" dirty="0"/>
              <a:t> inclusion</a:t>
            </a:r>
          </a:p>
          <a:p>
            <a:pPr eaLnBrk="1" hangingPunct="1">
              <a:lnSpc>
                <a:spcPct val="80000"/>
              </a:lnSpc>
            </a:pPr>
            <a:r>
              <a:rPr lang="fr-FR" sz="800" dirty="0" err="1"/>
              <a:t>criteria</a:t>
            </a:r>
            <a:r>
              <a:rPr lang="fr-FR" sz="800" dirty="0"/>
              <a:t>. Active </a:t>
            </a:r>
            <a:r>
              <a:rPr lang="fr-FR" sz="800" dirty="0" err="1"/>
              <a:t>forms</a:t>
            </a:r>
            <a:r>
              <a:rPr lang="fr-FR" sz="800" dirty="0"/>
              <a:t> of </a:t>
            </a:r>
            <a:r>
              <a:rPr lang="fr-FR" sz="800" dirty="0" err="1"/>
              <a:t>vitamin</a:t>
            </a:r>
            <a:r>
              <a:rPr lang="fr-FR" sz="800" dirty="0"/>
              <a:t> D </a:t>
            </a:r>
            <a:r>
              <a:rPr lang="fr-FR" sz="800" dirty="0" err="1"/>
              <a:t>reduced</a:t>
            </a:r>
            <a:r>
              <a:rPr lang="fr-FR" sz="800" dirty="0"/>
              <a:t> </a:t>
            </a:r>
            <a:r>
              <a:rPr lang="fr-FR" sz="800" dirty="0" err="1"/>
              <a:t>fall</a:t>
            </a:r>
            <a:r>
              <a:rPr lang="fr-FR" sz="800" dirty="0"/>
              <a:t> </a:t>
            </a:r>
            <a:r>
              <a:rPr lang="fr-FR" sz="800" dirty="0" err="1"/>
              <a:t>risk</a:t>
            </a:r>
            <a:r>
              <a:rPr lang="fr-FR" sz="800" dirty="0"/>
              <a:t> by 22%</a:t>
            </a:r>
          </a:p>
          <a:p>
            <a:pPr eaLnBrk="1" hangingPunct="1">
              <a:lnSpc>
                <a:spcPct val="80000"/>
              </a:lnSpc>
            </a:pPr>
            <a:r>
              <a:rPr lang="fr-FR" sz="800" dirty="0"/>
              <a:t>(</a:t>
            </a:r>
            <a:r>
              <a:rPr lang="fr-FR" sz="800" dirty="0" err="1"/>
              <a:t>pooled</a:t>
            </a:r>
            <a:r>
              <a:rPr lang="fr-FR" sz="800" dirty="0"/>
              <a:t> RR 0.78, 95% CI 0.64 to 0.94).</a:t>
            </a:r>
          </a:p>
          <a:p>
            <a:pPr eaLnBrk="1" hangingPunct="1">
              <a:lnSpc>
                <a:spcPct val="80000"/>
              </a:lnSpc>
            </a:pPr>
            <a:r>
              <a:rPr lang="fr-FR" sz="800" dirty="0"/>
              <a:t>Conclusions </a:t>
            </a:r>
            <a:r>
              <a:rPr lang="fr-FR" sz="800" dirty="0" err="1"/>
              <a:t>Supplemental</a:t>
            </a:r>
            <a:r>
              <a:rPr lang="fr-FR" sz="800" dirty="0"/>
              <a:t> </a:t>
            </a:r>
            <a:r>
              <a:rPr lang="fr-FR" sz="800" dirty="0" err="1"/>
              <a:t>vitamin</a:t>
            </a:r>
            <a:r>
              <a:rPr lang="fr-FR" sz="800" dirty="0"/>
              <a:t> D in a dose of 700-</a:t>
            </a:r>
          </a:p>
          <a:p>
            <a:pPr eaLnBrk="1" hangingPunct="1">
              <a:lnSpc>
                <a:spcPct val="80000"/>
              </a:lnSpc>
            </a:pPr>
            <a:r>
              <a:rPr lang="fr-FR" sz="800" dirty="0"/>
              <a:t>1000 IU a </a:t>
            </a:r>
            <a:r>
              <a:rPr lang="fr-FR" sz="800" dirty="0" err="1"/>
              <a:t>day</a:t>
            </a:r>
            <a:r>
              <a:rPr lang="fr-FR" sz="800" dirty="0"/>
              <a:t> </a:t>
            </a:r>
            <a:r>
              <a:rPr lang="fr-FR" sz="800" dirty="0" err="1"/>
              <a:t>reduced</a:t>
            </a:r>
            <a:r>
              <a:rPr lang="fr-FR" sz="800" dirty="0"/>
              <a:t> the </a:t>
            </a:r>
            <a:r>
              <a:rPr lang="fr-FR" sz="800" dirty="0" err="1"/>
              <a:t>risk</a:t>
            </a:r>
            <a:r>
              <a:rPr lang="fr-FR" sz="800" dirty="0"/>
              <a:t> of </a:t>
            </a:r>
            <a:r>
              <a:rPr lang="fr-FR" sz="800" dirty="0" err="1"/>
              <a:t>falling</a:t>
            </a:r>
            <a:r>
              <a:rPr lang="fr-FR" sz="800" dirty="0"/>
              <a:t> </a:t>
            </a:r>
            <a:r>
              <a:rPr lang="fr-FR" sz="800" dirty="0" err="1"/>
              <a:t>among</a:t>
            </a:r>
            <a:r>
              <a:rPr lang="fr-FR" sz="800" dirty="0"/>
              <a:t> </a:t>
            </a:r>
            <a:r>
              <a:rPr lang="fr-FR" sz="800" dirty="0" err="1"/>
              <a:t>older</a:t>
            </a:r>
            <a:endParaRPr lang="fr-FR" sz="800" dirty="0"/>
          </a:p>
          <a:p>
            <a:pPr eaLnBrk="1" hangingPunct="1">
              <a:lnSpc>
                <a:spcPct val="80000"/>
              </a:lnSpc>
            </a:pPr>
            <a:r>
              <a:rPr lang="fr-FR" sz="800" dirty="0" err="1"/>
              <a:t>individuals</a:t>
            </a:r>
            <a:r>
              <a:rPr lang="fr-FR" sz="800" dirty="0"/>
              <a:t> by 19%and to a </a:t>
            </a:r>
            <a:r>
              <a:rPr lang="fr-FR" sz="800" dirty="0" err="1"/>
              <a:t>similar</a:t>
            </a:r>
            <a:r>
              <a:rPr lang="fr-FR" sz="800" dirty="0"/>
              <a:t> </a:t>
            </a:r>
            <a:r>
              <a:rPr lang="fr-FR" sz="800" dirty="0" err="1"/>
              <a:t>degree</a:t>
            </a:r>
            <a:r>
              <a:rPr lang="fr-FR" sz="800" dirty="0"/>
              <a:t> as active </a:t>
            </a:r>
            <a:r>
              <a:rPr lang="fr-FR" sz="800" dirty="0" err="1"/>
              <a:t>forms</a:t>
            </a:r>
            <a:endParaRPr lang="fr-FR" sz="800" dirty="0"/>
          </a:p>
          <a:p>
            <a:pPr eaLnBrk="1" hangingPunct="1">
              <a:lnSpc>
                <a:spcPct val="80000"/>
              </a:lnSpc>
            </a:pPr>
            <a:r>
              <a:rPr lang="fr-FR" sz="800" dirty="0"/>
              <a:t>of </a:t>
            </a:r>
            <a:r>
              <a:rPr lang="fr-FR" sz="800" dirty="0" err="1"/>
              <a:t>vitamin</a:t>
            </a:r>
            <a:r>
              <a:rPr lang="fr-FR" sz="800" dirty="0"/>
              <a:t> D. Doses of </a:t>
            </a:r>
            <a:r>
              <a:rPr lang="fr-FR" sz="800" dirty="0" err="1"/>
              <a:t>supplemental</a:t>
            </a:r>
            <a:r>
              <a:rPr lang="fr-FR" sz="800" dirty="0"/>
              <a:t> </a:t>
            </a:r>
            <a:r>
              <a:rPr lang="fr-FR" sz="800" dirty="0" err="1"/>
              <a:t>vitamin</a:t>
            </a:r>
            <a:r>
              <a:rPr lang="fr-FR" sz="800" dirty="0"/>
              <a:t> D of </a:t>
            </a:r>
            <a:r>
              <a:rPr lang="fr-FR" sz="800" dirty="0" err="1"/>
              <a:t>less</a:t>
            </a:r>
            <a:r>
              <a:rPr lang="fr-FR" sz="800" dirty="0"/>
              <a:t> </a:t>
            </a:r>
            <a:r>
              <a:rPr lang="fr-FR" sz="800" dirty="0" err="1"/>
              <a:t>than</a:t>
            </a:r>
            <a:endParaRPr lang="fr-FR" sz="800" dirty="0"/>
          </a:p>
          <a:p>
            <a:pPr eaLnBrk="1" hangingPunct="1">
              <a:lnSpc>
                <a:spcPct val="80000"/>
              </a:lnSpc>
            </a:pPr>
            <a:r>
              <a:rPr lang="fr-FR" sz="800" dirty="0"/>
              <a:t>700 IU or </a:t>
            </a:r>
            <a:r>
              <a:rPr lang="fr-FR" sz="800" dirty="0" err="1"/>
              <a:t>serum</a:t>
            </a:r>
            <a:r>
              <a:rPr lang="fr-FR" sz="800" dirty="0"/>
              <a:t> 25-</a:t>
            </a:r>
            <a:r>
              <a:rPr lang="fr-FR" sz="800" dirty="0" err="1"/>
              <a:t>hydroxyvitamin</a:t>
            </a:r>
            <a:r>
              <a:rPr lang="fr-FR" sz="800" dirty="0"/>
              <a:t> D concentrations of</a:t>
            </a:r>
          </a:p>
          <a:p>
            <a:pPr eaLnBrk="1" hangingPunct="1">
              <a:lnSpc>
                <a:spcPct val="80000"/>
              </a:lnSpc>
            </a:pPr>
            <a:r>
              <a:rPr lang="fr-FR" sz="800" dirty="0" err="1"/>
              <a:t>less</a:t>
            </a:r>
            <a:r>
              <a:rPr lang="fr-FR" sz="800" dirty="0"/>
              <a:t> </a:t>
            </a:r>
            <a:r>
              <a:rPr lang="fr-FR" sz="800" dirty="0" err="1"/>
              <a:t>than</a:t>
            </a:r>
            <a:r>
              <a:rPr lang="fr-FR" sz="800" dirty="0"/>
              <a:t> 60 </a:t>
            </a:r>
            <a:r>
              <a:rPr lang="fr-FR" sz="800" dirty="0" err="1"/>
              <a:t>nmol</a:t>
            </a:r>
            <a:r>
              <a:rPr lang="fr-FR" sz="800" dirty="0"/>
              <a:t>/l </a:t>
            </a:r>
            <a:r>
              <a:rPr lang="fr-FR" sz="800" dirty="0" err="1"/>
              <a:t>may</a:t>
            </a:r>
            <a:r>
              <a:rPr lang="fr-FR" sz="800" dirty="0"/>
              <a:t> not </a:t>
            </a:r>
            <a:r>
              <a:rPr lang="fr-FR" sz="800" dirty="0" err="1"/>
              <a:t>reduce</a:t>
            </a:r>
            <a:r>
              <a:rPr lang="fr-FR" sz="800" dirty="0"/>
              <a:t> the </a:t>
            </a:r>
            <a:r>
              <a:rPr lang="fr-FR" sz="800" dirty="0" err="1"/>
              <a:t>risk</a:t>
            </a:r>
            <a:r>
              <a:rPr lang="fr-FR" sz="800" dirty="0"/>
              <a:t> of </a:t>
            </a:r>
            <a:r>
              <a:rPr lang="fr-FR" sz="800" dirty="0" err="1"/>
              <a:t>falling</a:t>
            </a:r>
            <a:endParaRPr lang="fr-FR" sz="800" dirty="0"/>
          </a:p>
          <a:p>
            <a:pPr eaLnBrk="1" hangingPunct="1">
              <a:lnSpc>
                <a:spcPct val="80000"/>
              </a:lnSpc>
            </a:pPr>
            <a:r>
              <a:rPr lang="fr-FR" sz="800" dirty="0" err="1"/>
              <a:t>among</a:t>
            </a:r>
            <a:r>
              <a:rPr lang="fr-FR" sz="800" dirty="0"/>
              <a:t> </a:t>
            </a:r>
            <a:r>
              <a:rPr lang="fr-FR" sz="800" dirty="0" err="1"/>
              <a:t>older</a:t>
            </a:r>
            <a:r>
              <a:rPr lang="fr-FR" sz="800" dirty="0"/>
              <a:t> </a:t>
            </a:r>
            <a:r>
              <a:rPr lang="fr-FR" sz="800" dirty="0" err="1"/>
              <a:t>individuals</a:t>
            </a:r>
            <a:r>
              <a:rPr lang="fr-FR" sz="800" dirty="0"/>
              <a:t>.</a:t>
            </a:r>
          </a:p>
          <a:p>
            <a:pPr eaLnBrk="1" hangingPunct="1">
              <a:lnSpc>
                <a:spcPct val="80000"/>
              </a:lnSpc>
            </a:pPr>
            <a:r>
              <a:rPr lang="fr-FR" sz="800" i="1" dirty="0"/>
              <a:t>Interprétation des figures: </a:t>
            </a:r>
            <a:r>
              <a:rPr lang="fr-FR" sz="800" i="1" dirty="0" err="1"/>
              <a:t>Fall</a:t>
            </a:r>
            <a:r>
              <a:rPr lang="fr-FR" sz="800" i="1" dirty="0"/>
              <a:t> </a:t>
            </a:r>
            <a:r>
              <a:rPr lang="fr-FR" sz="800" i="1" dirty="0" err="1"/>
              <a:t>prevention</a:t>
            </a:r>
            <a:r>
              <a:rPr lang="fr-FR" sz="800" i="1" dirty="0"/>
              <a:t> </a:t>
            </a:r>
            <a:r>
              <a:rPr lang="fr-FR" sz="800" i="1" dirty="0" err="1"/>
              <a:t>with</a:t>
            </a:r>
            <a:r>
              <a:rPr lang="fr-FR" sz="800" i="1" dirty="0"/>
              <a:t> </a:t>
            </a:r>
            <a:r>
              <a:rPr lang="fr-FR" sz="800" i="1" dirty="0" err="1"/>
              <a:t>high</a:t>
            </a:r>
            <a:r>
              <a:rPr lang="fr-FR" sz="800" i="1" dirty="0"/>
              <a:t> dose (700-1000 IU a </a:t>
            </a:r>
            <a:r>
              <a:rPr lang="fr-FR" sz="800" i="1" dirty="0" err="1"/>
              <a:t>day</a:t>
            </a:r>
            <a:r>
              <a:rPr lang="fr-FR" sz="800" i="1" dirty="0"/>
              <a:t>) and </a:t>
            </a:r>
            <a:r>
              <a:rPr lang="fr-FR" sz="800" i="1" dirty="0" err="1"/>
              <a:t>low</a:t>
            </a:r>
            <a:r>
              <a:rPr lang="fr-FR" sz="800" i="1" dirty="0"/>
              <a:t> dose (200-600 IU a </a:t>
            </a:r>
            <a:r>
              <a:rPr lang="fr-FR" sz="800" i="1" dirty="0" err="1"/>
              <a:t>day</a:t>
            </a:r>
            <a:r>
              <a:rPr lang="fr-FR" sz="800" i="1" dirty="0"/>
              <a:t>) of </a:t>
            </a:r>
            <a:r>
              <a:rPr lang="fr-FR" sz="800" i="1" dirty="0" err="1"/>
              <a:t>supplemental</a:t>
            </a:r>
            <a:r>
              <a:rPr lang="fr-FR" sz="800" i="1" dirty="0"/>
              <a:t> </a:t>
            </a:r>
            <a:r>
              <a:rPr lang="fr-FR" sz="800" i="1" dirty="0" err="1"/>
              <a:t>vitamin</a:t>
            </a:r>
            <a:r>
              <a:rPr lang="fr-FR" sz="800" i="1" dirty="0"/>
              <a:t> D.</a:t>
            </a:r>
          </a:p>
          <a:p>
            <a:pPr eaLnBrk="1" hangingPunct="1">
              <a:lnSpc>
                <a:spcPct val="80000"/>
              </a:lnSpc>
            </a:pPr>
            <a:r>
              <a:rPr lang="fr-FR" sz="800" i="1" dirty="0"/>
              <a:t>Boxes </a:t>
            </a:r>
            <a:r>
              <a:rPr lang="fr-FR" sz="800" i="1" dirty="0" err="1"/>
              <a:t>represent</a:t>
            </a:r>
            <a:r>
              <a:rPr lang="fr-FR" sz="800" i="1" dirty="0"/>
              <a:t> relative </a:t>
            </a:r>
            <a:r>
              <a:rPr lang="fr-FR" sz="800" i="1" dirty="0" err="1"/>
              <a:t>risks</a:t>
            </a:r>
            <a:r>
              <a:rPr lang="fr-FR" sz="800" i="1" dirty="0"/>
              <a:t>, and the size of the boxes </a:t>
            </a:r>
            <a:r>
              <a:rPr lang="fr-FR" sz="800" i="1" dirty="0" err="1"/>
              <a:t>is</a:t>
            </a:r>
            <a:r>
              <a:rPr lang="fr-FR" sz="800" i="1" dirty="0"/>
              <a:t> </a:t>
            </a:r>
            <a:r>
              <a:rPr lang="fr-FR" sz="800" i="1" dirty="0" err="1"/>
              <a:t>proportional</a:t>
            </a:r>
            <a:r>
              <a:rPr lang="fr-FR" sz="800" i="1" dirty="0"/>
              <a:t> to the size of the </a:t>
            </a:r>
            <a:r>
              <a:rPr lang="fr-FR" sz="800" i="1" dirty="0" err="1"/>
              <a:t>high</a:t>
            </a:r>
            <a:r>
              <a:rPr lang="fr-FR" sz="800" i="1" dirty="0"/>
              <a:t> dose </a:t>
            </a:r>
            <a:r>
              <a:rPr lang="fr-FR" sz="800" i="1" dirty="0" err="1"/>
              <a:t>supplemental</a:t>
            </a:r>
            <a:r>
              <a:rPr lang="fr-FR" sz="800" i="1" dirty="0"/>
              <a:t> </a:t>
            </a:r>
            <a:r>
              <a:rPr lang="fr-FR" sz="800" i="1" dirty="0" err="1"/>
              <a:t>vitamin</a:t>
            </a:r>
            <a:r>
              <a:rPr lang="fr-FR" sz="800" i="1" dirty="0"/>
              <a:t> D trials </a:t>
            </a:r>
            <a:r>
              <a:rPr lang="fr-FR" sz="800" i="1" dirty="0" err="1"/>
              <a:t>included</a:t>
            </a:r>
            <a:r>
              <a:rPr lang="fr-FR" sz="800" i="1" dirty="0"/>
              <a:t> in the </a:t>
            </a:r>
            <a:r>
              <a:rPr lang="fr-FR" sz="800" i="1" dirty="0" err="1"/>
              <a:t>primary</a:t>
            </a:r>
            <a:r>
              <a:rPr lang="fr-FR" sz="800" i="1" dirty="0"/>
              <a:t> </a:t>
            </a:r>
            <a:r>
              <a:rPr lang="fr-FR" sz="800" i="1" dirty="0" err="1"/>
              <a:t>analysis</a:t>
            </a:r>
            <a:r>
              <a:rPr lang="fr-FR" sz="800" i="1" dirty="0"/>
              <a:t>. </a:t>
            </a:r>
          </a:p>
          <a:p>
            <a:pPr eaLnBrk="1" hangingPunct="1">
              <a:lnSpc>
                <a:spcPct val="80000"/>
              </a:lnSpc>
            </a:pPr>
            <a:r>
              <a:rPr lang="fr-FR" sz="800" i="1" dirty="0" err="1"/>
              <a:t>Error</a:t>
            </a:r>
            <a:r>
              <a:rPr lang="fr-FR" sz="800" i="1" dirty="0"/>
              <a:t> bars </a:t>
            </a:r>
            <a:r>
              <a:rPr lang="fr-FR" sz="800" i="1" dirty="0" err="1"/>
              <a:t>represent</a:t>
            </a:r>
            <a:r>
              <a:rPr lang="fr-FR" sz="800" i="1" dirty="0"/>
              <a:t> 95% confidence </a:t>
            </a:r>
            <a:r>
              <a:rPr lang="fr-FR" sz="800" i="1" dirty="0" err="1"/>
              <a:t>intervals</a:t>
            </a:r>
            <a:r>
              <a:rPr lang="fr-FR" sz="800" i="1" dirty="0"/>
              <a:t>. </a:t>
            </a:r>
            <a:r>
              <a:rPr lang="fr-FR" sz="800" i="1" dirty="0" err="1"/>
              <a:t>Shaded</a:t>
            </a:r>
            <a:r>
              <a:rPr lang="fr-FR" sz="800" i="1" dirty="0"/>
              <a:t> boxes </a:t>
            </a:r>
            <a:r>
              <a:rPr lang="fr-FR" sz="800" i="1" dirty="0" err="1"/>
              <a:t>indicate</a:t>
            </a:r>
            <a:r>
              <a:rPr lang="fr-FR" sz="800" i="1" dirty="0"/>
              <a:t> trials </a:t>
            </a:r>
            <a:r>
              <a:rPr lang="fr-FR" sz="800" i="1" dirty="0" err="1"/>
              <a:t>with</a:t>
            </a:r>
            <a:r>
              <a:rPr lang="fr-FR" sz="800" i="1" dirty="0"/>
              <a:t> </a:t>
            </a:r>
            <a:r>
              <a:rPr lang="fr-FR" sz="800" i="1" dirty="0" err="1"/>
              <a:t>vitamin</a:t>
            </a:r>
            <a:r>
              <a:rPr lang="fr-FR" sz="800" i="1" dirty="0"/>
              <a:t> D3, and white boxes </a:t>
            </a:r>
            <a:r>
              <a:rPr lang="fr-FR" sz="800" i="1" dirty="0" err="1"/>
              <a:t>indicate</a:t>
            </a:r>
            <a:r>
              <a:rPr lang="fr-FR" sz="800" i="1" dirty="0"/>
              <a:t> </a:t>
            </a:r>
            <a:r>
              <a:rPr lang="fr-FR" sz="800" i="1" dirty="0" err="1"/>
              <a:t>those</a:t>
            </a:r>
            <a:r>
              <a:rPr lang="fr-FR" sz="800" i="1" dirty="0"/>
              <a:t> </a:t>
            </a:r>
            <a:r>
              <a:rPr lang="fr-FR" sz="800" i="1" dirty="0" err="1"/>
              <a:t>with</a:t>
            </a:r>
            <a:r>
              <a:rPr lang="fr-FR" sz="800" i="1" dirty="0"/>
              <a:t> </a:t>
            </a:r>
            <a:r>
              <a:rPr lang="fr-FR" sz="800" i="1" dirty="0" err="1"/>
              <a:t>vitamin</a:t>
            </a:r>
            <a:endParaRPr lang="fr-FR" sz="800" i="1"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ln/>
        </p:spPr>
      </p:sp>
      <p:sp>
        <p:nvSpPr>
          <p:cNvPr id="83970" name="Rectangle 3"/>
          <p:cNvSpPr>
            <a:spLocks noGrp="1" noChangeArrowheads="1"/>
          </p:cNvSpPr>
          <p:nvPr>
            <p:ph type="body" idx="1"/>
          </p:nvPr>
        </p:nvSpPr>
        <p:spPr>
          <a:noFill/>
          <a:ln/>
        </p:spPr>
        <p:txBody>
          <a:bodyPr lIns="91439" tIns="45719" rIns="91439" bIns="45719"/>
          <a:lstStyle/>
          <a:p>
            <a:pPr eaLnBrk="1" hangingPunct="1">
              <a:lnSpc>
                <a:spcPct val="80000"/>
              </a:lnSpc>
            </a:pPr>
            <a:r>
              <a:rPr lang="fr-FR" sz="800" dirty="0" err="1"/>
              <a:t>Fall</a:t>
            </a:r>
            <a:r>
              <a:rPr lang="fr-FR" sz="800" dirty="0"/>
              <a:t> </a:t>
            </a:r>
            <a:r>
              <a:rPr lang="fr-FR" sz="800" dirty="0" err="1"/>
              <a:t>prevention</a:t>
            </a:r>
            <a:r>
              <a:rPr lang="fr-FR" sz="800" dirty="0"/>
              <a:t> </a:t>
            </a:r>
            <a:r>
              <a:rPr lang="fr-FR" sz="800" dirty="0" err="1"/>
              <a:t>with</a:t>
            </a:r>
            <a:r>
              <a:rPr lang="fr-FR" sz="800" dirty="0"/>
              <a:t> </a:t>
            </a:r>
            <a:r>
              <a:rPr lang="fr-FR" sz="800" dirty="0" err="1"/>
              <a:t>supplemental</a:t>
            </a:r>
            <a:r>
              <a:rPr lang="fr-FR" sz="800" dirty="0"/>
              <a:t> and active </a:t>
            </a:r>
            <a:r>
              <a:rPr lang="fr-FR" sz="800" dirty="0" err="1"/>
              <a:t>forms</a:t>
            </a:r>
            <a:r>
              <a:rPr lang="fr-FR" sz="800" dirty="0"/>
              <a:t> of</a:t>
            </a:r>
          </a:p>
          <a:p>
            <a:pPr eaLnBrk="1" hangingPunct="1">
              <a:lnSpc>
                <a:spcPct val="80000"/>
              </a:lnSpc>
            </a:pPr>
            <a:r>
              <a:rPr lang="fr-FR" sz="800" dirty="0" err="1"/>
              <a:t>vitamin</a:t>
            </a:r>
            <a:r>
              <a:rPr lang="fr-FR" sz="800" dirty="0"/>
              <a:t> D: a </a:t>
            </a:r>
            <a:r>
              <a:rPr lang="fr-FR" sz="800" dirty="0" err="1"/>
              <a:t>meta</a:t>
            </a:r>
            <a:r>
              <a:rPr lang="fr-FR" sz="800" dirty="0"/>
              <a:t>-</a:t>
            </a:r>
            <a:r>
              <a:rPr lang="fr-FR" sz="800" dirty="0" err="1"/>
              <a:t>analysis</a:t>
            </a:r>
            <a:r>
              <a:rPr lang="fr-FR" sz="800" dirty="0"/>
              <a:t> of </a:t>
            </a:r>
            <a:r>
              <a:rPr lang="fr-FR" sz="800" dirty="0" err="1"/>
              <a:t>randomised</a:t>
            </a:r>
            <a:r>
              <a:rPr lang="fr-FR" sz="800" dirty="0"/>
              <a:t> </a:t>
            </a:r>
            <a:r>
              <a:rPr lang="fr-FR" sz="800" dirty="0" err="1"/>
              <a:t>controlled</a:t>
            </a:r>
            <a:r>
              <a:rPr lang="fr-FR" sz="800" dirty="0"/>
              <a:t> trials</a:t>
            </a:r>
          </a:p>
          <a:p>
            <a:pPr eaLnBrk="1" hangingPunct="1">
              <a:lnSpc>
                <a:spcPct val="80000"/>
              </a:lnSpc>
            </a:pPr>
            <a:r>
              <a:rPr lang="fr-FR" sz="800" dirty="0"/>
              <a:t>H A Bischoff-Ferrari, </a:t>
            </a:r>
            <a:r>
              <a:rPr lang="fr-FR" sz="800" dirty="0" err="1"/>
              <a:t>director</a:t>
            </a:r>
            <a:r>
              <a:rPr lang="fr-FR" sz="800" dirty="0"/>
              <a:t> of centre on </a:t>
            </a:r>
            <a:r>
              <a:rPr lang="fr-FR" sz="800" dirty="0" err="1"/>
              <a:t>aging</a:t>
            </a:r>
            <a:r>
              <a:rPr lang="fr-FR" sz="800" dirty="0"/>
              <a:t> and </a:t>
            </a:r>
            <a:r>
              <a:rPr lang="fr-FR" sz="800" dirty="0" err="1"/>
              <a:t>mobility</a:t>
            </a:r>
            <a:r>
              <a:rPr lang="fr-FR" sz="800" dirty="0"/>
              <a:t>,1,2 B Dawson-Hughes, </a:t>
            </a:r>
            <a:r>
              <a:rPr lang="fr-FR" sz="800" dirty="0" err="1"/>
              <a:t>director</a:t>
            </a:r>
            <a:r>
              <a:rPr lang="fr-FR" sz="800" dirty="0"/>
              <a:t> of </a:t>
            </a:r>
            <a:r>
              <a:rPr lang="fr-FR" sz="800" dirty="0" err="1"/>
              <a:t>bone</a:t>
            </a:r>
            <a:endParaRPr lang="fr-FR" sz="800" dirty="0"/>
          </a:p>
          <a:p>
            <a:pPr eaLnBrk="1" hangingPunct="1">
              <a:lnSpc>
                <a:spcPct val="80000"/>
              </a:lnSpc>
            </a:pPr>
            <a:r>
              <a:rPr lang="fr-FR" sz="800" dirty="0" err="1"/>
              <a:t>metabolism</a:t>
            </a:r>
            <a:r>
              <a:rPr lang="fr-FR" sz="800" dirty="0"/>
              <a:t> </a:t>
            </a:r>
            <a:r>
              <a:rPr lang="fr-FR" sz="800" dirty="0" err="1"/>
              <a:t>laboratory</a:t>
            </a:r>
            <a:r>
              <a:rPr lang="fr-FR" sz="800" dirty="0"/>
              <a:t>,3 HB </a:t>
            </a:r>
            <a:r>
              <a:rPr lang="fr-FR" sz="800" dirty="0" err="1"/>
              <a:t>Staehelin</a:t>
            </a:r>
            <a:r>
              <a:rPr lang="fr-FR" sz="800" dirty="0"/>
              <a:t>, </a:t>
            </a:r>
            <a:r>
              <a:rPr lang="fr-FR" sz="800" dirty="0" err="1"/>
              <a:t>professor</a:t>
            </a:r>
            <a:r>
              <a:rPr lang="fr-FR" sz="800" dirty="0"/>
              <a:t> </a:t>
            </a:r>
            <a:r>
              <a:rPr lang="fr-FR" sz="800" dirty="0" err="1"/>
              <a:t>emeritus</a:t>
            </a:r>
            <a:r>
              <a:rPr lang="fr-FR" sz="800" dirty="0"/>
              <a:t> ,4 J E </a:t>
            </a:r>
            <a:r>
              <a:rPr lang="fr-FR" sz="800" dirty="0" err="1"/>
              <a:t>Orav</a:t>
            </a:r>
            <a:r>
              <a:rPr lang="fr-FR" sz="800" dirty="0"/>
              <a:t>, </a:t>
            </a:r>
            <a:r>
              <a:rPr lang="fr-FR" sz="800" dirty="0" err="1"/>
              <a:t>associate</a:t>
            </a:r>
            <a:r>
              <a:rPr lang="fr-FR" sz="800" dirty="0"/>
              <a:t> </a:t>
            </a:r>
            <a:r>
              <a:rPr lang="fr-FR" sz="800" dirty="0" err="1"/>
              <a:t>professor</a:t>
            </a:r>
            <a:r>
              <a:rPr lang="fr-FR" sz="800" dirty="0"/>
              <a:t> of </a:t>
            </a:r>
            <a:r>
              <a:rPr lang="fr-FR" sz="800" dirty="0" err="1"/>
              <a:t>biostatistics</a:t>
            </a:r>
            <a:r>
              <a:rPr lang="fr-FR" sz="800" dirty="0"/>
              <a:t>,5AE</a:t>
            </a:r>
          </a:p>
          <a:p>
            <a:pPr eaLnBrk="1" hangingPunct="1">
              <a:lnSpc>
                <a:spcPct val="80000"/>
              </a:lnSpc>
            </a:pPr>
            <a:r>
              <a:rPr lang="fr-FR" sz="800" dirty="0" err="1"/>
              <a:t>Stuck</a:t>
            </a:r>
            <a:r>
              <a:rPr lang="fr-FR" sz="800" dirty="0"/>
              <a:t>, </a:t>
            </a:r>
            <a:r>
              <a:rPr lang="fr-FR" sz="800" dirty="0" err="1"/>
              <a:t>professor</a:t>
            </a:r>
            <a:r>
              <a:rPr lang="fr-FR" sz="800" dirty="0"/>
              <a:t> of </a:t>
            </a:r>
            <a:r>
              <a:rPr lang="fr-FR" sz="800" dirty="0" err="1"/>
              <a:t>geriatrics</a:t>
            </a:r>
            <a:r>
              <a:rPr lang="fr-FR" sz="800" dirty="0"/>
              <a:t>,6 R Theiler, </a:t>
            </a:r>
            <a:r>
              <a:rPr lang="fr-FR" sz="800" dirty="0" err="1"/>
              <a:t>head</a:t>
            </a:r>
            <a:r>
              <a:rPr lang="fr-FR" sz="800" dirty="0"/>
              <a:t> of </a:t>
            </a:r>
            <a:r>
              <a:rPr lang="fr-FR" sz="800" dirty="0" err="1"/>
              <a:t>rheumatology</a:t>
            </a:r>
            <a:r>
              <a:rPr lang="fr-FR" sz="800" dirty="0"/>
              <a:t>,7 J B Wong, </a:t>
            </a:r>
            <a:r>
              <a:rPr lang="fr-FR" sz="800" dirty="0" err="1"/>
              <a:t>professor</a:t>
            </a:r>
            <a:r>
              <a:rPr lang="fr-FR" sz="800" dirty="0"/>
              <a:t> of </a:t>
            </a:r>
            <a:r>
              <a:rPr lang="fr-FR" sz="800" dirty="0" err="1"/>
              <a:t>medicine</a:t>
            </a:r>
            <a:r>
              <a:rPr lang="fr-FR" sz="800" dirty="0"/>
              <a:t> ,8 A </a:t>
            </a:r>
            <a:r>
              <a:rPr lang="fr-FR" sz="800" dirty="0" err="1"/>
              <a:t>Egli</a:t>
            </a:r>
            <a:r>
              <a:rPr lang="fr-FR" sz="800" dirty="0"/>
              <a:t>,</a:t>
            </a:r>
          </a:p>
          <a:p>
            <a:pPr eaLnBrk="1" hangingPunct="1">
              <a:lnSpc>
                <a:spcPct val="80000"/>
              </a:lnSpc>
            </a:pPr>
            <a:r>
              <a:rPr lang="fr-FR" sz="800" dirty="0" err="1"/>
              <a:t>fellow</a:t>
            </a:r>
            <a:r>
              <a:rPr lang="fr-FR" sz="800" dirty="0"/>
              <a:t>,1 D P Kiel, </a:t>
            </a:r>
            <a:r>
              <a:rPr lang="fr-FR" sz="800" dirty="0" err="1"/>
              <a:t>associate</a:t>
            </a:r>
            <a:r>
              <a:rPr lang="fr-FR" sz="800" dirty="0"/>
              <a:t> </a:t>
            </a:r>
            <a:r>
              <a:rPr lang="fr-FR" sz="800" dirty="0" err="1"/>
              <a:t>professor</a:t>
            </a:r>
            <a:r>
              <a:rPr lang="fr-FR" sz="800" dirty="0"/>
              <a:t> of </a:t>
            </a:r>
            <a:r>
              <a:rPr lang="fr-FR" sz="800" dirty="0" err="1"/>
              <a:t>medicine</a:t>
            </a:r>
            <a:r>
              <a:rPr lang="fr-FR" sz="800" dirty="0"/>
              <a:t>,9 J </a:t>
            </a:r>
            <a:r>
              <a:rPr lang="fr-FR" sz="800" dirty="0" err="1"/>
              <a:t>Henschkowski</a:t>
            </a:r>
            <a:r>
              <a:rPr lang="fr-FR" sz="800" dirty="0"/>
              <a:t>, fellow1,6 BMJ 2009;339:b3692</a:t>
            </a:r>
          </a:p>
          <a:p>
            <a:pPr eaLnBrk="1" hangingPunct="1">
              <a:lnSpc>
                <a:spcPct val="80000"/>
              </a:lnSpc>
            </a:pPr>
            <a:endParaRPr lang="fr-FR" sz="800" dirty="0"/>
          </a:p>
          <a:p>
            <a:pPr eaLnBrk="1" hangingPunct="1">
              <a:lnSpc>
                <a:spcPct val="80000"/>
              </a:lnSpc>
            </a:pPr>
            <a:r>
              <a:rPr lang="fr-FR" sz="800" dirty="0"/>
              <a:t>ABSTRACT</a:t>
            </a:r>
          </a:p>
          <a:p>
            <a:pPr eaLnBrk="1" hangingPunct="1">
              <a:lnSpc>
                <a:spcPct val="80000"/>
              </a:lnSpc>
            </a:pPr>
            <a:r>
              <a:rPr lang="fr-FR" sz="800" dirty="0"/>
              <a:t>Objective To test the </a:t>
            </a:r>
            <a:r>
              <a:rPr lang="fr-FR" sz="800" dirty="0" err="1"/>
              <a:t>efficacy</a:t>
            </a:r>
            <a:r>
              <a:rPr lang="fr-FR" sz="800" dirty="0"/>
              <a:t> of </a:t>
            </a:r>
            <a:r>
              <a:rPr lang="fr-FR" sz="800" dirty="0" err="1"/>
              <a:t>supplemental</a:t>
            </a:r>
            <a:r>
              <a:rPr lang="fr-FR" sz="800" dirty="0"/>
              <a:t> </a:t>
            </a:r>
            <a:r>
              <a:rPr lang="fr-FR" sz="800" dirty="0" err="1"/>
              <a:t>vitamin</a:t>
            </a:r>
            <a:r>
              <a:rPr lang="fr-FR" sz="800" dirty="0"/>
              <a:t> D</a:t>
            </a:r>
          </a:p>
          <a:p>
            <a:pPr eaLnBrk="1" hangingPunct="1">
              <a:lnSpc>
                <a:spcPct val="80000"/>
              </a:lnSpc>
            </a:pPr>
            <a:r>
              <a:rPr lang="fr-FR" sz="800" dirty="0"/>
              <a:t>and active </a:t>
            </a:r>
            <a:r>
              <a:rPr lang="fr-FR" sz="800" dirty="0" err="1"/>
              <a:t>forms</a:t>
            </a:r>
            <a:r>
              <a:rPr lang="fr-FR" sz="800" dirty="0"/>
              <a:t> of </a:t>
            </a:r>
            <a:r>
              <a:rPr lang="fr-FR" sz="800" dirty="0" err="1"/>
              <a:t>vitamin</a:t>
            </a:r>
            <a:r>
              <a:rPr lang="fr-FR" sz="800" dirty="0"/>
              <a:t> D </a:t>
            </a:r>
            <a:r>
              <a:rPr lang="fr-FR" sz="800" dirty="0" err="1"/>
              <a:t>with</a:t>
            </a:r>
            <a:r>
              <a:rPr lang="fr-FR" sz="800" dirty="0"/>
              <a:t> or </a:t>
            </a:r>
            <a:r>
              <a:rPr lang="fr-FR" sz="800" dirty="0" err="1"/>
              <a:t>without</a:t>
            </a:r>
            <a:r>
              <a:rPr lang="fr-FR" sz="800" dirty="0"/>
              <a:t> calcium in</a:t>
            </a:r>
          </a:p>
          <a:p>
            <a:pPr eaLnBrk="1" hangingPunct="1">
              <a:lnSpc>
                <a:spcPct val="80000"/>
              </a:lnSpc>
            </a:pPr>
            <a:r>
              <a:rPr lang="fr-FR" sz="800" dirty="0" err="1"/>
              <a:t>preventing</a:t>
            </a:r>
            <a:r>
              <a:rPr lang="fr-FR" sz="800" dirty="0"/>
              <a:t> </a:t>
            </a:r>
            <a:r>
              <a:rPr lang="fr-FR" sz="800" dirty="0" err="1"/>
              <a:t>falls</a:t>
            </a:r>
            <a:r>
              <a:rPr lang="fr-FR" sz="800" dirty="0"/>
              <a:t> </a:t>
            </a:r>
            <a:r>
              <a:rPr lang="fr-FR" sz="800" dirty="0" err="1"/>
              <a:t>among</a:t>
            </a:r>
            <a:r>
              <a:rPr lang="fr-FR" sz="800" dirty="0"/>
              <a:t> </a:t>
            </a:r>
            <a:r>
              <a:rPr lang="fr-FR" sz="800" dirty="0" err="1"/>
              <a:t>older</a:t>
            </a:r>
            <a:r>
              <a:rPr lang="fr-FR" sz="800" dirty="0"/>
              <a:t> </a:t>
            </a:r>
            <a:r>
              <a:rPr lang="fr-FR" sz="800" dirty="0" err="1"/>
              <a:t>individuals</a:t>
            </a:r>
            <a:r>
              <a:rPr lang="fr-FR" sz="800" dirty="0"/>
              <a:t>.</a:t>
            </a:r>
          </a:p>
          <a:p>
            <a:pPr eaLnBrk="1" hangingPunct="1">
              <a:lnSpc>
                <a:spcPct val="80000"/>
              </a:lnSpc>
            </a:pPr>
            <a:r>
              <a:rPr lang="fr-FR" sz="800" dirty="0"/>
              <a:t>Data sources </a:t>
            </a:r>
            <a:r>
              <a:rPr lang="fr-FR" sz="800" dirty="0" err="1"/>
              <a:t>We</a:t>
            </a:r>
            <a:r>
              <a:rPr lang="fr-FR" sz="800" dirty="0"/>
              <a:t> </a:t>
            </a:r>
            <a:r>
              <a:rPr lang="fr-FR" sz="800" dirty="0" err="1"/>
              <a:t>searched</a:t>
            </a:r>
            <a:r>
              <a:rPr lang="fr-FR" sz="800" dirty="0"/>
              <a:t> </a:t>
            </a:r>
            <a:r>
              <a:rPr lang="fr-FR" sz="800" dirty="0" err="1"/>
              <a:t>Medline</a:t>
            </a:r>
            <a:r>
              <a:rPr lang="fr-FR" sz="800" dirty="0"/>
              <a:t>, the Cochrane central</a:t>
            </a:r>
          </a:p>
          <a:p>
            <a:pPr eaLnBrk="1" hangingPunct="1">
              <a:lnSpc>
                <a:spcPct val="80000"/>
              </a:lnSpc>
            </a:pPr>
            <a:r>
              <a:rPr lang="fr-FR" sz="800" dirty="0" err="1"/>
              <a:t>register</a:t>
            </a:r>
            <a:r>
              <a:rPr lang="fr-FR" sz="800" dirty="0"/>
              <a:t> of </a:t>
            </a:r>
            <a:r>
              <a:rPr lang="fr-FR" sz="800" dirty="0" err="1"/>
              <a:t>controlled</a:t>
            </a:r>
            <a:r>
              <a:rPr lang="fr-FR" sz="800" dirty="0"/>
              <a:t> trials, BIOSIS, and Embase up to</a:t>
            </a:r>
          </a:p>
          <a:p>
            <a:pPr eaLnBrk="1" hangingPunct="1">
              <a:lnSpc>
                <a:spcPct val="80000"/>
              </a:lnSpc>
            </a:pPr>
            <a:r>
              <a:rPr lang="fr-FR" sz="800" dirty="0"/>
              <a:t>August 2008 for relevant articles. </a:t>
            </a:r>
            <a:r>
              <a:rPr lang="fr-FR" sz="800" dirty="0" err="1"/>
              <a:t>Further</a:t>
            </a:r>
            <a:r>
              <a:rPr lang="fr-FR" sz="800" dirty="0"/>
              <a:t> </a:t>
            </a:r>
            <a:r>
              <a:rPr lang="fr-FR" sz="800" dirty="0" err="1"/>
              <a:t>studies</a:t>
            </a:r>
            <a:r>
              <a:rPr lang="fr-FR" sz="800" dirty="0"/>
              <a:t> </a:t>
            </a:r>
            <a:r>
              <a:rPr lang="fr-FR" sz="800" dirty="0" err="1"/>
              <a:t>were</a:t>
            </a:r>
            <a:endParaRPr lang="fr-FR" sz="800" dirty="0"/>
          </a:p>
          <a:p>
            <a:pPr eaLnBrk="1" hangingPunct="1">
              <a:lnSpc>
                <a:spcPct val="80000"/>
              </a:lnSpc>
            </a:pPr>
            <a:r>
              <a:rPr lang="fr-FR" sz="800" dirty="0" err="1"/>
              <a:t>identified</a:t>
            </a:r>
            <a:r>
              <a:rPr lang="fr-FR" sz="800" dirty="0"/>
              <a:t> by consulting </a:t>
            </a:r>
            <a:r>
              <a:rPr lang="fr-FR" sz="800" dirty="0" err="1"/>
              <a:t>clinical</a:t>
            </a:r>
            <a:r>
              <a:rPr lang="fr-FR" sz="800" dirty="0"/>
              <a:t> experts, bibliographies,</a:t>
            </a:r>
          </a:p>
          <a:p>
            <a:pPr eaLnBrk="1" hangingPunct="1">
              <a:lnSpc>
                <a:spcPct val="80000"/>
              </a:lnSpc>
            </a:pPr>
            <a:r>
              <a:rPr lang="fr-FR" sz="800" dirty="0"/>
              <a:t>and abstracts. </a:t>
            </a:r>
            <a:r>
              <a:rPr lang="fr-FR" sz="800" dirty="0" err="1"/>
              <a:t>We</a:t>
            </a:r>
            <a:r>
              <a:rPr lang="fr-FR" sz="800" dirty="0"/>
              <a:t> </a:t>
            </a:r>
            <a:r>
              <a:rPr lang="fr-FR" sz="800" dirty="0" err="1"/>
              <a:t>contacted</a:t>
            </a:r>
            <a:r>
              <a:rPr lang="fr-FR" sz="800" dirty="0"/>
              <a:t> </a:t>
            </a:r>
            <a:r>
              <a:rPr lang="fr-FR" sz="800" dirty="0" err="1"/>
              <a:t>authors</a:t>
            </a:r>
            <a:r>
              <a:rPr lang="fr-FR" sz="800" dirty="0"/>
              <a:t> for </a:t>
            </a:r>
            <a:r>
              <a:rPr lang="fr-FR" sz="800" dirty="0" err="1"/>
              <a:t>additional</a:t>
            </a:r>
            <a:r>
              <a:rPr lang="fr-FR" sz="800" dirty="0"/>
              <a:t> data</a:t>
            </a:r>
          </a:p>
          <a:p>
            <a:pPr eaLnBrk="1" hangingPunct="1">
              <a:lnSpc>
                <a:spcPct val="80000"/>
              </a:lnSpc>
            </a:pPr>
            <a:r>
              <a:rPr lang="fr-FR" sz="800" dirty="0" err="1"/>
              <a:t>when</a:t>
            </a:r>
            <a:r>
              <a:rPr lang="fr-FR" sz="800" dirty="0"/>
              <a:t> </a:t>
            </a:r>
            <a:r>
              <a:rPr lang="fr-FR" sz="800" dirty="0" err="1"/>
              <a:t>necessary</a:t>
            </a:r>
            <a:r>
              <a:rPr lang="fr-FR" sz="800" dirty="0"/>
              <a:t>.</a:t>
            </a:r>
          </a:p>
          <a:p>
            <a:pPr eaLnBrk="1" hangingPunct="1">
              <a:lnSpc>
                <a:spcPct val="80000"/>
              </a:lnSpc>
            </a:pPr>
            <a:r>
              <a:rPr lang="fr-FR" sz="800" dirty="0" err="1"/>
              <a:t>Review</a:t>
            </a:r>
            <a:r>
              <a:rPr lang="fr-FR" sz="800" dirty="0"/>
              <a:t> </a:t>
            </a:r>
            <a:r>
              <a:rPr lang="fr-FR" sz="800" dirty="0" err="1"/>
              <a:t>methods</a:t>
            </a:r>
            <a:r>
              <a:rPr lang="fr-FR" sz="800" dirty="0"/>
              <a:t> </a:t>
            </a:r>
            <a:r>
              <a:rPr lang="fr-FR" sz="800" dirty="0" err="1"/>
              <a:t>Only</a:t>
            </a:r>
            <a:r>
              <a:rPr lang="fr-FR" sz="800" dirty="0"/>
              <a:t> double </a:t>
            </a:r>
            <a:r>
              <a:rPr lang="fr-FR" sz="800" dirty="0" err="1"/>
              <a:t>blind</a:t>
            </a:r>
            <a:r>
              <a:rPr lang="fr-FR" sz="800" dirty="0"/>
              <a:t> </a:t>
            </a:r>
            <a:r>
              <a:rPr lang="fr-FR" sz="800" dirty="0" err="1"/>
              <a:t>randomised</a:t>
            </a:r>
            <a:r>
              <a:rPr lang="fr-FR" sz="800" dirty="0"/>
              <a:t> </a:t>
            </a:r>
            <a:r>
              <a:rPr lang="fr-FR" sz="800" dirty="0" err="1"/>
              <a:t>controlled</a:t>
            </a:r>
            <a:endParaRPr lang="fr-FR" sz="800" dirty="0"/>
          </a:p>
          <a:p>
            <a:pPr eaLnBrk="1" hangingPunct="1">
              <a:lnSpc>
                <a:spcPct val="80000"/>
              </a:lnSpc>
            </a:pPr>
            <a:r>
              <a:rPr lang="fr-FR" sz="800" dirty="0"/>
              <a:t>trials of </a:t>
            </a:r>
            <a:r>
              <a:rPr lang="fr-FR" sz="800" dirty="0" err="1"/>
              <a:t>older</a:t>
            </a:r>
            <a:r>
              <a:rPr lang="fr-FR" sz="800" dirty="0"/>
              <a:t> </a:t>
            </a:r>
            <a:r>
              <a:rPr lang="fr-FR" sz="800" dirty="0" err="1"/>
              <a:t>individuals</a:t>
            </a:r>
            <a:r>
              <a:rPr lang="fr-FR" sz="800" dirty="0"/>
              <a:t> (</a:t>
            </a:r>
            <a:r>
              <a:rPr lang="fr-FR" sz="800" dirty="0" err="1"/>
              <a:t>mean</a:t>
            </a:r>
            <a:r>
              <a:rPr lang="fr-FR" sz="800" dirty="0"/>
              <a:t> </a:t>
            </a:r>
            <a:r>
              <a:rPr lang="fr-FR" sz="800" dirty="0" err="1"/>
              <a:t>age</a:t>
            </a:r>
            <a:r>
              <a:rPr lang="fr-FR" sz="800" dirty="0"/>
              <a:t> 65 </a:t>
            </a:r>
            <a:r>
              <a:rPr lang="fr-FR" sz="800" dirty="0" err="1"/>
              <a:t>years</a:t>
            </a:r>
            <a:r>
              <a:rPr lang="fr-FR" sz="800" dirty="0"/>
              <a:t> or </a:t>
            </a:r>
            <a:r>
              <a:rPr lang="fr-FR" sz="800" dirty="0" err="1"/>
              <a:t>older</a:t>
            </a:r>
            <a:r>
              <a:rPr lang="fr-FR" sz="800" dirty="0"/>
              <a:t>)</a:t>
            </a:r>
          </a:p>
          <a:p>
            <a:pPr eaLnBrk="1" hangingPunct="1">
              <a:lnSpc>
                <a:spcPct val="80000"/>
              </a:lnSpc>
            </a:pPr>
            <a:r>
              <a:rPr lang="fr-FR" sz="800" dirty="0" err="1"/>
              <a:t>receiving</a:t>
            </a:r>
            <a:r>
              <a:rPr lang="fr-FR" sz="800" dirty="0"/>
              <a:t> a </a:t>
            </a:r>
            <a:r>
              <a:rPr lang="fr-FR" sz="800" dirty="0" err="1"/>
              <a:t>defined</a:t>
            </a:r>
            <a:r>
              <a:rPr lang="fr-FR" sz="800" dirty="0"/>
              <a:t> oral dose of </a:t>
            </a:r>
            <a:r>
              <a:rPr lang="fr-FR" sz="800" dirty="0" err="1"/>
              <a:t>supplemental</a:t>
            </a:r>
            <a:r>
              <a:rPr lang="fr-FR" sz="800" dirty="0"/>
              <a:t> </a:t>
            </a:r>
            <a:r>
              <a:rPr lang="fr-FR" sz="800" dirty="0" err="1"/>
              <a:t>vitamin</a:t>
            </a:r>
            <a:r>
              <a:rPr lang="fr-FR" sz="800" dirty="0"/>
              <a:t> D</a:t>
            </a:r>
          </a:p>
          <a:p>
            <a:pPr eaLnBrk="1" hangingPunct="1">
              <a:lnSpc>
                <a:spcPct val="80000"/>
              </a:lnSpc>
            </a:pPr>
            <a:r>
              <a:rPr lang="fr-FR" sz="800" dirty="0"/>
              <a:t>(</a:t>
            </a:r>
            <a:r>
              <a:rPr lang="fr-FR" sz="800" dirty="0" err="1"/>
              <a:t>vitamin</a:t>
            </a:r>
            <a:r>
              <a:rPr lang="fr-FR" sz="800" dirty="0"/>
              <a:t> D3 (</a:t>
            </a:r>
            <a:r>
              <a:rPr lang="fr-FR" sz="800" dirty="0" err="1"/>
              <a:t>cholecalciferol</a:t>
            </a:r>
            <a:r>
              <a:rPr lang="fr-FR" sz="800" dirty="0"/>
              <a:t>) or </a:t>
            </a:r>
            <a:r>
              <a:rPr lang="fr-FR" sz="800" dirty="0" err="1"/>
              <a:t>vitamin</a:t>
            </a:r>
            <a:r>
              <a:rPr lang="fr-FR" sz="800" dirty="0"/>
              <a:t> D2 (</a:t>
            </a:r>
            <a:r>
              <a:rPr lang="fr-FR" sz="800" dirty="0" err="1"/>
              <a:t>ergocalciferol</a:t>
            </a:r>
            <a:r>
              <a:rPr lang="fr-FR" sz="800" dirty="0"/>
              <a:t>))</a:t>
            </a:r>
          </a:p>
          <a:p>
            <a:pPr eaLnBrk="1" hangingPunct="1">
              <a:lnSpc>
                <a:spcPct val="80000"/>
              </a:lnSpc>
            </a:pPr>
            <a:r>
              <a:rPr lang="fr-FR" sz="800" dirty="0"/>
              <a:t>or an active </a:t>
            </a:r>
            <a:r>
              <a:rPr lang="fr-FR" sz="800" dirty="0" err="1"/>
              <a:t>form</a:t>
            </a:r>
            <a:r>
              <a:rPr lang="fr-FR" sz="800" dirty="0"/>
              <a:t> of </a:t>
            </a:r>
            <a:r>
              <a:rPr lang="fr-FR" sz="800" dirty="0" err="1"/>
              <a:t>vitamin</a:t>
            </a:r>
            <a:r>
              <a:rPr lang="fr-FR" sz="800" dirty="0"/>
              <a:t> D (1α-</a:t>
            </a:r>
            <a:r>
              <a:rPr lang="fr-FR" sz="800" dirty="0" err="1"/>
              <a:t>hydroxyvitamin</a:t>
            </a:r>
            <a:r>
              <a:rPr lang="fr-FR" sz="800" dirty="0"/>
              <a:t> D3 (1α-</a:t>
            </a:r>
          </a:p>
          <a:p>
            <a:pPr eaLnBrk="1" hangingPunct="1">
              <a:lnSpc>
                <a:spcPct val="80000"/>
              </a:lnSpc>
            </a:pPr>
            <a:r>
              <a:rPr lang="fr-FR" sz="800" dirty="0" err="1"/>
              <a:t>hydroxycalciferol</a:t>
            </a:r>
            <a:r>
              <a:rPr lang="fr-FR" sz="800" dirty="0"/>
              <a:t>) or 1,25-</a:t>
            </a:r>
            <a:r>
              <a:rPr lang="fr-FR" sz="800" dirty="0" err="1"/>
              <a:t>dihydroxyvitamin</a:t>
            </a:r>
            <a:r>
              <a:rPr lang="fr-FR" sz="800" dirty="0"/>
              <a:t> D3 (1,25-</a:t>
            </a:r>
          </a:p>
          <a:p>
            <a:pPr eaLnBrk="1" hangingPunct="1">
              <a:lnSpc>
                <a:spcPct val="80000"/>
              </a:lnSpc>
            </a:pPr>
            <a:r>
              <a:rPr lang="fr-FR" sz="800" dirty="0" err="1"/>
              <a:t>dihydroxycholecalciferol</a:t>
            </a:r>
            <a:r>
              <a:rPr lang="fr-FR" sz="800" dirty="0"/>
              <a:t>)) and </a:t>
            </a:r>
            <a:r>
              <a:rPr lang="fr-FR" sz="800" dirty="0" err="1"/>
              <a:t>with</a:t>
            </a:r>
            <a:r>
              <a:rPr lang="fr-FR" sz="800" dirty="0"/>
              <a:t> </a:t>
            </a:r>
            <a:r>
              <a:rPr lang="fr-FR" sz="800" dirty="0" err="1"/>
              <a:t>sufficiently</a:t>
            </a:r>
            <a:r>
              <a:rPr lang="fr-FR" sz="800" dirty="0"/>
              <a:t> </a:t>
            </a:r>
            <a:r>
              <a:rPr lang="fr-FR" sz="800" dirty="0" err="1"/>
              <a:t>specified</a:t>
            </a:r>
            <a:endParaRPr lang="fr-FR" sz="800" dirty="0"/>
          </a:p>
          <a:p>
            <a:pPr eaLnBrk="1" hangingPunct="1">
              <a:lnSpc>
                <a:spcPct val="80000"/>
              </a:lnSpc>
            </a:pPr>
            <a:r>
              <a:rPr lang="fr-FR" sz="800" dirty="0" err="1"/>
              <a:t>fall</a:t>
            </a:r>
            <a:r>
              <a:rPr lang="fr-FR" sz="800" dirty="0"/>
              <a:t> </a:t>
            </a:r>
            <a:r>
              <a:rPr lang="fr-FR" sz="800" dirty="0" err="1"/>
              <a:t>assessment</a:t>
            </a:r>
            <a:r>
              <a:rPr lang="fr-FR" sz="800" dirty="0"/>
              <a:t> </a:t>
            </a:r>
            <a:r>
              <a:rPr lang="fr-FR" sz="800" dirty="0" err="1"/>
              <a:t>were</a:t>
            </a:r>
            <a:r>
              <a:rPr lang="fr-FR" sz="800" dirty="0"/>
              <a:t> </a:t>
            </a:r>
            <a:r>
              <a:rPr lang="fr-FR" sz="800" dirty="0" err="1"/>
              <a:t>considered</a:t>
            </a:r>
            <a:r>
              <a:rPr lang="fr-FR" sz="800" dirty="0"/>
              <a:t> for inclusion.</a:t>
            </a:r>
          </a:p>
          <a:p>
            <a:pPr eaLnBrk="1" hangingPunct="1">
              <a:lnSpc>
                <a:spcPct val="80000"/>
              </a:lnSpc>
            </a:pPr>
            <a:r>
              <a:rPr lang="fr-FR" sz="800" dirty="0" err="1"/>
              <a:t>Results</a:t>
            </a:r>
            <a:r>
              <a:rPr lang="fr-FR" sz="800" dirty="0"/>
              <a:t> </a:t>
            </a:r>
            <a:r>
              <a:rPr lang="fr-FR" sz="800" dirty="0" err="1"/>
              <a:t>Eight</a:t>
            </a:r>
            <a:r>
              <a:rPr lang="fr-FR" sz="800" dirty="0"/>
              <a:t> </a:t>
            </a:r>
            <a:r>
              <a:rPr lang="fr-FR" sz="800" dirty="0" err="1"/>
              <a:t>randomised</a:t>
            </a:r>
            <a:r>
              <a:rPr lang="fr-FR" sz="800" dirty="0"/>
              <a:t> </a:t>
            </a:r>
            <a:r>
              <a:rPr lang="fr-FR" sz="800" dirty="0" err="1"/>
              <a:t>controlled</a:t>
            </a:r>
            <a:r>
              <a:rPr lang="fr-FR" sz="800" dirty="0"/>
              <a:t> trials (n=2426) of</a:t>
            </a:r>
          </a:p>
          <a:p>
            <a:pPr eaLnBrk="1" hangingPunct="1">
              <a:lnSpc>
                <a:spcPct val="80000"/>
              </a:lnSpc>
            </a:pPr>
            <a:r>
              <a:rPr lang="fr-FR" sz="800" dirty="0" err="1"/>
              <a:t>supplemental</a:t>
            </a:r>
            <a:r>
              <a:rPr lang="fr-FR" sz="800" dirty="0"/>
              <a:t> </a:t>
            </a:r>
            <a:r>
              <a:rPr lang="fr-FR" sz="800" dirty="0" err="1"/>
              <a:t>vitamin</a:t>
            </a:r>
            <a:r>
              <a:rPr lang="fr-FR" sz="800" dirty="0"/>
              <a:t> D met </a:t>
            </a:r>
            <a:r>
              <a:rPr lang="fr-FR" sz="800" dirty="0" err="1"/>
              <a:t>our</a:t>
            </a:r>
            <a:r>
              <a:rPr lang="fr-FR" sz="800" dirty="0"/>
              <a:t> inclusion </a:t>
            </a:r>
            <a:r>
              <a:rPr lang="fr-FR" sz="800" dirty="0" err="1"/>
              <a:t>criteria</a:t>
            </a:r>
            <a:r>
              <a:rPr lang="fr-FR" sz="800" dirty="0"/>
              <a:t>.</a:t>
            </a:r>
          </a:p>
          <a:p>
            <a:pPr eaLnBrk="1" hangingPunct="1">
              <a:lnSpc>
                <a:spcPct val="80000"/>
              </a:lnSpc>
            </a:pPr>
            <a:r>
              <a:rPr lang="fr-FR" sz="800" dirty="0" err="1"/>
              <a:t>Heterogeneity</a:t>
            </a:r>
            <a:r>
              <a:rPr lang="fr-FR" sz="800" dirty="0"/>
              <a:t> </a:t>
            </a:r>
            <a:r>
              <a:rPr lang="fr-FR" sz="800" dirty="0" err="1"/>
              <a:t>among</a:t>
            </a:r>
            <a:r>
              <a:rPr lang="fr-FR" sz="800" dirty="0"/>
              <a:t> trials </a:t>
            </a:r>
            <a:r>
              <a:rPr lang="fr-FR" sz="800" dirty="0" err="1"/>
              <a:t>was</a:t>
            </a:r>
            <a:r>
              <a:rPr lang="fr-FR" sz="800" dirty="0"/>
              <a:t> </a:t>
            </a:r>
            <a:r>
              <a:rPr lang="fr-FR" sz="800" dirty="0" err="1"/>
              <a:t>observed</a:t>
            </a:r>
            <a:r>
              <a:rPr lang="fr-FR" sz="800" dirty="0"/>
              <a:t> for dose of</a:t>
            </a:r>
          </a:p>
          <a:p>
            <a:pPr eaLnBrk="1" hangingPunct="1">
              <a:lnSpc>
                <a:spcPct val="80000"/>
              </a:lnSpc>
            </a:pPr>
            <a:r>
              <a:rPr lang="fr-FR" sz="800" dirty="0" err="1"/>
              <a:t>vitamin</a:t>
            </a:r>
            <a:r>
              <a:rPr lang="fr-FR" sz="800" dirty="0"/>
              <a:t> D (700-1000 IU/</a:t>
            </a:r>
            <a:r>
              <a:rPr lang="fr-FR" sz="800" dirty="0" err="1"/>
              <a:t>day</a:t>
            </a:r>
            <a:r>
              <a:rPr lang="fr-FR" sz="800" dirty="0"/>
              <a:t> v 200-600 IU/</a:t>
            </a:r>
            <a:r>
              <a:rPr lang="fr-FR" sz="800" dirty="0" err="1"/>
              <a:t>day</a:t>
            </a:r>
            <a:r>
              <a:rPr lang="fr-FR" sz="800" dirty="0"/>
              <a:t>; P=0.02)</a:t>
            </a:r>
          </a:p>
          <a:p>
            <a:pPr eaLnBrk="1" hangingPunct="1">
              <a:lnSpc>
                <a:spcPct val="80000"/>
              </a:lnSpc>
            </a:pPr>
            <a:r>
              <a:rPr lang="fr-FR" sz="800" dirty="0"/>
              <a:t>and </a:t>
            </a:r>
            <a:r>
              <a:rPr lang="fr-FR" sz="800" dirty="0" err="1"/>
              <a:t>achieved</a:t>
            </a:r>
            <a:r>
              <a:rPr lang="fr-FR" sz="800" dirty="0"/>
              <a:t> 25-</a:t>
            </a:r>
            <a:r>
              <a:rPr lang="fr-FR" sz="800" dirty="0" err="1"/>
              <a:t>hydroxyvitamin</a:t>
            </a:r>
            <a:r>
              <a:rPr lang="fr-FR" sz="800" dirty="0"/>
              <a:t> D3 concentration (25</a:t>
            </a:r>
          </a:p>
          <a:p>
            <a:pPr eaLnBrk="1" hangingPunct="1">
              <a:lnSpc>
                <a:spcPct val="80000"/>
              </a:lnSpc>
            </a:pPr>
            <a:r>
              <a:rPr lang="fr-FR" sz="800" dirty="0"/>
              <a:t>(OH)D concentration: &lt;60 </a:t>
            </a:r>
            <a:r>
              <a:rPr lang="fr-FR" sz="800" dirty="0" err="1"/>
              <a:t>nmol</a:t>
            </a:r>
            <a:r>
              <a:rPr lang="fr-FR" sz="800" dirty="0"/>
              <a:t>/l v ≥60 </a:t>
            </a:r>
            <a:r>
              <a:rPr lang="fr-FR" sz="800" dirty="0" err="1"/>
              <a:t>nmol</a:t>
            </a:r>
            <a:r>
              <a:rPr lang="fr-FR" sz="800" dirty="0"/>
              <a:t>/l; P=0.005).</a:t>
            </a:r>
          </a:p>
          <a:p>
            <a:pPr eaLnBrk="1" hangingPunct="1">
              <a:lnSpc>
                <a:spcPct val="80000"/>
              </a:lnSpc>
            </a:pPr>
            <a:r>
              <a:rPr lang="fr-FR" sz="800" dirty="0"/>
              <a:t>High dose </a:t>
            </a:r>
            <a:r>
              <a:rPr lang="fr-FR" sz="800" dirty="0" err="1"/>
              <a:t>supplemental</a:t>
            </a:r>
            <a:r>
              <a:rPr lang="fr-FR" sz="800" dirty="0"/>
              <a:t> </a:t>
            </a:r>
            <a:r>
              <a:rPr lang="fr-FR" sz="800" dirty="0" err="1"/>
              <a:t>vitamin</a:t>
            </a:r>
            <a:r>
              <a:rPr lang="fr-FR" sz="800" dirty="0"/>
              <a:t> D </a:t>
            </a:r>
            <a:r>
              <a:rPr lang="fr-FR" sz="800" dirty="0" err="1"/>
              <a:t>reduced</a:t>
            </a:r>
            <a:r>
              <a:rPr lang="fr-FR" sz="800" dirty="0"/>
              <a:t> </a:t>
            </a:r>
            <a:r>
              <a:rPr lang="fr-FR" sz="800" dirty="0" err="1"/>
              <a:t>fall</a:t>
            </a:r>
            <a:r>
              <a:rPr lang="fr-FR" sz="800" dirty="0"/>
              <a:t> </a:t>
            </a:r>
            <a:r>
              <a:rPr lang="fr-FR" sz="800" dirty="0" err="1"/>
              <a:t>risk</a:t>
            </a:r>
            <a:r>
              <a:rPr lang="fr-FR" sz="800" dirty="0"/>
              <a:t> by</a:t>
            </a:r>
          </a:p>
          <a:p>
            <a:pPr eaLnBrk="1" hangingPunct="1">
              <a:lnSpc>
                <a:spcPct val="80000"/>
              </a:lnSpc>
            </a:pPr>
            <a:r>
              <a:rPr lang="fr-FR" sz="800" dirty="0"/>
              <a:t>19% (</a:t>
            </a:r>
            <a:r>
              <a:rPr lang="fr-FR" sz="800" dirty="0" err="1"/>
              <a:t>pooled</a:t>
            </a:r>
            <a:r>
              <a:rPr lang="fr-FR" sz="800" dirty="0"/>
              <a:t> relative </a:t>
            </a:r>
            <a:r>
              <a:rPr lang="fr-FR" sz="800" dirty="0" err="1"/>
              <a:t>risk</a:t>
            </a:r>
            <a:r>
              <a:rPr lang="fr-FR" sz="800" dirty="0"/>
              <a:t> (RR) 0.81, 95% CI 0.71 to 0.92;</a:t>
            </a:r>
          </a:p>
          <a:p>
            <a:pPr eaLnBrk="1" hangingPunct="1">
              <a:lnSpc>
                <a:spcPct val="80000"/>
              </a:lnSpc>
            </a:pPr>
            <a:r>
              <a:rPr lang="fr-FR" sz="800" dirty="0"/>
              <a:t>n=1921 </a:t>
            </a:r>
            <a:r>
              <a:rPr lang="fr-FR" sz="800" dirty="0" err="1"/>
              <a:t>from</a:t>
            </a:r>
            <a:r>
              <a:rPr lang="fr-FR" sz="800" dirty="0"/>
              <a:t> </a:t>
            </a:r>
            <a:r>
              <a:rPr lang="fr-FR" sz="800" dirty="0" err="1"/>
              <a:t>seven</a:t>
            </a:r>
            <a:r>
              <a:rPr lang="fr-FR" sz="800" dirty="0"/>
              <a:t> trials), </a:t>
            </a:r>
            <a:r>
              <a:rPr lang="fr-FR" sz="800" dirty="0" err="1"/>
              <a:t>whereas</a:t>
            </a:r>
            <a:r>
              <a:rPr lang="fr-FR" sz="800" dirty="0"/>
              <a:t> </a:t>
            </a:r>
            <a:r>
              <a:rPr lang="fr-FR" sz="800" dirty="0" err="1"/>
              <a:t>achieved</a:t>
            </a:r>
            <a:r>
              <a:rPr lang="fr-FR" sz="800" dirty="0"/>
              <a:t> </a:t>
            </a:r>
            <a:r>
              <a:rPr lang="fr-FR" sz="800" dirty="0" err="1"/>
              <a:t>serum</a:t>
            </a:r>
            <a:r>
              <a:rPr lang="fr-FR" sz="800" dirty="0"/>
              <a:t> 25</a:t>
            </a:r>
          </a:p>
          <a:p>
            <a:pPr eaLnBrk="1" hangingPunct="1">
              <a:lnSpc>
                <a:spcPct val="80000"/>
              </a:lnSpc>
            </a:pPr>
            <a:r>
              <a:rPr lang="fr-FR" sz="800" dirty="0"/>
              <a:t>(OH)D concentrations of 60 </a:t>
            </a:r>
            <a:r>
              <a:rPr lang="fr-FR" sz="800" dirty="0" err="1"/>
              <a:t>nmol</a:t>
            </a:r>
            <a:r>
              <a:rPr lang="fr-FR" sz="800" dirty="0"/>
              <a:t>/l or more </a:t>
            </a:r>
            <a:r>
              <a:rPr lang="fr-FR" sz="800" dirty="0" err="1"/>
              <a:t>resulted</a:t>
            </a:r>
            <a:r>
              <a:rPr lang="fr-FR" sz="800" dirty="0"/>
              <a:t> in a</a:t>
            </a:r>
          </a:p>
          <a:p>
            <a:pPr eaLnBrk="1" hangingPunct="1">
              <a:lnSpc>
                <a:spcPct val="80000"/>
              </a:lnSpc>
            </a:pPr>
            <a:r>
              <a:rPr lang="fr-FR" sz="800" dirty="0"/>
              <a:t>23% </a:t>
            </a:r>
            <a:r>
              <a:rPr lang="fr-FR" sz="800" dirty="0" err="1"/>
              <a:t>fall</a:t>
            </a:r>
            <a:r>
              <a:rPr lang="fr-FR" sz="800" dirty="0"/>
              <a:t> </a:t>
            </a:r>
            <a:r>
              <a:rPr lang="fr-FR" sz="800" dirty="0" err="1"/>
              <a:t>reduction</a:t>
            </a:r>
            <a:r>
              <a:rPr lang="fr-FR" sz="800" dirty="0"/>
              <a:t> (</a:t>
            </a:r>
            <a:r>
              <a:rPr lang="fr-FR" sz="800" dirty="0" err="1"/>
              <a:t>pooled</a:t>
            </a:r>
            <a:r>
              <a:rPr lang="fr-FR" sz="800" dirty="0"/>
              <a:t> RR 0.77, 95% CI 0.65 to 0.90).</a:t>
            </a:r>
          </a:p>
          <a:p>
            <a:pPr eaLnBrk="1" hangingPunct="1">
              <a:lnSpc>
                <a:spcPct val="80000"/>
              </a:lnSpc>
            </a:pPr>
            <a:r>
              <a:rPr lang="fr-FR" sz="800" dirty="0" err="1"/>
              <a:t>Falls</a:t>
            </a:r>
            <a:r>
              <a:rPr lang="fr-FR" sz="800" dirty="0"/>
              <a:t> </a:t>
            </a:r>
            <a:r>
              <a:rPr lang="fr-FR" sz="800" dirty="0" err="1"/>
              <a:t>were</a:t>
            </a:r>
            <a:r>
              <a:rPr lang="fr-FR" sz="800" dirty="0"/>
              <a:t> not </a:t>
            </a:r>
            <a:r>
              <a:rPr lang="fr-FR" sz="800" dirty="0" err="1"/>
              <a:t>notably</a:t>
            </a:r>
            <a:r>
              <a:rPr lang="fr-FR" sz="800" dirty="0"/>
              <a:t> </a:t>
            </a:r>
            <a:r>
              <a:rPr lang="fr-FR" sz="800" dirty="0" err="1"/>
              <a:t>reduced</a:t>
            </a:r>
            <a:r>
              <a:rPr lang="fr-FR" sz="800" dirty="0"/>
              <a:t> by </a:t>
            </a:r>
            <a:r>
              <a:rPr lang="fr-FR" sz="800" dirty="0" err="1"/>
              <a:t>low</a:t>
            </a:r>
            <a:r>
              <a:rPr lang="fr-FR" sz="800" dirty="0"/>
              <a:t> dose </a:t>
            </a:r>
            <a:r>
              <a:rPr lang="fr-FR" sz="800" dirty="0" err="1"/>
              <a:t>supplemental</a:t>
            </a:r>
            <a:endParaRPr lang="fr-FR" sz="800" dirty="0"/>
          </a:p>
          <a:p>
            <a:pPr eaLnBrk="1" hangingPunct="1">
              <a:lnSpc>
                <a:spcPct val="80000"/>
              </a:lnSpc>
            </a:pPr>
            <a:r>
              <a:rPr lang="fr-FR" sz="800" dirty="0" err="1"/>
              <a:t>vitamin</a:t>
            </a:r>
            <a:r>
              <a:rPr lang="fr-FR" sz="800" dirty="0"/>
              <a:t> D (</a:t>
            </a:r>
            <a:r>
              <a:rPr lang="fr-FR" sz="800" dirty="0" err="1"/>
              <a:t>pooled</a:t>
            </a:r>
            <a:r>
              <a:rPr lang="fr-FR" sz="800" dirty="0"/>
              <a:t> RR 1.10, 95% CI 0.89 to 1.35; n=505</a:t>
            </a:r>
          </a:p>
          <a:p>
            <a:pPr eaLnBrk="1" hangingPunct="1">
              <a:lnSpc>
                <a:spcPct val="80000"/>
              </a:lnSpc>
            </a:pPr>
            <a:r>
              <a:rPr lang="fr-FR" sz="800" dirty="0" err="1"/>
              <a:t>from</a:t>
            </a:r>
            <a:r>
              <a:rPr lang="fr-FR" sz="800" dirty="0"/>
              <a:t> </a:t>
            </a:r>
            <a:r>
              <a:rPr lang="fr-FR" sz="800" dirty="0" err="1"/>
              <a:t>two</a:t>
            </a:r>
            <a:r>
              <a:rPr lang="fr-FR" sz="800" dirty="0"/>
              <a:t> trials) or by </a:t>
            </a:r>
            <a:r>
              <a:rPr lang="fr-FR" sz="800" dirty="0" err="1"/>
              <a:t>achieved</a:t>
            </a:r>
            <a:r>
              <a:rPr lang="fr-FR" sz="800" dirty="0"/>
              <a:t> </a:t>
            </a:r>
            <a:r>
              <a:rPr lang="fr-FR" sz="800" dirty="0" err="1"/>
              <a:t>serum</a:t>
            </a:r>
            <a:r>
              <a:rPr lang="fr-FR" sz="800" dirty="0"/>
              <a:t> 25-</a:t>
            </a:r>
            <a:r>
              <a:rPr lang="fr-FR" sz="800" dirty="0" err="1"/>
              <a:t>hydroxyvitaminD</a:t>
            </a:r>
            <a:endParaRPr lang="fr-FR" sz="800" dirty="0"/>
          </a:p>
          <a:p>
            <a:pPr eaLnBrk="1" hangingPunct="1">
              <a:lnSpc>
                <a:spcPct val="80000"/>
              </a:lnSpc>
            </a:pPr>
            <a:r>
              <a:rPr lang="fr-FR" sz="800" dirty="0"/>
              <a:t>concentrations of </a:t>
            </a:r>
            <a:r>
              <a:rPr lang="fr-FR" sz="800" dirty="0" err="1"/>
              <a:t>less</a:t>
            </a:r>
            <a:r>
              <a:rPr lang="fr-FR" sz="800" dirty="0"/>
              <a:t> </a:t>
            </a:r>
            <a:r>
              <a:rPr lang="fr-FR" sz="800" dirty="0" err="1"/>
              <a:t>than</a:t>
            </a:r>
            <a:r>
              <a:rPr lang="fr-FR" sz="800" dirty="0"/>
              <a:t> 60 </a:t>
            </a:r>
            <a:r>
              <a:rPr lang="fr-FR" sz="800" dirty="0" err="1"/>
              <a:t>nmol</a:t>
            </a:r>
            <a:r>
              <a:rPr lang="fr-FR" sz="800" dirty="0"/>
              <a:t>/l (</a:t>
            </a:r>
            <a:r>
              <a:rPr lang="fr-FR" sz="800" dirty="0" err="1"/>
              <a:t>pooled</a:t>
            </a:r>
            <a:r>
              <a:rPr lang="fr-FR" sz="800" dirty="0"/>
              <a:t> RR 1.35,</a:t>
            </a:r>
          </a:p>
          <a:p>
            <a:pPr eaLnBrk="1" hangingPunct="1">
              <a:lnSpc>
                <a:spcPct val="80000"/>
              </a:lnSpc>
            </a:pPr>
            <a:r>
              <a:rPr lang="fr-FR" sz="800" dirty="0"/>
              <a:t>95% CI 0.98 to 1.84). </a:t>
            </a:r>
            <a:r>
              <a:rPr lang="fr-FR" sz="800" dirty="0" err="1"/>
              <a:t>Two</a:t>
            </a:r>
            <a:r>
              <a:rPr lang="fr-FR" sz="800" dirty="0"/>
              <a:t> </a:t>
            </a:r>
            <a:r>
              <a:rPr lang="fr-FR" sz="800" dirty="0" err="1"/>
              <a:t>randomised</a:t>
            </a:r>
            <a:r>
              <a:rPr lang="fr-FR" sz="800" dirty="0"/>
              <a:t> </a:t>
            </a:r>
            <a:r>
              <a:rPr lang="fr-FR" sz="800" dirty="0" err="1"/>
              <a:t>controlled</a:t>
            </a:r>
            <a:r>
              <a:rPr lang="fr-FR" sz="800" dirty="0"/>
              <a:t> trials</a:t>
            </a:r>
          </a:p>
          <a:p>
            <a:pPr eaLnBrk="1" hangingPunct="1">
              <a:lnSpc>
                <a:spcPct val="80000"/>
              </a:lnSpc>
            </a:pPr>
            <a:r>
              <a:rPr lang="fr-FR" sz="800" dirty="0"/>
              <a:t>(n=624) of active </a:t>
            </a:r>
            <a:r>
              <a:rPr lang="fr-FR" sz="800" dirty="0" err="1"/>
              <a:t>forms</a:t>
            </a:r>
            <a:r>
              <a:rPr lang="fr-FR" sz="800" dirty="0"/>
              <a:t> of </a:t>
            </a:r>
            <a:r>
              <a:rPr lang="fr-FR" sz="800" dirty="0" err="1"/>
              <a:t>vitamin</a:t>
            </a:r>
            <a:r>
              <a:rPr lang="fr-FR" sz="800" dirty="0"/>
              <a:t> D met </a:t>
            </a:r>
            <a:r>
              <a:rPr lang="fr-FR" sz="800" dirty="0" err="1"/>
              <a:t>our</a:t>
            </a:r>
            <a:r>
              <a:rPr lang="fr-FR" sz="800" dirty="0"/>
              <a:t> inclusion</a:t>
            </a:r>
          </a:p>
          <a:p>
            <a:pPr eaLnBrk="1" hangingPunct="1">
              <a:lnSpc>
                <a:spcPct val="80000"/>
              </a:lnSpc>
            </a:pPr>
            <a:r>
              <a:rPr lang="fr-FR" sz="800" dirty="0" err="1"/>
              <a:t>criteria</a:t>
            </a:r>
            <a:r>
              <a:rPr lang="fr-FR" sz="800" dirty="0"/>
              <a:t>. Active </a:t>
            </a:r>
            <a:r>
              <a:rPr lang="fr-FR" sz="800" dirty="0" err="1"/>
              <a:t>forms</a:t>
            </a:r>
            <a:r>
              <a:rPr lang="fr-FR" sz="800" dirty="0"/>
              <a:t> of </a:t>
            </a:r>
            <a:r>
              <a:rPr lang="fr-FR" sz="800" dirty="0" err="1"/>
              <a:t>vitamin</a:t>
            </a:r>
            <a:r>
              <a:rPr lang="fr-FR" sz="800" dirty="0"/>
              <a:t> D </a:t>
            </a:r>
            <a:r>
              <a:rPr lang="fr-FR" sz="800" dirty="0" err="1"/>
              <a:t>reduced</a:t>
            </a:r>
            <a:r>
              <a:rPr lang="fr-FR" sz="800" dirty="0"/>
              <a:t> </a:t>
            </a:r>
            <a:r>
              <a:rPr lang="fr-FR" sz="800" dirty="0" err="1"/>
              <a:t>fall</a:t>
            </a:r>
            <a:r>
              <a:rPr lang="fr-FR" sz="800" dirty="0"/>
              <a:t> </a:t>
            </a:r>
            <a:r>
              <a:rPr lang="fr-FR" sz="800" dirty="0" err="1"/>
              <a:t>risk</a:t>
            </a:r>
            <a:r>
              <a:rPr lang="fr-FR" sz="800" dirty="0"/>
              <a:t> by 22%</a:t>
            </a:r>
          </a:p>
          <a:p>
            <a:pPr eaLnBrk="1" hangingPunct="1">
              <a:lnSpc>
                <a:spcPct val="80000"/>
              </a:lnSpc>
            </a:pPr>
            <a:r>
              <a:rPr lang="fr-FR" sz="800" dirty="0"/>
              <a:t>(</a:t>
            </a:r>
            <a:r>
              <a:rPr lang="fr-FR" sz="800" dirty="0" err="1"/>
              <a:t>pooled</a:t>
            </a:r>
            <a:r>
              <a:rPr lang="fr-FR" sz="800" dirty="0"/>
              <a:t> RR 0.78, 95% CI 0.64 to 0.94).</a:t>
            </a:r>
          </a:p>
          <a:p>
            <a:pPr eaLnBrk="1" hangingPunct="1">
              <a:lnSpc>
                <a:spcPct val="80000"/>
              </a:lnSpc>
            </a:pPr>
            <a:r>
              <a:rPr lang="fr-FR" sz="800" dirty="0"/>
              <a:t>Conclusions </a:t>
            </a:r>
            <a:r>
              <a:rPr lang="fr-FR" sz="800" dirty="0" err="1"/>
              <a:t>Supplemental</a:t>
            </a:r>
            <a:r>
              <a:rPr lang="fr-FR" sz="800" dirty="0"/>
              <a:t> </a:t>
            </a:r>
            <a:r>
              <a:rPr lang="fr-FR" sz="800" dirty="0" err="1"/>
              <a:t>vitamin</a:t>
            </a:r>
            <a:r>
              <a:rPr lang="fr-FR" sz="800" dirty="0"/>
              <a:t> D in a dose of 700-</a:t>
            </a:r>
          </a:p>
          <a:p>
            <a:pPr eaLnBrk="1" hangingPunct="1">
              <a:lnSpc>
                <a:spcPct val="80000"/>
              </a:lnSpc>
            </a:pPr>
            <a:r>
              <a:rPr lang="fr-FR" sz="800" dirty="0"/>
              <a:t>1000 IU a </a:t>
            </a:r>
            <a:r>
              <a:rPr lang="fr-FR" sz="800" dirty="0" err="1"/>
              <a:t>day</a:t>
            </a:r>
            <a:r>
              <a:rPr lang="fr-FR" sz="800" dirty="0"/>
              <a:t> </a:t>
            </a:r>
            <a:r>
              <a:rPr lang="fr-FR" sz="800" dirty="0" err="1"/>
              <a:t>reduced</a:t>
            </a:r>
            <a:r>
              <a:rPr lang="fr-FR" sz="800" dirty="0"/>
              <a:t> the </a:t>
            </a:r>
            <a:r>
              <a:rPr lang="fr-FR" sz="800" dirty="0" err="1"/>
              <a:t>risk</a:t>
            </a:r>
            <a:r>
              <a:rPr lang="fr-FR" sz="800" dirty="0"/>
              <a:t> of </a:t>
            </a:r>
            <a:r>
              <a:rPr lang="fr-FR" sz="800" dirty="0" err="1"/>
              <a:t>falling</a:t>
            </a:r>
            <a:r>
              <a:rPr lang="fr-FR" sz="800" dirty="0"/>
              <a:t> </a:t>
            </a:r>
            <a:r>
              <a:rPr lang="fr-FR" sz="800" dirty="0" err="1"/>
              <a:t>among</a:t>
            </a:r>
            <a:r>
              <a:rPr lang="fr-FR" sz="800" dirty="0"/>
              <a:t> </a:t>
            </a:r>
            <a:r>
              <a:rPr lang="fr-FR" sz="800" dirty="0" err="1"/>
              <a:t>older</a:t>
            </a:r>
            <a:endParaRPr lang="fr-FR" sz="800" dirty="0"/>
          </a:p>
          <a:p>
            <a:pPr eaLnBrk="1" hangingPunct="1">
              <a:lnSpc>
                <a:spcPct val="80000"/>
              </a:lnSpc>
            </a:pPr>
            <a:r>
              <a:rPr lang="fr-FR" sz="800" dirty="0" err="1"/>
              <a:t>individuals</a:t>
            </a:r>
            <a:r>
              <a:rPr lang="fr-FR" sz="800" dirty="0"/>
              <a:t> by 19%and to a </a:t>
            </a:r>
            <a:r>
              <a:rPr lang="fr-FR" sz="800" dirty="0" err="1"/>
              <a:t>similar</a:t>
            </a:r>
            <a:r>
              <a:rPr lang="fr-FR" sz="800" dirty="0"/>
              <a:t> </a:t>
            </a:r>
            <a:r>
              <a:rPr lang="fr-FR" sz="800" dirty="0" err="1"/>
              <a:t>degree</a:t>
            </a:r>
            <a:r>
              <a:rPr lang="fr-FR" sz="800" dirty="0"/>
              <a:t> as active </a:t>
            </a:r>
            <a:r>
              <a:rPr lang="fr-FR" sz="800" dirty="0" err="1"/>
              <a:t>forms</a:t>
            </a:r>
            <a:endParaRPr lang="fr-FR" sz="800" dirty="0"/>
          </a:p>
          <a:p>
            <a:pPr eaLnBrk="1" hangingPunct="1">
              <a:lnSpc>
                <a:spcPct val="80000"/>
              </a:lnSpc>
            </a:pPr>
            <a:r>
              <a:rPr lang="fr-FR" sz="800" dirty="0"/>
              <a:t>of </a:t>
            </a:r>
            <a:r>
              <a:rPr lang="fr-FR" sz="800" dirty="0" err="1"/>
              <a:t>vitamin</a:t>
            </a:r>
            <a:r>
              <a:rPr lang="fr-FR" sz="800" dirty="0"/>
              <a:t> D. Doses of </a:t>
            </a:r>
            <a:r>
              <a:rPr lang="fr-FR" sz="800" dirty="0" err="1"/>
              <a:t>supplemental</a:t>
            </a:r>
            <a:r>
              <a:rPr lang="fr-FR" sz="800" dirty="0"/>
              <a:t> </a:t>
            </a:r>
            <a:r>
              <a:rPr lang="fr-FR" sz="800" dirty="0" err="1"/>
              <a:t>vitamin</a:t>
            </a:r>
            <a:r>
              <a:rPr lang="fr-FR" sz="800" dirty="0"/>
              <a:t> D of </a:t>
            </a:r>
            <a:r>
              <a:rPr lang="fr-FR" sz="800" dirty="0" err="1"/>
              <a:t>less</a:t>
            </a:r>
            <a:r>
              <a:rPr lang="fr-FR" sz="800" dirty="0"/>
              <a:t> </a:t>
            </a:r>
            <a:r>
              <a:rPr lang="fr-FR" sz="800" dirty="0" err="1"/>
              <a:t>than</a:t>
            </a:r>
            <a:endParaRPr lang="fr-FR" sz="800" dirty="0"/>
          </a:p>
          <a:p>
            <a:pPr eaLnBrk="1" hangingPunct="1">
              <a:lnSpc>
                <a:spcPct val="80000"/>
              </a:lnSpc>
            </a:pPr>
            <a:r>
              <a:rPr lang="fr-FR" sz="800" dirty="0"/>
              <a:t>700 IU or </a:t>
            </a:r>
            <a:r>
              <a:rPr lang="fr-FR" sz="800" dirty="0" err="1"/>
              <a:t>serum</a:t>
            </a:r>
            <a:r>
              <a:rPr lang="fr-FR" sz="800" dirty="0"/>
              <a:t> 25-</a:t>
            </a:r>
            <a:r>
              <a:rPr lang="fr-FR" sz="800" dirty="0" err="1"/>
              <a:t>hydroxyvitamin</a:t>
            </a:r>
            <a:r>
              <a:rPr lang="fr-FR" sz="800" dirty="0"/>
              <a:t> D concentrations of</a:t>
            </a:r>
          </a:p>
          <a:p>
            <a:pPr eaLnBrk="1" hangingPunct="1">
              <a:lnSpc>
                <a:spcPct val="80000"/>
              </a:lnSpc>
            </a:pPr>
            <a:r>
              <a:rPr lang="fr-FR" sz="800" dirty="0" err="1"/>
              <a:t>less</a:t>
            </a:r>
            <a:r>
              <a:rPr lang="fr-FR" sz="800" dirty="0"/>
              <a:t> </a:t>
            </a:r>
            <a:r>
              <a:rPr lang="fr-FR" sz="800" dirty="0" err="1"/>
              <a:t>than</a:t>
            </a:r>
            <a:r>
              <a:rPr lang="fr-FR" sz="800" dirty="0"/>
              <a:t> 60 </a:t>
            </a:r>
            <a:r>
              <a:rPr lang="fr-FR" sz="800" dirty="0" err="1"/>
              <a:t>nmol</a:t>
            </a:r>
            <a:r>
              <a:rPr lang="fr-FR" sz="800" dirty="0"/>
              <a:t>/l </a:t>
            </a:r>
            <a:r>
              <a:rPr lang="fr-FR" sz="800" dirty="0" err="1"/>
              <a:t>may</a:t>
            </a:r>
            <a:r>
              <a:rPr lang="fr-FR" sz="800" dirty="0"/>
              <a:t> not </a:t>
            </a:r>
            <a:r>
              <a:rPr lang="fr-FR" sz="800" dirty="0" err="1"/>
              <a:t>reduce</a:t>
            </a:r>
            <a:r>
              <a:rPr lang="fr-FR" sz="800" dirty="0"/>
              <a:t> the </a:t>
            </a:r>
            <a:r>
              <a:rPr lang="fr-FR" sz="800" dirty="0" err="1"/>
              <a:t>risk</a:t>
            </a:r>
            <a:r>
              <a:rPr lang="fr-FR" sz="800" dirty="0"/>
              <a:t> of </a:t>
            </a:r>
            <a:r>
              <a:rPr lang="fr-FR" sz="800" dirty="0" err="1"/>
              <a:t>falling</a:t>
            </a:r>
            <a:endParaRPr lang="fr-FR" sz="800" dirty="0"/>
          </a:p>
          <a:p>
            <a:pPr eaLnBrk="1" hangingPunct="1">
              <a:lnSpc>
                <a:spcPct val="80000"/>
              </a:lnSpc>
            </a:pPr>
            <a:r>
              <a:rPr lang="fr-FR" sz="800" dirty="0" err="1"/>
              <a:t>among</a:t>
            </a:r>
            <a:r>
              <a:rPr lang="fr-FR" sz="800" dirty="0"/>
              <a:t> </a:t>
            </a:r>
            <a:r>
              <a:rPr lang="fr-FR" sz="800" dirty="0" err="1"/>
              <a:t>older</a:t>
            </a:r>
            <a:r>
              <a:rPr lang="fr-FR" sz="800" dirty="0"/>
              <a:t> </a:t>
            </a:r>
            <a:r>
              <a:rPr lang="fr-FR" sz="800" dirty="0" err="1"/>
              <a:t>individuals</a:t>
            </a:r>
            <a:r>
              <a:rPr lang="fr-FR" sz="800" dirty="0"/>
              <a:t>.</a:t>
            </a:r>
          </a:p>
          <a:p>
            <a:pPr eaLnBrk="1" hangingPunct="1">
              <a:lnSpc>
                <a:spcPct val="80000"/>
              </a:lnSpc>
            </a:pPr>
            <a:r>
              <a:rPr lang="fr-FR" sz="800" dirty="0"/>
              <a:t>Interprétation des figures: </a:t>
            </a:r>
            <a:r>
              <a:rPr lang="fr-FR" sz="800" i="1" dirty="0" err="1"/>
              <a:t>Fall</a:t>
            </a:r>
            <a:r>
              <a:rPr lang="fr-FR" sz="800" i="1" dirty="0"/>
              <a:t> </a:t>
            </a:r>
            <a:r>
              <a:rPr lang="fr-FR" sz="800" i="1" dirty="0" err="1"/>
              <a:t>prevention</a:t>
            </a:r>
            <a:r>
              <a:rPr lang="fr-FR" sz="800" i="1" dirty="0"/>
              <a:t> by dose and </a:t>
            </a:r>
            <a:r>
              <a:rPr lang="fr-FR" sz="800" i="1" dirty="0" err="1"/>
              <a:t>achieved</a:t>
            </a:r>
            <a:r>
              <a:rPr lang="fr-FR" sz="800" i="1" dirty="0"/>
              <a:t> 25(OH)D concentrations. </a:t>
            </a:r>
          </a:p>
          <a:p>
            <a:pPr eaLnBrk="1" hangingPunct="1">
              <a:lnSpc>
                <a:spcPct val="80000"/>
              </a:lnSpc>
            </a:pPr>
            <a:r>
              <a:rPr lang="fr-FR" sz="800" i="1" dirty="0" err="1"/>
              <a:t>Circles</a:t>
            </a:r>
            <a:r>
              <a:rPr lang="fr-FR" sz="800" i="1" dirty="0"/>
              <a:t> </a:t>
            </a:r>
            <a:r>
              <a:rPr lang="fr-FR" sz="800" i="1" dirty="0" err="1"/>
              <a:t>represent</a:t>
            </a:r>
            <a:r>
              <a:rPr lang="fr-FR" sz="800" i="1" dirty="0"/>
              <a:t> relative </a:t>
            </a:r>
            <a:r>
              <a:rPr lang="fr-FR" sz="800" i="1" dirty="0" err="1"/>
              <a:t>risks</a:t>
            </a:r>
            <a:r>
              <a:rPr lang="fr-FR" sz="800" i="1" dirty="0"/>
              <a:t> and </a:t>
            </a:r>
            <a:r>
              <a:rPr lang="fr-FR" sz="800" i="1" dirty="0" err="1"/>
              <a:t>error</a:t>
            </a:r>
            <a:r>
              <a:rPr lang="fr-FR" sz="800" i="1" dirty="0"/>
              <a:t> bars </a:t>
            </a:r>
            <a:r>
              <a:rPr lang="fr-FR" sz="800" i="1" dirty="0" err="1"/>
              <a:t>represent</a:t>
            </a:r>
            <a:r>
              <a:rPr lang="fr-FR" sz="800" i="1" dirty="0"/>
              <a:t> 95% confidence </a:t>
            </a:r>
            <a:r>
              <a:rPr lang="fr-FR" sz="800" i="1" dirty="0" err="1"/>
              <a:t>intervals</a:t>
            </a:r>
            <a:r>
              <a:rPr lang="fr-FR" sz="800" i="1" dirty="0"/>
              <a:t>. </a:t>
            </a:r>
            <a:r>
              <a:rPr lang="fr-FR" sz="800" i="1" dirty="0" err="1"/>
              <a:t>Trendline</a:t>
            </a:r>
            <a:r>
              <a:rPr lang="fr-FR" sz="800" i="1" dirty="0"/>
              <a:t> </a:t>
            </a:r>
            <a:r>
              <a:rPr lang="fr-FR" sz="800" i="1" dirty="0" err="1"/>
              <a:t>is</a:t>
            </a:r>
            <a:r>
              <a:rPr lang="fr-FR" sz="800" i="1" dirty="0"/>
              <a:t> </a:t>
            </a:r>
            <a:r>
              <a:rPr lang="fr-FR" sz="800" i="1" dirty="0" err="1"/>
              <a:t>based</a:t>
            </a:r>
            <a:r>
              <a:rPr lang="fr-FR" sz="800" i="1" dirty="0"/>
              <a:t> on </a:t>
            </a:r>
            <a:r>
              <a:rPr lang="fr-FR" sz="800" i="1" dirty="0" err="1"/>
              <a:t>series</a:t>
            </a:r>
            <a:r>
              <a:rPr lang="fr-FR" sz="800" i="1" dirty="0"/>
              <a:t> of </a:t>
            </a:r>
            <a:r>
              <a:rPr lang="fr-FR" sz="800" i="1" dirty="0" err="1"/>
              <a:t>effect</a:t>
            </a:r>
            <a:r>
              <a:rPr lang="fr-FR" sz="800" i="1" dirty="0"/>
              <a:t> </a:t>
            </a:r>
            <a:r>
              <a:rPr lang="fr-FR" sz="800" i="1" dirty="0" err="1"/>
              <a:t>sizes</a:t>
            </a:r>
            <a:r>
              <a:rPr lang="fr-FR" sz="800" i="1" dirty="0"/>
              <a:t> (</a:t>
            </a:r>
            <a:r>
              <a:rPr lang="fr-FR" sz="800" i="1" dirty="0" err="1"/>
              <a:t>circles</a:t>
            </a:r>
            <a:r>
              <a:rPr lang="fr-FR" sz="800" i="1" dirty="0"/>
              <a:t>).</a:t>
            </a:r>
          </a:p>
          <a:p>
            <a:pPr eaLnBrk="1" hangingPunct="1">
              <a:lnSpc>
                <a:spcPct val="80000"/>
              </a:lnSpc>
            </a:pPr>
            <a:r>
              <a:rPr lang="fr-FR" sz="800" i="1" dirty="0"/>
              <a:t>There </a:t>
            </a:r>
            <a:r>
              <a:rPr lang="fr-FR" sz="800" i="1" dirty="0" err="1"/>
              <a:t>were</a:t>
            </a:r>
            <a:r>
              <a:rPr lang="fr-FR" sz="800" i="1" dirty="0"/>
              <a:t> </a:t>
            </a:r>
            <a:r>
              <a:rPr lang="fr-FR" sz="800" i="1" dirty="0" err="1"/>
              <a:t>three</a:t>
            </a:r>
            <a:r>
              <a:rPr lang="fr-FR" sz="800" i="1" dirty="0"/>
              <a:t> trials </a:t>
            </a:r>
            <a:r>
              <a:rPr lang="fr-FR" sz="800" i="1" dirty="0" err="1"/>
              <a:t>with</a:t>
            </a:r>
            <a:r>
              <a:rPr lang="fr-FR" sz="800" i="1" dirty="0"/>
              <a:t> 800 IU D3,w5 w6 w7 </a:t>
            </a:r>
            <a:r>
              <a:rPr lang="fr-FR" sz="800" i="1" dirty="0" err="1"/>
              <a:t>so</a:t>
            </a:r>
            <a:r>
              <a:rPr lang="fr-FR" sz="800" i="1" dirty="0"/>
              <a:t> the </a:t>
            </a:r>
            <a:r>
              <a:rPr lang="fr-FR" sz="800" i="1" dirty="0" err="1"/>
              <a:t>effect</a:t>
            </a:r>
            <a:r>
              <a:rPr lang="fr-FR" sz="800" i="1" dirty="0"/>
              <a:t> size for 800 IU D3 </a:t>
            </a:r>
            <a:r>
              <a:rPr lang="fr-FR" sz="800" i="1" dirty="0" err="1"/>
              <a:t>is</a:t>
            </a:r>
            <a:r>
              <a:rPr lang="fr-FR" sz="800" i="1" dirty="0"/>
              <a:t> the </a:t>
            </a:r>
            <a:r>
              <a:rPr lang="fr-FR" sz="800" i="1" dirty="0" err="1"/>
              <a:t>pooled</a:t>
            </a:r>
            <a:r>
              <a:rPr lang="fr-FR" sz="800" i="1" dirty="0"/>
              <a:t> </a:t>
            </a:r>
            <a:r>
              <a:rPr lang="fr-FR" sz="800" i="1" dirty="0" err="1"/>
              <a:t>result</a:t>
            </a:r>
            <a:r>
              <a:rPr lang="fr-FR" sz="800" i="1" dirty="0"/>
              <a:t> </a:t>
            </a:r>
            <a:r>
              <a:rPr lang="fr-FR" sz="800" i="1" dirty="0" err="1"/>
              <a:t>from</a:t>
            </a:r>
            <a:r>
              <a:rPr lang="fr-FR" sz="800" i="1" dirty="0"/>
              <a:t> </a:t>
            </a:r>
            <a:r>
              <a:rPr lang="fr-FR" sz="800" i="1" dirty="0" err="1"/>
              <a:t>these</a:t>
            </a:r>
            <a:r>
              <a:rPr lang="fr-FR" sz="800" i="1" dirty="0"/>
              <a:t> </a:t>
            </a:r>
            <a:r>
              <a:rPr lang="fr-FR" sz="800" i="1" dirty="0" err="1"/>
              <a:t>three</a:t>
            </a:r>
            <a:r>
              <a:rPr lang="fr-FR" sz="800" i="1" dirty="0"/>
              <a:t> trials. </a:t>
            </a:r>
          </a:p>
          <a:p>
            <a:pPr eaLnBrk="1" hangingPunct="1">
              <a:lnSpc>
                <a:spcPct val="80000"/>
              </a:lnSpc>
            </a:pPr>
            <a:r>
              <a:rPr lang="fr-FR" sz="800" i="1" dirty="0" err="1"/>
              <a:t>Likewise</a:t>
            </a:r>
            <a:r>
              <a:rPr lang="fr-FR" sz="800" i="1" dirty="0"/>
              <a:t>, the </a:t>
            </a:r>
            <a:r>
              <a:rPr lang="fr-FR" sz="800" i="1" dirty="0" err="1"/>
              <a:t>effect</a:t>
            </a:r>
            <a:r>
              <a:rPr lang="fr-FR" sz="800" i="1" dirty="0"/>
              <a:t> size for 1000 IU D2 </a:t>
            </a:r>
            <a:r>
              <a:rPr lang="fr-FR" sz="800" i="1" dirty="0" err="1"/>
              <a:t>is</a:t>
            </a:r>
            <a:r>
              <a:rPr lang="fr-FR" sz="800" i="1" dirty="0"/>
              <a:t> the </a:t>
            </a:r>
            <a:r>
              <a:rPr lang="fr-FR" sz="800" i="1" dirty="0" err="1"/>
              <a:t>pooled</a:t>
            </a:r>
            <a:r>
              <a:rPr lang="fr-FR" sz="800" i="1" dirty="0"/>
              <a:t> </a:t>
            </a:r>
            <a:r>
              <a:rPr lang="fr-FR" sz="800" i="1" dirty="0" err="1"/>
              <a:t>result</a:t>
            </a:r>
            <a:r>
              <a:rPr lang="fr-FR" sz="800" i="1" dirty="0"/>
              <a:t> </a:t>
            </a:r>
            <a:r>
              <a:rPr lang="fr-FR" sz="800" i="1" dirty="0" err="1"/>
              <a:t>from</a:t>
            </a:r>
            <a:r>
              <a:rPr lang="fr-FR" sz="800" i="1" dirty="0"/>
              <a:t> the </a:t>
            </a:r>
            <a:r>
              <a:rPr lang="fr-FR" sz="800" i="1" dirty="0" err="1"/>
              <a:t>two</a:t>
            </a:r>
            <a:r>
              <a:rPr lang="fr-FR" sz="800" i="1" dirty="0"/>
              <a:t> trials </a:t>
            </a:r>
            <a:r>
              <a:rPr lang="fr-FR" sz="800" i="1" dirty="0" err="1"/>
              <a:t>with</a:t>
            </a:r>
            <a:r>
              <a:rPr lang="fr-FR" sz="800" i="1" dirty="0"/>
              <a:t> 1000 IU D2.w3 w4</a:t>
            </a:r>
          </a:p>
          <a:p>
            <a:pPr eaLnBrk="1" hangingPunct="1">
              <a:lnSpc>
                <a:spcPct val="80000"/>
              </a:lnSpc>
            </a:pPr>
            <a:r>
              <a:rPr lang="fr-FR" sz="800" i="1" dirty="0" err="1"/>
              <a:t>We</a:t>
            </a:r>
            <a:r>
              <a:rPr lang="fr-FR" sz="800" i="1" dirty="0"/>
              <a:t> have </a:t>
            </a:r>
            <a:r>
              <a:rPr lang="fr-FR" sz="800" i="1" dirty="0" err="1"/>
              <a:t>listed</a:t>
            </a:r>
            <a:r>
              <a:rPr lang="fr-FR" sz="800" i="1" dirty="0"/>
              <a:t> the </a:t>
            </a:r>
            <a:r>
              <a:rPr lang="fr-FR" sz="800" i="1" dirty="0" err="1"/>
              <a:t>same</a:t>
            </a:r>
            <a:r>
              <a:rPr lang="fr-FR" sz="800" i="1" dirty="0"/>
              <a:t> dose D2 and D3 </a:t>
            </a:r>
            <a:r>
              <a:rPr lang="fr-FR" sz="800" i="1" dirty="0" err="1"/>
              <a:t>separately</a:t>
            </a:r>
            <a:r>
              <a:rPr lang="fr-FR" sz="800" i="1" dirty="0"/>
              <a:t> in the graph to </a:t>
            </a:r>
            <a:r>
              <a:rPr lang="fr-FR" sz="800" i="1" dirty="0" err="1"/>
              <a:t>account</a:t>
            </a:r>
            <a:r>
              <a:rPr lang="fr-FR" sz="800" i="1" dirty="0"/>
              <a:t> for </a:t>
            </a:r>
            <a:r>
              <a:rPr lang="fr-FR" sz="800" i="1" dirty="0" err="1"/>
              <a:t>their</a:t>
            </a:r>
            <a:r>
              <a:rPr lang="fr-FR" sz="800" i="1" dirty="0"/>
              <a:t> </a:t>
            </a:r>
            <a:r>
              <a:rPr lang="fr-FR" sz="800" i="1" dirty="0" err="1"/>
              <a:t>potential</a:t>
            </a:r>
            <a:r>
              <a:rPr lang="fr-FR" sz="800" i="1" dirty="0"/>
              <a:t> </a:t>
            </a:r>
            <a:r>
              <a:rPr lang="fr-FR" sz="800" i="1" dirty="0" err="1"/>
              <a:t>different</a:t>
            </a:r>
            <a:r>
              <a:rPr lang="fr-FR" sz="800" i="1" dirty="0"/>
              <a:t> impact on </a:t>
            </a:r>
            <a:r>
              <a:rPr lang="fr-FR" sz="800" i="1" dirty="0" err="1"/>
              <a:t>fall</a:t>
            </a:r>
            <a:r>
              <a:rPr lang="fr-FR" sz="800" i="1" dirty="0"/>
              <a:t> </a:t>
            </a:r>
            <a:r>
              <a:rPr lang="fr-FR" sz="800" i="1" dirty="0" err="1"/>
              <a:t>reduction</a:t>
            </a:r>
            <a:r>
              <a:rPr lang="fr-FR" sz="800" i="1" dirty="0"/>
              <a:t>. As </a:t>
            </a:r>
            <a:r>
              <a:rPr lang="fr-FR" sz="800" i="1" dirty="0" err="1"/>
              <a:t>there</a:t>
            </a:r>
            <a:r>
              <a:rPr lang="fr-FR" sz="800" i="1" dirty="0"/>
              <a:t> </a:t>
            </a:r>
            <a:r>
              <a:rPr lang="fr-FR" sz="800" i="1" dirty="0" err="1"/>
              <a:t>were</a:t>
            </a:r>
            <a:r>
              <a:rPr lang="fr-FR" sz="800" i="1" dirty="0"/>
              <a:t> </a:t>
            </a:r>
            <a:r>
              <a:rPr lang="fr-FR" sz="800" i="1" dirty="0" err="1"/>
              <a:t>two</a:t>
            </a:r>
            <a:r>
              <a:rPr lang="fr-FR" sz="800" i="1" dirty="0"/>
              <a:t> data points </a:t>
            </a:r>
            <a:r>
              <a:rPr lang="fr-FR" sz="800" i="1" dirty="0" err="1"/>
              <a:t>from</a:t>
            </a:r>
            <a:r>
              <a:rPr lang="fr-FR" sz="800" i="1" dirty="0"/>
              <a:t> the </a:t>
            </a:r>
            <a:r>
              <a:rPr lang="fr-FR" sz="800" i="1" dirty="0" err="1"/>
              <a:t>Broe</a:t>
            </a:r>
            <a:r>
              <a:rPr lang="fr-FR" sz="800" i="1" dirty="0"/>
              <a:t> et al trial </a:t>
            </a:r>
            <a:r>
              <a:rPr lang="fr-FR" sz="800" i="1" dirty="0" err="1"/>
              <a:t>that</a:t>
            </a:r>
            <a:r>
              <a:rPr lang="fr-FR" sz="800" i="1" dirty="0"/>
              <a:t> </a:t>
            </a:r>
            <a:r>
              <a:rPr lang="fr-FR" sz="800" i="1" dirty="0" err="1"/>
              <a:t>reached</a:t>
            </a:r>
            <a:r>
              <a:rPr lang="fr-FR" sz="800" i="1" dirty="0"/>
              <a:t> 48 </a:t>
            </a:r>
            <a:r>
              <a:rPr lang="fr-FR" sz="800" i="1" dirty="0" err="1"/>
              <a:t>nmol</a:t>
            </a:r>
            <a:r>
              <a:rPr lang="fr-FR" sz="800" i="1" dirty="0"/>
              <a:t>/l,w1 </a:t>
            </a:r>
            <a:r>
              <a:rPr lang="fr-FR" sz="800" i="1" dirty="0" err="1"/>
              <a:t>two</a:t>
            </a:r>
            <a:r>
              <a:rPr lang="fr-FR" sz="800" i="1" dirty="0"/>
              <a:t> trials </a:t>
            </a:r>
            <a:r>
              <a:rPr lang="fr-FR" sz="800" i="1" dirty="0" err="1"/>
              <a:t>that</a:t>
            </a:r>
            <a:r>
              <a:rPr lang="fr-FR" sz="800" i="1" dirty="0"/>
              <a:t> </a:t>
            </a:r>
            <a:r>
              <a:rPr lang="fr-FR" sz="800" i="1" dirty="0" err="1"/>
              <a:t>reached</a:t>
            </a:r>
            <a:r>
              <a:rPr lang="fr-FR" sz="800" i="1" dirty="0"/>
              <a:t> 60 </a:t>
            </a:r>
            <a:r>
              <a:rPr lang="fr-FR" sz="800" i="1" dirty="0" err="1"/>
              <a:t>nmol</a:t>
            </a:r>
            <a:r>
              <a:rPr lang="fr-FR" sz="800" i="1" dirty="0"/>
              <a:t>/l,w1 w3 and </a:t>
            </a:r>
            <a:r>
              <a:rPr lang="fr-FR" sz="800" i="1" dirty="0" err="1"/>
              <a:t>two</a:t>
            </a:r>
            <a:r>
              <a:rPr lang="fr-FR" sz="800" i="1" dirty="0"/>
              <a:t> trials </a:t>
            </a:r>
            <a:r>
              <a:rPr lang="fr-FR" sz="800" i="1" dirty="0" err="1"/>
              <a:t>that</a:t>
            </a:r>
            <a:r>
              <a:rPr lang="fr-FR" sz="800" i="1" dirty="0"/>
              <a:t> </a:t>
            </a:r>
            <a:r>
              <a:rPr lang="fr-FR" sz="800" i="1" dirty="0" err="1"/>
              <a:t>reached</a:t>
            </a:r>
            <a:r>
              <a:rPr lang="fr-FR" sz="800" i="1" dirty="0"/>
              <a:t> 66 </a:t>
            </a:r>
            <a:r>
              <a:rPr lang="fr-FR" sz="800" i="1" dirty="0" err="1"/>
              <a:t>nmol</a:t>
            </a:r>
            <a:r>
              <a:rPr lang="fr-FR" sz="800" i="1" dirty="0"/>
              <a:t>/l,w6 w7 </a:t>
            </a:r>
            <a:r>
              <a:rPr lang="fr-FR" sz="800" i="1" dirty="0" err="1"/>
              <a:t>we</a:t>
            </a:r>
            <a:r>
              <a:rPr lang="fr-FR" sz="800" i="1" dirty="0"/>
              <a:t> </a:t>
            </a:r>
            <a:r>
              <a:rPr lang="fr-FR" sz="800" i="1" dirty="0" err="1"/>
              <a:t>pooled</a:t>
            </a:r>
            <a:r>
              <a:rPr lang="fr-FR" sz="800" i="1" dirty="0"/>
              <a:t> </a:t>
            </a:r>
            <a:r>
              <a:rPr lang="fr-FR" sz="800" i="1" dirty="0" err="1"/>
              <a:t>each</a:t>
            </a:r>
            <a:r>
              <a:rPr lang="fr-FR" sz="800" i="1" dirty="0"/>
              <a:t> of the sets. </a:t>
            </a:r>
          </a:p>
          <a:p>
            <a:pPr eaLnBrk="1" hangingPunct="1">
              <a:lnSpc>
                <a:spcPct val="80000"/>
              </a:lnSpc>
            </a:pPr>
            <a:r>
              <a:rPr lang="fr-FR" sz="800" i="1" dirty="0"/>
              <a:t>On the basis of </a:t>
            </a:r>
            <a:r>
              <a:rPr lang="fr-FR" sz="800" i="1" dirty="0" err="1"/>
              <a:t>visual</a:t>
            </a:r>
            <a:r>
              <a:rPr lang="fr-FR" sz="800" i="1" dirty="0"/>
              <a:t> inspection of figure 3, the </a:t>
            </a:r>
            <a:r>
              <a:rPr lang="fr-FR" sz="800" i="1" dirty="0" err="1"/>
              <a:t>benefits</a:t>
            </a:r>
            <a:r>
              <a:rPr lang="fr-FR" sz="800" i="1" dirty="0"/>
              <a:t> of </a:t>
            </a:r>
            <a:r>
              <a:rPr lang="fr-FR" sz="800" i="1" dirty="0" err="1"/>
              <a:t>vitamin</a:t>
            </a:r>
            <a:r>
              <a:rPr lang="fr-FR" sz="800" i="1" dirty="0"/>
              <a:t> D for </a:t>
            </a:r>
            <a:r>
              <a:rPr lang="fr-FR" sz="800" i="1" dirty="0" err="1"/>
              <a:t>fall</a:t>
            </a:r>
            <a:r>
              <a:rPr lang="fr-FR" sz="800" i="1" dirty="0"/>
              <a:t> </a:t>
            </a:r>
            <a:r>
              <a:rPr lang="fr-FR" sz="800" i="1" dirty="0" err="1"/>
              <a:t>risk</a:t>
            </a:r>
            <a:r>
              <a:rPr lang="fr-FR" sz="800" i="1" dirty="0"/>
              <a:t> </a:t>
            </a:r>
            <a:r>
              <a:rPr lang="fr-FR" sz="800" i="1" dirty="0" err="1"/>
              <a:t>started</a:t>
            </a:r>
            <a:r>
              <a:rPr lang="fr-FR" sz="800" i="1" dirty="0"/>
              <a:t> </a:t>
            </a:r>
            <a:r>
              <a:rPr lang="fr-FR" sz="800" i="1" dirty="0" err="1"/>
              <a:t>at</a:t>
            </a:r>
            <a:r>
              <a:rPr lang="fr-FR" sz="800" i="1" dirty="0"/>
              <a:t> a dose of 700 IU a </a:t>
            </a:r>
            <a:r>
              <a:rPr lang="fr-FR" sz="800" i="1" dirty="0" err="1"/>
              <a:t>day</a:t>
            </a:r>
            <a:r>
              <a:rPr lang="fr-FR" sz="800" i="1" dirty="0"/>
              <a:t> D2</a:t>
            </a:r>
          </a:p>
          <a:p>
            <a:pPr eaLnBrk="1" hangingPunct="1">
              <a:lnSpc>
                <a:spcPct val="80000"/>
              </a:lnSpc>
            </a:pPr>
            <a:endParaRPr lang="fr-FR" sz="800" i="1"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0DAA44-B497-48CD-9485-1FA34285D9AC}" type="slidenum">
              <a:rPr lang="fr-FR"/>
              <a:pPr/>
              <a:t>45</a:t>
            </a:fld>
            <a:endParaRPr lang="fr-FR"/>
          </a:p>
        </p:txBody>
      </p:sp>
      <p:sp>
        <p:nvSpPr>
          <p:cNvPr id="337922" name="Rectangle 2"/>
          <p:cNvSpPr>
            <a:spLocks noGrp="1" noRot="1" noChangeAspect="1" noChangeArrowheads="1" noTextEdit="1"/>
          </p:cNvSpPr>
          <p:nvPr>
            <p:ph type="sldImg"/>
          </p:nvPr>
        </p:nvSpPr>
        <p:spPr>
          <a:ln/>
        </p:spPr>
      </p:sp>
      <p:sp>
        <p:nvSpPr>
          <p:cNvPr id="337923" name="Rectangle 3"/>
          <p:cNvSpPr>
            <a:spLocks noGrp="1" noChangeArrowheads="1"/>
          </p:cNvSpPr>
          <p:nvPr>
            <p:ph type="body" idx="1"/>
          </p:nvPr>
        </p:nvSpPr>
        <p:spPr/>
        <p:txBody>
          <a:bodyPr/>
          <a:lstStyle/>
          <a:p>
            <a:pPr>
              <a:lnSpc>
                <a:spcPct val="80000"/>
              </a:lnSpc>
            </a:pPr>
            <a:r>
              <a:rPr lang="fr-FR" sz="900"/>
              <a:t>Arch Intern Med. 2009 Nov 23;169(21):1952-60.</a:t>
            </a:r>
            <a:endParaRPr lang="fr-FR" sz="900" b="1"/>
          </a:p>
          <a:p>
            <a:pPr>
              <a:lnSpc>
                <a:spcPct val="80000"/>
              </a:lnSpc>
            </a:pPr>
            <a:r>
              <a:rPr lang="fr-FR" sz="900" b="1"/>
              <a:t>Meta-analysis of the impact of 9 medication classes on falls in elderly persons.</a:t>
            </a:r>
          </a:p>
          <a:p>
            <a:pPr>
              <a:lnSpc>
                <a:spcPct val="80000"/>
              </a:lnSpc>
            </a:pPr>
            <a:r>
              <a:rPr lang="fr-FR" sz="900">
                <a:hlinkClick r:id="rId3"/>
              </a:rPr>
              <a:t>Woolcott JC</a:t>
            </a:r>
            <a:r>
              <a:rPr lang="fr-FR" sz="900"/>
              <a:t>, </a:t>
            </a:r>
            <a:r>
              <a:rPr lang="fr-FR" sz="900">
                <a:hlinkClick r:id="rId4"/>
              </a:rPr>
              <a:t>Richardson KJ</a:t>
            </a:r>
            <a:r>
              <a:rPr lang="fr-FR" sz="900"/>
              <a:t>, </a:t>
            </a:r>
            <a:r>
              <a:rPr lang="fr-FR" sz="900">
                <a:hlinkClick r:id="rId5"/>
              </a:rPr>
              <a:t>Wiens MO</a:t>
            </a:r>
            <a:r>
              <a:rPr lang="fr-FR" sz="900"/>
              <a:t>, </a:t>
            </a:r>
            <a:r>
              <a:rPr lang="fr-FR" sz="900">
                <a:hlinkClick r:id="rId6"/>
              </a:rPr>
              <a:t>Patel B</a:t>
            </a:r>
            <a:r>
              <a:rPr lang="fr-FR" sz="900"/>
              <a:t>, </a:t>
            </a:r>
            <a:r>
              <a:rPr lang="fr-FR" sz="900">
                <a:hlinkClick r:id="rId7"/>
              </a:rPr>
              <a:t>Marin J</a:t>
            </a:r>
            <a:r>
              <a:rPr lang="fr-FR" sz="900"/>
              <a:t>, </a:t>
            </a:r>
            <a:r>
              <a:rPr lang="fr-FR" sz="900">
                <a:hlinkClick r:id="rId8"/>
              </a:rPr>
              <a:t>Khan KM</a:t>
            </a:r>
            <a:r>
              <a:rPr lang="fr-FR" sz="900"/>
              <a:t>, </a:t>
            </a:r>
            <a:r>
              <a:rPr lang="fr-FR" sz="900">
                <a:hlinkClick r:id="rId9"/>
              </a:rPr>
              <a:t>Marra CA</a:t>
            </a:r>
            <a:r>
              <a:rPr lang="fr-FR" sz="900"/>
              <a:t>.</a:t>
            </a:r>
          </a:p>
          <a:p>
            <a:pPr>
              <a:lnSpc>
                <a:spcPct val="80000"/>
              </a:lnSpc>
            </a:pPr>
            <a:r>
              <a:rPr lang="fr-FR" sz="900"/>
              <a:t>Faculty of Pharmaceutical Sciences, University of British Columbia, BC, Canada.</a:t>
            </a:r>
          </a:p>
          <a:p>
            <a:pPr>
              <a:lnSpc>
                <a:spcPct val="80000"/>
              </a:lnSpc>
            </a:pPr>
            <a:r>
              <a:rPr lang="fr-FR" sz="900"/>
              <a:t>Erratum in: </a:t>
            </a:r>
          </a:p>
          <a:p>
            <a:pPr>
              <a:lnSpc>
                <a:spcPct val="80000"/>
              </a:lnSpc>
            </a:pPr>
            <a:r>
              <a:rPr lang="fr-FR" sz="900"/>
              <a:t>Arch Intern Med. 2010 Mar 8;170(5):477. </a:t>
            </a:r>
          </a:p>
          <a:p>
            <a:pPr>
              <a:lnSpc>
                <a:spcPct val="80000"/>
              </a:lnSpc>
            </a:pPr>
            <a:r>
              <a:rPr lang="fr-FR" sz="900" b="1"/>
              <a:t>Abstract</a:t>
            </a:r>
          </a:p>
          <a:p>
            <a:pPr>
              <a:lnSpc>
                <a:spcPct val="80000"/>
              </a:lnSpc>
            </a:pPr>
            <a:r>
              <a:rPr lang="fr-FR" sz="900"/>
              <a:t>BACKGROUND: There is increasing recognition that the use of certain medications contributes to falls in seniors. Our objective was to update a previously completed meta-analysis looking at the association of medication use and falling to include relevant drug classes and new studies that have been completed since a previous meta-analysis. METHODS: Studies were identified through a systematic search of English-language articles published from 1996 to 2007. We identified studies that were completed on patients older than 60 years, looking at the association between medication use and falling. Bayesian methods allowed us to combine the results of a previous meta-analysis with new information to estimate updated Bayesian odds ratios (ORs) and 95% credible intervals (95% CrIs) RESULTS: Of 11 118 identified articles, 22 met our inclusion criteria. Meta-analyses were completed on 9 unique drug classes, including 79 081 participants, with the following Bayesian unadjusted OR estimates: antihypertensive agents, OR, 1.24 (95% CrI, 1.01-1.50); diuretics, OR, 1.07 (95% CrI, 1.01-1.14); beta-blockers, OR, 1.01 (95% CrI, 0.86-1.17); sedatives and hypnotics, OR, 1.47 (95% CrI, 1.35-1.62); neuroleptics and antipsychotics, OR, 1.59 (95% CrI, 1.37-1.83); antidepressants, OR, 1.68 (95% CrI, 1.47-1.91); benzodiazepines, OR, 1.57 (95% CrI, 1.43-1.72); narcotics, OR, 0.96 (95% CrI, 0.78-1.18); and nonsteroidal anti-inflammatory drugs, OR, 1.21 (95% CrI, 1.01-1.44). The updated Bayesian adjusted OR estimates for diuretics, neuroleptics and antipsychotics, antidepressants, and benzodiazepines were 0.99 (95% CrI, 0.78-1.25), 1.39 (95% CrI, 0.94-2.00), 1.36 (95% CrI, 1.13-1.76), and 1.41 (95% CrI, 1.20-1.71), respectively. Stratification of studies had little effect on Bayesian OR estimates, with only small differences in the stratified ORs observed across population (for beta-blockers and neuroleptics and antipsychotics) and study type (for sedatives and hypnotics, benzodiazepines, and narcotics). An increased likelihood of falling was estimated for the use of sedatives and hypnotics, neuroleptics and antipsychotics, antidepressants, benzodiazepines, and nonsteroidal anti-inflammatory drugs in studies considered to have "good" medication and falls ascertainment. CONCLUSION: The use of sedatives and hypnotics, antidepressants, and benzodiazepines demonstrated a significant association with falls in elderly individuals.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F291BC-7B22-4B1F-AEC4-55C853C9F944}" type="slidenum">
              <a:rPr lang="fr-FR"/>
              <a:pPr/>
              <a:t>46</a:t>
            </a:fld>
            <a:endParaRPr lang="fr-FR"/>
          </a:p>
        </p:txBody>
      </p:sp>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379B6D-E22E-4869-9677-90522F9F31DC}" type="slidenum">
              <a:rPr lang="fr-FR"/>
              <a:pPr/>
              <a:t>48</a:t>
            </a:fld>
            <a:endParaRPr lang="fr-FR"/>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r>
              <a:rPr lang="en-GB" altLang="zh-CN" sz="1000"/>
              <a:t>Br J Clin Pharmacol. 2007 Feb;63(2):232-7. Epub 2006 Aug 30.  Links</a:t>
            </a:r>
          </a:p>
          <a:p>
            <a:r>
              <a:rPr lang="en-GB" altLang="zh-CN" sz="1000"/>
              <a:t>Risk of falls after withdrawal of fall-risk-increasing drugs: a prospective cohort study.van der Velde N, Stricker BH, Pols HA, van der Cammen TJ.</a:t>
            </a:r>
          </a:p>
          <a:p>
            <a:r>
              <a:rPr lang="en-GB" altLang="zh-CN" sz="1000"/>
              <a:t>Department of Internal Medicine, Erasmus University Medical Center, Rotterdam, the Netherlands.</a:t>
            </a:r>
          </a:p>
          <a:p>
            <a:r>
              <a:rPr lang="en-GB" altLang="zh-CN" sz="1000"/>
              <a:t>AIMS: Falling in older persons is a frequent and serious clinical problem. Several drugs have been associated with increased fall risk. The objective of this study was to identify differences in the incidence of falls after withdrawal (discontinuation or dose reduction) of fall-risk-increasing drugs as a single intervention in older fallers. METHODS: In a prospective cohort study of geriatric outpatients, we included 139 patients presenting with one or more falls during the previous year. Fall-risk-increasing drugs were withdrawn, if possible. The incidence of falls was assessed within 2 months of follow-up after a set 1 month period of drug withdrawal. Multivariate adjustment for potential confounders was performed with a Cox proportional hazards model. RESULTS: In 67 patients, we were able to discontinue a fall-risk-increasing drug, and in eight patients to reduce its dose. The total number of fall incidents during follow-up was significantly lower in these 75 patients, than in those who continued treatment (mean number of falls: 0.3 vs. 3.6; P value 0.025). The hazard ratio of a fall during follow-up was 0.48 (95% confidence interval (CI) 0.23, 0.99) for overall drug withdrawal, 0.35 (95% CI 0.15, 0.82) for cardiovascular drug withdrawal and 0.56 (95% CI 0.23, 1.38) for psychotropic drug withdrawal, after adjustment for age, gender, use of fall-risk-increasing drugs, baseline falls frequency, comorbidity, Mini-Mental State Examination score, and reason for referral. CONCLUSIONS: Withdrawal of fall-risk-increasing drugs appears to be effective as a single intervention for falls prevention in a geriatric outpatient setting. The effect was greatest for withdrawal of cardiovascular drugs.</a:t>
            </a:r>
            <a:endParaRPr lang="fr-FR" sz="10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4819B7-4322-4555-BA91-21A3F75A39DB}" type="slidenum">
              <a:rPr lang="fr-FR"/>
              <a:pPr/>
              <a:t>49</a:t>
            </a:fld>
            <a:endParaRPr lang="fr-FR"/>
          </a:p>
        </p:txBody>
      </p:sp>
      <p:sp>
        <p:nvSpPr>
          <p:cNvPr id="340994" name="Rectangle 2"/>
          <p:cNvSpPr>
            <a:spLocks noGrp="1" noRot="1" noChangeAspect="1" noChangeArrowheads="1" noTextEdit="1"/>
          </p:cNvSpPr>
          <p:nvPr>
            <p:ph type="sldImg"/>
          </p:nvPr>
        </p:nvSpPr>
        <p:spPr>
          <a:ln/>
        </p:spPr>
      </p:sp>
      <p:sp>
        <p:nvSpPr>
          <p:cNvPr id="340995" name="Rectangle 3"/>
          <p:cNvSpPr>
            <a:spLocks noGrp="1" noChangeArrowheads="1"/>
          </p:cNvSpPr>
          <p:nvPr>
            <p:ph type="body" idx="1"/>
          </p:nvPr>
        </p:nvSpPr>
        <p:spPr/>
        <p:txBody>
          <a:bodyPr/>
          <a:lstStyle/>
          <a:p>
            <a:pPr>
              <a:lnSpc>
                <a:spcPct val="80000"/>
              </a:lnSpc>
            </a:pPr>
            <a:endParaRPr lang="fr-FR" sz="1000" b="1"/>
          </a:p>
          <a:p>
            <a:pPr>
              <a:lnSpc>
                <a:spcPct val="80000"/>
              </a:lnSpc>
            </a:pPr>
            <a:r>
              <a:rPr lang="fr-FR" sz="1000">
                <a:hlinkClick r:id="rId3"/>
              </a:rPr>
              <a:t>Weber V</a:t>
            </a:r>
            <a:r>
              <a:rPr lang="fr-FR" sz="1000"/>
              <a:t>, </a:t>
            </a:r>
            <a:r>
              <a:rPr lang="fr-FR" sz="1000">
                <a:hlinkClick r:id="rId4"/>
              </a:rPr>
              <a:t>White A</a:t>
            </a:r>
            <a:r>
              <a:rPr lang="fr-FR" sz="1000"/>
              <a:t>, </a:t>
            </a:r>
            <a:r>
              <a:rPr lang="fr-FR" sz="1000">
                <a:hlinkClick r:id="rId5"/>
              </a:rPr>
              <a:t>McIlvried R</a:t>
            </a:r>
            <a:r>
              <a:rPr lang="fr-FR" sz="1000"/>
              <a:t>.</a:t>
            </a:r>
            <a:r>
              <a:rPr lang="fr-FR" sz="1000" b="1"/>
              <a:t> An electronic medical record (EMR)-based intervention to reduce polypharmacy and falls in an ambulatory rural elderly population. </a:t>
            </a:r>
            <a:r>
              <a:rPr lang="fr-FR" sz="1000"/>
              <a:t>J Gen Intern Med. 2008;23:399-404.</a:t>
            </a:r>
            <a:endParaRPr lang="fr-FR" sz="1000" b="1"/>
          </a:p>
          <a:p>
            <a:pPr>
              <a:lnSpc>
                <a:spcPct val="80000"/>
              </a:lnSpc>
            </a:pPr>
            <a:endParaRPr lang="fr-FR" sz="1000"/>
          </a:p>
          <a:p>
            <a:pPr>
              <a:lnSpc>
                <a:spcPct val="80000"/>
              </a:lnSpc>
            </a:pPr>
            <a:r>
              <a:rPr lang="fr-FR" sz="1000"/>
              <a:t>Department of General Internal Medicine and Geriatrics, Geisinger Health System, Danville, PA 17822-1401, USA. vdweber@geisinger.edu</a:t>
            </a:r>
            <a:endParaRPr lang="fr-FR" sz="1000" b="1"/>
          </a:p>
          <a:p>
            <a:pPr>
              <a:lnSpc>
                <a:spcPct val="80000"/>
              </a:lnSpc>
            </a:pPr>
            <a:r>
              <a:rPr lang="fr-FR" sz="1000" b="1"/>
              <a:t>Abstract</a:t>
            </a:r>
          </a:p>
          <a:p>
            <a:pPr>
              <a:lnSpc>
                <a:spcPct val="80000"/>
              </a:lnSpc>
            </a:pPr>
            <a:r>
              <a:rPr lang="fr-FR" sz="1000"/>
              <a:t>BACKGROUND: Falls are the leading cause of injury-related deaths in the aging population. Electronic medical record (EMR) systems can identify at-risk patients and enable interventions to decrease risk factors for falls. OBJECTIVE: The objectives of this study were to evaluate an EMR-based intervention to reduce overall medication use, psychoactive medication use, and occurrence of falls in an ambulatory elderly population at risk for falls. DESIGN: Prospective, randomized by clinic site. PATIENTS/PARTICIPANTS: Six-hundred twenty community-dwelling patients over 70 at risk for falls based on age and medication use. INTERVENTIONS: A standardized medication review was conducted and recommendations made to the primary physician via the EMR. MEASUREMENTS AND MAIN RESULTS: Patients were contacted to obtain self reports of falls at 3-month intervals over the 15-month period of study. Fall-related diagnoses and medication data were collected through the EMR. A combination of descriptive analyses and multivariate regression models were used to evaluate differences between the 2 groups, adjusting for baseline medication patterns and comorbidities. Although the intervention did not reduce the total number of medications, there was a significant negative relationship between the intervention and the total number of medications started during the intervention period (p &lt; .01, regression estimate -0.199) and the total number of psychoactive medications (p &lt; .05, regression estimate -0.204.) The impact on falls was mixed; with the intervention group 0.38 times as likely to have had 1 or more fall-related diagnosis (p &lt; .01); when data on self-reported falls was included, a nonsignificant reduction in fall risk was seen. CONCLUSIONS: The current study suggests that using an EMR to assess medication use in the elderly may reduce the use of psychoactive medications and falls in a community-dwelling elderly population.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D9AE5868-1632-4168-8084-28A831090949}" type="slidenum">
              <a:rPr lang="fr-FR" smtClean="0"/>
              <a:pPr/>
              <a:t>50</a:t>
            </a:fld>
            <a:endParaRPr lang="fr-FR"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lnSpc>
                <a:spcPct val="90000"/>
              </a:lnSpc>
            </a:pPr>
            <a:r>
              <a:rPr lang="fr-FR" sz="900" b="1" dirty="0" err="1" smtClean="0"/>
              <a:t>When</a:t>
            </a:r>
            <a:r>
              <a:rPr lang="fr-FR" sz="900" b="1" dirty="0" smtClean="0"/>
              <a:t> </a:t>
            </a:r>
            <a:r>
              <a:rPr lang="fr-FR" sz="900" b="1" dirty="0" err="1" smtClean="0"/>
              <a:t>does</a:t>
            </a:r>
            <a:r>
              <a:rPr lang="fr-FR" sz="900" b="1" dirty="0" smtClean="0"/>
              <a:t> </a:t>
            </a:r>
            <a:r>
              <a:rPr lang="fr-FR" sz="900" b="1" dirty="0" err="1" smtClean="0"/>
              <a:t>walking</a:t>
            </a:r>
            <a:r>
              <a:rPr lang="fr-FR" sz="900" b="1" dirty="0" smtClean="0"/>
              <a:t> alter </a:t>
            </a:r>
            <a:r>
              <a:rPr lang="fr-FR" sz="900" b="1" dirty="0" err="1" smtClean="0"/>
              <a:t>thinking</a:t>
            </a:r>
            <a:r>
              <a:rPr lang="fr-FR" sz="900" b="1" dirty="0" smtClean="0"/>
              <a:t>? Age and </a:t>
            </a:r>
            <a:r>
              <a:rPr lang="fr-FR" sz="900" b="1" dirty="0" err="1" smtClean="0"/>
              <a:t>task</a:t>
            </a:r>
            <a:r>
              <a:rPr lang="fr-FR" sz="900" b="1" dirty="0" smtClean="0"/>
              <a:t> </a:t>
            </a:r>
            <a:r>
              <a:rPr lang="fr-FR" sz="900" b="1" dirty="0" err="1" smtClean="0"/>
              <a:t>associated</a:t>
            </a:r>
            <a:endParaRPr lang="fr-FR" sz="900" b="1" dirty="0" smtClean="0"/>
          </a:p>
          <a:p>
            <a:pPr eaLnBrk="1" hangingPunct="1">
              <a:lnSpc>
                <a:spcPct val="90000"/>
              </a:lnSpc>
            </a:pPr>
            <a:r>
              <a:rPr lang="fr-FR" sz="900" b="1" dirty="0" err="1" smtClean="0"/>
              <a:t>findings</a:t>
            </a:r>
            <a:endParaRPr lang="fr-FR" sz="900" b="1" dirty="0" smtClean="0"/>
          </a:p>
          <a:p>
            <a:pPr eaLnBrk="1" hangingPunct="1">
              <a:lnSpc>
                <a:spcPct val="90000"/>
              </a:lnSpc>
            </a:pPr>
            <a:r>
              <a:rPr lang="fr-FR" sz="900" b="1" dirty="0" smtClean="0"/>
              <a:t>Jennifer M </a:t>
            </a:r>
            <a:r>
              <a:rPr lang="fr-FR" sz="900" b="1" dirty="0" err="1" smtClean="0"/>
              <a:t>Srygley</a:t>
            </a:r>
            <a:r>
              <a:rPr lang="fr-FR" sz="900" b="1" dirty="0" smtClean="0"/>
              <a:t>, </a:t>
            </a:r>
            <a:r>
              <a:rPr lang="fr-FR" sz="900" b="1" dirty="0" err="1" smtClean="0"/>
              <a:t>BS</a:t>
            </a:r>
            <a:r>
              <a:rPr lang="fr-FR" sz="900" dirty="0" err="1" smtClean="0"/>
              <a:t>a,d</a:t>
            </a:r>
            <a:r>
              <a:rPr lang="fr-FR" sz="900" dirty="0" smtClean="0"/>
              <a:t>, </a:t>
            </a:r>
            <a:r>
              <a:rPr lang="fr-FR" sz="900" b="1" dirty="0" err="1" smtClean="0"/>
              <a:t>Anat</a:t>
            </a:r>
            <a:r>
              <a:rPr lang="fr-FR" sz="900" b="1" dirty="0" smtClean="0"/>
              <a:t> </a:t>
            </a:r>
            <a:r>
              <a:rPr lang="fr-FR" sz="900" b="1" dirty="0" err="1" smtClean="0"/>
              <a:t>Mirelman</a:t>
            </a:r>
            <a:r>
              <a:rPr lang="fr-FR" sz="900" b="1" dirty="0" smtClean="0"/>
              <a:t>, </a:t>
            </a:r>
            <a:r>
              <a:rPr lang="fr-FR" sz="900" b="1" dirty="0" err="1" smtClean="0"/>
              <a:t>PhD</a:t>
            </a:r>
            <a:r>
              <a:rPr lang="fr-FR" sz="900" dirty="0" err="1" smtClean="0"/>
              <a:t>a,d</a:t>
            </a:r>
            <a:r>
              <a:rPr lang="fr-FR" sz="900" dirty="0" smtClean="0"/>
              <a:t>, </a:t>
            </a:r>
            <a:r>
              <a:rPr lang="fr-FR" sz="900" b="1" dirty="0" err="1" smtClean="0"/>
              <a:t>Talia</a:t>
            </a:r>
            <a:r>
              <a:rPr lang="fr-FR" sz="900" b="1" dirty="0" smtClean="0"/>
              <a:t> Herman, </a:t>
            </a:r>
            <a:r>
              <a:rPr lang="fr-FR" sz="900" b="1" dirty="0" err="1" smtClean="0"/>
              <a:t>MScPT</a:t>
            </a:r>
            <a:r>
              <a:rPr lang="fr-FR" sz="900" dirty="0" err="1" smtClean="0"/>
              <a:t>a</a:t>
            </a:r>
            <a:r>
              <a:rPr lang="fr-FR" sz="900" dirty="0" smtClean="0"/>
              <a:t>, </a:t>
            </a:r>
            <a:r>
              <a:rPr lang="fr-FR" sz="900" b="1" dirty="0" err="1" smtClean="0"/>
              <a:t>Nir</a:t>
            </a:r>
            <a:r>
              <a:rPr lang="fr-FR" sz="900" b="1" dirty="0" smtClean="0"/>
              <a:t> </a:t>
            </a:r>
            <a:r>
              <a:rPr lang="fr-FR" sz="900" b="1" dirty="0" err="1" smtClean="0"/>
              <a:t>Giladi</a:t>
            </a:r>
            <a:r>
              <a:rPr lang="fr-FR" sz="900" b="1" dirty="0" smtClean="0"/>
              <a:t>,</a:t>
            </a:r>
          </a:p>
          <a:p>
            <a:pPr eaLnBrk="1" hangingPunct="1">
              <a:lnSpc>
                <a:spcPct val="90000"/>
              </a:lnSpc>
            </a:pPr>
            <a:r>
              <a:rPr lang="fr-FR" sz="900" b="1" dirty="0" err="1" smtClean="0"/>
              <a:t>MD</a:t>
            </a:r>
            <a:r>
              <a:rPr lang="fr-FR" sz="900" dirty="0" err="1" smtClean="0"/>
              <a:t>a,c</a:t>
            </a:r>
            <a:r>
              <a:rPr lang="fr-FR" sz="900" dirty="0" smtClean="0"/>
              <a:t>, and </a:t>
            </a:r>
            <a:r>
              <a:rPr lang="fr-FR" sz="900" b="1" dirty="0" smtClean="0"/>
              <a:t>Jeffrey M Hausdorff, </a:t>
            </a:r>
            <a:r>
              <a:rPr lang="fr-FR" sz="900" b="1" dirty="0" err="1" smtClean="0"/>
              <a:t>PhD</a:t>
            </a:r>
            <a:r>
              <a:rPr lang="fr-FR" sz="900" dirty="0" err="1" smtClean="0"/>
              <a:t>a,b,d</a:t>
            </a:r>
            <a:endParaRPr lang="fr-FR" sz="900" dirty="0" smtClean="0"/>
          </a:p>
          <a:p>
            <a:pPr eaLnBrk="1" hangingPunct="1">
              <a:lnSpc>
                <a:spcPct val="90000"/>
              </a:lnSpc>
            </a:pPr>
            <a:r>
              <a:rPr lang="fr-FR" sz="900" dirty="0" err="1" smtClean="0"/>
              <a:t>a</a:t>
            </a:r>
            <a:r>
              <a:rPr lang="fr-FR" sz="900" i="1" dirty="0" err="1" smtClean="0"/>
              <a:t>Movement</a:t>
            </a:r>
            <a:r>
              <a:rPr lang="fr-FR" sz="900" i="1" dirty="0" smtClean="0"/>
              <a:t> </a:t>
            </a:r>
            <a:r>
              <a:rPr lang="fr-FR" sz="900" i="1" dirty="0" err="1" smtClean="0"/>
              <a:t>Disorders</a:t>
            </a:r>
            <a:r>
              <a:rPr lang="fr-FR" sz="900" i="1" dirty="0" smtClean="0"/>
              <a:t> Unit, Tel-Aviv </a:t>
            </a:r>
            <a:r>
              <a:rPr lang="fr-FR" sz="900" i="1" dirty="0" err="1" smtClean="0"/>
              <a:t>Sourasky</a:t>
            </a:r>
            <a:r>
              <a:rPr lang="fr-FR" sz="900" i="1" dirty="0" smtClean="0"/>
              <a:t> </a:t>
            </a:r>
            <a:r>
              <a:rPr lang="fr-FR" sz="900" i="1" dirty="0" err="1" smtClean="0"/>
              <a:t>Medical</a:t>
            </a:r>
            <a:r>
              <a:rPr lang="fr-FR" sz="900" i="1" dirty="0" smtClean="0"/>
              <a:t> Center; Tel-Aviv, </a:t>
            </a:r>
            <a:r>
              <a:rPr lang="fr-FR" sz="900" i="1" dirty="0" err="1" smtClean="0"/>
              <a:t>Israel</a:t>
            </a:r>
            <a:endParaRPr lang="fr-FR" sz="900" i="1" dirty="0" smtClean="0"/>
          </a:p>
          <a:p>
            <a:pPr eaLnBrk="1" hangingPunct="1">
              <a:lnSpc>
                <a:spcPct val="90000"/>
              </a:lnSpc>
            </a:pPr>
            <a:r>
              <a:rPr lang="fr-FR" sz="900" dirty="0" err="1" smtClean="0"/>
              <a:t>b</a:t>
            </a:r>
            <a:r>
              <a:rPr lang="fr-FR" sz="900" i="1" dirty="0" err="1" smtClean="0"/>
              <a:t>Department</a:t>
            </a:r>
            <a:r>
              <a:rPr lang="fr-FR" sz="900" i="1" dirty="0" smtClean="0"/>
              <a:t> of </a:t>
            </a:r>
            <a:r>
              <a:rPr lang="fr-FR" sz="900" i="1" dirty="0" err="1" smtClean="0"/>
              <a:t>Physical</a:t>
            </a:r>
            <a:r>
              <a:rPr lang="fr-FR" sz="900" i="1" dirty="0" smtClean="0"/>
              <a:t> </a:t>
            </a:r>
            <a:r>
              <a:rPr lang="fr-FR" sz="900" i="1" dirty="0" err="1" smtClean="0"/>
              <a:t>Therapy</a:t>
            </a:r>
            <a:r>
              <a:rPr lang="fr-FR" sz="900" i="1" dirty="0" smtClean="0"/>
              <a:t>, </a:t>
            </a:r>
            <a:r>
              <a:rPr lang="fr-FR" sz="900" i="1" dirty="0" err="1" smtClean="0"/>
              <a:t>Sackler</a:t>
            </a:r>
            <a:r>
              <a:rPr lang="fr-FR" sz="900" i="1" dirty="0" smtClean="0"/>
              <a:t> </a:t>
            </a:r>
            <a:r>
              <a:rPr lang="fr-FR" sz="900" i="1" dirty="0" err="1" smtClean="0"/>
              <a:t>Faculty</a:t>
            </a:r>
            <a:r>
              <a:rPr lang="fr-FR" sz="900" i="1" dirty="0" smtClean="0"/>
              <a:t> of </a:t>
            </a:r>
            <a:r>
              <a:rPr lang="fr-FR" sz="900" i="1" dirty="0" err="1" smtClean="0"/>
              <a:t>Medicine</a:t>
            </a:r>
            <a:r>
              <a:rPr lang="fr-FR" sz="900" i="1" dirty="0" smtClean="0"/>
              <a:t>, Tel-Aviv </a:t>
            </a:r>
            <a:r>
              <a:rPr lang="fr-FR" sz="900" i="1" dirty="0" err="1" smtClean="0"/>
              <a:t>University</a:t>
            </a:r>
            <a:r>
              <a:rPr lang="fr-FR" sz="900" i="1" dirty="0" smtClean="0"/>
              <a:t>, Tel-Aviv, </a:t>
            </a:r>
            <a:r>
              <a:rPr lang="fr-FR" sz="900" i="1" dirty="0" err="1" smtClean="0"/>
              <a:t>Israel</a:t>
            </a:r>
            <a:endParaRPr lang="fr-FR" sz="900" i="1" dirty="0" smtClean="0"/>
          </a:p>
          <a:p>
            <a:pPr eaLnBrk="1" hangingPunct="1">
              <a:lnSpc>
                <a:spcPct val="90000"/>
              </a:lnSpc>
            </a:pPr>
            <a:r>
              <a:rPr lang="fr-FR" sz="900" dirty="0" err="1" smtClean="0"/>
              <a:t>c</a:t>
            </a:r>
            <a:r>
              <a:rPr lang="fr-FR" sz="900" i="1" dirty="0" err="1" smtClean="0"/>
              <a:t>Department</a:t>
            </a:r>
            <a:r>
              <a:rPr lang="fr-FR" sz="900" i="1" dirty="0" smtClean="0"/>
              <a:t> of </a:t>
            </a:r>
            <a:r>
              <a:rPr lang="fr-FR" sz="900" i="1" dirty="0" err="1" smtClean="0"/>
              <a:t>Neurology</a:t>
            </a:r>
            <a:r>
              <a:rPr lang="fr-FR" sz="900" i="1" dirty="0" smtClean="0"/>
              <a:t>, </a:t>
            </a:r>
            <a:r>
              <a:rPr lang="fr-FR" sz="900" i="1" dirty="0" err="1" smtClean="0"/>
              <a:t>Sackler</a:t>
            </a:r>
            <a:r>
              <a:rPr lang="fr-FR" sz="900" i="1" dirty="0" smtClean="0"/>
              <a:t> </a:t>
            </a:r>
            <a:r>
              <a:rPr lang="fr-FR" sz="900" i="1" dirty="0" err="1" smtClean="0"/>
              <a:t>Faculty</a:t>
            </a:r>
            <a:r>
              <a:rPr lang="fr-FR" sz="900" i="1" dirty="0" smtClean="0"/>
              <a:t> of </a:t>
            </a:r>
            <a:r>
              <a:rPr lang="fr-FR" sz="900" i="1" dirty="0" err="1" smtClean="0"/>
              <a:t>Medicine</a:t>
            </a:r>
            <a:r>
              <a:rPr lang="fr-FR" sz="900" i="1" dirty="0" smtClean="0"/>
              <a:t>, Tel-Aviv </a:t>
            </a:r>
            <a:r>
              <a:rPr lang="fr-FR" sz="900" i="1" dirty="0" err="1" smtClean="0"/>
              <a:t>University</a:t>
            </a:r>
            <a:r>
              <a:rPr lang="fr-FR" sz="900" i="1" dirty="0" smtClean="0"/>
              <a:t>, Tel-Aviv, </a:t>
            </a:r>
            <a:r>
              <a:rPr lang="fr-FR" sz="900" i="1" dirty="0" err="1" smtClean="0"/>
              <a:t>Israel</a:t>
            </a:r>
            <a:endParaRPr lang="fr-FR" sz="900" i="1" dirty="0" smtClean="0"/>
          </a:p>
          <a:p>
            <a:pPr eaLnBrk="1" hangingPunct="1">
              <a:lnSpc>
                <a:spcPct val="90000"/>
              </a:lnSpc>
            </a:pPr>
            <a:r>
              <a:rPr lang="fr-FR" sz="900" dirty="0" err="1" smtClean="0"/>
              <a:t>d</a:t>
            </a:r>
            <a:r>
              <a:rPr lang="fr-FR" sz="900" i="1" dirty="0" err="1" smtClean="0"/>
              <a:t>Harvard</a:t>
            </a:r>
            <a:r>
              <a:rPr lang="fr-FR" sz="900" i="1" dirty="0" smtClean="0"/>
              <a:t> </a:t>
            </a:r>
            <a:r>
              <a:rPr lang="fr-FR" sz="900" i="1" dirty="0" err="1" smtClean="0"/>
              <a:t>Medical</a:t>
            </a:r>
            <a:r>
              <a:rPr lang="fr-FR" sz="900" i="1" dirty="0" smtClean="0"/>
              <a:t> </a:t>
            </a:r>
            <a:r>
              <a:rPr lang="fr-FR" sz="900" i="1" dirty="0" err="1" smtClean="0"/>
              <a:t>School</a:t>
            </a:r>
            <a:r>
              <a:rPr lang="fr-FR" sz="900" i="1" dirty="0" smtClean="0"/>
              <a:t>, Boston, MA USA</a:t>
            </a:r>
          </a:p>
          <a:p>
            <a:pPr eaLnBrk="1" hangingPunct="1">
              <a:lnSpc>
                <a:spcPct val="90000"/>
              </a:lnSpc>
            </a:pPr>
            <a:r>
              <a:rPr lang="fr-FR" sz="900" b="1" dirty="0" smtClean="0"/>
              <a:t>Abstract</a:t>
            </a:r>
          </a:p>
          <a:p>
            <a:pPr eaLnBrk="1" hangingPunct="1">
              <a:lnSpc>
                <a:spcPct val="90000"/>
              </a:lnSpc>
            </a:pPr>
            <a:r>
              <a:rPr lang="fr-FR" sz="900" dirty="0" smtClean="0"/>
              <a:t>Age-</a:t>
            </a:r>
            <a:r>
              <a:rPr lang="fr-FR" sz="900" dirty="0" err="1" smtClean="0"/>
              <a:t>associated</a:t>
            </a:r>
            <a:r>
              <a:rPr lang="fr-FR" sz="900" dirty="0" smtClean="0"/>
              <a:t> changes in </a:t>
            </a:r>
            <a:r>
              <a:rPr lang="fr-FR" sz="900" dirty="0" err="1" smtClean="0"/>
              <a:t>gait</a:t>
            </a:r>
            <a:r>
              <a:rPr lang="fr-FR" sz="900" dirty="0" smtClean="0"/>
              <a:t> are </a:t>
            </a:r>
            <a:r>
              <a:rPr lang="fr-FR" sz="900" dirty="0" err="1" smtClean="0"/>
              <a:t>exacerbated</a:t>
            </a:r>
            <a:r>
              <a:rPr lang="fr-FR" sz="900" dirty="0" smtClean="0"/>
              <a:t> </a:t>
            </a:r>
            <a:r>
              <a:rPr lang="fr-FR" sz="900" dirty="0" err="1" smtClean="0"/>
              <a:t>when</a:t>
            </a:r>
            <a:r>
              <a:rPr lang="fr-FR" sz="900" dirty="0" smtClean="0"/>
              <a:t> </a:t>
            </a:r>
            <a:r>
              <a:rPr lang="fr-FR" sz="900" dirty="0" err="1" smtClean="0"/>
              <a:t>another</a:t>
            </a:r>
            <a:r>
              <a:rPr lang="fr-FR" sz="900" dirty="0" smtClean="0"/>
              <a:t> </a:t>
            </a:r>
            <a:r>
              <a:rPr lang="fr-FR" sz="900" dirty="0" err="1" smtClean="0"/>
              <a:t>task</a:t>
            </a:r>
            <a:r>
              <a:rPr lang="fr-FR" sz="900" dirty="0" smtClean="0"/>
              <a:t> </a:t>
            </a:r>
            <a:r>
              <a:rPr lang="fr-FR" sz="900" dirty="0" err="1" smtClean="0"/>
              <a:t>is</a:t>
            </a:r>
            <a:r>
              <a:rPr lang="fr-FR" sz="900" dirty="0" smtClean="0"/>
              <a:t> </a:t>
            </a:r>
            <a:r>
              <a:rPr lang="fr-FR" sz="900" dirty="0" err="1" smtClean="0"/>
              <a:t>performed</a:t>
            </a:r>
            <a:r>
              <a:rPr lang="fr-FR" sz="900" dirty="0" smtClean="0"/>
              <a:t> </a:t>
            </a:r>
            <a:r>
              <a:rPr lang="fr-FR" sz="900" dirty="0" err="1" smtClean="0"/>
              <a:t>simultaneously</a:t>
            </a:r>
            <a:r>
              <a:rPr lang="fr-FR" sz="900" dirty="0" smtClean="0"/>
              <a:t>. </a:t>
            </a:r>
            <a:r>
              <a:rPr lang="fr-FR" sz="900" dirty="0" err="1" smtClean="0"/>
              <a:t>We</a:t>
            </a:r>
            <a:endParaRPr lang="fr-FR" sz="900" dirty="0" smtClean="0"/>
          </a:p>
          <a:p>
            <a:pPr eaLnBrk="1" hangingPunct="1">
              <a:lnSpc>
                <a:spcPct val="90000"/>
              </a:lnSpc>
            </a:pPr>
            <a:r>
              <a:rPr lang="fr-FR" sz="900" dirty="0" err="1" smtClean="0"/>
              <a:t>quantified</a:t>
            </a:r>
            <a:r>
              <a:rPr lang="fr-FR" sz="900" dirty="0" smtClean="0"/>
              <a:t> the converse, i.e., the </a:t>
            </a:r>
            <a:r>
              <a:rPr lang="fr-FR" sz="900" dirty="0" err="1" smtClean="0"/>
              <a:t>effects</a:t>
            </a:r>
            <a:r>
              <a:rPr lang="fr-FR" sz="900" dirty="0" smtClean="0"/>
              <a:t> of </a:t>
            </a:r>
            <a:r>
              <a:rPr lang="fr-FR" sz="900" dirty="0" err="1" smtClean="0"/>
              <a:t>walking</a:t>
            </a:r>
            <a:r>
              <a:rPr lang="fr-FR" sz="900" dirty="0" smtClean="0"/>
              <a:t> on cognitive </a:t>
            </a:r>
            <a:r>
              <a:rPr lang="fr-FR" sz="900" dirty="0" err="1" smtClean="0"/>
              <a:t>abilities</a:t>
            </a:r>
            <a:r>
              <a:rPr lang="fr-FR" sz="900" dirty="0" smtClean="0"/>
              <a:t>, and </a:t>
            </a:r>
            <a:r>
              <a:rPr lang="fr-FR" sz="900" dirty="0" err="1" smtClean="0"/>
              <a:t>determined</a:t>
            </a:r>
            <a:r>
              <a:rPr lang="fr-FR" sz="900" dirty="0" smtClean="0"/>
              <a:t> the </a:t>
            </a:r>
            <a:r>
              <a:rPr lang="fr-FR" sz="900" dirty="0" err="1" smtClean="0"/>
              <a:t>role</a:t>
            </a:r>
            <a:r>
              <a:rPr lang="fr-FR" sz="900" dirty="0" smtClean="0"/>
              <a:t> of</a:t>
            </a:r>
          </a:p>
          <a:p>
            <a:pPr eaLnBrk="1" hangingPunct="1">
              <a:lnSpc>
                <a:spcPct val="90000"/>
              </a:lnSpc>
            </a:pPr>
            <a:r>
              <a:rPr lang="fr-FR" sz="900" dirty="0" err="1" smtClean="0"/>
              <a:t>aging</a:t>
            </a:r>
            <a:r>
              <a:rPr lang="fr-FR" sz="900" dirty="0" smtClean="0"/>
              <a:t> and </a:t>
            </a:r>
            <a:r>
              <a:rPr lang="fr-FR" sz="900" dirty="0" err="1" smtClean="0"/>
              <a:t>executive</a:t>
            </a:r>
            <a:r>
              <a:rPr lang="fr-FR" sz="900" dirty="0" smtClean="0"/>
              <a:t> </a:t>
            </a:r>
            <a:r>
              <a:rPr lang="fr-FR" sz="900" dirty="0" err="1" smtClean="0"/>
              <a:t>function</a:t>
            </a:r>
            <a:r>
              <a:rPr lang="fr-FR" sz="900" dirty="0" smtClean="0"/>
              <a:t> (EF) in </a:t>
            </a:r>
            <a:r>
              <a:rPr lang="fr-FR" sz="900" dirty="0" err="1" smtClean="0"/>
              <a:t>any</a:t>
            </a:r>
            <a:r>
              <a:rPr lang="fr-FR" sz="900" dirty="0" smtClean="0"/>
              <a:t> </a:t>
            </a:r>
            <a:r>
              <a:rPr lang="fr-FR" sz="900" dirty="0" err="1" smtClean="0"/>
              <a:t>observed</a:t>
            </a:r>
            <a:r>
              <a:rPr lang="fr-FR" sz="900" dirty="0" smtClean="0"/>
              <a:t> changes. 276 </a:t>
            </a:r>
            <a:r>
              <a:rPr lang="fr-FR" sz="900" dirty="0" err="1" smtClean="0"/>
              <a:t>healthy</a:t>
            </a:r>
            <a:r>
              <a:rPr lang="fr-FR" sz="900" dirty="0" smtClean="0"/>
              <a:t> </a:t>
            </a:r>
            <a:r>
              <a:rPr lang="fr-FR" sz="900" dirty="0" err="1" smtClean="0"/>
              <a:t>older</a:t>
            </a:r>
            <a:r>
              <a:rPr lang="fr-FR" sz="900" dirty="0" smtClean="0"/>
              <a:t> </a:t>
            </a:r>
            <a:r>
              <a:rPr lang="fr-FR" sz="900" dirty="0" err="1" smtClean="0"/>
              <a:t>adults</a:t>
            </a:r>
            <a:r>
              <a:rPr lang="fr-FR" sz="900" dirty="0" smtClean="0"/>
              <a:t> and 52 </a:t>
            </a:r>
            <a:r>
              <a:rPr lang="fr-FR" sz="900" dirty="0" err="1" smtClean="0"/>
              <a:t>healthy</a:t>
            </a:r>
            <a:endParaRPr lang="fr-FR" sz="900" dirty="0" smtClean="0"/>
          </a:p>
          <a:p>
            <a:pPr eaLnBrk="1" hangingPunct="1">
              <a:lnSpc>
                <a:spcPct val="90000"/>
              </a:lnSpc>
            </a:pPr>
            <a:r>
              <a:rPr lang="fr-FR" sz="900" dirty="0" err="1" smtClean="0"/>
              <a:t>young</a:t>
            </a:r>
            <a:r>
              <a:rPr lang="fr-FR" sz="900" dirty="0" smtClean="0"/>
              <a:t> </a:t>
            </a:r>
            <a:r>
              <a:rPr lang="fr-FR" sz="900" dirty="0" err="1" smtClean="0"/>
              <a:t>adults</a:t>
            </a:r>
            <a:r>
              <a:rPr lang="fr-FR" sz="900" dirty="0" smtClean="0"/>
              <a:t> </a:t>
            </a:r>
            <a:r>
              <a:rPr lang="fr-FR" sz="900" dirty="0" err="1" smtClean="0"/>
              <a:t>performed</a:t>
            </a:r>
            <a:r>
              <a:rPr lang="fr-FR" sz="900" dirty="0" smtClean="0"/>
              <a:t> </a:t>
            </a:r>
            <a:r>
              <a:rPr lang="fr-FR" sz="900" dirty="0" err="1" smtClean="0"/>
              <a:t>three</a:t>
            </a:r>
            <a:r>
              <a:rPr lang="fr-FR" sz="900" dirty="0" smtClean="0"/>
              <a:t> cognitive </a:t>
            </a:r>
            <a:r>
              <a:rPr lang="fr-FR" sz="900" dirty="0" err="1" smtClean="0"/>
              <a:t>tasks</a:t>
            </a:r>
            <a:r>
              <a:rPr lang="fr-FR" sz="900" dirty="0" smtClean="0"/>
              <a:t>, i.e., serial 7 and 3 </a:t>
            </a:r>
            <a:r>
              <a:rPr lang="fr-FR" sz="900" dirty="0" err="1" smtClean="0"/>
              <a:t>subtractions</a:t>
            </a:r>
            <a:r>
              <a:rPr lang="fr-FR" sz="900" dirty="0" smtClean="0"/>
              <a:t> and </a:t>
            </a:r>
            <a:r>
              <a:rPr lang="fr-FR" sz="900" dirty="0" err="1" smtClean="0"/>
              <a:t>phonememonitoring</a:t>
            </a:r>
            <a:r>
              <a:rPr lang="fr-FR" sz="900" dirty="0" smtClean="0"/>
              <a:t>,</a:t>
            </a:r>
          </a:p>
          <a:p>
            <a:pPr eaLnBrk="1" hangingPunct="1">
              <a:lnSpc>
                <a:spcPct val="90000"/>
              </a:lnSpc>
            </a:pPr>
            <a:r>
              <a:rPr lang="fr-FR" sz="900" dirty="0" err="1" smtClean="0"/>
              <a:t>while</a:t>
            </a:r>
            <a:r>
              <a:rPr lang="fr-FR" sz="900" dirty="0" smtClean="0"/>
              <a:t> </a:t>
            </a:r>
            <a:r>
              <a:rPr lang="fr-FR" sz="900" dirty="0" err="1" smtClean="0"/>
              <a:t>sitting</a:t>
            </a:r>
            <a:r>
              <a:rPr lang="fr-FR" sz="900" dirty="0" smtClean="0"/>
              <a:t> and </a:t>
            </a:r>
            <a:r>
              <a:rPr lang="fr-FR" sz="900" dirty="0" err="1" smtClean="0"/>
              <a:t>again</a:t>
            </a:r>
            <a:r>
              <a:rPr lang="fr-FR" sz="900" dirty="0" smtClean="0"/>
              <a:t> </a:t>
            </a:r>
            <a:r>
              <a:rPr lang="fr-FR" sz="900" dirty="0" err="1" smtClean="0"/>
              <a:t>while</a:t>
            </a:r>
            <a:r>
              <a:rPr lang="fr-FR" sz="900" dirty="0" smtClean="0"/>
              <a:t> </a:t>
            </a:r>
            <a:r>
              <a:rPr lang="fr-FR" sz="900" dirty="0" err="1" smtClean="0"/>
              <a:t>walking</a:t>
            </a:r>
            <a:r>
              <a:rPr lang="fr-FR" sz="900" dirty="0" smtClean="0"/>
              <a:t>. </a:t>
            </a:r>
            <a:r>
              <a:rPr lang="fr-FR" sz="900" dirty="0" err="1" smtClean="0"/>
              <a:t>Among</a:t>
            </a:r>
            <a:r>
              <a:rPr lang="fr-FR" sz="900" dirty="0" smtClean="0"/>
              <a:t> the </a:t>
            </a:r>
            <a:r>
              <a:rPr lang="fr-FR" sz="900" dirty="0" err="1" smtClean="0"/>
              <a:t>elderly</a:t>
            </a:r>
            <a:r>
              <a:rPr lang="fr-FR" sz="900" dirty="0" smtClean="0"/>
              <a:t>, </a:t>
            </a:r>
            <a:r>
              <a:rPr lang="fr-FR" sz="900" dirty="0" err="1" smtClean="0"/>
              <a:t>walking</a:t>
            </a:r>
            <a:r>
              <a:rPr lang="fr-FR" sz="900" dirty="0" smtClean="0"/>
              <a:t> </a:t>
            </a:r>
            <a:r>
              <a:rPr lang="fr-FR" sz="900" dirty="0" err="1" smtClean="0"/>
              <a:t>decreased</a:t>
            </a:r>
            <a:endParaRPr lang="fr-FR" sz="900" dirty="0" smtClean="0"/>
          </a:p>
          <a:p>
            <a:pPr eaLnBrk="1" hangingPunct="1">
              <a:lnSpc>
                <a:spcPct val="90000"/>
              </a:lnSpc>
            </a:pPr>
            <a:r>
              <a:rPr lang="fr-FR" sz="900" dirty="0" smtClean="0"/>
              <a:t>performance on serial 3 and 7 </a:t>
            </a:r>
            <a:r>
              <a:rPr lang="fr-FR" sz="900" dirty="0" err="1" smtClean="0"/>
              <a:t>subtractions</a:t>
            </a:r>
            <a:r>
              <a:rPr lang="fr-FR" sz="900" dirty="0" smtClean="0"/>
              <a:t> and the </a:t>
            </a:r>
            <a:r>
              <a:rPr lang="fr-FR" sz="900" dirty="0" err="1" smtClean="0"/>
              <a:t>number</a:t>
            </a:r>
            <a:r>
              <a:rPr lang="fr-FR" sz="900" dirty="0" smtClean="0"/>
              <a:t> of </a:t>
            </a:r>
            <a:r>
              <a:rPr lang="fr-FR" sz="900" dirty="0" err="1" smtClean="0"/>
              <a:t>phonemes</a:t>
            </a:r>
            <a:r>
              <a:rPr lang="fr-FR" sz="900" dirty="0" smtClean="0"/>
              <a:t> </a:t>
            </a:r>
            <a:r>
              <a:rPr lang="fr-FR" sz="900" dirty="0" err="1" smtClean="0"/>
              <a:t>counted</a:t>
            </a:r>
            <a:r>
              <a:rPr lang="fr-FR" sz="900" dirty="0" smtClean="0"/>
              <a:t> (p&lt;0.0001), but</a:t>
            </a:r>
          </a:p>
          <a:p>
            <a:pPr eaLnBrk="1" hangingPunct="1">
              <a:lnSpc>
                <a:spcPct val="90000"/>
              </a:lnSpc>
            </a:pPr>
            <a:r>
              <a:rPr lang="fr-FR" sz="900" dirty="0" err="1" smtClean="0"/>
              <a:t>enhanced</a:t>
            </a:r>
            <a:r>
              <a:rPr lang="fr-FR" sz="900" dirty="0" smtClean="0"/>
              <a:t> content </a:t>
            </a:r>
            <a:r>
              <a:rPr lang="fr-FR" sz="900" dirty="0" err="1" smtClean="0"/>
              <a:t>recall</a:t>
            </a:r>
            <a:r>
              <a:rPr lang="fr-FR" sz="900" dirty="0" smtClean="0"/>
              <a:t>. In </a:t>
            </a:r>
            <a:r>
              <a:rPr lang="fr-FR" sz="900" dirty="0" err="1" smtClean="0"/>
              <a:t>contrast</a:t>
            </a:r>
            <a:r>
              <a:rPr lang="fr-FR" sz="900" dirty="0" smtClean="0"/>
              <a:t>, for the </a:t>
            </a:r>
            <a:r>
              <a:rPr lang="fr-FR" sz="900" dirty="0" err="1" smtClean="0"/>
              <a:t>young</a:t>
            </a:r>
            <a:r>
              <a:rPr lang="fr-FR" sz="900" dirty="0" smtClean="0"/>
              <a:t> </a:t>
            </a:r>
            <a:r>
              <a:rPr lang="fr-FR" sz="900" dirty="0" err="1" smtClean="0"/>
              <a:t>adults</a:t>
            </a:r>
            <a:r>
              <a:rPr lang="fr-FR" sz="900" dirty="0" smtClean="0"/>
              <a:t>, </a:t>
            </a:r>
            <a:r>
              <a:rPr lang="fr-FR" sz="900" dirty="0" err="1" smtClean="0"/>
              <a:t>walking</a:t>
            </a:r>
            <a:r>
              <a:rPr lang="fr-FR" sz="900" dirty="0" smtClean="0"/>
              <a:t> </a:t>
            </a:r>
            <a:r>
              <a:rPr lang="fr-FR" sz="900" dirty="0" err="1" smtClean="0"/>
              <a:t>did</a:t>
            </a:r>
            <a:r>
              <a:rPr lang="fr-FR" sz="900" dirty="0" smtClean="0"/>
              <a:t> not alter serial 3 </a:t>
            </a:r>
            <a:r>
              <a:rPr lang="fr-FR" sz="900" dirty="0" err="1" smtClean="0"/>
              <a:t>subtractions</a:t>
            </a:r>
            <a:r>
              <a:rPr lang="fr-FR" sz="900" dirty="0" smtClean="0"/>
              <a:t>,</a:t>
            </a:r>
          </a:p>
          <a:p>
            <a:pPr eaLnBrk="1" hangingPunct="1">
              <a:lnSpc>
                <a:spcPct val="90000"/>
              </a:lnSpc>
            </a:pPr>
            <a:r>
              <a:rPr lang="fr-FR" sz="900" dirty="0" err="1" smtClean="0"/>
              <a:t>phoneme</a:t>
            </a:r>
            <a:r>
              <a:rPr lang="fr-FR" sz="900" dirty="0" smtClean="0"/>
              <a:t>-monitoring or content </a:t>
            </a:r>
            <a:r>
              <a:rPr lang="fr-FR" sz="900" dirty="0" err="1" smtClean="0"/>
              <a:t>recall</a:t>
            </a:r>
            <a:r>
              <a:rPr lang="fr-FR" sz="900" dirty="0" smtClean="0"/>
              <a:t>, </a:t>
            </a:r>
            <a:r>
              <a:rPr lang="fr-FR" sz="900" dirty="0" err="1" smtClean="0"/>
              <a:t>while</a:t>
            </a:r>
            <a:r>
              <a:rPr lang="fr-FR" sz="900" dirty="0" smtClean="0"/>
              <a:t> serial 7 </a:t>
            </a:r>
            <a:r>
              <a:rPr lang="fr-FR" sz="900" dirty="0" err="1" smtClean="0"/>
              <a:t>subtraction</a:t>
            </a:r>
            <a:r>
              <a:rPr lang="fr-FR" sz="900" dirty="0" smtClean="0"/>
              <a:t> performance </a:t>
            </a:r>
            <a:r>
              <a:rPr lang="fr-FR" sz="900" dirty="0" err="1" smtClean="0"/>
              <a:t>decreased</a:t>
            </a:r>
            <a:r>
              <a:rPr lang="fr-FR" sz="900" dirty="0" smtClean="0"/>
              <a:t> </a:t>
            </a:r>
            <a:r>
              <a:rPr lang="fr-FR" sz="900" dirty="0" err="1" smtClean="0"/>
              <a:t>during</a:t>
            </a:r>
            <a:endParaRPr lang="fr-FR" sz="900" dirty="0" smtClean="0"/>
          </a:p>
          <a:p>
            <a:pPr eaLnBrk="1" hangingPunct="1">
              <a:lnSpc>
                <a:spcPct val="90000"/>
              </a:lnSpc>
            </a:pPr>
            <a:r>
              <a:rPr lang="fr-FR" sz="900" dirty="0" err="1" smtClean="0"/>
              <a:t>walking</a:t>
            </a:r>
            <a:r>
              <a:rPr lang="fr-FR" sz="900" dirty="0" smtClean="0"/>
              <a:t> (p=0.047). </a:t>
            </a:r>
            <a:r>
              <a:rPr lang="fr-FR" sz="900" dirty="0" err="1" smtClean="0"/>
              <a:t>Measures</a:t>
            </a:r>
            <a:r>
              <a:rPr lang="fr-FR" sz="900" dirty="0" smtClean="0"/>
              <a:t> of EF </a:t>
            </a:r>
            <a:r>
              <a:rPr lang="fr-FR" sz="900" dirty="0" err="1" smtClean="0"/>
              <a:t>explained</a:t>
            </a:r>
            <a:r>
              <a:rPr lang="fr-FR" sz="900" dirty="0" smtClean="0"/>
              <a:t> the </a:t>
            </a:r>
            <a:r>
              <a:rPr lang="fr-FR" sz="900" dirty="0" err="1" smtClean="0"/>
              <a:t>age</a:t>
            </a:r>
            <a:r>
              <a:rPr lang="fr-FR" sz="900" dirty="0" smtClean="0"/>
              <a:t>-</a:t>
            </a:r>
            <a:r>
              <a:rPr lang="fr-FR" sz="900" dirty="0" err="1" smtClean="0"/>
              <a:t>associated</a:t>
            </a:r>
            <a:r>
              <a:rPr lang="fr-FR" sz="900" dirty="0" smtClean="0"/>
              <a:t> changes in performance of the</a:t>
            </a:r>
          </a:p>
          <a:p>
            <a:pPr eaLnBrk="1" hangingPunct="1">
              <a:lnSpc>
                <a:spcPct val="90000"/>
              </a:lnSpc>
            </a:pPr>
            <a:r>
              <a:rPr lang="fr-FR" sz="900" dirty="0" smtClean="0"/>
              <a:t>cognitive </a:t>
            </a:r>
            <a:r>
              <a:rPr lang="fr-FR" sz="900" dirty="0" err="1" smtClean="0"/>
              <a:t>task</a:t>
            </a:r>
            <a:r>
              <a:rPr lang="fr-FR" sz="900" dirty="0" smtClean="0"/>
              <a:t> </a:t>
            </a:r>
            <a:r>
              <a:rPr lang="fr-FR" sz="900" dirty="0" err="1" smtClean="0"/>
              <a:t>during</a:t>
            </a:r>
            <a:r>
              <a:rPr lang="fr-FR" sz="900" dirty="0" smtClean="0"/>
              <a:t> </a:t>
            </a:r>
            <a:r>
              <a:rPr lang="fr-FR" sz="900" dirty="0" err="1" smtClean="0"/>
              <a:t>walking</a:t>
            </a:r>
            <a:r>
              <a:rPr lang="fr-FR" sz="900" dirty="0" smtClean="0"/>
              <a:t>. </a:t>
            </a:r>
            <a:r>
              <a:rPr lang="fr-FR" sz="900" dirty="0" err="1" smtClean="0"/>
              <a:t>Findings</a:t>
            </a:r>
            <a:r>
              <a:rPr lang="fr-FR" sz="900" dirty="0" smtClean="0"/>
              <a:t> in </a:t>
            </a:r>
            <a:r>
              <a:rPr lang="fr-FR" sz="900" dirty="0" err="1" smtClean="0"/>
              <a:t>both</a:t>
            </a:r>
            <a:r>
              <a:rPr lang="fr-FR" sz="900" dirty="0" smtClean="0"/>
              <a:t> </a:t>
            </a:r>
            <a:r>
              <a:rPr lang="fr-FR" sz="900" dirty="0" err="1" smtClean="0"/>
              <a:t>young</a:t>
            </a:r>
            <a:r>
              <a:rPr lang="fr-FR" sz="900" dirty="0" smtClean="0"/>
              <a:t> and </a:t>
            </a:r>
            <a:r>
              <a:rPr lang="fr-FR" sz="900" dirty="0" err="1" smtClean="0"/>
              <a:t>old</a:t>
            </a:r>
            <a:r>
              <a:rPr lang="fr-FR" sz="900" dirty="0" smtClean="0"/>
              <a:t> </a:t>
            </a:r>
            <a:r>
              <a:rPr lang="fr-FR" sz="900" dirty="0" err="1" smtClean="0"/>
              <a:t>subjects</a:t>
            </a:r>
            <a:r>
              <a:rPr lang="fr-FR" sz="900" dirty="0" smtClean="0"/>
              <a:t> </a:t>
            </a:r>
            <a:r>
              <a:rPr lang="fr-FR" sz="900" dirty="0" err="1" smtClean="0"/>
              <a:t>underscore</a:t>
            </a:r>
            <a:r>
              <a:rPr lang="fr-FR" sz="900" dirty="0" smtClean="0"/>
              <a:t> the </a:t>
            </a:r>
            <a:r>
              <a:rPr lang="fr-FR" sz="900" dirty="0" err="1" smtClean="0"/>
              <a:t>idea</a:t>
            </a:r>
            <a:r>
              <a:rPr lang="fr-FR" sz="900" dirty="0" smtClean="0"/>
              <a:t> </a:t>
            </a:r>
            <a:r>
              <a:rPr lang="fr-FR" sz="900" dirty="0" err="1" smtClean="0"/>
              <a:t>that</a:t>
            </a:r>
            <a:r>
              <a:rPr lang="fr-FR" sz="900" dirty="0" smtClean="0"/>
              <a:t> </a:t>
            </a:r>
            <a:r>
              <a:rPr lang="fr-FR" sz="900" dirty="0" err="1" smtClean="0"/>
              <a:t>gait</a:t>
            </a:r>
            <a:endParaRPr lang="fr-FR" sz="900" dirty="0" smtClean="0"/>
          </a:p>
          <a:p>
            <a:pPr eaLnBrk="1" hangingPunct="1">
              <a:lnSpc>
                <a:spcPct val="90000"/>
              </a:lnSpc>
            </a:pPr>
            <a:r>
              <a:rPr lang="fr-FR" sz="900" dirty="0" err="1" smtClean="0"/>
              <a:t>is</a:t>
            </a:r>
            <a:r>
              <a:rPr lang="fr-FR" sz="900" dirty="0" smtClean="0"/>
              <a:t> attention-</a:t>
            </a:r>
            <a:r>
              <a:rPr lang="fr-FR" sz="900" dirty="0" err="1" smtClean="0"/>
              <a:t>demanding</a:t>
            </a:r>
            <a:r>
              <a:rPr lang="fr-FR" sz="900" dirty="0" smtClean="0"/>
              <a:t> and </a:t>
            </a:r>
            <a:r>
              <a:rPr lang="fr-FR" sz="900" dirty="0" err="1" smtClean="0"/>
              <a:t>is</a:t>
            </a:r>
            <a:r>
              <a:rPr lang="fr-FR" sz="900" dirty="0" smtClean="0"/>
              <a:t> not a </a:t>
            </a:r>
            <a:r>
              <a:rPr lang="fr-FR" sz="900" dirty="0" err="1" smtClean="0"/>
              <a:t>purely</a:t>
            </a:r>
            <a:r>
              <a:rPr lang="fr-FR" sz="900" dirty="0" smtClean="0"/>
              <a:t> </a:t>
            </a:r>
            <a:r>
              <a:rPr lang="fr-FR" sz="900" dirty="0" err="1" smtClean="0"/>
              <a:t>motor</a:t>
            </a:r>
            <a:r>
              <a:rPr lang="fr-FR" sz="900" dirty="0" smtClean="0"/>
              <a:t> </a:t>
            </a:r>
            <a:r>
              <a:rPr lang="fr-FR" sz="900" dirty="0" err="1" smtClean="0"/>
              <a:t>task</a:t>
            </a:r>
            <a:r>
              <a:rPr lang="fr-FR" sz="900" dirty="0" smtClean="0"/>
              <a:t>. </a:t>
            </a:r>
            <a:r>
              <a:rPr lang="fr-FR" sz="900" dirty="0" err="1" smtClean="0"/>
              <a:t>Even</a:t>
            </a:r>
            <a:r>
              <a:rPr lang="fr-FR" sz="900" dirty="0" smtClean="0"/>
              <a:t> </a:t>
            </a:r>
            <a:r>
              <a:rPr lang="fr-FR" sz="900" dirty="0" err="1" smtClean="0"/>
              <a:t>young</a:t>
            </a:r>
            <a:r>
              <a:rPr lang="fr-FR" sz="900" dirty="0" smtClean="0"/>
              <a:t>, </a:t>
            </a:r>
            <a:r>
              <a:rPr lang="fr-FR" sz="900" dirty="0" err="1" smtClean="0"/>
              <a:t>healthy</a:t>
            </a:r>
            <a:r>
              <a:rPr lang="fr-FR" sz="900" dirty="0" smtClean="0"/>
              <a:t> </a:t>
            </a:r>
            <a:r>
              <a:rPr lang="fr-FR" sz="900" dirty="0" err="1" smtClean="0"/>
              <a:t>adults</a:t>
            </a:r>
            <a:r>
              <a:rPr lang="fr-FR" sz="900" dirty="0" smtClean="0"/>
              <a:t> </a:t>
            </a:r>
            <a:r>
              <a:rPr lang="fr-FR" sz="900" dirty="0" err="1" smtClean="0"/>
              <a:t>demonstrate</a:t>
            </a:r>
            <a:endParaRPr lang="fr-FR" sz="900" dirty="0" smtClean="0"/>
          </a:p>
          <a:p>
            <a:pPr eaLnBrk="1" hangingPunct="1">
              <a:lnSpc>
                <a:spcPct val="90000"/>
              </a:lnSpc>
            </a:pPr>
            <a:r>
              <a:rPr lang="fr-FR" sz="900" dirty="0" err="1" smtClean="0"/>
              <a:t>decreased</a:t>
            </a:r>
            <a:r>
              <a:rPr lang="fr-FR" sz="900" dirty="0" smtClean="0"/>
              <a:t> cognitive performance </a:t>
            </a:r>
            <a:r>
              <a:rPr lang="fr-FR" sz="900" dirty="0" err="1" smtClean="0"/>
              <a:t>while</a:t>
            </a:r>
            <a:r>
              <a:rPr lang="fr-FR" sz="900" dirty="0" smtClean="0"/>
              <a:t> </a:t>
            </a:r>
            <a:r>
              <a:rPr lang="fr-FR" sz="900" dirty="0" err="1" smtClean="0"/>
              <a:t>walking</a:t>
            </a:r>
            <a:r>
              <a:rPr lang="fr-FR" sz="900" dirty="0" smtClean="0"/>
              <a:t>, </a:t>
            </a:r>
            <a:r>
              <a:rPr lang="fr-FR" sz="900" dirty="0" err="1" smtClean="0"/>
              <a:t>when</a:t>
            </a:r>
            <a:r>
              <a:rPr lang="fr-FR" sz="900" dirty="0" smtClean="0"/>
              <a:t> the cognitive </a:t>
            </a:r>
            <a:r>
              <a:rPr lang="fr-FR" sz="900" dirty="0" err="1" smtClean="0"/>
              <a:t>task</a:t>
            </a:r>
            <a:r>
              <a:rPr lang="fr-FR" sz="900" dirty="0" smtClean="0"/>
              <a:t> </a:t>
            </a:r>
            <a:r>
              <a:rPr lang="fr-FR" sz="900" dirty="0" err="1" smtClean="0"/>
              <a:t>is</a:t>
            </a:r>
            <a:r>
              <a:rPr lang="fr-FR" sz="900" dirty="0" smtClean="0"/>
              <a:t> </a:t>
            </a:r>
            <a:r>
              <a:rPr lang="fr-FR" sz="900" dirty="0" err="1" smtClean="0"/>
              <a:t>sufficiently</a:t>
            </a:r>
            <a:r>
              <a:rPr lang="fr-FR" sz="900" dirty="0" smtClean="0"/>
              <a:t> </a:t>
            </a:r>
            <a:r>
              <a:rPr lang="fr-FR" sz="900" dirty="0" err="1" smtClean="0"/>
              <a:t>difficult</a:t>
            </a:r>
            <a:r>
              <a:rPr lang="fr-FR" sz="900" dirty="0" smtClean="0"/>
              <a:t>.</a:t>
            </a:r>
          </a:p>
          <a:p>
            <a:pPr eaLnBrk="1" hangingPunct="1">
              <a:lnSpc>
                <a:spcPct val="90000"/>
              </a:lnSpc>
            </a:pPr>
            <a:r>
              <a:rPr lang="fr-FR" sz="900" dirty="0" smtClean="0"/>
              <a:t>Age-</a:t>
            </a:r>
            <a:r>
              <a:rPr lang="fr-FR" sz="900" dirty="0" err="1" smtClean="0"/>
              <a:t>associated</a:t>
            </a:r>
            <a:r>
              <a:rPr lang="fr-FR" sz="900" dirty="0" smtClean="0"/>
              <a:t> </a:t>
            </a:r>
            <a:r>
              <a:rPr lang="fr-FR" sz="900" dirty="0" err="1" smtClean="0"/>
              <a:t>declines</a:t>
            </a:r>
            <a:r>
              <a:rPr lang="fr-FR" sz="900" dirty="0" smtClean="0"/>
              <a:t> in EF </a:t>
            </a:r>
            <a:r>
              <a:rPr lang="fr-FR" sz="900" dirty="0" err="1" smtClean="0"/>
              <a:t>apparently</a:t>
            </a:r>
            <a:r>
              <a:rPr lang="fr-FR" sz="900" dirty="0" smtClean="0"/>
              <a:t> </a:t>
            </a:r>
            <a:r>
              <a:rPr lang="fr-FR" sz="900" dirty="0" err="1" smtClean="0"/>
              <a:t>contribute</a:t>
            </a:r>
            <a:r>
              <a:rPr lang="fr-FR" sz="900" dirty="0" smtClean="0"/>
              <a:t> to the </a:t>
            </a:r>
            <a:r>
              <a:rPr lang="fr-FR" sz="900" dirty="0" err="1" smtClean="0"/>
              <a:t>difference</a:t>
            </a:r>
            <a:r>
              <a:rPr lang="fr-FR" sz="900" dirty="0" smtClean="0"/>
              <a:t> in dual </a:t>
            </a:r>
            <a:r>
              <a:rPr lang="fr-FR" sz="900" dirty="0" err="1" smtClean="0"/>
              <a:t>tasking</a:t>
            </a:r>
            <a:r>
              <a:rPr lang="fr-FR" sz="900" dirty="0" smtClean="0"/>
              <a:t> </a:t>
            </a:r>
            <a:r>
              <a:rPr lang="fr-FR" sz="900" dirty="0" err="1" smtClean="0"/>
              <a:t>abilities</a:t>
            </a:r>
            <a:r>
              <a:rPr lang="fr-FR" sz="900" dirty="0" smtClean="0"/>
              <a:t> </a:t>
            </a:r>
            <a:r>
              <a:rPr lang="fr-FR" sz="900" dirty="0" err="1" smtClean="0"/>
              <a:t>during</a:t>
            </a:r>
            <a:endParaRPr lang="fr-FR" sz="900" dirty="0" smtClean="0"/>
          </a:p>
          <a:p>
            <a:pPr eaLnBrk="1" hangingPunct="1">
              <a:lnSpc>
                <a:spcPct val="90000"/>
              </a:lnSpc>
            </a:pPr>
            <a:r>
              <a:rPr lang="fr-FR" sz="900" dirty="0" err="1" smtClean="0"/>
              <a:t>walking</a:t>
            </a:r>
            <a:r>
              <a:rPr lang="fr-FR" sz="900" dirty="0" smtClean="0"/>
              <a:t> </a:t>
            </a:r>
            <a:r>
              <a:rPr lang="fr-FR" sz="900" dirty="0" err="1" smtClean="0"/>
              <a:t>between</a:t>
            </a:r>
            <a:r>
              <a:rPr lang="fr-FR" sz="900" dirty="0" smtClean="0"/>
              <a:t> </a:t>
            </a:r>
            <a:r>
              <a:rPr lang="fr-FR" sz="900" dirty="0" err="1" smtClean="0"/>
              <a:t>young</a:t>
            </a:r>
            <a:r>
              <a:rPr lang="fr-FR" sz="900" dirty="0" smtClean="0"/>
              <a:t> and </a:t>
            </a:r>
            <a:r>
              <a:rPr lang="fr-FR" sz="900" dirty="0" err="1" smtClean="0"/>
              <a:t>older</a:t>
            </a:r>
            <a:r>
              <a:rPr lang="fr-FR" sz="900" dirty="0" smtClean="0"/>
              <a:t> </a:t>
            </a:r>
            <a:r>
              <a:rPr lang="fr-FR" sz="900" dirty="0" err="1" smtClean="0"/>
              <a:t>adults</a:t>
            </a:r>
            <a:r>
              <a:rPr lang="fr-FR" sz="900" dirty="0" smtClean="0"/>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29293" y="801567"/>
            <a:ext cx="4599415" cy="3196003"/>
          </a:xfrm>
          <a:ln w="12700" cap="flat">
            <a:solidFill>
              <a:schemeClr val="tx1"/>
            </a:solidFill>
          </a:ln>
        </p:spPr>
      </p:sp>
      <p:sp>
        <p:nvSpPr>
          <p:cNvPr id="71682" name="Rectangle 3"/>
          <p:cNvSpPr>
            <a:spLocks noGrp="1" noChangeArrowheads="1"/>
          </p:cNvSpPr>
          <p:nvPr>
            <p:ph type="body" idx="1"/>
          </p:nvPr>
        </p:nvSpPr>
        <p:spPr>
          <a:xfrm>
            <a:off x="914189" y="4359520"/>
            <a:ext cx="5029622" cy="3868615"/>
          </a:xfrm>
          <a:noFill/>
          <a:ln/>
        </p:spPr>
        <p:txBody>
          <a:bodyPr lIns="90487" tIns="44450" rIns="90487" bIns="44450"/>
          <a:lstStyle/>
          <a:p>
            <a:pPr eaLnBrk="1" hangingPunct="1"/>
            <a:endParaRPr lang="fr-FR"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67FDC2-4416-4558-B7A4-FB65C1A1B64E}" type="slidenum">
              <a:rPr lang="fr-FR"/>
              <a:pPr/>
              <a:t>66</a:t>
            </a:fld>
            <a:endParaRPr lang="fr-FR"/>
          </a:p>
        </p:txBody>
      </p:sp>
      <p:sp>
        <p:nvSpPr>
          <p:cNvPr id="434178" name="Rectangle 2"/>
          <p:cNvSpPr>
            <a:spLocks noGrp="1" noRot="1" noChangeAspect="1" noChangeArrowheads="1" noTextEdit="1"/>
          </p:cNvSpPr>
          <p:nvPr>
            <p:ph type="sldImg"/>
          </p:nvPr>
        </p:nvSpPr>
        <p:spPr>
          <a:ln/>
        </p:spPr>
      </p:sp>
      <p:sp>
        <p:nvSpPr>
          <p:cNvPr id="434179" name="Rectangle 3"/>
          <p:cNvSpPr>
            <a:spLocks noGrp="1" noChangeArrowheads="1"/>
          </p:cNvSpPr>
          <p:nvPr>
            <p:ph type="body" idx="1"/>
          </p:nvPr>
        </p:nvSpPr>
        <p:spPr/>
        <p:txBody>
          <a:bodyPr/>
          <a:lstStyle/>
          <a:p>
            <a:r>
              <a:rPr lang="fr-FR"/>
              <a:t>Falls Efficacy Scale International</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4E0EAE-8125-49F6-A93C-E9A90CF12DE9}" type="slidenum">
              <a:rPr lang="fr-FR"/>
              <a:pPr/>
              <a:t>69</a:t>
            </a:fld>
            <a:endParaRPr lang="fr-FR"/>
          </a:p>
        </p:txBody>
      </p:sp>
      <p:sp>
        <p:nvSpPr>
          <p:cNvPr id="391170" name="Rectangle 2"/>
          <p:cNvSpPr>
            <a:spLocks noGrp="1" noRot="1" noChangeAspect="1" noChangeArrowheads="1" noTextEdit="1"/>
          </p:cNvSpPr>
          <p:nvPr>
            <p:ph type="sldImg"/>
          </p:nvPr>
        </p:nvSpPr>
        <p:spPr>
          <a:ln/>
        </p:spPr>
      </p:sp>
      <p:sp>
        <p:nvSpPr>
          <p:cNvPr id="391171" name="Rectangle 3"/>
          <p:cNvSpPr>
            <a:spLocks noGrp="1" noChangeArrowheads="1"/>
          </p:cNvSpPr>
          <p:nvPr>
            <p:ph type="body" idx="1"/>
          </p:nvPr>
        </p:nvSpPr>
        <p:spPr>
          <a:xfrm>
            <a:off x="914400" y="4343400"/>
            <a:ext cx="5029200" cy="4114800"/>
          </a:xfrm>
        </p:spPr>
        <p:txBody>
          <a:bodyPr/>
          <a:lstStyle/>
          <a:p>
            <a:r>
              <a:rPr lang="fr-FR"/>
              <a:t>. Epub 2008 Sep 23.</a:t>
            </a:r>
            <a:endParaRPr lang="fr-FR" b="1"/>
          </a:p>
          <a:p>
            <a:r>
              <a:rPr lang="fr-FR" b="1"/>
              <a:t>[Potentially inappropriate medications in the elderly: a list adapted to French medical practice]</a:t>
            </a:r>
          </a:p>
          <a:p>
            <a:r>
              <a:rPr lang="fr-FR"/>
              <a:t>[Article in French]</a:t>
            </a:r>
            <a:endParaRPr lang="fr-FR">
              <a:hlinkClick r:id="rId3"/>
            </a:endParaRPr>
          </a:p>
          <a:p>
            <a:r>
              <a:rPr lang="fr-FR">
                <a:hlinkClick r:id="rId3"/>
              </a:rPr>
              <a:t>Laroche ML</a:t>
            </a:r>
            <a:r>
              <a:rPr lang="fr-FR"/>
              <a:t>, et al. Rev Med Interne. 2009;30:592-601</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19D232-3D4D-4B2D-A203-CA0BAC02DC1F}" type="slidenum">
              <a:rPr lang="fr-FR"/>
              <a:pPr/>
              <a:t>77</a:t>
            </a:fld>
            <a:endParaRPr lang="fr-FR"/>
          </a:p>
        </p:txBody>
      </p:sp>
      <p:sp>
        <p:nvSpPr>
          <p:cNvPr id="374786" name="Rectangle 2"/>
          <p:cNvSpPr>
            <a:spLocks noGrp="1" noRot="1" noChangeAspect="1" noChangeArrowheads="1" noTextEdit="1"/>
          </p:cNvSpPr>
          <p:nvPr>
            <p:ph type="sldImg"/>
          </p:nvPr>
        </p:nvSpPr>
        <p:spPr>
          <a:ln/>
        </p:spPr>
      </p:sp>
      <p:sp>
        <p:nvSpPr>
          <p:cNvPr id="374787" name="Rectangle 3"/>
          <p:cNvSpPr>
            <a:spLocks noGrp="1" noChangeArrowheads="1"/>
          </p:cNvSpPr>
          <p:nvPr>
            <p:ph type="body" idx="1"/>
          </p:nvPr>
        </p:nvSpPr>
        <p:spPr/>
        <p:txBody>
          <a:bodyPr/>
          <a:lstStyle/>
          <a:p>
            <a:pPr>
              <a:lnSpc>
                <a:spcPct val="90000"/>
              </a:lnSpc>
            </a:pPr>
            <a:r>
              <a:rPr lang="en-US" sz="1000"/>
              <a:t>J Am Geriatr Soc. 2008 Apr;56(4):600-8. Epub 2008 Feb 7. Links</a:t>
            </a:r>
          </a:p>
          <a:p>
            <a:pPr>
              <a:lnSpc>
                <a:spcPct val="90000"/>
              </a:lnSpc>
            </a:pPr>
            <a:r>
              <a:rPr lang="en-US" sz="1000"/>
              <a:t>Effectiveness of falls clinics: an evaluation of outcomes and client adherence to recommended interventions.Hill KD, Moore KJ, Dorevitch MI, Day LM.</a:t>
            </a:r>
          </a:p>
          <a:p>
            <a:pPr>
              <a:lnSpc>
                <a:spcPct val="90000"/>
              </a:lnSpc>
            </a:pPr>
            <a:r>
              <a:rPr lang="en-US" sz="1000"/>
              <a:t>Preventive and Public Health Division, National Ageing Research Institute, Parkville, Victoria, Australia. k.hill@nari.unimelb.edu.au</a:t>
            </a:r>
          </a:p>
          <a:p>
            <a:pPr>
              <a:lnSpc>
                <a:spcPct val="90000"/>
              </a:lnSpc>
            </a:pPr>
            <a:endParaRPr lang="en-US" sz="1000"/>
          </a:p>
          <a:p>
            <a:pPr>
              <a:lnSpc>
                <a:spcPct val="90000"/>
              </a:lnSpc>
            </a:pPr>
            <a:r>
              <a:rPr lang="en-US" sz="1000"/>
              <a:t>OBJECTIVES: To evaluate outcomes associated with falls clinic programs. DESIGN: Longitudinal. SETTING: Thirteen outpatient falls clinics in Victoria, Australia. PARTICIPANTS: Four hundred fifty-four people referred for clinic assessment (mean age+/-standard deviation 77.9+/-8.8; 73% female). INTERVENTION: After assessment, multifactorial interventions were organized to address identified risk factors. MEASUREMENTS: A Minimum Data Set was developed and used across all clinics to derive common data on falls, falls injuries, and secondary measures associated with falls risk, including balance, falls efficacy, gait, leg strength, function, and activity. All measures were repeated 6 months later. RESULTS: Clients had a high risk of falls, with 78% having had falls in the preceding 6 months (63% multiple fallers, 10% experiencing fractures from the falls). An average of 7.6+/-2.8 falls risk factors were identified per client. The clinic team organized an average of 5.7+/-2.3 new or additional interventions per client. Sixty-one percent of eligible clients returned for the 6-month assessment. At this time, there was more than a 50% reduction in falls, multiple falls, and fall injuries (P &lt; or = .004) and small but significant improvements evident on secondary measures of balance, leg strength, gait speed, and confidence outcomes (P &lt; .006). Average adherence to recommendations was 74.3%. Factors associated with higher adherence included being male, younger than 65, living with others, and having a caregiver (P &lt; .05). CONCLUSION: This large multicenter study identified high falls risk of older people referred to falls clinics, the multifactorial nature of their presenting problems and provides preliminary evidence of positive outcomes after falls clinic management</a:t>
            </a:r>
          </a:p>
          <a:p>
            <a:pPr>
              <a:lnSpc>
                <a:spcPct val="90000"/>
              </a:lnSpc>
            </a:pPr>
            <a:endParaRPr lang="fr-FR" sz="10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35C38897-B5EC-4C47-9206-56D6FA086022}" type="slidenum">
              <a:rPr lang="fr-FR"/>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3C80F821-8473-4191-B38D-0D1DC386E227}" type="slidenum">
              <a:rPr lang="fr-FR"/>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0793A14F-F9A3-410E-AD89-C62600C0CC35}" type="slidenum">
              <a:rPr lang="fr-FR"/>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endParaRPr lang="fr-FR"/>
          </a:p>
        </p:txBody>
      </p:sp>
      <p:sp>
        <p:nvSpPr>
          <p:cNvPr id="7" name="Espace réservé du numéro de diapositive 6"/>
          <p:cNvSpPr>
            <a:spLocks noGrp="1"/>
          </p:cNvSpPr>
          <p:nvPr>
            <p:ph type="sldNum" sz="quarter" idx="12"/>
          </p:nvPr>
        </p:nvSpPr>
        <p:spPr/>
        <p:txBody>
          <a:bodyPr/>
          <a:lstStyle>
            <a:lvl1pPr>
              <a:defRPr/>
            </a:lvl1pPr>
          </a:lstStyle>
          <a:p>
            <a:fld id="{8E93BEA2-6A75-41E5-80AD-8C0047368FFD}" type="slidenum">
              <a:rPr lang="fr-FR"/>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lvl1pPr>
              <a:defRPr/>
            </a:lvl1pPr>
          </a:lstStyle>
          <a:p>
            <a:endParaRPr lang="fr-FR"/>
          </a:p>
        </p:txBody>
      </p:sp>
      <p:sp>
        <p:nvSpPr>
          <p:cNvPr id="8" name="Espace réservé du pied de page 7"/>
          <p:cNvSpPr>
            <a:spLocks noGrp="1"/>
          </p:cNvSpPr>
          <p:nvPr>
            <p:ph type="ftr" sz="quarter" idx="11"/>
          </p:nvPr>
        </p:nvSpPr>
        <p:spPr/>
        <p:txBody>
          <a:bodyPr/>
          <a:lstStyle>
            <a:lvl1pPr>
              <a:defRPr/>
            </a:lvl1pPr>
          </a:lstStyle>
          <a:p>
            <a:endParaRPr lang="fr-FR"/>
          </a:p>
        </p:txBody>
      </p:sp>
      <p:sp>
        <p:nvSpPr>
          <p:cNvPr id="9" name="Espace réservé du numéro de diapositive 8"/>
          <p:cNvSpPr>
            <a:spLocks noGrp="1"/>
          </p:cNvSpPr>
          <p:nvPr>
            <p:ph type="sldNum" sz="quarter" idx="12"/>
          </p:nvPr>
        </p:nvSpPr>
        <p:spPr/>
        <p:txBody>
          <a:bodyPr/>
          <a:lstStyle>
            <a:lvl1pPr>
              <a:defRPr/>
            </a:lvl1pPr>
          </a:lstStyle>
          <a:p>
            <a:fld id="{9368EB28-CA94-4A1F-AD09-C6EFF15086C6}" type="slidenum">
              <a:rPr lang="fr-FR"/>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lvl1pPr>
              <a:defRPr/>
            </a:lvl1pPr>
          </a:lstStyle>
          <a:p>
            <a:endParaRPr lang="fr-FR"/>
          </a:p>
        </p:txBody>
      </p:sp>
      <p:sp>
        <p:nvSpPr>
          <p:cNvPr id="4" name="Espace réservé du pied de page 3"/>
          <p:cNvSpPr>
            <a:spLocks noGrp="1"/>
          </p:cNvSpPr>
          <p:nvPr>
            <p:ph type="ftr" sz="quarter" idx="11"/>
          </p:nvPr>
        </p:nvSpPr>
        <p:spPr/>
        <p:txBody>
          <a:bodyPr/>
          <a:lstStyle>
            <a:lvl1pPr>
              <a:defRPr/>
            </a:lvl1pPr>
          </a:lstStyle>
          <a:p>
            <a:endParaRPr lang="fr-FR"/>
          </a:p>
        </p:txBody>
      </p:sp>
      <p:sp>
        <p:nvSpPr>
          <p:cNvPr id="5" name="Espace réservé du numéro de diapositive 4"/>
          <p:cNvSpPr>
            <a:spLocks noGrp="1"/>
          </p:cNvSpPr>
          <p:nvPr>
            <p:ph type="sldNum" sz="quarter" idx="12"/>
          </p:nvPr>
        </p:nvSpPr>
        <p:spPr/>
        <p:txBody>
          <a:bodyPr/>
          <a:lstStyle>
            <a:lvl1pPr>
              <a:defRPr/>
            </a:lvl1pPr>
          </a:lstStyle>
          <a:p>
            <a:fld id="{E0CA2605-A37A-433B-81F8-9F3FF35555A2}" type="slidenum">
              <a:rPr lang="fr-FR"/>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fr-FR"/>
          </a:p>
        </p:txBody>
      </p:sp>
      <p:sp>
        <p:nvSpPr>
          <p:cNvPr id="3" name="Espace réservé du pied de page 2"/>
          <p:cNvSpPr>
            <a:spLocks noGrp="1"/>
          </p:cNvSpPr>
          <p:nvPr>
            <p:ph type="ftr" sz="quarter" idx="11"/>
          </p:nvPr>
        </p:nvSpPr>
        <p:spPr/>
        <p:txBody>
          <a:bodyPr/>
          <a:lstStyle>
            <a:lvl1pPr>
              <a:defRPr/>
            </a:lvl1pPr>
          </a:lstStyle>
          <a:p>
            <a:endParaRPr lang="fr-FR"/>
          </a:p>
        </p:txBody>
      </p:sp>
      <p:sp>
        <p:nvSpPr>
          <p:cNvPr id="4" name="Espace réservé du numéro de diapositive 3"/>
          <p:cNvSpPr>
            <a:spLocks noGrp="1"/>
          </p:cNvSpPr>
          <p:nvPr>
            <p:ph type="sldNum" sz="quarter" idx="12"/>
          </p:nvPr>
        </p:nvSpPr>
        <p:spPr/>
        <p:txBody>
          <a:bodyPr/>
          <a:lstStyle>
            <a:lvl1pPr>
              <a:defRPr/>
            </a:lvl1pPr>
          </a:lstStyle>
          <a:p>
            <a:fld id="{FE9448BF-8A97-426C-9A43-39D1B5BFEEB6}" type="slidenum">
              <a:rPr lang="fr-FR"/>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endParaRPr lang="fr-FR"/>
          </a:p>
        </p:txBody>
      </p:sp>
      <p:sp>
        <p:nvSpPr>
          <p:cNvPr id="7" name="Espace réservé du numéro de diapositive 6"/>
          <p:cNvSpPr>
            <a:spLocks noGrp="1"/>
          </p:cNvSpPr>
          <p:nvPr>
            <p:ph type="sldNum" sz="quarter" idx="12"/>
          </p:nvPr>
        </p:nvSpPr>
        <p:spPr/>
        <p:txBody>
          <a:bodyPr/>
          <a:lstStyle>
            <a:lvl1pPr>
              <a:defRPr/>
            </a:lvl1pPr>
          </a:lstStyle>
          <a:p>
            <a:fld id="{9B614C20-CD1D-4AE7-81EA-F1B24C5C092E}" type="slidenum">
              <a:rPr lang="fr-FR"/>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endParaRPr lang="fr-FR"/>
          </a:p>
        </p:txBody>
      </p:sp>
      <p:sp>
        <p:nvSpPr>
          <p:cNvPr id="7" name="Espace réservé du numéro de diapositive 6"/>
          <p:cNvSpPr>
            <a:spLocks noGrp="1"/>
          </p:cNvSpPr>
          <p:nvPr>
            <p:ph type="sldNum" sz="quarter" idx="12"/>
          </p:nvPr>
        </p:nvSpPr>
        <p:spPr/>
        <p:txBody>
          <a:bodyPr/>
          <a:lstStyle>
            <a:lvl1pPr>
              <a:defRPr/>
            </a:lvl1pPr>
          </a:lstStyle>
          <a:p>
            <a:fld id="{F22B0E35-82C4-4F26-B0A7-F697766C7F37}" type="slidenum">
              <a:rPr lang="fr-FR"/>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D364F0DE-7E4D-478F-BABA-42F145B4CB20}" type="slidenum">
              <a:rPr lang="fr-FR"/>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9D140E5E-277C-4929-84C5-CD14184C34EB}" type="slidenum">
              <a:rPr lang="fr-FR"/>
              <a:pPr/>
              <a:t>‹#›</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re. Texte et image de la bibliothèque">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57200" y="1600200"/>
            <a:ext cx="4038600" cy="45259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image de la bibliothèque 3"/>
          <p:cNvSpPr>
            <a:spLocks noGrp="1"/>
          </p:cNvSpPr>
          <p:nvPr>
            <p:ph type="clipArt" sz="half" idx="2"/>
          </p:nvPr>
        </p:nvSpPr>
        <p:spPr>
          <a:xfrm>
            <a:off x="4648200" y="1600200"/>
            <a:ext cx="4038600" cy="4525963"/>
          </a:xfrm>
        </p:spPr>
        <p:txBody>
          <a:bodyPr/>
          <a:lstStyle/>
          <a:p>
            <a:endParaRPr lang="fr-FR"/>
          </a:p>
        </p:txBody>
      </p:sp>
      <p:sp>
        <p:nvSpPr>
          <p:cNvPr id="5" name="Espace réservé de la date 4"/>
          <p:cNvSpPr>
            <a:spLocks noGrp="1"/>
          </p:cNvSpPr>
          <p:nvPr>
            <p:ph type="dt" sz="half" idx="10"/>
          </p:nvPr>
        </p:nvSpPr>
        <p:spPr>
          <a:xfrm>
            <a:off x="457200" y="6245225"/>
            <a:ext cx="2133600" cy="476250"/>
          </a:xfrm>
        </p:spPr>
        <p:txBody>
          <a:bodyPr/>
          <a:lstStyle>
            <a:lvl1pPr>
              <a:defRPr/>
            </a:lvl1pPr>
          </a:lstStyle>
          <a:p>
            <a:endParaRPr lang="fr-FR"/>
          </a:p>
        </p:txBody>
      </p:sp>
      <p:sp>
        <p:nvSpPr>
          <p:cNvPr id="6" name="Espace réservé du pied de page 5"/>
          <p:cNvSpPr>
            <a:spLocks noGrp="1"/>
          </p:cNvSpPr>
          <p:nvPr>
            <p:ph type="ftr" sz="quarter" idx="11"/>
          </p:nvPr>
        </p:nvSpPr>
        <p:spPr>
          <a:xfrm>
            <a:off x="3124200" y="6245225"/>
            <a:ext cx="2895600" cy="476250"/>
          </a:xfrm>
        </p:spPr>
        <p:txBody>
          <a:bodyPr/>
          <a:lstStyle>
            <a:lvl1pPr>
              <a:defRPr/>
            </a:lvl1pPr>
          </a:lstStyle>
          <a:p>
            <a:endParaRPr lang="fr-FR"/>
          </a:p>
        </p:txBody>
      </p:sp>
      <p:sp>
        <p:nvSpPr>
          <p:cNvPr id="7" name="Espace réservé du numéro de diapositive 6"/>
          <p:cNvSpPr>
            <a:spLocks noGrp="1"/>
          </p:cNvSpPr>
          <p:nvPr>
            <p:ph type="sldNum" sz="quarter" idx="12"/>
          </p:nvPr>
        </p:nvSpPr>
        <p:spPr>
          <a:xfrm>
            <a:off x="6553200" y="6245225"/>
            <a:ext cx="2133600" cy="476250"/>
          </a:xfrm>
        </p:spPr>
        <p:txBody>
          <a:bodyPr/>
          <a:lstStyle>
            <a:lvl1pPr>
              <a:defRPr/>
            </a:lvl1pPr>
          </a:lstStyle>
          <a:p>
            <a:fld id="{060A711E-3C03-416F-8192-E93E5CE53381}" type="slidenum">
              <a:rPr lang="fr-FR"/>
              <a:pPr/>
              <a:t>‹#›</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57200" y="1600200"/>
            <a:ext cx="4038600" cy="45259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457200" y="6245225"/>
            <a:ext cx="2133600" cy="476250"/>
          </a:xfrm>
        </p:spPr>
        <p:txBody>
          <a:bodyPr/>
          <a:lstStyle>
            <a:lvl1pPr>
              <a:defRPr/>
            </a:lvl1pPr>
          </a:lstStyle>
          <a:p>
            <a:endParaRPr lang="fr-FR"/>
          </a:p>
        </p:txBody>
      </p:sp>
      <p:sp>
        <p:nvSpPr>
          <p:cNvPr id="6" name="Espace réservé du pied de page 5"/>
          <p:cNvSpPr>
            <a:spLocks noGrp="1"/>
          </p:cNvSpPr>
          <p:nvPr>
            <p:ph type="ftr" sz="quarter" idx="11"/>
          </p:nvPr>
        </p:nvSpPr>
        <p:spPr>
          <a:xfrm>
            <a:off x="3124200" y="6245225"/>
            <a:ext cx="2895600" cy="476250"/>
          </a:xfrm>
        </p:spPr>
        <p:txBody>
          <a:bodyPr/>
          <a:lstStyle>
            <a:lvl1pPr>
              <a:defRPr/>
            </a:lvl1pPr>
          </a:lstStyle>
          <a:p>
            <a:endParaRPr lang="fr-FR"/>
          </a:p>
        </p:txBody>
      </p:sp>
      <p:sp>
        <p:nvSpPr>
          <p:cNvPr id="7" name="Espace réservé du numéro de diapositive 6"/>
          <p:cNvSpPr>
            <a:spLocks noGrp="1"/>
          </p:cNvSpPr>
          <p:nvPr>
            <p:ph type="sldNum" sz="quarter" idx="12"/>
          </p:nvPr>
        </p:nvSpPr>
        <p:spPr>
          <a:xfrm>
            <a:off x="6553200" y="6245225"/>
            <a:ext cx="2133600" cy="476250"/>
          </a:xfrm>
        </p:spPr>
        <p:txBody>
          <a:bodyPr/>
          <a:lstStyle>
            <a:lvl1pPr>
              <a:defRPr/>
            </a:lvl1pPr>
          </a:lstStyle>
          <a:p>
            <a:fld id="{1DF0610C-0099-4193-AFDB-65F3A3D2DB23}" type="slidenum">
              <a:rPr lang="fr-FR"/>
              <a:pPr/>
              <a:t>‹#›</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hart">
  <p:cSld name="Titre. Texte et diagramme">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57200" y="1600200"/>
            <a:ext cx="4038600" cy="45259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graphique 3"/>
          <p:cNvSpPr>
            <a:spLocks noGrp="1"/>
          </p:cNvSpPr>
          <p:nvPr>
            <p:ph type="chart" sz="half" idx="2"/>
          </p:nvPr>
        </p:nvSpPr>
        <p:spPr>
          <a:xfrm>
            <a:off x="4648200" y="1600200"/>
            <a:ext cx="4038600" cy="4525963"/>
          </a:xfrm>
        </p:spPr>
        <p:txBody>
          <a:bodyPr/>
          <a:lstStyle/>
          <a:p>
            <a:endParaRPr lang="fr-FR"/>
          </a:p>
        </p:txBody>
      </p:sp>
      <p:sp>
        <p:nvSpPr>
          <p:cNvPr id="5" name="Espace réservé de la date 4"/>
          <p:cNvSpPr>
            <a:spLocks noGrp="1"/>
          </p:cNvSpPr>
          <p:nvPr>
            <p:ph type="dt" sz="half" idx="10"/>
          </p:nvPr>
        </p:nvSpPr>
        <p:spPr>
          <a:xfrm>
            <a:off x="457200" y="6245225"/>
            <a:ext cx="2133600" cy="476250"/>
          </a:xfrm>
        </p:spPr>
        <p:txBody>
          <a:bodyPr/>
          <a:lstStyle>
            <a:lvl1pPr>
              <a:defRPr/>
            </a:lvl1pPr>
          </a:lstStyle>
          <a:p>
            <a:endParaRPr lang="fr-FR"/>
          </a:p>
        </p:txBody>
      </p:sp>
      <p:sp>
        <p:nvSpPr>
          <p:cNvPr id="6" name="Espace réservé du pied de page 5"/>
          <p:cNvSpPr>
            <a:spLocks noGrp="1"/>
          </p:cNvSpPr>
          <p:nvPr>
            <p:ph type="ftr" sz="quarter" idx="11"/>
          </p:nvPr>
        </p:nvSpPr>
        <p:spPr>
          <a:xfrm>
            <a:off x="3124200" y="6245225"/>
            <a:ext cx="2895600" cy="476250"/>
          </a:xfrm>
        </p:spPr>
        <p:txBody>
          <a:bodyPr/>
          <a:lstStyle>
            <a:lvl1pPr>
              <a:defRPr/>
            </a:lvl1pPr>
          </a:lstStyle>
          <a:p>
            <a:endParaRPr lang="fr-FR"/>
          </a:p>
        </p:txBody>
      </p:sp>
      <p:sp>
        <p:nvSpPr>
          <p:cNvPr id="7" name="Espace réservé du numéro de diapositive 6"/>
          <p:cNvSpPr>
            <a:spLocks noGrp="1"/>
          </p:cNvSpPr>
          <p:nvPr>
            <p:ph type="sldNum" sz="quarter" idx="12"/>
          </p:nvPr>
        </p:nvSpPr>
        <p:spPr>
          <a:xfrm>
            <a:off x="6553200" y="6245225"/>
            <a:ext cx="2133600" cy="476250"/>
          </a:xfrm>
        </p:spPr>
        <p:txBody>
          <a:bodyPr/>
          <a:lstStyle>
            <a:lvl1pPr>
              <a:defRPr/>
            </a:lvl1pPr>
          </a:lstStyle>
          <a:p>
            <a:fld id="{9AF1848C-089E-403D-9DE6-5D52E21D4E6E}" type="slidenum">
              <a:rPr lang="fr-FR"/>
              <a:pPr/>
              <a:t>‹#›</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Cliquez pour modifier le style du titre</a:t>
            </a:r>
            <a:endParaRPr lang="fr-FR"/>
          </a:p>
        </p:txBody>
      </p:sp>
      <p:sp>
        <p:nvSpPr>
          <p:cNvPr id="3" name="Espace réservé du tableau 2"/>
          <p:cNvSpPr>
            <a:spLocks noGrp="1"/>
          </p:cNvSpPr>
          <p:nvPr>
            <p:ph type="tbl" idx="1"/>
          </p:nvPr>
        </p:nvSpPr>
        <p:spPr>
          <a:xfrm>
            <a:off x="457200" y="1600200"/>
            <a:ext cx="8229600" cy="4525963"/>
          </a:xfrm>
        </p:spPr>
        <p:txBody>
          <a:bodyPr/>
          <a:lstStyle/>
          <a:p>
            <a:endParaRPr lang="fr-FR"/>
          </a:p>
        </p:txBody>
      </p:sp>
      <p:sp>
        <p:nvSpPr>
          <p:cNvPr id="4" name="Espace réservé de la date 3"/>
          <p:cNvSpPr>
            <a:spLocks noGrp="1"/>
          </p:cNvSpPr>
          <p:nvPr>
            <p:ph type="dt" sz="half" idx="10"/>
          </p:nvPr>
        </p:nvSpPr>
        <p:spPr>
          <a:xfrm>
            <a:off x="457200" y="6245225"/>
            <a:ext cx="2133600" cy="476250"/>
          </a:xfrm>
        </p:spPr>
        <p:txBody>
          <a:bodyPr/>
          <a:lstStyle>
            <a:lvl1pPr>
              <a:defRPr/>
            </a:lvl1pPr>
          </a:lstStyle>
          <a:p>
            <a:endParaRPr lang="fr-FR"/>
          </a:p>
        </p:txBody>
      </p:sp>
      <p:sp>
        <p:nvSpPr>
          <p:cNvPr id="5" name="Espace réservé du pied de page 4"/>
          <p:cNvSpPr>
            <a:spLocks noGrp="1"/>
          </p:cNvSpPr>
          <p:nvPr>
            <p:ph type="ftr" sz="quarter" idx="11"/>
          </p:nvPr>
        </p:nvSpPr>
        <p:spPr>
          <a:xfrm>
            <a:off x="3124200" y="6245225"/>
            <a:ext cx="2895600" cy="476250"/>
          </a:xfrm>
        </p:spPr>
        <p:txBody>
          <a:bodyPr/>
          <a:lstStyle>
            <a:lvl1pPr>
              <a:defRPr/>
            </a:lvl1pPr>
          </a:lstStyle>
          <a:p>
            <a:endParaRPr lang="fr-FR"/>
          </a:p>
        </p:txBody>
      </p:sp>
      <p:sp>
        <p:nvSpPr>
          <p:cNvPr id="6" name="Espace réservé du numéro de diapositive 5"/>
          <p:cNvSpPr>
            <a:spLocks noGrp="1"/>
          </p:cNvSpPr>
          <p:nvPr>
            <p:ph type="sldNum" sz="quarter" idx="12"/>
          </p:nvPr>
        </p:nvSpPr>
        <p:spPr>
          <a:xfrm>
            <a:off x="6553200" y="6245225"/>
            <a:ext cx="2133600" cy="476250"/>
          </a:xfrm>
        </p:spPr>
        <p:txBody>
          <a:bodyPr/>
          <a:lstStyle>
            <a:lvl1pPr>
              <a:defRPr/>
            </a:lvl1pPr>
          </a:lstStyle>
          <a:p>
            <a:fld id="{273B9E0C-F807-4C2F-9882-EF7B167CCEFB}" type="slidenum">
              <a:rPr lang="fr-FR"/>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amma/>
                <a:shade val="46275"/>
                <a:invGamma/>
              </a:srgbClr>
            </a:gs>
            <a:gs pos="100000">
              <a:srgbClr val="000066"/>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fr-F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fr-F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0DA2768-8246-45BD-A7E0-5B281C133153}" type="slidenum">
              <a:rPr lang="fr-FR"/>
              <a:pPr/>
              <a:t>‹#›</a:t>
            </a:fld>
            <a:endParaRPr lang="fr-F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e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9.xml.rels><?xml version="1.0" encoding="UTF-8" standalone="yes"?>
<Relationships xmlns="http://schemas.openxmlformats.org/package/2006/relationships"><Relationship Id="rId3" Type="http://schemas.openxmlformats.org/officeDocument/2006/relationships/hyperlink" Target="http://www.ncbi.nlm.nih.gov/pubmed?term=%22Weber%20V%22%5BAuthor%5D" TargetMode="External"/><Relationship Id="rId4" Type="http://schemas.openxmlformats.org/officeDocument/2006/relationships/hyperlink" Target="http://www.ncbi.nlm.nih.gov/pubmed?term=%22White%20A%22%5BAuthor%5D" TargetMode="External"/><Relationship Id="rId5" Type="http://schemas.openxmlformats.org/officeDocument/2006/relationships/hyperlink" Target="http://www.ncbi.nlm.nih.gov/pubmed?term=%22McIlvried%20R%22%5BAuthor%5D" TargetMode="Externa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18.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wmf"/><Relationship Id="rId3" Type="http://schemas.openxmlformats.org/officeDocument/2006/relationships/image" Target="../media/image20.w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1.wmf"/><Relationship Id="rId1" Type="http://schemas.openxmlformats.org/officeDocument/2006/relationships/vmlDrawing" Target="../drawings/vmlDrawing1.vml"/><Relationship Id="rId2"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22.wmf"/><Relationship Id="rId1" Type="http://schemas.openxmlformats.org/officeDocument/2006/relationships/vmlDrawing" Target="../drawings/vmlDrawing2.vml"/><Relationship Id="rId2"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23.emf"/><Relationship Id="rId1" Type="http://schemas.openxmlformats.org/officeDocument/2006/relationships/vmlDrawing" Target="../drawings/vmlDrawing3.vml"/><Relationship Id="rId2"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4.w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5.wmf"/><Relationship Id="rId3" Type="http://schemas.openxmlformats.org/officeDocument/2006/relationships/image" Target="../media/image26.w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7.emf"/></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oleObject" Target="../embeddings/oleObject4.bin"/><Relationship Id="rId5" Type="http://schemas.openxmlformats.org/officeDocument/2006/relationships/image" Target="../media/image28.emf"/><Relationship Id="rId1" Type="http://schemas.openxmlformats.org/officeDocument/2006/relationships/vmlDrawing" Target="../drawings/vmlDrawing4.vml"/><Relationship Id="rId2"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image" Target="../media/image3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 Id="rId3" Type="http://schemas.openxmlformats.org/officeDocument/2006/relationships/image" Target="../media/image3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79388" y="333375"/>
            <a:ext cx="8893175" cy="952485"/>
          </a:xfrm>
        </p:spPr>
        <p:txBody>
          <a:bodyPr/>
          <a:lstStyle/>
          <a:p>
            <a:r>
              <a:rPr lang="fr-FR" sz="3600" dirty="0" smtClean="0"/>
              <a:t>Douai 16 octobre 2012</a:t>
            </a:r>
            <a:endParaRPr lang="fr-FR" sz="3600" dirty="0"/>
          </a:p>
        </p:txBody>
      </p:sp>
      <p:sp>
        <p:nvSpPr>
          <p:cNvPr id="3075" name="Rectangle 3"/>
          <p:cNvSpPr>
            <a:spLocks noGrp="1" noChangeArrowheads="1"/>
          </p:cNvSpPr>
          <p:nvPr>
            <p:ph type="subTitle" idx="1"/>
          </p:nvPr>
        </p:nvSpPr>
        <p:spPr>
          <a:xfrm>
            <a:off x="684213" y="4221163"/>
            <a:ext cx="4751387" cy="2087562"/>
          </a:xfrm>
        </p:spPr>
        <p:txBody>
          <a:bodyPr/>
          <a:lstStyle/>
          <a:p>
            <a:pPr algn="l"/>
            <a:r>
              <a:rPr lang="fr-FR" dirty="0" smtClean="0"/>
              <a:t>Pr </a:t>
            </a:r>
            <a:r>
              <a:rPr lang="fr-FR" dirty="0"/>
              <a:t>F </a:t>
            </a:r>
            <a:r>
              <a:rPr lang="fr-FR" dirty="0" smtClean="0"/>
              <a:t>PUISIEUX</a:t>
            </a:r>
          </a:p>
          <a:p>
            <a:pPr algn="l"/>
            <a:r>
              <a:rPr lang="fr-FR" sz="2000" dirty="0" smtClean="0">
                <a:solidFill>
                  <a:schemeClr val="tx2"/>
                </a:solidFill>
              </a:rPr>
              <a:t>Hôpital gériatrique les Bateliers - CHRU de Lille</a:t>
            </a:r>
          </a:p>
          <a:p>
            <a:pPr algn="l"/>
            <a:r>
              <a:rPr lang="fr-FR" sz="2000" dirty="0" smtClean="0">
                <a:solidFill>
                  <a:schemeClr val="tx2"/>
                </a:solidFill>
              </a:rPr>
              <a:t>Faculté de Médecine – Université Lille 2</a:t>
            </a:r>
          </a:p>
          <a:p>
            <a:pPr algn="l"/>
            <a:r>
              <a:rPr lang="fr-FR" sz="2000" dirty="0">
                <a:solidFill>
                  <a:schemeClr val="tx2"/>
                </a:solidFill>
              </a:rPr>
              <a:t>f</a:t>
            </a:r>
            <a:r>
              <a:rPr lang="fr-FR" sz="2000" dirty="0" smtClean="0">
                <a:solidFill>
                  <a:schemeClr val="tx2"/>
                </a:solidFill>
              </a:rPr>
              <a:t>rancois.puisieux@chru-lille.fr</a:t>
            </a:r>
            <a:endParaRPr lang="fr-FR" sz="2000" dirty="0">
              <a:solidFill>
                <a:schemeClr val="tx2"/>
              </a:solidFill>
            </a:endParaRPr>
          </a:p>
        </p:txBody>
      </p:sp>
      <p:sp>
        <p:nvSpPr>
          <p:cNvPr id="3076" name="Text Box 4"/>
          <p:cNvSpPr txBox="1">
            <a:spLocks noChangeArrowheads="1"/>
          </p:cNvSpPr>
          <p:nvPr/>
        </p:nvSpPr>
        <p:spPr bwMode="auto">
          <a:xfrm>
            <a:off x="323850" y="1628775"/>
            <a:ext cx="8569325" cy="1749425"/>
          </a:xfrm>
          <a:prstGeom prst="rect">
            <a:avLst/>
          </a:prstGeom>
          <a:noFill/>
          <a:ln w="9525">
            <a:solidFill>
              <a:schemeClr val="folHlink"/>
            </a:solidFill>
            <a:miter lim="800000"/>
            <a:headEnd/>
            <a:tailEnd/>
          </a:ln>
          <a:effectLst/>
        </p:spPr>
        <p:txBody>
          <a:bodyPr>
            <a:spAutoFit/>
          </a:bodyPr>
          <a:lstStyle/>
          <a:p>
            <a:pPr algn="ctr"/>
            <a:r>
              <a:rPr lang="fr-FR" sz="3600" b="1"/>
              <a:t>La chute du sujet âgé</a:t>
            </a:r>
          </a:p>
          <a:p>
            <a:pPr algn="ctr"/>
            <a:r>
              <a:rPr lang="fr-FR" sz="3600" b="1"/>
              <a:t>Prévenir les chutes et ses conséquences</a:t>
            </a:r>
          </a:p>
        </p:txBody>
      </p:sp>
      <p:pic>
        <p:nvPicPr>
          <p:cNvPr id="3078" name="Picture 6" descr="hips_1863_723017"/>
          <p:cNvPicPr>
            <a:picLocks noChangeAspect="1" noChangeArrowheads="1"/>
          </p:cNvPicPr>
          <p:nvPr/>
        </p:nvPicPr>
        <p:blipFill>
          <a:blip r:embed="rId2" cstate="print"/>
          <a:srcRect/>
          <a:stretch>
            <a:fillRect/>
          </a:stretch>
        </p:blipFill>
        <p:spPr bwMode="auto">
          <a:xfrm>
            <a:off x="5508625" y="3573463"/>
            <a:ext cx="3419475" cy="3128962"/>
          </a:xfrm>
          <a:prstGeom prst="rect">
            <a:avLst/>
          </a:prstGeom>
          <a:noFill/>
          <a:ln w="9525">
            <a:noFill/>
            <a:miter lim="800000"/>
            <a:headEnd/>
            <a:tailEnd/>
          </a:ln>
          <a:effec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fr-FR" sz="4000" dirty="0"/>
              <a:t>P</a:t>
            </a:r>
            <a:r>
              <a:rPr lang="fr-FR" sz="4000" dirty="0" smtClean="0"/>
              <a:t>our commencer, un premier cas clinique</a:t>
            </a:r>
          </a:p>
        </p:txBody>
      </p:sp>
      <p:sp>
        <p:nvSpPr>
          <p:cNvPr id="4099" name="Rectangle 3"/>
          <p:cNvSpPr>
            <a:spLocks noGrp="1" noChangeArrowheads="1"/>
          </p:cNvSpPr>
          <p:nvPr>
            <p:ph type="body" idx="1"/>
          </p:nvPr>
        </p:nvSpPr>
        <p:spPr>
          <a:xfrm>
            <a:off x="457200" y="1974871"/>
            <a:ext cx="8229600" cy="4525963"/>
          </a:xfrm>
        </p:spPr>
        <p:txBody>
          <a:bodyPr/>
          <a:lstStyle/>
          <a:p>
            <a:pPr eaLnBrk="1" hangingPunct="1">
              <a:lnSpc>
                <a:spcPct val="90000"/>
              </a:lnSpc>
            </a:pPr>
            <a:r>
              <a:rPr lang="fr-FR" sz="2800" dirty="0" smtClean="0"/>
              <a:t>Madame X. âgée de 92 ans</a:t>
            </a:r>
          </a:p>
          <a:p>
            <a:pPr eaLnBrk="1" hangingPunct="1">
              <a:lnSpc>
                <a:spcPct val="90000"/>
              </a:lnSpc>
            </a:pPr>
            <a:r>
              <a:rPr lang="fr-FR" sz="2800" dirty="0" smtClean="0"/>
              <a:t>Vit seule à domicile </a:t>
            </a:r>
          </a:p>
          <a:p>
            <a:pPr eaLnBrk="1" hangingPunct="1">
              <a:lnSpc>
                <a:spcPct val="90000"/>
              </a:lnSpc>
            </a:pPr>
            <a:r>
              <a:rPr lang="fr-FR" sz="2800" dirty="0" smtClean="0"/>
              <a:t>FA permanente </a:t>
            </a:r>
          </a:p>
          <a:p>
            <a:pPr eaLnBrk="1" hangingPunct="1">
              <a:lnSpc>
                <a:spcPct val="90000"/>
              </a:lnSpc>
            </a:pPr>
            <a:r>
              <a:rPr lang="fr-FR" sz="2800" dirty="0" smtClean="0"/>
              <a:t>HTA</a:t>
            </a:r>
          </a:p>
          <a:p>
            <a:pPr eaLnBrk="1" hangingPunct="1">
              <a:lnSpc>
                <a:spcPct val="90000"/>
              </a:lnSpc>
            </a:pPr>
            <a:r>
              <a:rPr lang="fr-FR" sz="2800" dirty="0" smtClean="0"/>
              <a:t>Pas d’antécédent d’AVC</a:t>
            </a:r>
          </a:p>
          <a:p>
            <a:pPr eaLnBrk="1" hangingPunct="1">
              <a:lnSpc>
                <a:spcPct val="90000"/>
              </a:lnSpc>
            </a:pPr>
            <a:r>
              <a:rPr lang="fr-FR" sz="2800" dirty="0" smtClean="0"/>
              <a:t>Chutes « mécaniques »: 5 dans l’année écoulée</a:t>
            </a:r>
          </a:p>
          <a:p>
            <a:pPr eaLnBrk="1" hangingPunct="1">
              <a:lnSpc>
                <a:spcPct val="90000"/>
              </a:lnSpc>
            </a:pPr>
            <a:r>
              <a:rPr lang="fr-FR" sz="2800" dirty="0" err="1" smtClean="0"/>
              <a:t>Creat</a:t>
            </a:r>
            <a:r>
              <a:rPr lang="fr-FR" sz="2800" dirty="0" smtClean="0"/>
              <a:t> = 120 </a:t>
            </a:r>
            <a:r>
              <a:rPr lang="el-GR" sz="2800" dirty="0" smtClean="0">
                <a:cs typeface="Arial" charset="0"/>
              </a:rPr>
              <a:t>μ</a:t>
            </a:r>
            <a:r>
              <a:rPr lang="fr-FR" sz="2800" dirty="0" smtClean="0">
                <a:cs typeface="Arial" charset="0"/>
              </a:rPr>
              <a:t>mol</a:t>
            </a:r>
            <a:r>
              <a:rPr lang="fr-FR" sz="2800" dirty="0" smtClean="0"/>
              <a:t>/l (Cl Créatinine = 30 ml/mn)</a:t>
            </a:r>
          </a:p>
          <a:p>
            <a:pPr eaLnBrk="1" hangingPunct="1">
              <a:lnSpc>
                <a:spcPct val="90000"/>
              </a:lnSpc>
            </a:pPr>
            <a:r>
              <a:rPr lang="fr-FR" sz="2800" dirty="0" smtClean="0"/>
              <a:t>Traitement : aspirine 75 mg 1x/j, </a:t>
            </a:r>
            <a:r>
              <a:rPr lang="fr-FR" sz="2800" dirty="0" err="1" smtClean="0"/>
              <a:t>amlodipine</a:t>
            </a:r>
            <a:r>
              <a:rPr lang="fr-FR" sz="2800" dirty="0" smtClean="0"/>
              <a:t> 5 mg 1x/j, </a:t>
            </a:r>
            <a:r>
              <a:rPr lang="fr-FR" sz="2800" dirty="0" err="1" smtClean="0"/>
              <a:t>lorazepam</a:t>
            </a:r>
            <a:r>
              <a:rPr lang="fr-FR" sz="2800" dirty="0" smtClean="0"/>
              <a:t> 2,5 mg 1x/j</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noChangeArrowheads="1"/>
          </p:cNvSpPr>
          <p:nvPr>
            <p:ph type="ctrTitle"/>
          </p:nvPr>
        </p:nvSpPr>
        <p:spPr/>
        <p:txBody>
          <a:bodyPr/>
          <a:lstStyle/>
          <a:p>
            <a:pPr eaLnBrk="1" hangingPunct="1"/>
            <a:r>
              <a:rPr lang="fr-FR" dirty="0" smtClean="0"/>
              <a:t>Prescrivez-vous des anticoagulants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subTitle" idx="1"/>
          </p:nvPr>
        </p:nvSpPr>
        <p:spPr>
          <a:xfrm>
            <a:off x="0" y="4143380"/>
            <a:ext cx="4494213" cy="2286016"/>
          </a:xfrm>
        </p:spPr>
        <p:txBody>
          <a:bodyPr>
            <a:normAutofit/>
          </a:bodyPr>
          <a:lstStyle/>
          <a:p>
            <a:pPr algn="l">
              <a:buSzPct val="111000"/>
              <a:buFont typeface="Arial" pitchFamily="34" charset="0"/>
              <a:buChar char="•"/>
            </a:pPr>
            <a:r>
              <a:rPr lang="fr-FR" sz="1800" dirty="0" smtClean="0"/>
              <a:t>     </a:t>
            </a:r>
            <a:r>
              <a:rPr lang="fr-FR" sz="3200" dirty="0" smtClean="0"/>
              <a:t> Hémodynamiques</a:t>
            </a:r>
          </a:p>
          <a:p>
            <a:pPr lvl="1" algn="l">
              <a:buFont typeface="Arial" pitchFamily="34" charset="0"/>
              <a:buChar char="•"/>
            </a:pPr>
            <a:r>
              <a:rPr lang="fr-FR" sz="2000" dirty="0" smtClean="0"/>
              <a:t>  Insuffisance cardiaque +++</a:t>
            </a:r>
          </a:p>
          <a:p>
            <a:pPr lvl="1" algn="l">
              <a:buFont typeface="Arial" pitchFamily="34" charset="0"/>
              <a:buChar char="•"/>
            </a:pPr>
            <a:r>
              <a:rPr lang="fr-FR" sz="2000" dirty="0" smtClean="0"/>
              <a:t>  Angor, syndrome coronarien aigu</a:t>
            </a:r>
          </a:p>
          <a:p>
            <a:pPr lvl="1" algn="l">
              <a:buFont typeface="Arial" pitchFamily="34" charset="0"/>
              <a:buChar char="•"/>
            </a:pPr>
            <a:r>
              <a:rPr lang="fr-FR" sz="2000" dirty="0" smtClean="0"/>
              <a:t>  Syncope</a:t>
            </a:r>
          </a:p>
        </p:txBody>
      </p:sp>
      <p:sp>
        <p:nvSpPr>
          <p:cNvPr id="8196" name="Rectangle 4"/>
          <p:cNvSpPr>
            <a:spLocks noGrp="1" noChangeArrowheads="1"/>
          </p:cNvSpPr>
          <p:nvPr>
            <p:ph type="body" sz="half" idx="4294967295"/>
          </p:nvPr>
        </p:nvSpPr>
        <p:spPr>
          <a:xfrm>
            <a:off x="4572001" y="1746273"/>
            <a:ext cx="4572000" cy="4897437"/>
          </a:xfrm>
        </p:spPr>
        <p:txBody>
          <a:bodyPr>
            <a:normAutofit/>
          </a:bodyPr>
          <a:lstStyle/>
          <a:p>
            <a:pPr>
              <a:buFont typeface="Arial" pitchFamily="34" charset="0"/>
              <a:buChar char="•"/>
            </a:pPr>
            <a:r>
              <a:rPr lang="fr-FR" sz="3200" dirty="0" smtClean="0"/>
              <a:t>Thromboemboliques</a:t>
            </a:r>
          </a:p>
          <a:p>
            <a:pPr lvl="1">
              <a:buFont typeface="Arial" pitchFamily="34" charset="0"/>
              <a:buChar char="•"/>
            </a:pPr>
            <a:r>
              <a:rPr lang="fr-FR" sz="2000" b="1" dirty="0" smtClean="0"/>
              <a:t>AVC ischémique +++</a:t>
            </a:r>
          </a:p>
          <a:p>
            <a:pPr lvl="1">
              <a:buFont typeface="Arial" pitchFamily="34" charset="0"/>
              <a:buChar char="•"/>
            </a:pPr>
            <a:r>
              <a:rPr lang="fr-FR" sz="2000" dirty="0" smtClean="0"/>
              <a:t>Ischémie aiguë de membre inférieure</a:t>
            </a:r>
          </a:p>
          <a:p>
            <a:pPr lvl="1">
              <a:buFont typeface="Arial" pitchFamily="34" charset="0"/>
              <a:buChar char="•"/>
            </a:pPr>
            <a:r>
              <a:rPr lang="fr-FR" sz="2000" dirty="0" smtClean="0"/>
              <a:t>Troubles cognitifs et démences</a:t>
            </a:r>
          </a:p>
        </p:txBody>
      </p:sp>
      <p:sp>
        <p:nvSpPr>
          <p:cNvPr id="8197" name="Text Box 6"/>
          <p:cNvSpPr txBox="1">
            <a:spLocks noChangeArrowheads="1"/>
          </p:cNvSpPr>
          <p:nvPr/>
        </p:nvSpPr>
        <p:spPr bwMode="auto">
          <a:xfrm>
            <a:off x="285720" y="2071678"/>
            <a:ext cx="2771775" cy="1016000"/>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fr-FR" sz="2000" dirty="0"/>
              <a:t>Après 80 ans, </a:t>
            </a:r>
            <a:r>
              <a:rPr lang="fr-FR" sz="2000" dirty="0" smtClean="0"/>
              <a:t>≥ 30</a:t>
            </a:r>
            <a:r>
              <a:rPr lang="fr-FR" sz="2000" dirty="0"/>
              <a:t>% des AVC sont liés à une FA</a:t>
            </a:r>
            <a:endParaRPr lang="fr-FR" sz="1400" dirty="0"/>
          </a:p>
        </p:txBody>
      </p:sp>
      <p:sp>
        <p:nvSpPr>
          <p:cNvPr id="8198" name="Line 7"/>
          <p:cNvSpPr>
            <a:spLocks noChangeShapeType="1"/>
          </p:cNvSpPr>
          <p:nvPr/>
        </p:nvSpPr>
        <p:spPr bwMode="auto">
          <a:xfrm flipV="1">
            <a:off x="3143240" y="2500306"/>
            <a:ext cx="1785950" cy="71438"/>
          </a:xfrm>
          <a:prstGeom prst="line">
            <a:avLst/>
          </a:prstGeom>
          <a:noFill/>
          <a:ln w="25400">
            <a:solidFill>
              <a:srgbClr val="FF0000"/>
            </a:solidFill>
            <a:round/>
            <a:headEnd/>
            <a:tailEnd type="triangle" w="med" len="med"/>
          </a:ln>
        </p:spPr>
        <p:txBody>
          <a:bodyPr/>
          <a:lstStyle/>
          <a:p>
            <a:endParaRPr lang="fr-FR"/>
          </a:p>
        </p:txBody>
      </p:sp>
      <p:sp>
        <p:nvSpPr>
          <p:cNvPr id="8200" name="Text Box 9"/>
          <p:cNvSpPr txBox="1">
            <a:spLocks noChangeArrowheads="1"/>
          </p:cNvSpPr>
          <p:nvPr/>
        </p:nvSpPr>
        <p:spPr bwMode="auto">
          <a:xfrm>
            <a:off x="4319587" y="4527566"/>
            <a:ext cx="4824413" cy="1187450"/>
          </a:xfrm>
          <a:prstGeom prst="rect">
            <a:avLst/>
          </a:prstGeom>
          <a:solidFill>
            <a:srgbClr val="003300"/>
          </a:solidFill>
          <a:ln w="9525">
            <a:noFill/>
            <a:miter lim="800000"/>
            <a:headEnd/>
            <a:tailEnd/>
          </a:ln>
          <a:effectLst>
            <a:prstShdw prst="shdw17" dist="17961" dir="2700000">
              <a:srgbClr val="001F00"/>
            </a:prstShdw>
          </a:effectLst>
        </p:spPr>
        <p:txBody>
          <a:bodyPr>
            <a:spAutoFit/>
          </a:bodyPr>
          <a:lstStyle/>
          <a:p>
            <a:pPr algn="ctr"/>
            <a:r>
              <a:rPr lang="en-US" sz="2400" dirty="0">
                <a:solidFill>
                  <a:srgbClr val="FFFF00"/>
                </a:solidFill>
              </a:rPr>
              <a:t>Accident </a:t>
            </a:r>
            <a:r>
              <a:rPr lang="en-US" sz="2400" dirty="0" err="1">
                <a:solidFill>
                  <a:srgbClr val="FFFF00"/>
                </a:solidFill>
              </a:rPr>
              <a:t>vasculaire</a:t>
            </a:r>
            <a:r>
              <a:rPr lang="en-US" sz="2400" dirty="0">
                <a:solidFill>
                  <a:srgbClr val="FFFF00"/>
                </a:solidFill>
              </a:rPr>
              <a:t> </a:t>
            </a:r>
            <a:r>
              <a:rPr lang="en-US" sz="2400" dirty="0" err="1">
                <a:solidFill>
                  <a:srgbClr val="FFFF00"/>
                </a:solidFill>
              </a:rPr>
              <a:t>cérébral</a:t>
            </a:r>
            <a:r>
              <a:rPr lang="en-US" sz="2400" dirty="0">
                <a:solidFill>
                  <a:srgbClr val="FFFF00"/>
                </a:solidFill>
              </a:rPr>
              <a:t> x 5 </a:t>
            </a:r>
          </a:p>
          <a:p>
            <a:pPr algn="ctr"/>
            <a:r>
              <a:rPr lang="en-US" sz="2400" dirty="0" err="1">
                <a:solidFill>
                  <a:srgbClr val="FFFF00"/>
                </a:solidFill>
              </a:rPr>
              <a:t>Mortalité</a:t>
            </a:r>
            <a:r>
              <a:rPr lang="en-US" sz="2400" dirty="0">
                <a:solidFill>
                  <a:srgbClr val="FFFF00"/>
                </a:solidFill>
              </a:rPr>
              <a:t> x 2 </a:t>
            </a:r>
          </a:p>
          <a:p>
            <a:pPr algn="ctr"/>
            <a:r>
              <a:rPr lang="en-US" sz="2400" dirty="0" err="1">
                <a:solidFill>
                  <a:srgbClr val="FFFF00"/>
                </a:solidFill>
              </a:rPr>
              <a:t>Insuffisance</a:t>
            </a:r>
            <a:r>
              <a:rPr lang="en-US" sz="2400" dirty="0">
                <a:solidFill>
                  <a:srgbClr val="FFFF00"/>
                </a:solidFill>
              </a:rPr>
              <a:t> </a:t>
            </a:r>
            <a:r>
              <a:rPr lang="en-US" sz="2400" dirty="0" err="1">
                <a:solidFill>
                  <a:srgbClr val="FFFF00"/>
                </a:solidFill>
              </a:rPr>
              <a:t>cardiaque</a:t>
            </a:r>
            <a:r>
              <a:rPr lang="en-US" sz="2400" dirty="0">
                <a:solidFill>
                  <a:srgbClr val="FFFF00"/>
                </a:solidFill>
              </a:rPr>
              <a:t> x 2</a:t>
            </a:r>
            <a:endParaRPr lang="fr-FR" sz="2400" dirty="0">
              <a:solidFill>
                <a:srgbClr val="FFFF00"/>
              </a:solidFill>
            </a:endParaRPr>
          </a:p>
        </p:txBody>
      </p:sp>
      <p:sp>
        <p:nvSpPr>
          <p:cNvPr id="9" name="Titre 1"/>
          <p:cNvSpPr txBox="1">
            <a:spLocks/>
          </p:cNvSpPr>
          <p:nvPr/>
        </p:nvSpPr>
        <p:spPr>
          <a:xfrm>
            <a:off x="457200" y="142852"/>
            <a:ext cx="7829576" cy="1143000"/>
          </a:xfrm>
          <a:prstGeom prst="rect">
            <a:avLst/>
          </a:prstGeom>
        </p:spPr>
        <p:txBody>
          <a:bodyPr vert="horz" lIns="45720" rIns="45720" anchor="t">
            <a:noAutofit/>
          </a:bodyPr>
          <a:lstStyle/>
          <a:p>
            <a:pPr marL="0" marR="0" lvl="0" indent="0" algn="ctr" defTabSz="914400" fontAlgn="auto">
              <a:lnSpc>
                <a:spcPct val="100000"/>
              </a:lnSpc>
              <a:spcBef>
                <a:spcPct val="0"/>
              </a:spcBef>
              <a:spcAft>
                <a:spcPts val="0"/>
              </a:spcAft>
              <a:buClrTx/>
              <a:buSzTx/>
              <a:tabLst/>
              <a:defRPr/>
            </a:pPr>
            <a:r>
              <a:rPr lang="en-US" sz="5400" dirty="0" smtClean="0">
                <a:solidFill>
                  <a:schemeClr val="tx2"/>
                </a:solidFill>
                <a:latin typeface="+mj-lt"/>
                <a:ea typeface="+mj-ea"/>
                <a:cs typeface="+mj-cs"/>
              </a:rPr>
              <a:t>Les </a:t>
            </a:r>
            <a:r>
              <a:rPr lang="en-US" sz="5400" dirty="0" err="1" smtClean="0">
                <a:solidFill>
                  <a:schemeClr val="tx2"/>
                </a:solidFill>
                <a:latin typeface="+mj-lt"/>
                <a:ea typeface="+mj-ea"/>
                <a:cs typeface="+mj-cs"/>
              </a:rPr>
              <a:t>risques</a:t>
            </a:r>
            <a:r>
              <a:rPr lang="en-US" sz="5400" dirty="0" smtClean="0">
                <a:solidFill>
                  <a:schemeClr val="tx2"/>
                </a:solidFill>
                <a:latin typeface="+mj-lt"/>
                <a:ea typeface="+mj-ea"/>
                <a:cs typeface="+mj-cs"/>
              </a:rPr>
              <a:t> de la FA</a:t>
            </a:r>
            <a:endParaRPr lang="fr-FR" sz="5400" dirty="0">
              <a:solidFill>
                <a:schemeClr val="tx2"/>
              </a:solidFill>
              <a:latin typeface="+mj-lt"/>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250825" y="357167"/>
            <a:ext cx="8353425" cy="857272"/>
          </a:xfrm>
        </p:spPr>
        <p:txBody>
          <a:bodyPr>
            <a:noAutofit/>
          </a:bodyPr>
          <a:lstStyle/>
          <a:p>
            <a:pPr eaLnBrk="1" hangingPunct="1"/>
            <a:r>
              <a:rPr lang="en-US" sz="3600" dirty="0" smtClean="0">
                <a:cs typeface="Arial" pitchFamily="34" charset="0"/>
              </a:rPr>
              <a:t>Evaluation du </a:t>
            </a:r>
            <a:r>
              <a:rPr lang="en-US" sz="3600" dirty="0" err="1" smtClean="0">
                <a:cs typeface="Arial" pitchFamily="34" charset="0"/>
              </a:rPr>
              <a:t>risque</a:t>
            </a:r>
            <a:r>
              <a:rPr lang="en-US" sz="3600" dirty="0" smtClean="0">
                <a:cs typeface="Arial" pitchFamily="34" charset="0"/>
              </a:rPr>
              <a:t> </a:t>
            </a:r>
            <a:r>
              <a:rPr lang="en-US" sz="3600" dirty="0" err="1" smtClean="0">
                <a:cs typeface="Arial" pitchFamily="34" charset="0"/>
              </a:rPr>
              <a:t>embolique</a:t>
            </a:r>
            <a:r>
              <a:rPr lang="en-US" sz="3600" dirty="0" smtClean="0">
                <a:cs typeface="Arial" pitchFamily="34" charset="0"/>
              </a:rPr>
              <a:t> </a:t>
            </a:r>
            <a:br>
              <a:rPr lang="en-US" sz="3600" dirty="0" smtClean="0">
                <a:cs typeface="Arial" pitchFamily="34" charset="0"/>
              </a:rPr>
            </a:br>
            <a:r>
              <a:rPr lang="en-US" sz="3600" dirty="0" smtClean="0">
                <a:cs typeface="Arial" pitchFamily="34" charset="0"/>
              </a:rPr>
              <a:t>score </a:t>
            </a:r>
            <a:r>
              <a:rPr lang="fr-FR" sz="3600" dirty="0" smtClean="0">
                <a:cs typeface="Arial" pitchFamily="34" charset="0"/>
              </a:rPr>
              <a:t>CHA</a:t>
            </a:r>
            <a:r>
              <a:rPr lang="fr-FR" sz="3600" baseline="-25000" dirty="0" smtClean="0">
                <a:cs typeface="Arial" pitchFamily="34" charset="0"/>
              </a:rPr>
              <a:t>2</a:t>
            </a:r>
            <a:r>
              <a:rPr lang="fr-FR" sz="3600" dirty="0" smtClean="0">
                <a:cs typeface="Arial" pitchFamily="34" charset="0"/>
              </a:rPr>
              <a:t>DS</a:t>
            </a:r>
            <a:r>
              <a:rPr lang="fr-FR" sz="3600" baseline="-25000" dirty="0" smtClean="0">
                <a:cs typeface="Arial" pitchFamily="34" charset="0"/>
              </a:rPr>
              <a:t>2-</a:t>
            </a:r>
            <a:r>
              <a:rPr lang="fr-FR" sz="3600" dirty="0" smtClean="0">
                <a:cs typeface="Arial" pitchFamily="34" charset="0"/>
              </a:rPr>
              <a:t>VASC </a:t>
            </a:r>
            <a:endParaRPr lang="en-US" sz="3600" dirty="0" smtClean="0">
              <a:cs typeface="Arial" pitchFamily="34" charset="0"/>
            </a:endParaRPr>
          </a:p>
        </p:txBody>
      </p:sp>
      <p:sp>
        <p:nvSpPr>
          <p:cNvPr id="12291" name="Slide Number Placeholder 5"/>
          <p:cNvSpPr>
            <a:spLocks noGrp="1"/>
          </p:cNvSpPr>
          <p:nvPr>
            <p:ph type="sldNum" sz="quarter" idx="12"/>
          </p:nvPr>
        </p:nvSpPr>
        <p:spPr>
          <a:noFill/>
        </p:spPr>
        <p:txBody>
          <a:bodyPr/>
          <a:lstStyle/>
          <a:p>
            <a:fld id="{C5668045-12C4-461F-B6AE-4FC3563CFA8E}" type="slidenum">
              <a:rPr lang="en-US" smtClean="0"/>
              <a:pPr/>
              <a:t>5</a:t>
            </a:fld>
            <a:endParaRPr lang="en-US" smtClean="0"/>
          </a:p>
        </p:txBody>
      </p:sp>
      <p:sp>
        <p:nvSpPr>
          <p:cNvPr id="12292" name="Rectangle 15"/>
          <p:cNvSpPr>
            <a:spLocks noChangeArrowheads="1"/>
          </p:cNvSpPr>
          <p:nvPr/>
        </p:nvSpPr>
        <p:spPr bwMode="auto">
          <a:xfrm>
            <a:off x="4643438" y="1142984"/>
            <a:ext cx="2884487" cy="338138"/>
          </a:xfrm>
          <a:prstGeom prst="rect">
            <a:avLst/>
          </a:prstGeom>
          <a:noFill/>
          <a:ln w="9525">
            <a:noFill/>
            <a:miter lim="800000"/>
            <a:headEnd/>
            <a:tailEnd/>
          </a:ln>
        </p:spPr>
        <p:txBody>
          <a:bodyPr wrap="none">
            <a:spAutoFit/>
          </a:bodyPr>
          <a:lstStyle/>
          <a:p>
            <a:r>
              <a:rPr lang="fr-FR" dirty="0"/>
              <a:t>Recommandations ESC 2010</a:t>
            </a:r>
          </a:p>
        </p:txBody>
      </p:sp>
      <p:sp>
        <p:nvSpPr>
          <p:cNvPr id="12293" name="Text Box 47"/>
          <p:cNvSpPr txBox="1">
            <a:spLocks noChangeArrowheads="1"/>
          </p:cNvSpPr>
          <p:nvPr/>
        </p:nvSpPr>
        <p:spPr bwMode="auto">
          <a:xfrm>
            <a:off x="611188" y="6453188"/>
            <a:ext cx="4105275" cy="276225"/>
          </a:xfrm>
          <a:prstGeom prst="rect">
            <a:avLst/>
          </a:prstGeom>
          <a:noFill/>
          <a:ln w="9525">
            <a:noFill/>
            <a:miter lim="800000"/>
            <a:headEnd/>
            <a:tailEnd/>
          </a:ln>
        </p:spPr>
        <p:txBody>
          <a:bodyPr>
            <a:spAutoFit/>
          </a:bodyPr>
          <a:lstStyle/>
          <a:p>
            <a:pPr>
              <a:spcBef>
                <a:spcPct val="50000"/>
              </a:spcBef>
            </a:pPr>
            <a:r>
              <a:rPr lang="en-GB" sz="1200" i="1"/>
              <a:t>Eur Heart J 2010 ; 31 : 2369-2449</a:t>
            </a:r>
            <a:endParaRPr lang="fr-FR" sz="1200" i="1">
              <a:latin typeface="Times New Roman" pitchFamily="18" charset="0"/>
            </a:endParaRPr>
          </a:p>
        </p:txBody>
      </p:sp>
      <p:graphicFrame>
        <p:nvGraphicFramePr>
          <p:cNvPr id="9" name="Group 70"/>
          <p:cNvGraphicFramePr>
            <a:graphicFrameLocks/>
          </p:cNvGraphicFramePr>
          <p:nvPr/>
        </p:nvGraphicFramePr>
        <p:xfrm>
          <a:off x="395288" y="2000250"/>
          <a:ext cx="4748216" cy="4226634"/>
        </p:xfrm>
        <a:graphic>
          <a:graphicData uri="http://schemas.openxmlformats.org/drawingml/2006/table">
            <a:tbl>
              <a:tblPr/>
              <a:tblGrid>
                <a:gridCol w="3847692"/>
                <a:gridCol w="900524"/>
              </a:tblGrid>
              <a:tr h="396245">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600" b="1"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Critères</a:t>
                      </a:r>
                      <a:r>
                        <a:rPr kumimoji="0" lang="en-GB" sz="16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CHA</a:t>
                      </a:r>
                      <a:r>
                        <a:rPr kumimoji="0" lang="en-GB" sz="1600" b="1" i="0" u="none" strike="noStrike" cap="none" normalizeH="0" baseline="-25000" dirty="0" smtClean="0">
                          <a:ln>
                            <a:noFill/>
                          </a:ln>
                          <a:solidFill>
                            <a:schemeClr val="tx1"/>
                          </a:solidFill>
                          <a:effectLst/>
                          <a:latin typeface="Tahoma" pitchFamily="34" charset="0"/>
                          <a:ea typeface="ＭＳ Ｐゴシック" charset="-128"/>
                          <a:cs typeface="Tahoma" pitchFamily="34" charset="0"/>
                        </a:rPr>
                        <a:t>2</a:t>
                      </a:r>
                      <a:r>
                        <a:rPr kumimoji="0" lang="en-GB" sz="16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DS</a:t>
                      </a:r>
                      <a:r>
                        <a:rPr kumimoji="0" lang="en-GB" sz="1600" b="1" i="0" u="none" strike="noStrike" cap="none" normalizeH="0" baseline="-25000" dirty="0" smtClean="0">
                          <a:ln>
                            <a:noFill/>
                          </a:ln>
                          <a:solidFill>
                            <a:schemeClr val="tx1"/>
                          </a:solidFill>
                          <a:effectLst/>
                          <a:latin typeface="Tahoma" pitchFamily="34" charset="0"/>
                          <a:ea typeface="ＭＳ Ｐゴシック" charset="-128"/>
                          <a:cs typeface="Tahoma" pitchFamily="34" charset="0"/>
                        </a:rPr>
                        <a:t>2</a:t>
                      </a:r>
                      <a:r>
                        <a:rPr kumimoji="0" lang="en-GB" sz="16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-VASc</a:t>
                      </a:r>
                      <a:endParaRPr kumimoji="0" lang="en-US" sz="1600" b="1"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6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Score</a:t>
                      </a:r>
                      <a:endParaRPr kumimoji="0" lang="en-US" sz="1600" b="1"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1552">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C </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Insuffisance</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cardiaque</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c</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ongestive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dysfonction</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ventriculaire</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gauche</a:t>
                      </a:r>
                      <a:endParaRPr kumimoji="0" lang="en-US"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1</a:t>
                      </a:r>
                      <a:endParaRPr kumimoji="0" lang="en-US"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393613">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H </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h</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ypertension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artérielle</a:t>
                      </a:r>
                      <a:endParaRPr kumimoji="0" lang="en-US"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anchor="ctr" horzOverflow="overflow">
                    <a:lnL>
                      <a:noFill/>
                    </a:lnL>
                    <a:lnR>
                      <a:noFill/>
                    </a:lnR>
                    <a:lnT>
                      <a:noFill/>
                    </a:lnT>
                    <a:lnB>
                      <a:noFill/>
                    </a:lnB>
                    <a:lnTlToBr>
                      <a:noFill/>
                    </a:lnTlToBr>
                    <a:lnBlToTr>
                      <a:noFill/>
                    </a:lnBlToTr>
                    <a:noFill/>
                  </a:tcPr>
                </a:tc>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1</a:t>
                      </a:r>
                      <a:endParaRPr kumimoji="0" lang="en-US"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anchor="ctr" horzOverflow="overflow">
                    <a:lnL>
                      <a:noFill/>
                    </a:lnL>
                    <a:lnR>
                      <a:noFill/>
                    </a:lnR>
                    <a:lnT>
                      <a:noFill/>
                    </a:lnT>
                    <a:lnB>
                      <a:noFill/>
                    </a:lnB>
                    <a:lnTlToBr>
                      <a:noFill/>
                    </a:lnTlToBr>
                    <a:lnBlToTr>
                      <a:noFill/>
                    </a:lnBlToTr>
                    <a:noFill/>
                  </a:tcPr>
                </a:tc>
              </a:tr>
              <a:tr h="393613">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A </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1"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â</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ge</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sym typeface="Symbol" pitchFamily="18" charset="2"/>
                        </a:rPr>
                        <a:t>75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sym typeface="Symbol" pitchFamily="18" charset="2"/>
                        </a:rPr>
                        <a:t>ans</a:t>
                      </a:r>
                      <a:endPar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sym typeface="Symbol" pitchFamily="18" charset="2"/>
                      </a:endParaRPr>
                    </a:p>
                  </a:txBody>
                  <a:tcPr marL="91414" marR="91414" marT="45708" marB="45708" anchor="ctr" horzOverflow="overflow">
                    <a:lnL>
                      <a:noFill/>
                    </a:lnL>
                    <a:lnR>
                      <a:noFill/>
                    </a:lnR>
                    <a:lnT>
                      <a:noFill/>
                    </a:lnT>
                    <a:lnB>
                      <a:noFill/>
                    </a:lnB>
                    <a:lnTlToBr>
                      <a:noFill/>
                    </a:lnTlToBr>
                    <a:lnBlToTr>
                      <a:noFill/>
                    </a:lnBlToTr>
                    <a:noFill/>
                  </a:tcPr>
                </a:tc>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2</a:t>
                      </a:r>
                      <a:endParaRPr kumimoji="0" lang="en-US" sz="1400" b="1"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anchor="ctr" horzOverflow="overflow">
                    <a:lnL>
                      <a:noFill/>
                    </a:lnL>
                    <a:lnR>
                      <a:noFill/>
                    </a:lnR>
                    <a:lnT>
                      <a:noFill/>
                    </a:lnT>
                    <a:lnB>
                      <a:noFill/>
                    </a:lnB>
                    <a:lnTlToBr>
                      <a:noFill/>
                    </a:lnTlToBr>
                    <a:lnBlToTr>
                      <a:noFill/>
                    </a:lnBlToTr>
                    <a:noFill/>
                  </a:tcPr>
                </a:tc>
              </a:tr>
              <a:tr h="400194">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D </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1"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d</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iabète</a:t>
                      </a:r>
                      <a:endParaRPr kumimoji="0" lang="en-US"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anchor="ctr" horzOverflow="overflow">
                    <a:lnL>
                      <a:noFill/>
                    </a:lnL>
                    <a:lnR>
                      <a:noFill/>
                    </a:lnR>
                    <a:lnT>
                      <a:noFill/>
                    </a:lnT>
                    <a:lnB>
                      <a:noFill/>
                    </a:lnB>
                    <a:lnTlToBr>
                      <a:noFill/>
                    </a:lnTlToBr>
                    <a:lnBlToTr>
                      <a:noFill/>
                    </a:lnBlToTr>
                    <a:noFill/>
                  </a:tcPr>
                </a:tc>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1</a:t>
                      </a:r>
                      <a:endParaRPr kumimoji="0" lang="en-US"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anchor="ctr" horzOverflow="overflow">
                    <a:lnL>
                      <a:noFill/>
                    </a:lnL>
                    <a:lnR>
                      <a:noFill/>
                    </a:lnR>
                    <a:lnT>
                      <a:noFill/>
                    </a:lnT>
                    <a:lnB>
                      <a:noFill/>
                    </a:lnB>
                    <a:lnTlToBr>
                      <a:noFill/>
                    </a:lnTlToBr>
                    <a:lnBlToTr>
                      <a:noFill/>
                    </a:lnBlToTr>
                    <a:noFill/>
                  </a:tcPr>
                </a:tc>
              </a:tr>
              <a:tr h="511552">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S </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AVC/Accident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ischémique</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transitoire</a:t>
                      </a:r>
                      <a:endPar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Thrombo-embolie</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s</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troke)</a:t>
                      </a:r>
                      <a:endParaRPr kumimoji="0" lang="en-US"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anchor="ctr" horzOverflow="overflow">
                    <a:lnL>
                      <a:noFill/>
                    </a:lnL>
                    <a:lnR>
                      <a:noFill/>
                    </a:lnR>
                    <a:lnT>
                      <a:noFill/>
                    </a:lnT>
                    <a:lnB>
                      <a:noFill/>
                    </a:lnB>
                    <a:lnTlToBr>
                      <a:noFill/>
                    </a:lnTlToBr>
                    <a:lnBlToTr>
                      <a:noFill/>
                    </a:lnBlToTr>
                    <a:noFill/>
                  </a:tcPr>
                </a:tc>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400" b="1" i="0" u="none" strike="noStrike" cap="none" normalizeH="0" baseline="0" smtClean="0">
                          <a:ln>
                            <a:noFill/>
                          </a:ln>
                          <a:solidFill>
                            <a:schemeClr val="tx1"/>
                          </a:solidFill>
                          <a:effectLst/>
                          <a:latin typeface="Tahoma" pitchFamily="34" charset="0"/>
                          <a:ea typeface="ＭＳ Ｐゴシック" charset="-128"/>
                          <a:cs typeface="Tahoma" pitchFamily="34" charset="0"/>
                        </a:rPr>
                        <a:t>2</a:t>
                      </a:r>
                      <a:endParaRPr kumimoji="0" lang="en-US" sz="1400" b="1" i="0" u="none" strike="noStrike" cap="none" normalizeH="0" baseline="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anchor="ctr" horzOverflow="overflow">
                    <a:lnL>
                      <a:noFill/>
                    </a:lnL>
                    <a:lnR>
                      <a:noFill/>
                    </a:lnR>
                    <a:lnT>
                      <a:noFill/>
                    </a:lnT>
                    <a:lnB>
                      <a:noFill/>
                    </a:lnB>
                    <a:lnTlToBr>
                      <a:noFill/>
                    </a:lnTlToBr>
                    <a:lnBlToTr>
                      <a:noFill/>
                    </a:lnBlToTr>
                    <a:noFill/>
                  </a:tcPr>
                </a:tc>
              </a:tr>
              <a:tr h="675329">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V </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maladie</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1"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v</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asculaire</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(ATCD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d’infarctus</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du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myocarde</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maladie</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artérielle</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périphérique</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ou</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plaque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aortique</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a:t>
                      </a:r>
                      <a:endParaRPr kumimoji="0" lang="en-US" sz="1400" b="1"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anchor="ctr" horzOverflow="overflow">
                    <a:lnL>
                      <a:noFill/>
                    </a:lnL>
                    <a:lnR>
                      <a:noFill/>
                    </a:lnR>
                    <a:lnT>
                      <a:noFill/>
                    </a:lnT>
                    <a:lnB>
                      <a:noFill/>
                    </a:lnB>
                    <a:lnTlToBr>
                      <a:noFill/>
                    </a:lnTlToBr>
                    <a:lnBlToTr>
                      <a:noFill/>
                    </a:lnBlToTr>
                    <a:noFill/>
                  </a:tcPr>
                </a:tc>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1</a:t>
                      </a:r>
                      <a:endParaRPr kumimoji="0" lang="en-US"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anchor="ctr" horzOverflow="overflow">
                    <a:lnL>
                      <a:noFill/>
                    </a:lnL>
                    <a:lnR>
                      <a:noFill/>
                    </a:lnR>
                    <a:lnT>
                      <a:noFill/>
                    </a:lnT>
                    <a:lnB>
                      <a:noFill/>
                    </a:lnB>
                    <a:lnTlToBr>
                      <a:noFill/>
                    </a:lnTlToBr>
                    <a:lnBlToTr>
                      <a:noFill/>
                    </a:lnBlToTr>
                    <a:noFill/>
                  </a:tcPr>
                </a:tc>
              </a:tr>
              <a:tr h="393613">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A </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1"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â</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ge</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65–74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ans</a:t>
                      </a:r>
                      <a:endPar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anchor="ctr" horzOverflow="overflow">
                    <a:lnL>
                      <a:noFill/>
                    </a:lnL>
                    <a:lnR>
                      <a:noFill/>
                    </a:lnR>
                    <a:lnT>
                      <a:noFill/>
                    </a:lnT>
                    <a:lnB>
                      <a:noFill/>
                    </a:lnB>
                    <a:lnTlToBr>
                      <a:noFill/>
                    </a:lnTlToBr>
                    <a:lnBlToTr>
                      <a:noFill/>
                    </a:lnBlToTr>
                    <a:noFill/>
                  </a:tcPr>
                </a:tc>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1</a:t>
                      </a:r>
                      <a:endParaRPr kumimoji="0" lang="en-US"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anchor="ctr" horzOverflow="overflow">
                    <a:lnL>
                      <a:noFill/>
                    </a:lnL>
                    <a:lnR>
                      <a:noFill/>
                    </a:lnR>
                    <a:lnT>
                      <a:noFill/>
                    </a:lnT>
                    <a:lnB>
                      <a:noFill/>
                    </a:lnB>
                    <a:lnTlToBr>
                      <a:noFill/>
                    </a:lnTlToBr>
                    <a:lnBlToTr>
                      <a:noFill/>
                    </a:lnBlToTr>
                    <a:noFill/>
                  </a:tcPr>
                </a:tc>
              </a:tr>
              <a:tr h="396245">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S </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1"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s</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exe</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400" b="0"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féminin</a:t>
                      </a: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a:t>
                      </a:r>
                      <a:endParaRPr kumimoji="0" lang="en-GB" sz="1400" b="1"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anchor="ctr" horzOverflow="overflow">
                    <a:lnL>
                      <a:noFill/>
                    </a:lnL>
                    <a:lnR>
                      <a:noFill/>
                    </a:lnR>
                    <a:lnT>
                      <a:noFill/>
                    </a:lnT>
                    <a:lnB w="19050" cap="flat" cmpd="sng" algn="ctr">
                      <a:solidFill>
                        <a:srgbClr val="90141A"/>
                      </a:solidFill>
                      <a:prstDash val="solid"/>
                      <a:round/>
                      <a:headEnd type="none" w="med" len="med"/>
                      <a:tailEnd type="none" w="lg" len="sm"/>
                    </a:lnB>
                    <a:lnTlToBr>
                      <a:noFill/>
                    </a:lnTlToBr>
                    <a:lnBlToTr>
                      <a:noFill/>
                    </a:lnBlToTr>
                    <a:noFill/>
                  </a:tcPr>
                </a:tc>
                <a:tc>
                  <a:txBody>
                    <a:bodyPr/>
                    <a:lstStyle>
                      <a:defPPr>
                        <a:defRPr lang="fr-FR"/>
                      </a:defPPr>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1</a:t>
                      </a:r>
                      <a:endParaRPr kumimoji="0" lang="en-US" sz="1400" b="0"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anchor="ctr" horzOverflow="overflow">
                    <a:lnL>
                      <a:noFill/>
                    </a:lnL>
                    <a:lnR>
                      <a:noFill/>
                    </a:lnR>
                    <a:lnT>
                      <a:noFill/>
                    </a:lnT>
                    <a:lnB w="19050" cap="flat" cmpd="sng" algn="ctr">
                      <a:solidFill>
                        <a:srgbClr val="90141A"/>
                      </a:solidFill>
                      <a:prstDash val="solid"/>
                      <a:round/>
                      <a:headEnd type="none" w="med" len="med"/>
                      <a:tailEnd type="none" w="lg" len="sm"/>
                    </a:lnB>
                    <a:lnTlToBr>
                      <a:noFill/>
                    </a:lnTlToBr>
                    <a:lnBlToTr>
                      <a:noFill/>
                    </a:lnBlToTr>
                    <a:noFill/>
                  </a:tcPr>
                </a:tc>
              </a:tr>
            </a:tbl>
          </a:graphicData>
        </a:graphic>
      </p:graphicFrame>
      <p:graphicFrame>
        <p:nvGraphicFramePr>
          <p:cNvPr id="10" name="Group 30"/>
          <p:cNvGraphicFramePr>
            <a:graphicFrameLocks noGrp="1"/>
          </p:cNvGraphicFramePr>
          <p:nvPr/>
        </p:nvGraphicFramePr>
        <p:xfrm>
          <a:off x="5408612" y="1785938"/>
          <a:ext cx="3449667" cy="4357708"/>
        </p:xfrm>
        <a:graphic>
          <a:graphicData uri="http://schemas.openxmlformats.org/drawingml/2006/table">
            <a:tbl>
              <a:tblPr/>
              <a:tblGrid>
                <a:gridCol w="1468843"/>
                <a:gridCol w="1980824"/>
              </a:tblGrid>
              <a:tr h="81158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Score total</a:t>
                      </a:r>
                      <a:endParaRPr kumimoji="0" lang="en-US" sz="1600" b="1"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horzOverflow="overflow">
                    <a:lnL w="12700" cap="flat" cmpd="sng" algn="ctr">
                      <a:solidFill>
                        <a:srgbClr val="FFFFFF"/>
                      </a:solidFill>
                      <a:prstDash val="solid"/>
                      <a:round/>
                      <a:headEnd type="none" w="med" len="med"/>
                      <a:tailEnd type="none" w="med" len="med"/>
                    </a:lnL>
                    <a:lnR>
                      <a:noFill/>
                    </a:lnR>
                    <a:lnT w="28575" cap="flat" cmpd="sng" algn="ctr">
                      <a:solidFill>
                        <a:srgbClr val="CD1543"/>
                      </a:solidFill>
                      <a:prstDash val="solid"/>
                      <a:round/>
                      <a:headEnd type="none" w="med" len="med"/>
                      <a:tailEnd type="none" w="med" len="med"/>
                    </a:lnT>
                    <a:lnB w="28575" cap="flat" cmpd="sng" algn="ctr">
                      <a:solidFill>
                        <a:srgbClr val="CD154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Taux</a:t>
                      </a:r>
                      <a:r>
                        <a:rPr kumimoji="0" lang="en-GB" sz="16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 </a:t>
                      </a:r>
                      <a:r>
                        <a:rPr kumimoji="0" lang="en-GB" sz="1600" b="1" i="0" u="none" strike="noStrike" cap="none" normalizeH="0" baseline="0" dirty="0" err="1" smtClean="0">
                          <a:ln>
                            <a:noFill/>
                          </a:ln>
                          <a:solidFill>
                            <a:schemeClr val="tx1"/>
                          </a:solidFill>
                          <a:effectLst/>
                          <a:latin typeface="Tahoma" pitchFamily="34" charset="0"/>
                          <a:ea typeface="ＭＳ Ｐゴシック" charset="-128"/>
                          <a:cs typeface="Tahoma" pitchFamily="34" charset="0"/>
                        </a:rPr>
                        <a:t>d’AVC</a:t>
                      </a:r>
                      <a:endParaRPr kumimoji="0" lang="en-GB" sz="1600" b="1"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smtClean="0">
                          <a:ln>
                            <a:noFill/>
                          </a:ln>
                          <a:solidFill>
                            <a:schemeClr val="tx1"/>
                          </a:solidFill>
                          <a:effectLst/>
                          <a:latin typeface="Tahoma" pitchFamily="34" charset="0"/>
                          <a:ea typeface="ＭＳ Ｐゴシック" charset="-128"/>
                          <a:cs typeface="Tahoma" pitchFamily="34" charset="0"/>
                        </a:rPr>
                        <a:t>(%/an)</a:t>
                      </a:r>
                    </a:p>
                  </a:txBody>
                  <a:tcPr marL="91414" marR="91414" marT="45708" marB="45708" horzOverflow="overflow">
                    <a:lnL>
                      <a:noFill/>
                    </a:lnL>
                    <a:lnR w="12700" cap="flat" cmpd="sng" algn="ctr">
                      <a:solidFill>
                        <a:srgbClr val="FFFFFF"/>
                      </a:solidFill>
                      <a:prstDash val="solid"/>
                      <a:round/>
                      <a:headEnd type="none" w="med" len="med"/>
                      <a:tailEnd type="none" w="med" len="med"/>
                    </a:lnR>
                    <a:lnT w="28575" cap="flat" cmpd="sng" algn="ctr">
                      <a:solidFill>
                        <a:srgbClr val="CD1543"/>
                      </a:solidFill>
                      <a:prstDash val="solid"/>
                      <a:round/>
                      <a:headEnd type="none" w="med" len="med"/>
                      <a:tailEnd type="none" w="med" len="med"/>
                    </a:lnT>
                    <a:lnB w="28575" cap="flat" cmpd="sng" algn="ctr">
                      <a:solidFill>
                        <a:srgbClr val="CD1543"/>
                      </a:solidFill>
                      <a:prstDash val="solid"/>
                      <a:round/>
                      <a:headEnd type="none" w="med" len="med"/>
                      <a:tailEnd type="none" w="med" len="med"/>
                    </a:lnB>
                    <a:lnTlToBr>
                      <a:noFill/>
                    </a:lnTlToBr>
                    <a:lnBlToTr>
                      <a:noFill/>
                    </a:lnBlToTr>
                    <a:noFill/>
                  </a:tcPr>
                </a:tc>
              </a:tr>
              <a:tr h="34181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0</a:t>
                      </a:r>
                      <a:endParaRPr kumimoji="0" lang="en-US" sz="1600" b="0" i="0" u="none" strike="noStrike" cap="none" normalizeH="0" baseline="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horzOverflow="overflow">
                    <a:lnL w="12700" cap="flat" cmpd="sng" algn="ctr">
                      <a:solidFill>
                        <a:srgbClr val="FFFFFF"/>
                      </a:solidFill>
                      <a:prstDash val="solid"/>
                      <a:round/>
                      <a:headEnd type="none" w="med" len="med"/>
                      <a:tailEnd type="none" w="med" len="med"/>
                    </a:lnL>
                    <a:lnR>
                      <a:noFill/>
                    </a:lnR>
                    <a:lnT w="28575" cap="flat" cmpd="sng" algn="ctr">
                      <a:solidFill>
                        <a:srgbClr val="CD1543"/>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tab pos="895350" algn="r"/>
                          <a:tab pos="1258888" algn="l"/>
                        </a:tabLst>
                      </a:pPr>
                      <a:r>
                        <a:rPr kumimoji="0" lang="en-GB"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0,0</a:t>
                      </a:r>
                    </a:p>
                  </a:txBody>
                  <a:tcPr marL="91414" marR="91414" marT="45708" marB="45708" horzOverflow="overflow">
                    <a:lnL>
                      <a:noFill/>
                    </a:lnL>
                    <a:lnR w="12700" cap="flat" cmpd="sng" algn="ctr">
                      <a:solidFill>
                        <a:srgbClr val="FFFFFF"/>
                      </a:solidFill>
                      <a:prstDash val="solid"/>
                      <a:round/>
                      <a:headEnd type="none" w="med" len="med"/>
                      <a:tailEnd type="none" w="med" len="med"/>
                    </a:lnR>
                    <a:lnT w="28575" cap="flat" cmpd="sng" algn="ctr">
                      <a:solidFill>
                        <a:srgbClr val="CD1543"/>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4181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1</a:t>
                      </a:r>
                      <a:endParaRPr kumimoji="0" lang="en-US" sz="1600" b="0" i="0" u="none" strike="noStrike" cap="none" normalizeH="0" baseline="0" dirty="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horzOverflow="overflow">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tab pos="895350" algn="r"/>
                          <a:tab pos="1258888" algn="l"/>
                        </a:tabLst>
                      </a:pPr>
                      <a:r>
                        <a:rPr kumimoji="0" lang="en-GB"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1,3</a:t>
                      </a:r>
                    </a:p>
                  </a:txBody>
                  <a:tcPr marL="91414" marR="91414" marT="45708" marB="45708" horzOverflow="overflow">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4181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2</a:t>
                      </a:r>
                      <a:endParaRPr kumimoji="0" lang="en-US" sz="1600" b="0" i="0" u="none" strike="noStrike" cap="none" normalizeH="0" baseline="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horzOverflow="overflow">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tab pos="895350" algn="r"/>
                          <a:tab pos="1258888" algn="l"/>
                        </a:tabLst>
                      </a:pPr>
                      <a:r>
                        <a:rPr kumimoji="0" lang="en-GB"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2,2</a:t>
                      </a:r>
                    </a:p>
                  </a:txBody>
                  <a:tcPr marL="91414" marR="91414" marT="45708" marB="45708" horzOverflow="overflow">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600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3</a:t>
                      </a:r>
                      <a:endParaRPr kumimoji="0" lang="en-US" sz="1600" b="0" i="0" u="none" strike="noStrike" cap="none" normalizeH="0" baseline="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horzOverflow="overflow">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tab pos="895350" algn="r"/>
                          <a:tab pos="1258888" algn="l"/>
                        </a:tabLst>
                      </a:pPr>
                      <a:r>
                        <a:rPr kumimoji="0" lang="en-GB"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3,2</a:t>
                      </a:r>
                    </a:p>
                  </a:txBody>
                  <a:tcPr marL="91414" marR="91414" marT="45708" marB="45708" horzOverflow="overflow">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600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4</a:t>
                      </a:r>
                      <a:endParaRPr kumimoji="0" lang="en-US" sz="1600" b="0" i="0" u="none" strike="noStrike" cap="none" normalizeH="0" baseline="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horzOverflow="overflow">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tab pos="895350" algn="r"/>
                          <a:tab pos="1258888" algn="l"/>
                        </a:tabLst>
                      </a:pPr>
                      <a:r>
                        <a:rPr kumimoji="0" lang="en-GB"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4,0</a:t>
                      </a:r>
                    </a:p>
                  </a:txBody>
                  <a:tcPr marL="91414" marR="91414" marT="45708" marB="45708" horzOverflow="overflow">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600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5</a:t>
                      </a:r>
                      <a:endParaRPr kumimoji="0" lang="en-US" sz="1600" b="0" i="0" u="none" strike="noStrike" cap="none" normalizeH="0" baseline="0" smtClean="0">
                        <a:ln>
                          <a:noFill/>
                        </a:ln>
                        <a:solidFill>
                          <a:schemeClr val="tx1"/>
                        </a:solidFill>
                        <a:effectLst/>
                        <a:latin typeface="Tahoma" pitchFamily="34" charset="0"/>
                        <a:ea typeface="ＭＳ Ｐゴシック" charset="-128"/>
                        <a:cs typeface="Tahoma" pitchFamily="34" charset="0"/>
                      </a:endParaRPr>
                    </a:p>
                  </a:txBody>
                  <a:tcPr marL="91414" marR="91414" marT="45708" marB="45708" horzOverflow="overflow">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tab pos="895350" algn="r"/>
                          <a:tab pos="1258888" algn="l"/>
                        </a:tabLst>
                      </a:pPr>
                      <a:r>
                        <a:rPr kumimoji="0" lang="en-GB"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6,7</a:t>
                      </a:r>
                    </a:p>
                  </a:txBody>
                  <a:tcPr marL="91414" marR="91414" marT="45708" marB="45708" horzOverflow="overflow">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600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6</a:t>
                      </a:r>
                    </a:p>
                  </a:txBody>
                  <a:tcPr marL="91414" marR="91414" marT="45708" marB="45708" horzOverflow="overflow">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tab pos="895350" algn="r"/>
                          <a:tab pos="1258888" algn="l"/>
                        </a:tabLst>
                      </a:pPr>
                      <a:r>
                        <a:rPr kumimoji="0" lang="en-GB"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9,8</a:t>
                      </a:r>
                    </a:p>
                  </a:txBody>
                  <a:tcPr marL="91414" marR="91414" marT="45708" marB="45708" horzOverflow="overflow">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600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7</a:t>
                      </a:r>
                    </a:p>
                  </a:txBody>
                  <a:tcPr marL="91414" marR="91414" marT="45708" marB="45708" horzOverflow="overflow">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tab pos="895350" algn="r"/>
                          <a:tab pos="1258888" algn="l"/>
                        </a:tabLst>
                      </a:pPr>
                      <a:r>
                        <a:rPr kumimoji="0" lang="en-GB"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9,6</a:t>
                      </a:r>
                    </a:p>
                  </a:txBody>
                  <a:tcPr marL="91414" marR="91414" marT="45708" marB="45708" horzOverflow="overflow">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600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8</a:t>
                      </a:r>
                    </a:p>
                  </a:txBody>
                  <a:tcPr marL="91414" marR="91414" marT="45708" marB="45708" horzOverflow="overflow">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tab pos="895350" algn="r"/>
                          <a:tab pos="1258888" algn="l"/>
                        </a:tabLst>
                      </a:pPr>
                      <a:r>
                        <a:rPr kumimoji="0" lang="en-GB"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6,7</a:t>
                      </a:r>
                    </a:p>
                  </a:txBody>
                  <a:tcPr marL="91414" marR="91414" marT="45708" marB="45708" horzOverflow="overflow">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600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ahoma" pitchFamily="34" charset="0"/>
                          <a:ea typeface="ＭＳ Ｐゴシック" charset="-128"/>
                          <a:cs typeface="Tahoma" pitchFamily="34" charset="0"/>
                        </a:rPr>
                        <a:t>9</a:t>
                      </a:r>
                    </a:p>
                  </a:txBody>
                  <a:tcPr marL="91414" marR="91414" marT="45708" marB="45708" horzOverflow="overflow">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28575" cap="flat" cmpd="sng" algn="ctr">
                      <a:solidFill>
                        <a:srgbClr val="CD1543"/>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tab pos="895350" algn="r"/>
                          <a:tab pos="1258888" algn="l"/>
                        </a:tabLst>
                      </a:pPr>
                      <a:r>
                        <a:rPr kumimoji="0" lang="en-GB" sz="1600" b="0" i="0" u="none" strike="noStrike" cap="none" normalizeH="0" baseline="0" dirty="0" smtClean="0">
                          <a:ln>
                            <a:noFill/>
                          </a:ln>
                          <a:solidFill>
                            <a:schemeClr val="tx1"/>
                          </a:solidFill>
                          <a:effectLst/>
                          <a:latin typeface="Tahoma" pitchFamily="34" charset="0"/>
                          <a:ea typeface="ＭＳ Ｐゴシック" charset="-128"/>
                          <a:cs typeface="Tahoma" pitchFamily="34" charset="0"/>
                        </a:rPr>
                        <a:t>15,2</a:t>
                      </a:r>
                    </a:p>
                  </a:txBody>
                  <a:tcPr marL="91414" marR="91414" marT="45708" marB="45708" horzOverflow="overflow">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solidFill>
                        <a:srgbClr val="CD1543"/>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846142"/>
            <a:ext cx="4000528" cy="2511420"/>
          </a:xfrm>
        </p:spPr>
        <p:txBody>
          <a:bodyPr>
            <a:noAutofit/>
          </a:bodyPr>
          <a:lstStyle/>
          <a:p>
            <a:r>
              <a:rPr lang="en-GB" sz="3600" dirty="0" err="1" smtClean="0"/>
              <a:t>Recommandations</a:t>
            </a:r>
            <a:r>
              <a:rPr lang="en-GB" sz="3600" dirty="0" smtClean="0"/>
              <a:t> ESC 2012 </a:t>
            </a:r>
            <a:r>
              <a:rPr lang="en-GB" sz="3600" dirty="0" err="1" smtClean="0"/>
              <a:t>sur</a:t>
            </a:r>
            <a:r>
              <a:rPr lang="en-GB" sz="3600" dirty="0" smtClean="0"/>
              <a:t> </a:t>
            </a:r>
            <a:br>
              <a:rPr lang="en-GB" sz="3600" dirty="0" smtClean="0"/>
            </a:br>
            <a:r>
              <a:rPr lang="en-GB" sz="3600" dirty="0" smtClean="0"/>
              <a:t>le </a:t>
            </a:r>
            <a:r>
              <a:rPr lang="en-GB" sz="3600" dirty="0" err="1" smtClean="0"/>
              <a:t>traitement</a:t>
            </a:r>
            <a:r>
              <a:rPr lang="en-GB" sz="3600" dirty="0" smtClean="0"/>
              <a:t> </a:t>
            </a:r>
            <a:r>
              <a:rPr lang="en-GB" sz="3600" dirty="0" err="1" smtClean="0"/>
              <a:t>antithrombotique</a:t>
            </a:r>
            <a:r>
              <a:rPr lang="en-GB" sz="3600" dirty="0" smtClean="0"/>
              <a:t> </a:t>
            </a:r>
            <a:r>
              <a:rPr lang="en-GB" sz="3600" dirty="0" err="1" smtClean="0"/>
              <a:t>dans</a:t>
            </a:r>
            <a:r>
              <a:rPr lang="en-GB" sz="3600" dirty="0" smtClean="0"/>
              <a:t> la FA </a:t>
            </a:r>
            <a:endParaRPr lang="fr-FR" sz="3600" dirty="0"/>
          </a:p>
        </p:txBody>
      </p:sp>
      <p:pic>
        <p:nvPicPr>
          <p:cNvPr id="44034" name="Picture 2"/>
          <p:cNvPicPr>
            <a:picLocks noGrp="1" noChangeAspect="1" noChangeArrowheads="1"/>
          </p:cNvPicPr>
          <p:nvPr>
            <p:ph idx="1"/>
          </p:nvPr>
        </p:nvPicPr>
        <p:blipFill>
          <a:blip r:embed="rId3" cstate="print"/>
          <a:srcRect/>
          <a:stretch>
            <a:fillRect/>
          </a:stretch>
        </p:blipFill>
        <p:spPr bwMode="auto">
          <a:xfrm>
            <a:off x="4643438" y="71414"/>
            <a:ext cx="4357718" cy="6666860"/>
          </a:xfrm>
          <a:prstGeom prst="rect">
            <a:avLst/>
          </a:prstGeom>
          <a:noFill/>
          <a:ln w="9525">
            <a:noFill/>
            <a:miter lim="800000"/>
            <a:headEnd/>
            <a:tailEnd/>
          </a:ln>
          <a:effectLst/>
        </p:spPr>
      </p:pic>
      <p:sp>
        <p:nvSpPr>
          <p:cNvPr id="5" name="ZoneTexte 4"/>
          <p:cNvSpPr txBox="1"/>
          <p:nvPr/>
        </p:nvSpPr>
        <p:spPr>
          <a:xfrm>
            <a:off x="357158" y="5500702"/>
            <a:ext cx="3786214" cy="1200329"/>
          </a:xfrm>
          <a:prstGeom prst="rect">
            <a:avLst/>
          </a:prstGeom>
          <a:noFill/>
        </p:spPr>
        <p:txBody>
          <a:bodyPr wrap="square" rtlCol="0">
            <a:spAutoFit/>
          </a:bodyPr>
          <a:lstStyle/>
          <a:p>
            <a:r>
              <a:rPr lang="en-US" dirty="0" smtClean="0"/>
              <a:t>An update of the 2010 ESC Guidelines for the management</a:t>
            </a:r>
          </a:p>
          <a:p>
            <a:r>
              <a:rPr lang="fr-FR" dirty="0" smtClean="0"/>
              <a:t>of atrial fibrillation</a:t>
            </a:r>
          </a:p>
          <a:p>
            <a:r>
              <a:rPr lang="fr-FR" dirty="0" err="1" smtClean="0"/>
              <a:t>Europace</a:t>
            </a:r>
            <a:r>
              <a:rPr lang="fr-FR" dirty="0" smtClean="0"/>
              <a:t> 2012;14:385–1413</a:t>
            </a:r>
            <a:endParaRPr lang="fr-FR"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457200" y="642918"/>
            <a:ext cx="8229600" cy="1143000"/>
          </a:xfrm>
        </p:spPr>
        <p:txBody>
          <a:bodyPr/>
          <a:lstStyle/>
          <a:p>
            <a:r>
              <a:rPr lang="fr-FR" dirty="0" smtClean="0"/>
              <a:t>Nouveaux anticoagulants</a:t>
            </a:r>
            <a:br>
              <a:rPr lang="fr-FR" dirty="0" smtClean="0"/>
            </a:br>
            <a:r>
              <a:rPr lang="fr-FR" sz="4000" dirty="0">
                <a:solidFill>
                  <a:schemeClr val="tx2"/>
                </a:solidFill>
                <a:latin typeface="+mj-lt"/>
                <a:ea typeface="+mj-ea"/>
                <a:cs typeface="+mj-cs"/>
              </a:rPr>
              <a:t> </a:t>
            </a:r>
            <a:r>
              <a:rPr lang="fr-FR" sz="1800" dirty="0">
                <a:solidFill>
                  <a:schemeClr val="tx2"/>
                </a:solidFill>
                <a:latin typeface="+mj-lt"/>
                <a:ea typeface="+mj-ea"/>
                <a:cs typeface="+mj-cs"/>
              </a:rPr>
              <a:t>Le </a:t>
            </a:r>
            <a:r>
              <a:rPr lang="fr-FR" sz="1800" dirty="0" err="1">
                <a:solidFill>
                  <a:schemeClr val="tx2"/>
                </a:solidFill>
                <a:latin typeface="+mj-lt"/>
                <a:ea typeface="+mj-ea"/>
                <a:cs typeface="+mj-cs"/>
              </a:rPr>
              <a:t>dabigatran</a:t>
            </a:r>
            <a:r>
              <a:rPr lang="fr-FR" sz="1800" dirty="0">
                <a:solidFill>
                  <a:schemeClr val="tx2"/>
                </a:solidFill>
                <a:latin typeface="+mj-lt"/>
                <a:ea typeface="+mj-ea"/>
                <a:cs typeface="+mj-cs"/>
              </a:rPr>
              <a:t> (PRADAXA), inhibiteur direct de la thrombine, et </a:t>
            </a:r>
            <a:r>
              <a:rPr lang="fr-FR" sz="1800" dirty="0" smtClean="0">
                <a:solidFill>
                  <a:schemeClr val="tx2"/>
                </a:solidFill>
                <a:latin typeface="+mj-lt"/>
                <a:ea typeface="+mj-ea"/>
                <a:cs typeface="+mj-cs"/>
              </a:rPr>
              <a:t>le </a:t>
            </a:r>
            <a:r>
              <a:rPr lang="fr-FR" sz="1800" dirty="0" err="1" smtClean="0">
                <a:solidFill>
                  <a:schemeClr val="tx2"/>
                </a:solidFill>
                <a:latin typeface="+mj-lt"/>
                <a:ea typeface="+mj-ea"/>
                <a:cs typeface="+mj-cs"/>
              </a:rPr>
              <a:t>rivaroxaban</a:t>
            </a:r>
            <a:r>
              <a:rPr lang="fr-FR" sz="1800" dirty="0" smtClean="0">
                <a:solidFill>
                  <a:schemeClr val="tx2"/>
                </a:solidFill>
                <a:latin typeface="+mj-lt"/>
                <a:ea typeface="+mj-ea"/>
                <a:cs typeface="+mj-cs"/>
              </a:rPr>
              <a:t> </a:t>
            </a:r>
            <a:r>
              <a:rPr lang="fr-FR" sz="1800" dirty="0">
                <a:solidFill>
                  <a:schemeClr val="tx2"/>
                </a:solidFill>
                <a:latin typeface="+mj-lt"/>
                <a:ea typeface="+mj-ea"/>
                <a:cs typeface="+mj-cs"/>
              </a:rPr>
              <a:t>(XARELTO), inhibiteur </a:t>
            </a:r>
            <a:r>
              <a:rPr lang="fr-FR" sz="1800" dirty="0" smtClean="0">
                <a:solidFill>
                  <a:schemeClr val="tx2"/>
                </a:solidFill>
                <a:latin typeface="+mj-lt"/>
                <a:ea typeface="+mj-ea"/>
                <a:cs typeface="+mj-cs"/>
              </a:rPr>
              <a:t>direct du </a:t>
            </a:r>
            <a:r>
              <a:rPr lang="fr-FR" sz="1800" dirty="0">
                <a:solidFill>
                  <a:schemeClr val="tx2"/>
                </a:solidFill>
                <a:latin typeface="+mj-lt"/>
                <a:ea typeface="+mj-ea"/>
                <a:cs typeface="+mj-cs"/>
              </a:rPr>
              <a:t>facteur </a:t>
            </a:r>
            <a:r>
              <a:rPr lang="fr-FR" sz="1800" dirty="0" err="1" smtClean="0">
                <a:solidFill>
                  <a:schemeClr val="tx2"/>
                </a:solidFill>
                <a:latin typeface="+mj-lt"/>
                <a:ea typeface="+mj-ea"/>
                <a:cs typeface="+mj-cs"/>
              </a:rPr>
              <a:t>Xa</a:t>
            </a:r>
            <a:r>
              <a:rPr lang="fr-FR" sz="1800" dirty="0" smtClean="0">
                <a:solidFill>
                  <a:schemeClr val="tx2"/>
                </a:solidFill>
                <a:latin typeface="+mj-lt"/>
                <a:ea typeface="+mj-ea"/>
                <a:cs typeface="+mj-cs"/>
              </a:rPr>
              <a:t> </a:t>
            </a:r>
            <a:r>
              <a:rPr lang="fr-FR" sz="1800" dirty="0">
                <a:solidFill>
                  <a:schemeClr val="tx2"/>
                </a:solidFill>
                <a:latin typeface="+mj-lt"/>
                <a:ea typeface="+mj-ea"/>
                <a:cs typeface="+mj-cs"/>
              </a:rPr>
              <a:t>viennent </a:t>
            </a:r>
            <a:r>
              <a:rPr lang="fr-FR" sz="1800" dirty="0" smtClean="0">
                <a:solidFill>
                  <a:schemeClr val="tx2"/>
                </a:solidFill>
                <a:latin typeface="+mj-lt"/>
                <a:ea typeface="+mj-ea"/>
                <a:cs typeface="+mj-cs"/>
              </a:rPr>
              <a:t>d’obtenir une </a:t>
            </a:r>
            <a:r>
              <a:rPr lang="fr-FR" sz="1800" dirty="0">
                <a:solidFill>
                  <a:schemeClr val="tx2"/>
                </a:solidFill>
                <a:latin typeface="+mj-lt"/>
                <a:ea typeface="+mj-ea"/>
                <a:cs typeface="+mj-cs"/>
              </a:rPr>
              <a:t>extension d’indication pour la prévention de l’accident vasculaire cérébral et de </a:t>
            </a:r>
            <a:r>
              <a:rPr lang="fr-FR" sz="1800" dirty="0" smtClean="0">
                <a:solidFill>
                  <a:schemeClr val="tx2"/>
                </a:solidFill>
                <a:latin typeface="+mj-lt"/>
                <a:ea typeface="+mj-ea"/>
                <a:cs typeface="+mj-cs"/>
              </a:rPr>
              <a:t>l’embolie systémique</a:t>
            </a:r>
            <a:r>
              <a:rPr lang="fr-FR" sz="1800" dirty="0" smtClean="0"/>
              <a:t> </a:t>
            </a:r>
            <a:r>
              <a:rPr lang="fr-FR" sz="1800" dirty="0" smtClean="0">
                <a:solidFill>
                  <a:schemeClr val="tx2"/>
                </a:solidFill>
                <a:latin typeface="+mj-lt"/>
                <a:ea typeface="+mj-ea"/>
                <a:cs typeface="+mj-cs"/>
              </a:rPr>
              <a:t>dans </a:t>
            </a:r>
            <a:r>
              <a:rPr lang="fr-FR" sz="1800" dirty="0">
                <a:solidFill>
                  <a:schemeClr val="tx2"/>
                </a:solidFill>
                <a:latin typeface="+mj-lt"/>
                <a:ea typeface="+mj-ea"/>
                <a:cs typeface="+mj-cs"/>
              </a:rPr>
              <a:t>la fibrillation auriculaire non </a:t>
            </a:r>
            <a:r>
              <a:rPr lang="fr-FR" sz="1800" dirty="0" smtClean="0">
                <a:solidFill>
                  <a:schemeClr val="tx2"/>
                </a:solidFill>
                <a:latin typeface="+mj-lt"/>
                <a:ea typeface="+mj-ea"/>
                <a:cs typeface="+mj-cs"/>
              </a:rPr>
              <a:t>valvulaire</a:t>
            </a:r>
            <a:endParaRPr lang="fr-FR" dirty="0"/>
          </a:p>
        </p:txBody>
      </p:sp>
      <p:pic>
        <p:nvPicPr>
          <p:cNvPr id="102402" name="Picture 2"/>
          <p:cNvPicPr>
            <a:picLocks noChangeAspect="1" noChangeArrowheads="1"/>
          </p:cNvPicPr>
          <p:nvPr/>
        </p:nvPicPr>
        <p:blipFill>
          <a:blip r:embed="rId3" cstate="print"/>
          <a:srcRect/>
          <a:stretch>
            <a:fillRect/>
          </a:stretch>
        </p:blipFill>
        <p:spPr bwMode="auto">
          <a:xfrm>
            <a:off x="142844" y="2714620"/>
            <a:ext cx="8781753" cy="3714776"/>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fr-FR" sz="4000" smtClean="0"/>
              <a:t>Pas de contre-indication aux AVK</a:t>
            </a:r>
          </a:p>
        </p:txBody>
      </p:sp>
      <p:sp>
        <p:nvSpPr>
          <p:cNvPr id="9219" name="Rectangle 3"/>
          <p:cNvSpPr>
            <a:spLocks noGrp="1" noChangeArrowheads="1"/>
          </p:cNvSpPr>
          <p:nvPr>
            <p:ph type="body" idx="1"/>
          </p:nvPr>
        </p:nvSpPr>
        <p:spPr>
          <a:xfrm>
            <a:off x="457200" y="1600200"/>
            <a:ext cx="8229600" cy="4924425"/>
          </a:xfrm>
        </p:spPr>
        <p:txBody>
          <a:bodyPr/>
          <a:lstStyle/>
          <a:p>
            <a:pPr eaLnBrk="1" hangingPunct="1">
              <a:lnSpc>
                <a:spcPct val="90000"/>
              </a:lnSpc>
            </a:pPr>
            <a:r>
              <a:rPr lang="fr-FR" sz="2400" smtClean="0"/>
              <a:t>Grossesse et allaitement</a:t>
            </a:r>
          </a:p>
          <a:p>
            <a:pPr eaLnBrk="1" hangingPunct="1">
              <a:lnSpc>
                <a:spcPct val="90000"/>
              </a:lnSpc>
            </a:pPr>
            <a:r>
              <a:rPr lang="fr-FR" sz="2400" smtClean="0"/>
              <a:t>Allergie connue aux produits</a:t>
            </a:r>
          </a:p>
          <a:p>
            <a:pPr eaLnBrk="1" hangingPunct="1">
              <a:lnSpc>
                <a:spcPct val="90000"/>
              </a:lnSpc>
            </a:pPr>
            <a:r>
              <a:rPr lang="fr-FR" sz="2400" smtClean="0"/>
              <a:t>Syndromes hémorragiques et lésions susceptibles de saigner: ulcère gastro-duodénal évolutif ou intervention neuro-chirurgicale ou oculaire récentes, AVC récent (sauf embolie)</a:t>
            </a:r>
          </a:p>
          <a:p>
            <a:pPr eaLnBrk="1" hangingPunct="1">
              <a:lnSpc>
                <a:spcPct val="90000"/>
              </a:lnSpc>
            </a:pPr>
            <a:r>
              <a:rPr lang="fr-FR" sz="2400" smtClean="0"/>
              <a:t>HTA maligne</a:t>
            </a:r>
          </a:p>
          <a:p>
            <a:pPr eaLnBrk="1" hangingPunct="1">
              <a:lnSpc>
                <a:spcPct val="90000"/>
              </a:lnSpc>
            </a:pPr>
            <a:r>
              <a:rPr lang="fr-FR" sz="2400" smtClean="0"/>
              <a:t>Insuffisances hépatiques ou rénale sévère</a:t>
            </a:r>
          </a:p>
          <a:p>
            <a:pPr eaLnBrk="1" hangingPunct="1">
              <a:lnSpc>
                <a:spcPct val="90000"/>
              </a:lnSpc>
            </a:pPr>
            <a:r>
              <a:rPr lang="fr-FR" sz="2400" smtClean="0"/>
              <a:t>Certaines associations: injections ou ponctions par voie IM, Intra-artérielle ou intra-oculaire, aspirine et salicylés à forte dose, miconazole, phénylbutazone, millepertuis (antagoniste des AVK)</a:t>
            </a:r>
          </a:p>
          <a:p>
            <a:pPr eaLnBrk="1" hangingPunct="1">
              <a:lnSpc>
                <a:spcPct val="90000"/>
              </a:lnSpc>
            </a:pPr>
            <a:endParaRPr lang="fr-FR" sz="2400" smtClean="0"/>
          </a:p>
        </p:txBody>
      </p:sp>
      <p:sp>
        <p:nvSpPr>
          <p:cNvPr id="9220" name="Line 4"/>
          <p:cNvSpPr>
            <a:spLocks noChangeShapeType="1"/>
          </p:cNvSpPr>
          <p:nvPr/>
        </p:nvSpPr>
        <p:spPr bwMode="auto">
          <a:xfrm flipH="1">
            <a:off x="1763713" y="1773238"/>
            <a:ext cx="5040312" cy="4464050"/>
          </a:xfrm>
          <a:prstGeom prst="line">
            <a:avLst/>
          </a:prstGeom>
          <a:noFill/>
          <a:ln w="88900">
            <a:solidFill>
              <a:srgbClr val="FF0000"/>
            </a:solidFill>
            <a:round/>
            <a:headEnd/>
            <a:tailEnd/>
          </a:ln>
        </p:spPr>
        <p:txBody>
          <a:bodyPr/>
          <a:lstStyle/>
          <a:p>
            <a:endParaRPr lang="fr-FR"/>
          </a:p>
        </p:txBody>
      </p:sp>
      <p:sp>
        <p:nvSpPr>
          <p:cNvPr id="9221" name="Line 5"/>
          <p:cNvSpPr>
            <a:spLocks noChangeShapeType="1"/>
          </p:cNvSpPr>
          <p:nvPr/>
        </p:nvSpPr>
        <p:spPr bwMode="auto">
          <a:xfrm>
            <a:off x="1979613" y="1557338"/>
            <a:ext cx="4321175" cy="4392612"/>
          </a:xfrm>
          <a:prstGeom prst="line">
            <a:avLst/>
          </a:prstGeom>
          <a:noFill/>
          <a:ln w="88900">
            <a:solidFill>
              <a:srgbClr val="FF0000"/>
            </a:solidFill>
            <a:round/>
            <a:headEnd/>
            <a:tailEnd/>
          </a:ln>
        </p:spPr>
        <p:txBody>
          <a:bodyPr/>
          <a:lstStyle/>
          <a:p>
            <a:endParaRPr lang="fr-F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Grp="1" noChangeArrowheads="1"/>
          </p:cNvSpPr>
          <p:nvPr>
            <p:ph type="ctrTitle"/>
          </p:nvPr>
        </p:nvSpPr>
        <p:spPr>
          <a:xfrm>
            <a:off x="685800" y="1744663"/>
            <a:ext cx="7772400" cy="2836862"/>
          </a:xfrm>
        </p:spPr>
        <p:txBody>
          <a:bodyPr/>
          <a:lstStyle/>
          <a:p>
            <a:pPr eaLnBrk="1" hangingPunct="1"/>
            <a:r>
              <a:rPr lang="fr-FR" dirty="0" smtClean="0"/>
              <a:t>Donc vous prescrivez des anticoagulants ????</a:t>
            </a:r>
            <a:br>
              <a:rPr lang="fr-FR" dirty="0" smtClean="0"/>
            </a:br>
            <a:r>
              <a:rPr lang="fr-FR" dirty="0" smtClean="0"/>
              <a:t/>
            </a:r>
            <a:br>
              <a:rPr lang="fr-FR" dirty="0" smtClean="0"/>
            </a:br>
            <a:endParaRPr lang="fr-FR" dirty="0" smtClean="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50825" y="274638"/>
            <a:ext cx="8642350" cy="1143000"/>
          </a:xfrm>
        </p:spPr>
        <p:txBody>
          <a:bodyPr/>
          <a:lstStyle/>
          <a:p>
            <a:pPr eaLnBrk="1" hangingPunct="1"/>
            <a:r>
              <a:rPr lang="fr-FR" sz="3900" smtClean="0"/>
              <a:t>Vous n’êtes pas les seuls à  hésiter…</a:t>
            </a:r>
          </a:p>
        </p:txBody>
      </p:sp>
      <p:sp>
        <p:nvSpPr>
          <p:cNvPr id="11267" name="Rectangle 3"/>
          <p:cNvSpPr>
            <a:spLocks noGrp="1" noChangeArrowheads="1"/>
          </p:cNvSpPr>
          <p:nvPr>
            <p:ph type="body" idx="1"/>
          </p:nvPr>
        </p:nvSpPr>
        <p:spPr>
          <a:xfrm>
            <a:off x="457200" y="1700213"/>
            <a:ext cx="8229600" cy="4681537"/>
          </a:xfrm>
        </p:spPr>
        <p:txBody>
          <a:bodyPr/>
          <a:lstStyle/>
          <a:p>
            <a:pPr eaLnBrk="1" hangingPunct="1">
              <a:lnSpc>
                <a:spcPct val="90000"/>
              </a:lnSpc>
            </a:pPr>
            <a:r>
              <a:rPr lang="fr-FR" sz="2600" smtClean="0"/>
              <a:t>Principaux motifs avancés par les prescripteurs pour la non utilisation des AVK</a:t>
            </a:r>
            <a:r>
              <a:rPr lang="fr-FR" sz="2800" smtClean="0"/>
              <a:t> </a:t>
            </a:r>
          </a:p>
          <a:p>
            <a:pPr lvl="1" eaLnBrk="1" hangingPunct="1">
              <a:lnSpc>
                <a:spcPct val="90000"/>
              </a:lnSpc>
            </a:pPr>
            <a:r>
              <a:rPr lang="fr-FR" sz="2400" smtClean="0"/>
              <a:t>Age élevé</a:t>
            </a:r>
          </a:p>
          <a:p>
            <a:pPr lvl="1" eaLnBrk="1" hangingPunct="1">
              <a:lnSpc>
                <a:spcPct val="90000"/>
              </a:lnSpc>
            </a:pPr>
            <a:r>
              <a:rPr lang="fr-FR" sz="2400" smtClean="0"/>
              <a:t>Risque élevé de chute(s)</a:t>
            </a:r>
          </a:p>
          <a:p>
            <a:pPr lvl="1" eaLnBrk="1" hangingPunct="1">
              <a:lnSpc>
                <a:spcPct val="90000"/>
              </a:lnSpc>
            </a:pPr>
            <a:r>
              <a:rPr lang="fr-FR" sz="2400" smtClean="0"/>
              <a:t>Démence </a:t>
            </a:r>
          </a:p>
          <a:p>
            <a:pPr lvl="1" eaLnBrk="1" hangingPunct="1">
              <a:lnSpc>
                <a:spcPct val="90000"/>
              </a:lnSpc>
            </a:pPr>
            <a:r>
              <a:rPr lang="fr-FR" sz="2400" smtClean="0"/>
              <a:t>Antécédent de saignement</a:t>
            </a:r>
          </a:p>
          <a:p>
            <a:pPr lvl="1" eaLnBrk="1" hangingPunct="1">
              <a:lnSpc>
                <a:spcPct val="90000"/>
              </a:lnSpc>
            </a:pPr>
            <a:r>
              <a:rPr lang="fr-FR" sz="2400" smtClean="0"/>
              <a:t>Défaut d’observance</a:t>
            </a:r>
          </a:p>
          <a:p>
            <a:pPr lvl="3" eaLnBrk="1" hangingPunct="1">
              <a:lnSpc>
                <a:spcPct val="90000"/>
              </a:lnSpc>
            </a:pPr>
            <a:r>
              <a:rPr lang="fr-FR" sz="1800" smtClean="0">
                <a:solidFill>
                  <a:srgbClr val="00FF00"/>
                </a:solidFill>
              </a:rPr>
              <a:t>Bungard TJ et al. </a:t>
            </a:r>
            <a:r>
              <a:rPr lang="fr-FR" sz="1800" i="1" smtClean="0">
                <a:solidFill>
                  <a:srgbClr val="00FF00"/>
                </a:solidFill>
              </a:rPr>
              <a:t>Arch Intern Med</a:t>
            </a:r>
            <a:r>
              <a:rPr lang="fr-FR" sz="1800" smtClean="0">
                <a:solidFill>
                  <a:srgbClr val="00FF00"/>
                </a:solidFill>
              </a:rPr>
              <a:t> 2000;160:41-6</a:t>
            </a:r>
          </a:p>
          <a:p>
            <a:pPr lvl="3" eaLnBrk="1" hangingPunct="1">
              <a:lnSpc>
                <a:spcPct val="90000"/>
              </a:lnSpc>
            </a:pPr>
            <a:r>
              <a:rPr lang="fr-FR" sz="1800" smtClean="0">
                <a:solidFill>
                  <a:srgbClr val="00FF00"/>
                </a:solidFill>
              </a:rPr>
              <a:t>Monette J et al. </a:t>
            </a:r>
            <a:r>
              <a:rPr lang="fr-FR" sz="1800" i="1" smtClean="0">
                <a:solidFill>
                  <a:srgbClr val="00FF00"/>
                </a:solidFill>
              </a:rPr>
              <a:t>J Am Geriatr Soc</a:t>
            </a:r>
            <a:r>
              <a:rPr lang="fr-FR" sz="1800" smtClean="0">
                <a:solidFill>
                  <a:srgbClr val="00FF00"/>
                </a:solidFill>
              </a:rPr>
              <a:t> 1997;45:1060-5</a:t>
            </a:r>
          </a:p>
          <a:p>
            <a:pPr lvl="3" eaLnBrk="1" hangingPunct="1">
              <a:lnSpc>
                <a:spcPct val="90000"/>
              </a:lnSpc>
            </a:pPr>
            <a:endParaRPr lang="fr-FR" sz="1800" smtClean="0"/>
          </a:p>
          <a:p>
            <a:pPr eaLnBrk="1" hangingPunct="1">
              <a:lnSpc>
                <a:spcPct val="90000"/>
              </a:lnSpc>
            </a:pPr>
            <a:r>
              <a:rPr lang="fr-FR" sz="2800" smtClean="0"/>
              <a:t>Impact d’une expérience négative ++</a:t>
            </a:r>
          </a:p>
          <a:p>
            <a:pPr lvl="3" eaLnBrk="1" hangingPunct="1">
              <a:lnSpc>
                <a:spcPct val="90000"/>
              </a:lnSpc>
            </a:pPr>
            <a:r>
              <a:rPr lang="fr-FR" sz="1800" i="1" smtClean="0">
                <a:solidFill>
                  <a:srgbClr val="00FF00"/>
                </a:solidFill>
              </a:rPr>
              <a:t>Choudhry NK et al. BMJ 2006;332:141-5</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smtClean="0"/>
              <a:t>Sous AVK, le risque hémorragique est multiplié par 3 chez le chuteur</a:t>
            </a:r>
            <a:endParaRPr lang="fr-FR" sz="3600" dirty="0"/>
          </a:p>
        </p:txBody>
      </p:sp>
      <p:pic>
        <p:nvPicPr>
          <p:cNvPr id="49154" name="Picture 2"/>
          <p:cNvPicPr>
            <a:picLocks noGrp="1" noChangeAspect="1" noChangeArrowheads="1"/>
          </p:cNvPicPr>
          <p:nvPr>
            <p:ph idx="1"/>
          </p:nvPr>
        </p:nvPicPr>
        <p:blipFill>
          <a:blip r:embed="rId3" cstate="print"/>
          <a:srcRect/>
          <a:stretch>
            <a:fillRect/>
          </a:stretch>
        </p:blipFill>
        <p:spPr bwMode="auto">
          <a:xfrm>
            <a:off x="1000101" y="1551830"/>
            <a:ext cx="7000924" cy="4877566"/>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4" name="Espace réservé du numéro de diapositive 3"/>
          <p:cNvSpPr>
            <a:spLocks noGrp="1"/>
          </p:cNvSpPr>
          <p:nvPr>
            <p:ph type="sldNum" sz="quarter" idx="12"/>
          </p:nvPr>
        </p:nvSpPr>
        <p:spPr/>
        <p:txBody>
          <a:bodyPr/>
          <a:lstStyle/>
          <a:p>
            <a:pPr>
              <a:defRPr/>
            </a:pPr>
            <a:fld id="{8B246612-A32B-4637-A604-943049337F3E}" type="slidenum">
              <a:rPr lang="en-US" smtClean="0"/>
              <a:pPr>
                <a:defRPr/>
              </a:pPr>
              <a:t>11</a:t>
            </a:fld>
            <a:endParaRPr lang="en-US"/>
          </a:p>
        </p:txBody>
      </p:sp>
      <p:sp>
        <p:nvSpPr>
          <p:cNvPr id="6" name="ZoneTexte 5"/>
          <p:cNvSpPr txBox="1"/>
          <p:nvPr/>
        </p:nvSpPr>
        <p:spPr>
          <a:xfrm>
            <a:off x="3571868" y="6519446"/>
            <a:ext cx="5143536" cy="338554"/>
          </a:xfrm>
          <a:prstGeom prst="rect">
            <a:avLst/>
          </a:prstGeom>
          <a:noFill/>
        </p:spPr>
        <p:txBody>
          <a:bodyPr wrap="square" rtlCol="0">
            <a:spAutoFit/>
          </a:bodyPr>
          <a:lstStyle/>
          <a:p>
            <a:pPr algn="r"/>
            <a:r>
              <a:rPr lang="en-US" dirty="0" err="1" smtClean="0"/>
              <a:t>Poli</a:t>
            </a:r>
            <a:r>
              <a:rPr lang="en-US" dirty="0" smtClean="0"/>
              <a:t> D et al. Circulation. 2011 ;124:824-9. </a:t>
            </a:r>
            <a:endParaRPr lang="fr-FR" dirty="0" smtClean="0"/>
          </a:p>
        </p:txBody>
      </p:sp>
      <p:sp>
        <p:nvSpPr>
          <p:cNvPr id="7" name="ZoneTexte 6"/>
          <p:cNvSpPr txBox="1"/>
          <p:nvPr/>
        </p:nvSpPr>
        <p:spPr>
          <a:xfrm>
            <a:off x="1000100" y="5072074"/>
            <a:ext cx="7000924" cy="369332"/>
          </a:xfrm>
          <a:prstGeom prst="rect">
            <a:avLst/>
          </a:prstGeom>
          <a:noFill/>
          <a:ln>
            <a:solidFill>
              <a:srgbClr val="FF0000"/>
            </a:solidFill>
          </a:ln>
        </p:spPr>
        <p:txBody>
          <a:bodyPr wrap="square" rtlCol="0">
            <a:spAutoFit/>
          </a:bodyPr>
          <a:lstStyle/>
          <a:p>
            <a:endParaRPr lang="fr-FR"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noAutofit/>
          </a:bodyPr>
          <a:lstStyle/>
          <a:p>
            <a:r>
              <a:rPr lang="fr-FR" dirty="0"/>
              <a:t>Chaque cas est particulier</a:t>
            </a:r>
            <a:br>
              <a:rPr lang="fr-FR" dirty="0"/>
            </a:br>
            <a:r>
              <a:rPr lang="fr-FR" dirty="0"/>
              <a:t>surtout après 75 ans</a:t>
            </a:r>
          </a:p>
        </p:txBody>
      </p:sp>
      <p:sp>
        <p:nvSpPr>
          <p:cNvPr id="223235" name="Rectangle 3"/>
          <p:cNvSpPr>
            <a:spLocks noGrp="1" noChangeArrowheads="1"/>
          </p:cNvSpPr>
          <p:nvPr>
            <p:ph type="body" sz="half" idx="1"/>
          </p:nvPr>
        </p:nvSpPr>
        <p:spPr>
          <a:xfrm>
            <a:off x="468313" y="2276475"/>
            <a:ext cx="4038600" cy="3806825"/>
          </a:xfrm>
        </p:spPr>
        <p:txBody>
          <a:bodyPr/>
          <a:lstStyle/>
          <a:p>
            <a:pPr>
              <a:lnSpc>
                <a:spcPct val="90000"/>
              </a:lnSpc>
              <a:spcBef>
                <a:spcPct val="40000"/>
              </a:spcBef>
            </a:pPr>
            <a:r>
              <a:rPr lang="fr-FR"/>
              <a:t>Risque d’AVC ischémique</a:t>
            </a:r>
          </a:p>
          <a:p>
            <a:pPr>
              <a:lnSpc>
                <a:spcPct val="90000"/>
              </a:lnSpc>
              <a:spcBef>
                <a:spcPct val="40000"/>
              </a:spcBef>
            </a:pPr>
            <a:endParaRPr lang="fr-FR"/>
          </a:p>
          <a:p>
            <a:pPr>
              <a:lnSpc>
                <a:spcPct val="90000"/>
              </a:lnSpc>
              <a:spcBef>
                <a:spcPct val="40000"/>
              </a:spcBef>
            </a:pPr>
            <a:endParaRPr lang="fr-FR"/>
          </a:p>
          <a:p>
            <a:pPr>
              <a:lnSpc>
                <a:spcPct val="90000"/>
              </a:lnSpc>
              <a:spcBef>
                <a:spcPct val="40000"/>
              </a:spcBef>
            </a:pPr>
            <a:endParaRPr lang="fr-FR">
              <a:solidFill>
                <a:srgbClr val="FF0000"/>
              </a:solidFill>
            </a:endParaRPr>
          </a:p>
        </p:txBody>
      </p:sp>
      <p:sp>
        <p:nvSpPr>
          <p:cNvPr id="223236" name="Rectangle 4"/>
          <p:cNvSpPr>
            <a:spLocks noGrp="1" noChangeArrowheads="1"/>
          </p:cNvSpPr>
          <p:nvPr>
            <p:ph type="body" sz="half" idx="2"/>
          </p:nvPr>
        </p:nvSpPr>
        <p:spPr>
          <a:xfrm>
            <a:off x="4648200" y="2276475"/>
            <a:ext cx="4038600" cy="3849688"/>
          </a:xfrm>
        </p:spPr>
        <p:txBody>
          <a:bodyPr/>
          <a:lstStyle/>
          <a:p>
            <a:r>
              <a:rPr lang="fr-FR"/>
              <a:t>Risque d’hémorragie</a:t>
            </a:r>
          </a:p>
          <a:p>
            <a:endParaRPr lang="fr-FR"/>
          </a:p>
          <a:p>
            <a:endParaRPr lang="fr-FR"/>
          </a:p>
          <a:p>
            <a:endParaRPr lang="fr-FR"/>
          </a:p>
          <a:p>
            <a:endParaRPr lang="fr-FR"/>
          </a:p>
        </p:txBody>
      </p:sp>
      <p:sp>
        <p:nvSpPr>
          <p:cNvPr id="223237" name="AutoShape 5"/>
          <p:cNvSpPr>
            <a:spLocks noChangeArrowheads="1"/>
          </p:cNvSpPr>
          <p:nvPr/>
        </p:nvSpPr>
        <p:spPr bwMode="auto">
          <a:xfrm rot="10367987">
            <a:off x="1187450" y="2924175"/>
            <a:ext cx="6408738" cy="914400"/>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a:effectLst/>
        </p:spPr>
        <p:txBody>
          <a:bodyPr wrap="none" anchor="ctr"/>
          <a:lstStyle/>
          <a:p>
            <a:endParaRPr lang="fr-FR"/>
          </a:p>
        </p:txBody>
      </p:sp>
      <p:sp>
        <p:nvSpPr>
          <p:cNvPr id="223238" name="Line 6"/>
          <p:cNvSpPr>
            <a:spLocks noChangeShapeType="1"/>
          </p:cNvSpPr>
          <p:nvPr/>
        </p:nvSpPr>
        <p:spPr bwMode="auto">
          <a:xfrm>
            <a:off x="468313" y="3284538"/>
            <a:ext cx="3095625" cy="0"/>
          </a:xfrm>
          <a:prstGeom prst="line">
            <a:avLst/>
          </a:prstGeom>
          <a:noFill/>
          <a:ln w="9525">
            <a:solidFill>
              <a:schemeClr val="tx1"/>
            </a:solidFill>
            <a:round/>
            <a:headEnd/>
            <a:tailEnd/>
          </a:ln>
          <a:effectLst/>
        </p:spPr>
        <p:txBody>
          <a:bodyPr/>
          <a:lstStyle/>
          <a:p>
            <a:endParaRPr lang="fr-FR"/>
          </a:p>
        </p:txBody>
      </p:sp>
      <p:sp>
        <p:nvSpPr>
          <p:cNvPr id="223239" name="Line 7"/>
          <p:cNvSpPr>
            <a:spLocks noChangeShapeType="1"/>
          </p:cNvSpPr>
          <p:nvPr/>
        </p:nvSpPr>
        <p:spPr bwMode="auto">
          <a:xfrm>
            <a:off x="4932363" y="2781300"/>
            <a:ext cx="3384550" cy="0"/>
          </a:xfrm>
          <a:prstGeom prst="line">
            <a:avLst/>
          </a:prstGeom>
          <a:noFill/>
          <a:ln w="9525">
            <a:solidFill>
              <a:schemeClr val="tx1"/>
            </a:solidFill>
            <a:round/>
            <a:headEnd/>
            <a:tailEnd/>
          </a:ln>
          <a:effectLst/>
        </p:spPr>
        <p:txBody>
          <a:bodyPr/>
          <a:lstStyle/>
          <a:p>
            <a:endParaRPr lang="fr-FR"/>
          </a:p>
        </p:txBody>
      </p:sp>
      <p:sp>
        <p:nvSpPr>
          <p:cNvPr id="223240" name="Line 8"/>
          <p:cNvSpPr>
            <a:spLocks noChangeShapeType="1"/>
          </p:cNvSpPr>
          <p:nvPr/>
        </p:nvSpPr>
        <p:spPr bwMode="auto">
          <a:xfrm flipH="1" flipV="1">
            <a:off x="4356100" y="2133600"/>
            <a:ext cx="217488" cy="1366838"/>
          </a:xfrm>
          <a:prstGeom prst="line">
            <a:avLst/>
          </a:prstGeom>
          <a:noFill/>
          <a:ln w="9525">
            <a:solidFill>
              <a:schemeClr val="tx1"/>
            </a:solidFill>
            <a:round/>
            <a:headEnd/>
            <a:tailEnd type="triangle" w="med" len="med"/>
          </a:ln>
          <a:effectLst/>
        </p:spPr>
        <p:txBody>
          <a:bodyPr/>
          <a:lstStyle/>
          <a:p>
            <a:endParaRPr lang="fr-FR"/>
          </a:p>
        </p:txBody>
      </p:sp>
      <p:sp>
        <p:nvSpPr>
          <p:cNvPr id="223241" name="Text Box 9"/>
          <p:cNvSpPr txBox="1">
            <a:spLocks noChangeArrowheads="1"/>
          </p:cNvSpPr>
          <p:nvPr/>
        </p:nvSpPr>
        <p:spPr bwMode="auto">
          <a:xfrm>
            <a:off x="500034" y="4786322"/>
            <a:ext cx="7920038" cy="646331"/>
          </a:xfrm>
          <a:prstGeom prst="rect">
            <a:avLst/>
          </a:prstGeom>
          <a:noFill/>
          <a:ln w="25400">
            <a:noFill/>
            <a:miter lim="800000"/>
            <a:headEnd/>
            <a:tailEnd/>
          </a:ln>
          <a:effectLst/>
        </p:spPr>
        <p:txBody>
          <a:bodyPr>
            <a:spAutoFit/>
          </a:bodyPr>
          <a:lstStyle/>
          <a:p>
            <a:pPr algn="ctr">
              <a:spcBef>
                <a:spcPct val="50000"/>
              </a:spcBef>
            </a:pPr>
            <a:r>
              <a:rPr lang="fr-FR" sz="3600" dirty="0">
                <a:solidFill>
                  <a:schemeClr val="tx2"/>
                </a:solidFill>
              </a:rPr>
              <a:t>Evaluation du rapport </a:t>
            </a:r>
            <a:r>
              <a:rPr lang="fr-FR" sz="3600" dirty="0" smtClean="0">
                <a:solidFill>
                  <a:schemeClr val="tx2"/>
                </a:solidFill>
              </a:rPr>
              <a:t>bénéfice-risque</a:t>
            </a:r>
            <a:endParaRPr lang="fr-FR" sz="3600" dirty="0">
              <a:solidFill>
                <a:schemeClr val="tx2"/>
              </a:solidFill>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normAutofit fontScale="90000"/>
          </a:bodyPr>
          <a:lstStyle/>
          <a:p>
            <a:r>
              <a:rPr lang="fr-FR" sz="3600"/>
              <a:t>Prescrire des AVK et Réduire le risque de complication hémorragique et AVK</a:t>
            </a:r>
          </a:p>
        </p:txBody>
      </p:sp>
      <p:sp>
        <p:nvSpPr>
          <p:cNvPr id="226307" name="Rectangle 3"/>
          <p:cNvSpPr>
            <a:spLocks noGrp="1" noChangeArrowheads="1"/>
          </p:cNvSpPr>
          <p:nvPr>
            <p:ph type="body" sz="half" idx="1"/>
          </p:nvPr>
        </p:nvSpPr>
        <p:spPr>
          <a:xfrm>
            <a:off x="468313" y="2276475"/>
            <a:ext cx="4038600" cy="4321175"/>
          </a:xfrm>
        </p:spPr>
        <p:txBody>
          <a:bodyPr/>
          <a:lstStyle/>
          <a:p>
            <a:pPr>
              <a:lnSpc>
                <a:spcPct val="90000"/>
              </a:lnSpc>
              <a:spcBef>
                <a:spcPct val="40000"/>
              </a:spcBef>
            </a:pPr>
            <a:r>
              <a:rPr lang="fr-FR"/>
              <a:t>Risque d’AVC ischémique</a:t>
            </a:r>
          </a:p>
          <a:p>
            <a:pPr>
              <a:lnSpc>
                <a:spcPct val="90000"/>
              </a:lnSpc>
              <a:spcBef>
                <a:spcPct val="40000"/>
              </a:spcBef>
            </a:pPr>
            <a:endParaRPr lang="fr-FR"/>
          </a:p>
          <a:p>
            <a:pPr>
              <a:lnSpc>
                <a:spcPct val="90000"/>
              </a:lnSpc>
              <a:spcBef>
                <a:spcPct val="40000"/>
              </a:spcBef>
            </a:pPr>
            <a:endParaRPr lang="fr-FR"/>
          </a:p>
          <a:p>
            <a:pPr>
              <a:lnSpc>
                <a:spcPct val="90000"/>
              </a:lnSpc>
              <a:spcBef>
                <a:spcPct val="40000"/>
              </a:spcBef>
            </a:pPr>
            <a:r>
              <a:rPr lang="fr-FR"/>
              <a:t>Contrôle des autres FdR vasculaires</a:t>
            </a:r>
          </a:p>
        </p:txBody>
      </p:sp>
      <p:sp>
        <p:nvSpPr>
          <p:cNvPr id="226308" name="Rectangle 4"/>
          <p:cNvSpPr>
            <a:spLocks noGrp="1" noChangeArrowheads="1"/>
          </p:cNvSpPr>
          <p:nvPr>
            <p:ph type="body" sz="half" idx="2"/>
          </p:nvPr>
        </p:nvSpPr>
        <p:spPr>
          <a:xfrm>
            <a:off x="4787900" y="1628775"/>
            <a:ext cx="4038600" cy="5229225"/>
          </a:xfrm>
        </p:spPr>
        <p:txBody>
          <a:bodyPr>
            <a:normAutofit fontScale="92500" lnSpcReduction="20000"/>
          </a:bodyPr>
          <a:lstStyle/>
          <a:p>
            <a:pPr>
              <a:lnSpc>
                <a:spcPct val="90000"/>
              </a:lnSpc>
            </a:pPr>
            <a:r>
              <a:rPr lang="fr-FR" dirty="0"/>
              <a:t>Risque d’hémorragie</a:t>
            </a:r>
          </a:p>
          <a:p>
            <a:pPr>
              <a:lnSpc>
                <a:spcPct val="90000"/>
              </a:lnSpc>
            </a:pPr>
            <a:endParaRPr lang="fr-FR" dirty="0"/>
          </a:p>
          <a:p>
            <a:pPr>
              <a:lnSpc>
                <a:spcPct val="90000"/>
              </a:lnSpc>
            </a:pPr>
            <a:endParaRPr lang="fr-FR" dirty="0"/>
          </a:p>
          <a:p>
            <a:pPr>
              <a:lnSpc>
                <a:spcPct val="90000"/>
              </a:lnSpc>
            </a:pPr>
            <a:endParaRPr lang="fr-FR" dirty="0" smtClean="0"/>
          </a:p>
          <a:p>
            <a:pPr>
              <a:lnSpc>
                <a:spcPct val="90000"/>
              </a:lnSpc>
            </a:pPr>
            <a:endParaRPr lang="fr-FR" dirty="0"/>
          </a:p>
          <a:p>
            <a:pPr>
              <a:lnSpc>
                <a:spcPct val="90000"/>
              </a:lnSpc>
            </a:pPr>
            <a:r>
              <a:rPr lang="fr-FR" dirty="0"/>
              <a:t>Choix de l’AVK</a:t>
            </a:r>
          </a:p>
          <a:p>
            <a:pPr>
              <a:lnSpc>
                <a:spcPct val="90000"/>
              </a:lnSpc>
            </a:pPr>
            <a:r>
              <a:rPr lang="fr-FR" dirty="0"/>
              <a:t>Initiation du traitement adaptée</a:t>
            </a:r>
          </a:p>
          <a:p>
            <a:pPr>
              <a:lnSpc>
                <a:spcPct val="90000"/>
              </a:lnSpc>
            </a:pPr>
            <a:r>
              <a:rPr lang="fr-FR" dirty="0"/>
              <a:t>Surveillance</a:t>
            </a:r>
          </a:p>
          <a:p>
            <a:pPr>
              <a:lnSpc>
                <a:spcPct val="90000"/>
              </a:lnSpc>
            </a:pPr>
            <a:r>
              <a:rPr lang="fr-FR" dirty="0"/>
              <a:t>Education</a:t>
            </a:r>
            <a:r>
              <a:rPr lang="fr-FR" dirty="0">
                <a:cs typeface="Arial" pitchFamily="34" charset="0"/>
              </a:rPr>
              <a:t> </a:t>
            </a:r>
          </a:p>
          <a:p>
            <a:pPr>
              <a:lnSpc>
                <a:spcPct val="90000"/>
              </a:lnSpc>
            </a:pPr>
            <a:r>
              <a:rPr lang="fr-FR" dirty="0">
                <a:cs typeface="Arial" pitchFamily="34" charset="0"/>
              </a:rPr>
              <a:t>↓ risque de </a:t>
            </a:r>
            <a:r>
              <a:rPr lang="fr-FR" dirty="0" smtClean="0">
                <a:cs typeface="Arial" pitchFamily="34" charset="0"/>
              </a:rPr>
              <a:t>chute</a:t>
            </a:r>
          </a:p>
          <a:p>
            <a:pPr>
              <a:lnSpc>
                <a:spcPct val="90000"/>
              </a:lnSpc>
            </a:pPr>
            <a:r>
              <a:rPr lang="fr-FR" sz="2800" dirty="0" smtClean="0"/>
              <a:t>Attention aux associations AINS, aspirine</a:t>
            </a:r>
          </a:p>
        </p:txBody>
      </p:sp>
      <p:sp>
        <p:nvSpPr>
          <p:cNvPr id="226309" name="AutoShape 5"/>
          <p:cNvSpPr>
            <a:spLocks noChangeArrowheads="1"/>
          </p:cNvSpPr>
          <p:nvPr/>
        </p:nvSpPr>
        <p:spPr bwMode="auto">
          <a:xfrm rot="9851310">
            <a:off x="1042988" y="2781300"/>
            <a:ext cx="6408737" cy="914400"/>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a:effectLst/>
        </p:spPr>
        <p:txBody>
          <a:bodyPr wrap="none" anchor="ctr"/>
          <a:lstStyle/>
          <a:p>
            <a:endParaRPr lang="fr-FR"/>
          </a:p>
        </p:txBody>
      </p:sp>
      <p:sp>
        <p:nvSpPr>
          <p:cNvPr id="226310" name="Line 6"/>
          <p:cNvSpPr>
            <a:spLocks noChangeShapeType="1"/>
          </p:cNvSpPr>
          <p:nvPr/>
        </p:nvSpPr>
        <p:spPr bwMode="auto">
          <a:xfrm>
            <a:off x="468313" y="3284538"/>
            <a:ext cx="3095625" cy="0"/>
          </a:xfrm>
          <a:prstGeom prst="line">
            <a:avLst/>
          </a:prstGeom>
          <a:noFill/>
          <a:ln w="9525">
            <a:solidFill>
              <a:schemeClr val="tx1"/>
            </a:solidFill>
            <a:round/>
            <a:headEnd/>
            <a:tailEnd/>
          </a:ln>
          <a:effectLst/>
        </p:spPr>
        <p:txBody>
          <a:bodyPr/>
          <a:lstStyle/>
          <a:p>
            <a:endParaRPr lang="fr-FR"/>
          </a:p>
        </p:txBody>
      </p:sp>
      <p:sp>
        <p:nvSpPr>
          <p:cNvPr id="226311" name="Line 7"/>
          <p:cNvSpPr>
            <a:spLocks noChangeShapeType="1"/>
          </p:cNvSpPr>
          <p:nvPr/>
        </p:nvSpPr>
        <p:spPr bwMode="auto">
          <a:xfrm>
            <a:off x="4932363" y="2205038"/>
            <a:ext cx="3384550" cy="0"/>
          </a:xfrm>
          <a:prstGeom prst="line">
            <a:avLst/>
          </a:prstGeom>
          <a:noFill/>
          <a:ln w="9525">
            <a:solidFill>
              <a:schemeClr val="tx1"/>
            </a:solidFill>
            <a:round/>
            <a:headEnd/>
            <a:tailEnd/>
          </a:ln>
          <a:effectLst/>
        </p:spPr>
        <p:txBody>
          <a:bodyPr/>
          <a:lstStyle/>
          <a:p>
            <a:endParaRPr lang="fr-FR"/>
          </a:p>
        </p:txBody>
      </p:sp>
      <p:sp>
        <p:nvSpPr>
          <p:cNvPr id="226312" name="Line 8"/>
          <p:cNvSpPr>
            <a:spLocks noChangeShapeType="1"/>
          </p:cNvSpPr>
          <p:nvPr/>
        </p:nvSpPr>
        <p:spPr bwMode="auto">
          <a:xfrm flipH="1" flipV="1">
            <a:off x="3995738" y="2060575"/>
            <a:ext cx="433387" cy="1295400"/>
          </a:xfrm>
          <a:prstGeom prst="line">
            <a:avLst/>
          </a:prstGeom>
          <a:noFill/>
          <a:ln w="9525">
            <a:solidFill>
              <a:schemeClr val="tx1"/>
            </a:solidFill>
            <a:round/>
            <a:headEnd/>
            <a:tailEnd type="triangle" w="med" len="med"/>
          </a:ln>
          <a:effectLst/>
        </p:spPr>
        <p:txBody>
          <a:bodyPr/>
          <a:lstStyle/>
          <a:p>
            <a:endParaRPr lang="fr-F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fr-FR" dirty="0" smtClean="0"/>
              <a:t>Pour continuer, un deuxième cas clinique</a:t>
            </a:r>
          </a:p>
        </p:txBody>
      </p:sp>
      <p:sp>
        <p:nvSpPr>
          <p:cNvPr id="6147" name="Rectangle 3"/>
          <p:cNvSpPr>
            <a:spLocks noGrp="1" noChangeArrowheads="1"/>
          </p:cNvSpPr>
          <p:nvPr>
            <p:ph type="body" idx="1"/>
          </p:nvPr>
        </p:nvSpPr>
        <p:spPr>
          <a:xfrm>
            <a:off x="457200" y="1600200"/>
            <a:ext cx="8229600" cy="4924425"/>
          </a:xfrm>
        </p:spPr>
        <p:txBody>
          <a:bodyPr/>
          <a:lstStyle/>
          <a:p>
            <a:pPr eaLnBrk="1" hangingPunct="1">
              <a:lnSpc>
                <a:spcPct val="90000"/>
              </a:lnSpc>
            </a:pPr>
            <a:r>
              <a:rPr lang="fr-FR" sz="2800" dirty="0" smtClean="0"/>
              <a:t>Mme E. âgée de 78 ans. </a:t>
            </a:r>
          </a:p>
          <a:p>
            <a:pPr eaLnBrk="1" hangingPunct="1">
              <a:lnSpc>
                <a:spcPct val="90000"/>
              </a:lnSpc>
            </a:pPr>
            <a:r>
              <a:rPr lang="fr-FR" sz="2800" dirty="0" smtClean="0"/>
              <a:t>Chute ce matin chez elle en voulant ramasser un objet au sol. Portait des mules.</a:t>
            </a:r>
          </a:p>
          <a:p>
            <a:pPr eaLnBrk="1" hangingPunct="1">
              <a:lnSpc>
                <a:spcPct val="90000"/>
              </a:lnSpc>
            </a:pPr>
            <a:r>
              <a:rPr lang="fr-FR" sz="2800" dirty="0" smtClean="0"/>
              <a:t>Incapable de se relever seule, est restée une heure par terre en attendant que son mari ne rentre de courses. </a:t>
            </a:r>
          </a:p>
          <a:p>
            <a:pPr eaLnBrk="1" hangingPunct="1">
              <a:lnSpc>
                <a:spcPct val="90000"/>
              </a:lnSpc>
            </a:pPr>
            <a:r>
              <a:rPr lang="fr-FR" sz="2800" dirty="0" smtClean="0"/>
              <a:t>Troisième chute en un an. </a:t>
            </a:r>
          </a:p>
          <a:p>
            <a:pPr eaLnBrk="1" hangingPunct="1">
              <a:lnSpc>
                <a:spcPct val="90000"/>
              </a:lnSpc>
            </a:pPr>
            <a:r>
              <a:rPr lang="fr-FR" sz="2800" dirty="0" smtClean="0"/>
              <a:t>N’ose plus sortir seule de peur de tomber.</a:t>
            </a:r>
          </a:p>
          <a:p>
            <a:pPr eaLnBrk="1" hangingPunct="1">
              <a:lnSpc>
                <a:spcPct val="90000"/>
              </a:lnSpc>
            </a:pPr>
            <a:r>
              <a:rPr lang="fr-FR" sz="2800" dirty="0" smtClean="0"/>
              <a:t>Traitement: IEC – diurétique, aspirine à dose </a:t>
            </a:r>
            <a:r>
              <a:rPr lang="fr-FR" sz="2800" dirty="0" err="1" smtClean="0"/>
              <a:t>antiagrégante</a:t>
            </a:r>
            <a:r>
              <a:rPr lang="fr-FR" sz="2800" dirty="0" smtClean="0"/>
              <a:t> et hypnotique chaque soir.</a:t>
            </a:r>
          </a:p>
          <a:p>
            <a:pPr eaLnBrk="1" hangingPunct="1">
              <a:lnSpc>
                <a:spcPct val="90000"/>
              </a:lnSpc>
            </a:pPr>
            <a:r>
              <a:rPr lang="fr-FR" sz="2800" dirty="0" smtClean="0"/>
              <a:t>Fracture du poignet</a:t>
            </a:r>
            <a:r>
              <a:rPr lang="fr-FR" sz="2800" b="1" dirty="0" smtClean="0"/>
              <a:t> </a:t>
            </a:r>
            <a:r>
              <a:rPr lang="fr-FR" sz="2800" dirty="0" smtClean="0"/>
              <a:t> à l'âge de 64 ans.</a:t>
            </a:r>
          </a:p>
          <a:p>
            <a:pPr eaLnBrk="1" hangingPunct="1">
              <a:lnSpc>
                <a:spcPct val="90000"/>
              </a:lnSpc>
            </a:pPr>
            <a:endParaRPr lang="fr-FR" sz="2800" dirty="0" smtClean="0"/>
          </a:p>
          <a:p>
            <a:pPr eaLnBrk="1" hangingPunct="1">
              <a:lnSpc>
                <a:spcPct val="90000"/>
              </a:lnSpc>
            </a:pPr>
            <a:endParaRPr lang="fr-FR" sz="2800" dirty="0" smtClean="0"/>
          </a:p>
        </p:txBody>
      </p:sp>
      <p:sp>
        <p:nvSpPr>
          <p:cNvPr id="5124" name="Espace réservé du numéro de diapositive 3"/>
          <p:cNvSpPr>
            <a:spLocks noGrp="1"/>
          </p:cNvSpPr>
          <p:nvPr>
            <p:ph type="sldNum" sz="quarter" idx="12"/>
          </p:nvPr>
        </p:nvSpPr>
        <p:spPr/>
        <p:txBody>
          <a:bodyPr/>
          <a:lstStyle/>
          <a:p>
            <a:pPr>
              <a:defRPr/>
            </a:pPr>
            <a:fld id="{78E387A8-C905-4464-BDBD-D5B287DBC788}" type="slidenum">
              <a:rPr lang="fr-FR" smtClean="0"/>
              <a:pPr>
                <a:defRPr/>
              </a:pPr>
              <a:t>14</a:t>
            </a:fld>
            <a:endParaRPr lang="fr-FR" smtClean="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p:txBody>
          <a:bodyPr/>
          <a:lstStyle/>
          <a:p>
            <a:r>
              <a:rPr lang="fr-FR" dirty="0" smtClean="0"/>
              <a:t>Quels sont les facteurs de risque de chute ?</a:t>
            </a:r>
            <a:endParaRPr lang="fr-FR" dirty="0"/>
          </a:p>
        </p:txBody>
      </p:sp>
      <p:sp>
        <p:nvSpPr>
          <p:cNvPr id="5" name="Sous-titre 4"/>
          <p:cNvSpPr>
            <a:spLocks noGrp="1"/>
          </p:cNvSpPr>
          <p:nvPr>
            <p:ph type="subTitle" idx="1"/>
          </p:nvPr>
        </p:nvSpPr>
        <p:spPr/>
        <p:txBody>
          <a:bodyPr/>
          <a:lstStyle/>
          <a:p>
            <a:endParaRPr lang="fr-F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fr-FR" smtClean="0"/>
              <a:t>Une chute récente</a:t>
            </a:r>
          </a:p>
        </p:txBody>
      </p:sp>
      <p:sp>
        <p:nvSpPr>
          <p:cNvPr id="7171" name="Rectangle 3"/>
          <p:cNvSpPr>
            <a:spLocks noGrp="1" noChangeArrowheads="1"/>
          </p:cNvSpPr>
          <p:nvPr>
            <p:ph type="body" idx="1"/>
          </p:nvPr>
        </p:nvSpPr>
        <p:spPr>
          <a:xfrm>
            <a:off x="457200" y="1600200"/>
            <a:ext cx="8229600" cy="4924425"/>
          </a:xfrm>
        </p:spPr>
        <p:txBody>
          <a:bodyPr/>
          <a:lstStyle/>
          <a:p>
            <a:pPr eaLnBrk="1" hangingPunct="1">
              <a:lnSpc>
                <a:spcPct val="90000"/>
              </a:lnSpc>
            </a:pPr>
            <a:r>
              <a:rPr lang="fr-FR" sz="2800" dirty="0" smtClean="0"/>
              <a:t>Mme E. âgée de 78 ans. </a:t>
            </a:r>
          </a:p>
          <a:p>
            <a:pPr eaLnBrk="1" hangingPunct="1">
              <a:lnSpc>
                <a:spcPct val="90000"/>
              </a:lnSpc>
            </a:pPr>
            <a:r>
              <a:rPr lang="fr-FR" sz="2800" dirty="0" smtClean="0"/>
              <a:t>Chute ce matin chez elle en voulant ramasser un objet au sol. Portait des mules.</a:t>
            </a:r>
          </a:p>
          <a:p>
            <a:pPr eaLnBrk="1" hangingPunct="1">
              <a:lnSpc>
                <a:spcPct val="90000"/>
              </a:lnSpc>
            </a:pPr>
            <a:r>
              <a:rPr lang="fr-FR" sz="2800" dirty="0" smtClean="0"/>
              <a:t>Incapable de se relever seule, est restée une heure par terre en attendant que son mari ne rentre de courses. </a:t>
            </a:r>
          </a:p>
          <a:p>
            <a:pPr eaLnBrk="1" hangingPunct="1">
              <a:lnSpc>
                <a:spcPct val="90000"/>
              </a:lnSpc>
            </a:pPr>
            <a:r>
              <a:rPr lang="fr-FR" sz="2800" dirty="0" smtClean="0"/>
              <a:t>Troisième chute en un an. </a:t>
            </a:r>
          </a:p>
          <a:p>
            <a:pPr eaLnBrk="1" hangingPunct="1">
              <a:lnSpc>
                <a:spcPct val="90000"/>
              </a:lnSpc>
            </a:pPr>
            <a:r>
              <a:rPr lang="fr-FR" sz="2800" dirty="0" smtClean="0"/>
              <a:t>N’ose plus sortir seule de peur de tomber.</a:t>
            </a:r>
          </a:p>
          <a:p>
            <a:pPr eaLnBrk="1" hangingPunct="1">
              <a:lnSpc>
                <a:spcPct val="90000"/>
              </a:lnSpc>
            </a:pPr>
            <a:r>
              <a:rPr lang="fr-FR" sz="2800" dirty="0" smtClean="0"/>
              <a:t>Traitement: IEC – diurétique, aspirine à dose </a:t>
            </a:r>
            <a:r>
              <a:rPr lang="fr-FR" sz="2800" dirty="0" err="1" smtClean="0"/>
              <a:t>antiagrégante</a:t>
            </a:r>
            <a:r>
              <a:rPr lang="fr-FR" sz="2800" dirty="0" smtClean="0"/>
              <a:t> et hypnotique chaque soir.</a:t>
            </a:r>
          </a:p>
          <a:p>
            <a:pPr eaLnBrk="1" hangingPunct="1">
              <a:lnSpc>
                <a:spcPct val="90000"/>
              </a:lnSpc>
            </a:pPr>
            <a:r>
              <a:rPr lang="fr-FR" sz="2800" dirty="0" smtClean="0"/>
              <a:t>Fracture du poignet</a:t>
            </a:r>
            <a:r>
              <a:rPr lang="fr-FR" sz="2800" b="1" dirty="0" smtClean="0"/>
              <a:t> </a:t>
            </a:r>
            <a:r>
              <a:rPr lang="fr-FR" sz="2800" dirty="0" smtClean="0"/>
              <a:t> à l'âge de 64 ans.</a:t>
            </a:r>
          </a:p>
        </p:txBody>
      </p:sp>
      <p:sp>
        <p:nvSpPr>
          <p:cNvPr id="7172" name="Oval 4"/>
          <p:cNvSpPr>
            <a:spLocks noChangeArrowheads="1"/>
          </p:cNvSpPr>
          <p:nvPr/>
        </p:nvSpPr>
        <p:spPr bwMode="auto">
          <a:xfrm>
            <a:off x="2987675" y="1557338"/>
            <a:ext cx="1800225" cy="576262"/>
          </a:xfrm>
          <a:prstGeom prst="ellipse">
            <a:avLst/>
          </a:prstGeom>
          <a:noFill/>
          <a:ln w="25400">
            <a:solidFill>
              <a:srgbClr val="FF0000"/>
            </a:solidFill>
            <a:round/>
            <a:headEnd/>
            <a:tailEnd/>
          </a:ln>
        </p:spPr>
        <p:txBody>
          <a:bodyPr wrap="none" anchor="ctr"/>
          <a:lstStyle/>
          <a:p>
            <a:endParaRPr lang="fr-FR"/>
          </a:p>
        </p:txBody>
      </p:sp>
      <p:sp>
        <p:nvSpPr>
          <p:cNvPr id="7173" name="Oval 5"/>
          <p:cNvSpPr>
            <a:spLocks noChangeArrowheads="1"/>
          </p:cNvSpPr>
          <p:nvPr/>
        </p:nvSpPr>
        <p:spPr bwMode="auto">
          <a:xfrm>
            <a:off x="4787900" y="4581525"/>
            <a:ext cx="1152525" cy="576263"/>
          </a:xfrm>
          <a:prstGeom prst="ellipse">
            <a:avLst/>
          </a:prstGeom>
          <a:noFill/>
          <a:ln w="25400">
            <a:solidFill>
              <a:srgbClr val="FF0000"/>
            </a:solidFill>
            <a:round/>
            <a:headEnd/>
            <a:tailEnd/>
          </a:ln>
        </p:spPr>
        <p:txBody>
          <a:bodyPr wrap="none" anchor="ctr"/>
          <a:lstStyle/>
          <a:p>
            <a:endParaRPr lang="fr-FR"/>
          </a:p>
        </p:txBody>
      </p:sp>
      <p:sp>
        <p:nvSpPr>
          <p:cNvPr id="7174" name="Oval 6"/>
          <p:cNvSpPr>
            <a:spLocks noChangeArrowheads="1"/>
          </p:cNvSpPr>
          <p:nvPr/>
        </p:nvSpPr>
        <p:spPr bwMode="auto">
          <a:xfrm>
            <a:off x="755650" y="4076700"/>
            <a:ext cx="2952750" cy="576263"/>
          </a:xfrm>
          <a:prstGeom prst="ellipse">
            <a:avLst/>
          </a:prstGeom>
          <a:noFill/>
          <a:ln w="25400">
            <a:solidFill>
              <a:srgbClr val="FF0000"/>
            </a:solidFill>
            <a:round/>
            <a:headEnd/>
            <a:tailEnd/>
          </a:ln>
        </p:spPr>
        <p:txBody>
          <a:bodyPr wrap="none" anchor="ctr"/>
          <a:lstStyle/>
          <a:p>
            <a:endParaRPr lang="fr-FR"/>
          </a:p>
        </p:txBody>
      </p:sp>
      <p:sp>
        <p:nvSpPr>
          <p:cNvPr id="7175" name="Oval 7"/>
          <p:cNvSpPr>
            <a:spLocks noChangeArrowheads="1"/>
          </p:cNvSpPr>
          <p:nvPr/>
        </p:nvSpPr>
        <p:spPr bwMode="auto">
          <a:xfrm>
            <a:off x="3348038" y="5516563"/>
            <a:ext cx="2160587" cy="504825"/>
          </a:xfrm>
          <a:prstGeom prst="ellipse">
            <a:avLst/>
          </a:prstGeom>
          <a:noFill/>
          <a:ln w="25400">
            <a:solidFill>
              <a:srgbClr val="FF0000"/>
            </a:solidFill>
            <a:round/>
            <a:headEnd/>
            <a:tailEnd/>
          </a:ln>
        </p:spPr>
        <p:txBody>
          <a:bodyPr wrap="none" anchor="ctr"/>
          <a:lstStyle/>
          <a:p>
            <a:endParaRPr lang="fr-FR"/>
          </a:p>
        </p:txBody>
      </p:sp>
      <p:sp>
        <p:nvSpPr>
          <p:cNvPr id="7176" name="Oval 8"/>
          <p:cNvSpPr>
            <a:spLocks noChangeArrowheads="1"/>
          </p:cNvSpPr>
          <p:nvPr/>
        </p:nvSpPr>
        <p:spPr bwMode="auto">
          <a:xfrm>
            <a:off x="2627313" y="5084763"/>
            <a:ext cx="2808287" cy="504825"/>
          </a:xfrm>
          <a:prstGeom prst="ellipse">
            <a:avLst/>
          </a:prstGeom>
          <a:noFill/>
          <a:ln w="25400">
            <a:solidFill>
              <a:srgbClr val="FF0000"/>
            </a:solidFill>
            <a:round/>
            <a:headEnd/>
            <a:tailEnd/>
          </a:ln>
        </p:spPr>
        <p:txBody>
          <a:bodyPr wrap="none" anchor="ctr"/>
          <a:lstStyle/>
          <a:p>
            <a:endParaRPr lang="fr-FR"/>
          </a:p>
        </p:txBody>
      </p:sp>
      <p:sp>
        <p:nvSpPr>
          <p:cNvPr id="7177" name="Text Box 9"/>
          <p:cNvSpPr txBox="1">
            <a:spLocks noChangeArrowheads="1"/>
          </p:cNvSpPr>
          <p:nvPr/>
        </p:nvSpPr>
        <p:spPr bwMode="auto">
          <a:xfrm>
            <a:off x="5580063" y="1412875"/>
            <a:ext cx="2808287" cy="946150"/>
          </a:xfrm>
          <a:prstGeom prst="rect">
            <a:avLst/>
          </a:prstGeom>
          <a:solidFill>
            <a:srgbClr val="FF0000"/>
          </a:solidFill>
          <a:ln w="25400">
            <a:noFill/>
            <a:miter lim="800000"/>
            <a:headEnd/>
            <a:tailEnd/>
          </a:ln>
        </p:spPr>
        <p:txBody>
          <a:bodyPr>
            <a:spAutoFit/>
          </a:bodyPr>
          <a:lstStyle/>
          <a:p>
            <a:pPr algn="ctr">
              <a:spcBef>
                <a:spcPct val="50000"/>
              </a:spcBef>
            </a:pPr>
            <a:r>
              <a:rPr lang="fr-FR" sz="2800"/>
              <a:t>Facteurs de risque de chutes</a:t>
            </a:r>
          </a:p>
        </p:txBody>
      </p:sp>
      <p:sp>
        <p:nvSpPr>
          <p:cNvPr id="7178" name="Line 10"/>
          <p:cNvSpPr>
            <a:spLocks noChangeShapeType="1"/>
          </p:cNvSpPr>
          <p:nvPr/>
        </p:nvSpPr>
        <p:spPr bwMode="auto">
          <a:xfrm flipH="1">
            <a:off x="4787900" y="1844675"/>
            <a:ext cx="720725" cy="0"/>
          </a:xfrm>
          <a:prstGeom prst="line">
            <a:avLst/>
          </a:prstGeom>
          <a:noFill/>
          <a:ln w="25400">
            <a:solidFill>
              <a:srgbClr val="FF0000"/>
            </a:solidFill>
            <a:round/>
            <a:headEnd/>
            <a:tailEnd type="triangle" w="med" len="med"/>
          </a:ln>
        </p:spPr>
        <p:txBody>
          <a:bodyPr/>
          <a:lstStyle/>
          <a:p>
            <a:endParaRPr lang="fr-FR"/>
          </a:p>
        </p:txBody>
      </p:sp>
      <p:sp>
        <p:nvSpPr>
          <p:cNvPr id="7179" name="Line 11"/>
          <p:cNvSpPr>
            <a:spLocks noChangeShapeType="1"/>
          </p:cNvSpPr>
          <p:nvPr/>
        </p:nvSpPr>
        <p:spPr bwMode="auto">
          <a:xfrm flipH="1">
            <a:off x="3635375" y="2349500"/>
            <a:ext cx="1944688" cy="1800225"/>
          </a:xfrm>
          <a:prstGeom prst="line">
            <a:avLst/>
          </a:prstGeom>
          <a:noFill/>
          <a:ln w="25400">
            <a:solidFill>
              <a:srgbClr val="FF0000"/>
            </a:solidFill>
            <a:round/>
            <a:headEnd/>
            <a:tailEnd type="triangle" w="med" len="med"/>
          </a:ln>
        </p:spPr>
        <p:txBody>
          <a:bodyPr/>
          <a:lstStyle/>
          <a:p>
            <a:endParaRPr lang="fr-FR"/>
          </a:p>
        </p:txBody>
      </p:sp>
      <p:sp>
        <p:nvSpPr>
          <p:cNvPr id="7180" name="Line 12"/>
          <p:cNvSpPr>
            <a:spLocks noChangeShapeType="1"/>
          </p:cNvSpPr>
          <p:nvPr/>
        </p:nvSpPr>
        <p:spPr bwMode="auto">
          <a:xfrm flipH="1">
            <a:off x="6215072" y="2357430"/>
            <a:ext cx="428629" cy="214314"/>
          </a:xfrm>
          <a:prstGeom prst="line">
            <a:avLst/>
          </a:prstGeom>
          <a:noFill/>
          <a:ln w="25400">
            <a:solidFill>
              <a:srgbClr val="FF0000"/>
            </a:solidFill>
            <a:round/>
            <a:headEnd/>
            <a:tailEnd type="triangle" w="med" len="med"/>
          </a:ln>
        </p:spPr>
        <p:txBody>
          <a:bodyPr/>
          <a:lstStyle/>
          <a:p>
            <a:endParaRPr lang="fr-FR"/>
          </a:p>
        </p:txBody>
      </p:sp>
      <p:sp>
        <p:nvSpPr>
          <p:cNvPr id="7181" name="Line 13"/>
          <p:cNvSpPr>
            <a:spLocks noChangeShapeType="1"/>
          </p:cNvSpPr>
          <p:nvPr/>
        </p:nvSpPr>
        <p:spPr bwMode="auto">
          <a:xfrm flipH="1">
            <a:off x="4067175" y="2349500"/>
            <a:ext cx="2089150" cy="2735263"/>
          </a:xfrm>
          <a:prstGeom prst="line">
            <a:avLst/>
          </a:prstGeom>
          <a:noFill/>
          <a:ln w="25400">
            <a:solidFill>
              <a:srgbClr val="FF0000"/>
            </a:solidFill>
            <a:round/>
            <a:headEnd/>
            <a:tailEnd type="triangle" w="med" len="med"/>
          </a:ln>
        </p:spPr>
        <p:txBody>
          <a:bodyPr/>
          <a:lstStyle/>
          <a:p>
            <a:endParaRPr lang="fr-FR"/>
          </a:p>
        </p:txBody>
      </p:sp>
      <p:sp>
        <p:nvSpPr>
          <p:cNvPr id="7182" name="Line 14"/>
          <p:cNvSpPr>
            <a:spLocks noChangeShapeType="1"/>
          </p:cNvSpPr>
          <p:nvPr/>
        </p:nvSpPr>
        <p:spPr bwMode="auto">
          <a:xfrm flipH="1">
            <a:off x="5508625" y="2349500"/>
            <a:ext cx="2159000" cy="3311525"/>
          </a:xfrm>
          <a:prstGeom prst="line">
            <a:avLst/>
          </a:prstGeom>
          <a:noFill/>
          <a:ln w="25400">
            <a:solidFill>
              <a:srgbClr val="FF0000"/>
            </a:solidFill>
            <a:round/>
            <a:headEnd/>
            <a:tailEnd type="triangle" w="med" len="med"/>
          </a:ln>
        </p:spPr>
        <p:txBody>
          <a:bodyPr/>
          <a:lstStyle/>
          <a:p>
            <a:endParaRPr lang="fr-FR"/>
          </a:p>
        </p:txBody>
      </p:sp>
      <p:sp>
        <p:nvSpPr>
          <p:cNvPr id="6159" name="Espace réservé du numéro de diapositive 14"/>
          <p:cNvSpPr>
            <a:spLocks noGrp="1"/>
          </p:cNvSpPr>
          <p:nvPr>
            <p:ph type="sldNum" sz="quarter" idx="12"/>
          </p:nvPr>
        </p:nvSpPr>
        <p:spPr/>
        <p:txBody>
          <a:bodyPr/>
          <a:lstStyle/>
          <a:p>
            <a:pPr>
              <a:defRPr/>
            </a:pPr>
            <a:fld id="{1CB9DE49-40C1-47EB-8DED-E30048CCDAD7}" type="slidenum">
              <a:rPr lang="fr-FR" smtClean="0"/>
              <a:pPr>
                <a:defRPr/>
              </a:pPr>
              <a:t>16</a:t>
            </a:fld>
            <a:endParaRPr lang="fr-FR" smtClean="0"/>
          </a:p>
        </p:txBody>
      </p:sp>
      <p:sp>
        <p:nvSpPr>
          <p:cNvPr id="16" name="Oval 6"/>
          <p:cNvSpPr>
            <a:spLocks noChangeArrowheads="1"/>
          </p:cNvSpPr>
          <p:nvPr/>
        </p:nvSpPr>
        <p:spPr bwMode="auto">
          <a:xfrm>
            <a:off x="3286116" y="2428868"/>
            <a:ext cx="2952750" cy="576263"/>
          </a:xfrm>
          <a:prstGeom prst="ellipse">
            <a:avLst/>
          </a:prstGeom>
          <a:noFill/>
          <a:ln w="25400">
            <a:solidFill>
              <a:srgbClr val="FF0000"/>
            </a:solidFill>
            <a:round/>
            <a:headEnd/>
            <a:tailEnd/>
          </a:ln>
        </p:spPr>
        <p:txBody>
          <a:bodyPr wrap="none" anchor="ctr"/>
          <a:lstStyle/>
          <a:p>
            <a:endParaRPr lang="fr-FR"/>
          </a:p>
        </p:txBody>
      </p:sp>
      <p:sp>
        <p:nvSpPr>
          <p:cNvPr id="17" name="Line 12"/>
          <p:cNvSpPr>
            <a:spLocks noChangeShapeType="1"/>
          </p:cNvSpPr>
          <p:nvPr/>
        </p:nvSpPr>
        <p:spPr bwMode="auto">
          <a:xfrm flipH="1">
            <a:off x="5732462" y="2357430"/>
            <a:ext cx="1268429" cy="2305058"/>
          </a:xfrm>
          <a:prstGeom prst="line">
            <a:avLst/>
          </a:prstGeom>
          <a:noFill/>
          <a:ln w="25400">
            <a:solidFill>
              <a:srgbClr val="FF0000"/>
            </a:solidFill>
            <a:round/>
            <a:headEnd/>
            <a:tailEnd type="triangle" w="med" len="med"/>
          </a:ln>
        </p:spPr>
        <p:txBody>
          <a:bodyPr/>
          <a:lstStyle/>
          <a:p>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Quels sont les facteurs de gravité en cas de chute ?</a:t>
            </a:r>
            <a:endParaRPr lang="fr-FR" dirty="0"/>
          </a:p>
        </p:txBody>
      </p:sp>
      <p:sp>
        <p:nvSpPr>
          <p:cNvPr id="3" name="Sous-titre 2"/>
          <p:cNvSpPr>
            <a:spLocks noGrp="1"/>
          </p:cNvSpPr>
          <p:nvPr>
            <p:ph type="subTitle" idx="1"/>
          </p:nvPr>
        </p:nvSpPr>
        <p:spPr/>
        <p:txBody>
          <a:bodyPr/>
          <a:lstStyle/>
          <a:p>
            <a:endParaRPr lang="fr-F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fr-FR" smtClean="0"/>
              <a:t>Une chute récente</a:t>
            </a:r>
          </a:p>
        </p:txBody>
      </p:sp>
      <p:sp>
        <p:nvSpPr>
          <p:cNvPr id="8195" name="Rectangle 3"/>
          <p:cNvSpPr>
            <a:spLocks noGrp="1" noChangeArrowheads="1"/>
          </p:cNvSpPr>
          <p:nvPr>
            <p:ph type="body" idx="1"/>
          </p:nvPr>
        </p:nvSpPr>
        <p:spPr>
          <a:xfrm>
            <a:off x="457200" y="1600200"/>
            <a:ext cx="8229600" cy="4924425"/>
          </a:xfrm>
        </p:spPr>
        <p:txBody>
          <a:bodyPr/>
          <a:lstStyle/>
          <a:p>
            <a:pPr eaLnBrk="1" hangingPunct="1">
              <a:lnSpc>
                <a:spcPct val="90000"/>
              </a:lnSpc>
            </a:pPr>
            <a:r>
              <a:rPr lang="fr-FR" sz="2800" dirty="0" smtClean="0"/>
              <a:t>Mme E. âgée de 78 ans. </a:t>
            </a:r>
          </a:p>
          <a:p>
            <a:pPr eaLnBrk="1" hangingPunct="1">
              <a:lnSpc>
                <a:spcPct val="90000"/>
              </a:lnSpc>
            </a:pPr>
            <a:r>
              <a:rPr lang="fr-FR" sz="2800" dirty="0" smtClean="0"/>
              <a:t>Chute ce matin chez elle en voulant ramasser un objet au sol. Portait des mules.</a:t>
            </a:r>
          </a:p>
          <a:p>
            <a:pPr eaLnBrk="1" hangingPunct="1">
              <a:lnSpc>
                <a:spcPct val="90000"/>
              </a:lnSpc>
            </a:pPr>
            <a:r>
              <a:rPr lang="fr-FR" sz="2800" dirty="0" smtClean="0"/>
              <a:t>Incapable de se relever seule, est restée une heure par terre en attendant que son mari ne rentre de courses. </a:t>
            </a:r>
          </a:p>
          <a:p>
            <a:pPr eaLnBrk="1" hangingPunct="1">
              <a:lnSpc>
                <a:spcPct val="90000"/>
              </a:lnSpc>
            </a:pPr>
            <a:r>
              <a:rPr lang="fr-FR" sz="2800" dirty="0" smtClean="0"/>
              <a:t>Troisième chute en un an. </a:t>
            </a:r>
          </a:p>
          <a:p>
            <a:pPr eaLnBrk="1" hangingPunct="1">
              <a:lnSpc>
                <a:spcPct val="90000"/>
              </a:lnSpc>
            </a:pPr>
            <a:r>
              <a:rPr lang="fr-FR" sz="2800" dirty="0" smtClean="0"/>
              <a:t>N’ose plus sortir seule de peur de tomber.</a:t>
            </a:r>
          </a:p>
          <a:p>
            <a:pPr eaLnBrk="1" hangingPunct="1">
              <a:lnSpc>
                <a:spcPct val="90000"/>
              </a:lnSpc>
            </a:pPr>
            <a:r>
              <a:rPr lang="fr-FR" sz="2800" dirty="0" smtClean="0"/>
              <a:t>Traitement: IEC – diurétique, aspirine à dose </a:t>
            </a:r>
            <a:r>
              <a:rPr lang="fr-FR" sz="2800" dirty="0" err="1" smtClean="0"/>
              <a:t>antiagrégante</a:t>
            </a:r>
            <a:r>
              <a:rPr lang="fr-FR" sz="2800" dirty="0" smtClean="0"/>
              <a:t> et hypnotique chaque soir.</a:t>
            </a:r>
          </a:p>
          <a:p>
            <a:pPr eaLnBrk="1" hangingPunct="1">
              <a:lnSpc>
                <a:spcPct val="90000"/>
              </a:lnSpc>
            </a:pPr>
            <a:r>
              <a:rPr lang="fr-FR" sz="2800" dirty="0" smtClean="0"/>
              <a:t>Fracture du poignet</a:t>
            </a:r>
            <a:r>
              <a:rPr lang="fr-FR" sz="2800" b="1" dirty="0" smtClean="0"/>
              <a:t> </a:t>
            </a:r>
            <a:r>
              <a:rPr lang="fr-FR" sz="2800" dirty="0" smtClean="0"/>
              <a:t> à l'âge de 64 ans.</a:t>
            </a:r>
          </a:p>
          <a:p>
            <a:pPr eaLnBrk="1" hangingPunct="1">
              <a:lnSpc>
                <a:spcPct val="90000"/>
              </a:lnSpc>
            </a:pPr>
            <a:endParaRPr lang="fr-FR" sz="2800" dirty="0" smtClean="0"/>
          </a:p>
          <a:p>
            <a:pPr eaLnBrk="1" hangingPunct="1">
              <a:lnSpc>
                <a:spcPct val="90000"/>
              </a:lnSpc>
            </a:pPr>
            <a:endParaRPr lang="fr-FR" sz="2800" dirty="0" smtClean="0"/>
          </a:p>
        </p:txBody>
      </p:sp>
      <p:sp>
        <p:nvSpPr>
          <p:cNvPr id="8196" name="Oval 4"/>
          <p:cNvSpPr>
            <a:spLocks noChangeArrowheads="1"/>
          </p:cNvSpPr>
          <p:nvPr/>
        </p:nvSpPr>
        <p:spPr bwMode="auto">
          <a:xfrm>
            <a:off x="682625" y="2925763"/>
            <a:ext cx="5041900" cy="431800"/>
          </a:xfrm>
          <a:prstGeom prst="ellipse">
            <a:avLst/>
          </a:prstGeom>
          <a:noFill/>
          <a:ln w="25400">
            <a:solidFill>
              <a:schemeClr val="folHlink"/>
            </a:solidFill>
            <a:round/>
            <a:headEnd/>
            <a:tailEnd/>
          </a:ln>
        </p:spPr>
        <p:txBody>
          <a:bodyPr wrap="none" anchor="ctr"/>
          <a:lstStyle/>
          <a:p>
            <a:endParaRPr lang="fr-FR"/>
          </a:p>
        </p:txBody>
      </p:sp>
      <p:sp>
        <p:nvSpPr>
          <p:cNvPr id="8197" name="Oval 5"/>
          <p:cNvSpPr>
            <a:spLocks noChangeArrowheads="1"/>
          </p:cNvSpPr>
          <p:nvPr/>
        </p:nvSpPr>
        <p:spPr bwMode="auto">
          <a:xfrm>
            <a:off x="755650" y="5949950"/>
            <a:ext cx="3529013" cy="503238"/>
          </a:xfrm>
          <a:prstGeom prst="ellipse">
            <a:avLst/>
          </a:prstGeom>
          <a:noFill/>
          <a:ln w="25400">
            <a:solidFill>
              <a:schemeClr val="folHlink"/>
            </a:solidFill>
            <a:round/>
            <a:headEnd/>
            <a:tailEnd/>
          </a:ln>
        </p:spPr>
        <p:txBody>
          <a:bodyPr wrap="none" anchor="ctr"/>
          <a:lstStyle/>
          <a:p>
            <a:endParaRPr lang="fr-FR"/>
          </a:p>
        </p:txBody>
      </p:sp>
      <p:sp>
        <p:nvSpPr>
          <p:cNvPr id="8198" name="Text Box 6"/>
          <p:cNvSpPr txBox="1">
            <a:spLocks noChangeArrowheads="1"/>
          </p:cNvSpPr>
          <p:nvPr/>
        </p:nvSpPr>
        <p:spPr bwMode="auto">
          <a:xfrm>
            <a:off x="5292725" y="1412875"/>
            <a:ext cx="3240088" cy="946150"/>
          </a:xfrm>
          <a:prstGeom prst="rect">
            <a:avLst/>
          </a:prstGeom>
          <a:solidFill>
            <a:schemeClr val="folHlink"/>
          </a:solidFill>
          <a:ln w="25400">
            <a:noFill/>
            <a:miter lim="800000"/>
            <a:headEnd/>
            <a:tailEnd/>
          </a:ln>
        </p:spPr>
        <p:txBody>
          <a:bodyPr>
            <a:spAutoFit/>
          </a:bodyPr>
          <a:lstStyle/>
          <a:p>
            <a:pPr algn="ctr">
              <a:spcBef>
                <a:spcPct val="50000"/>
              </a:spcBef>
            </a:pPr>
            <a:r>
              <a:rPr lang="fr-FR" sz="2800">
                <a:solidFill>
                  <a:schemeClr val="bg1"/>
                </a:solidFill>
              </a:rPr>
              <a:t>Facteurs de risque de chute grave</a:t>
            </a:r>
          </a:p>
        </p:txBody>
      </p:sp>
      <p:sp>
        <p:nvSpPr>
          <p:cNvPr id="8199" name="Line 7"/>
          <p:cNvSpPr>
            <a:spLocks noChangeShapeType="1"/>
          </p:cNvSpPr>
          <p:nvPr/>
        </p:nvSpPr>
        <p:spPr bwMode="auto">
          <a:xfrm flipH="1">
            <a:off x="3924300" y="1916113"/>
            <a:ext cx="1368425" cy="1008062"/>
          </a:xfrm>
          <a:prstGeom prst="line">
            <a:avLst/>
          </a:prstGeom>
          <a:noFill/>
          <a:ln w="25400">
            <a:solidFill>
              <a:schemeClr val="folHlink"/>
            </a:solidFill>
            <a:round/>
            <a:headEnd/>
            <a:tailEnd type="triangle" w="med" len="med"/>
          </a:ln>
        </p:spPr>
        <p:txBody>
          <a:bodyPr/>
          <a:lstStyle/>
          <a:p>
            <a:endParaRPr lang="fr-FR"/>
          </a:p>
        </p:txBody>
      </p:sp>
      <p:sp>
        <p:nvSpPr>
          <p:cNvPr id="8200" name="Line 8"/>
          <p:cNvSpPr>
            <a:spLocks noChangeShapeType="1"/>
          </p:cNvSpPr>
          <p:nvPr/>
        </p:nvSpPr>
        <p:spPr bwMode="auto">
          <a:xfrm flipH="1">
            <a:off x="4067175" y="2349500"/>
            <a:ext cx="3241675" cy="3743325"/>
          </a:xfrm>
          <a:prstGeom prst="line">
            <a:avLst/>
          </a:prstGeom>
          <a:noFill/>
          <a:ln w="25400">
            <a:solidFill>
              <a:schemeClr val="folHlink"/>
            </a:solidFill>
            <a:round/>
            <a:headEnd/>
            <a:tailEnd type="triangle" w="med" len="med"/>
          </a:ln>
        </p:spPr>
        <p:txBody>
          <a:bodyPr/>
          <a:lstStyle/>
          <a:p>
            <a:endParaRPr lang="fr-FR"/>
          </a:p>
        </p:txBody>
      </p:sp>
      <p:sp>
        <p:nvSpPr>
          <p:cNvPr id="7177" name="Espace réservé du numéro de diapositive 8"/>
          <p:cNvSpPr>
            <a:spLocks noGrp="1"/>
          </p:cNvSpPr>
          <p:nvPr>
            <p:ph type="sldNum" sz="quarter" idx="12"/>
          </p:nvPr>
        </p:nvSpPr>
        <p:spPr/>
        <p:txBody>
          <a:bodyPr/>
          <a:lstStyle/>
          <a:p>
            <a:pPr>
              <a:defRPr/>
            </a:pPr>
            <a:fld id="{8308B4DB-22A0-4E8E-8842-E81787FF05F8}" type="slidenum">
              <a:rPr lang="fr-FR" smtClean="0"/>
              <a:pPr>
                <a:defRPr/>
              </a:pPr>
              <a:t>18</a:t>
            </a:fld>
            <a:endParaRPr lang="fr-FR" smtClean="0"/>
          </a:p>
        </p:txBody>
      </p:sp>
      <p:sp>
        <p:nvSpPr>
          <p:cNvPr id="10" name="Ellipse 9"/>
          <p:cNvSpPr/>
          <p:nvPr/>
        </p:nvSpPr>
        <p:spPr>
          <a:xfrm>
            <a:off x="5429256" y="5072074"/>
            <a:ext cx="1500198" cy="571504"/>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2" name="Connecteur droit avec flèche 11"/>
          <p:cNvCxnSpPr/>
          <p:nvPr/>
        </p:nvCxnSpPr>
        <p:spPr>
          <a:xfrm rot="5400000">
            <a:off x="6036479" y="3178967"/>
            <a:ext cx="2786082" cy="1143008"/>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lstStyle/>
          <a:p>
            <a:pPr eaLnBrk="1" hangingPunct="1"/>
            <a:r>
              <a:rPr lang="fr-FR" sz="4000" dirty="0" smtClean="0"/>
              <a:t>Mme E</a:t>
            </a:r>
            <a:br>
              <a:rPr lang="fr-FR" sz="4000" dirty="0" smtClean="0"/>
            </a:br>
            <a:r>
              <a:rPr lang="fr-FR" sz="4000" dirty="0" smtClean="0"/>
              <a:t>=</a:t>
            </a:r>
            <a:br>
              <a:rPr lang="fr-FR" sz="4000" dirty="0" smtClean="0"/>
            </a:br>
            <a:r>
              <a:rPr lang="fr-FR" sz="4000" dirty="0" smtClean="0"/>
              <a:t>Haut risque de chute</a:t>
            </a:r>
            <a:br>
              <a:rPr lang="fr-FR" sz="4000" dirty="0" smtClean="0"/>
            </a:br>
            <a:r>
              <a:rPr lang="fr-FR" sz="4000" dirty="0" smtClean="0"/>
              <a:t>Haut risque de conséquences graves en cas de chute</a:t>
            </a:r>
            <a:br>
              <a:rPr lang="fr-FR" sz="4000" dirty="0" smtClean="0"/>
            </a:br>
            <a:endParaRPr lang="fr-FR" sz="4000" dirty="0" smtClean="0"/>
          </a:p>
        </p:txBody>
      </p:sp>
      <p:sp>
        <p:nvSpPr>
          <p:cNvPr id="8195" name="Espace réservé du numéro de diapositive 2"/>
          <p:cNvSpPr>
            <a:spLocks noGrp="1"/>
          </p:cNvSpPr>
          <p:nvPr>
            <p:ph type="sldNum" sz="quarter" idx="12"/>
          </p:nvPr>
        </p:nvSpPr>
        <p:spPr/>
        <p:txBody>
          <a:bodyPr/>
          <a:lstStyle/>
          <a:p>
            <a:pPr>
              <a:defRPr/>
            </a:pPr>
            <a:fld id="{9F97E583-C7B3-4BB0-8F8F-17591F60BD37}" type="slidenum">
              <a:rPr lang="fr-FR" smtClean="0"/>
              <a:pPr>
                <a:defRPr/>
              </a:pPr>
              <a:t>19</a:t>
            </a:fld>
            <a:endParaRPr lang="fr-FR" smtClean="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fr-FR" smtClean="0"/>
              <a:t>Une chute récente</a:t>
            </a:r>
          </a:p>
        </p:txBody>
      </p:sp>
      <p:sp>
        <p:nvSpPr>
          <p:cNvPr id="8195" name="Rectangle 3"/>
          <p:cNvSpPr>
            <a:spLocks noGrp="1" noChangeArrowheads="1"/>
          </p:cNvSpPr>
          <p:nvPr>
            <p:ph type="body" idx="1"/>
          </p:nvPr>
        </p:nvSpPr>
        <p:spPr>
          <a:xfrm>
            <a:off x="457200" y="1600200"/>
            <a:ext cx="8229600" cy="4924425"/>
          </a:xfrm>
        </p:spPr>
        <p:txBody>
          <a:bodyPr/>
          <a:lstStyle/>
          <a:p>
            <a:pPr eaLnBrk="1" hangingPunct="1">
              <a:lnSpc>
                <a:spcPct val="90000"/>
              </a:lnSpc>
            </a:pPr>
            <a:r>
              <a:rPr lang="fr-FR" sz="2800" dirty="0" smtClean="0"/>
              <a:t>Mme E. âgée de 78 ans. </a:t>
            </a:r>
          </a:p>
          <a:p>
            <a:pPr eaLnBrk="1" hangingPunct="1">
              <a:lnSpc>
                <a:spcPct val="90000"/>
              </a:lnSpc>
            </a:pPr>
            <a:r>
              <a:rPr lang="fr-FR" sz="2800" dirty="0" smtClean="0"/>
              <a:t>Chute ce matin chez elle en voulant ramasser un objet au sol. Portait des mules.</a:t>
            </a:r>
          </a:p>
          <a:p>
            <a:pPr eaLnBrk="1" hangingPunct="1">
              <a:lnSpc>
                <a:spcPct val="90000"/>
              </a:lnSpc>
            </a:pPr>
            <a:r>
              <a:rPr lang="fr-FR" sz="2800" dirty="0" smtClean="0"/>
              <a:t>Incapable de se relever seule, est restée une heure par terre en attendant que son mari ne rentre de courses. </a:t>
            </a:r>
          </a:p>
          <a:p>
            <a:pPr eaLnBrk="1" hangingPunct="1">
              <a:lnSpc>
                <a:spcPct val="90000"/>
              </a:lnSpc>
            </a:pPr>
            <a:r>
              <a:rPr lang="fr-FR" sz="2800" dirty="0" smtClean="0"/>
              <a:t>Troisième chute en un an. </a:t>
            </a:r>
          </a:p>
          <a:p>
            <a:pPr eaLnBrk="1" hangingPunct="1">
              <a:lnSpc>
                <a:spcPct val="90000"/>
              </a:lnSpc>
            </a:pPr>
            <a:r>
              <a:rPr lang="fr-FR" sz="2800" dirty="0" smtClean="0"/>
              <a:t>N’ose plus sortir seule de peur de tomber.</a:t>
            </a:r>
          </a:p>
          <a:p>
            <a:pPr eaLnBrk="1" hangingPunct="1">
              <a:lnSpc>
                <a:spcPct val="90000"/>
              </a:lnSpc>
            </a:pPr>
            <a:r>
              <a:rPr lang="fr-FR" sz="2800" dirty="0" smtClean="0"/>
              <a:t>Traitement: IEC – diurétique, aspirine à dose </a:t>
            </a:r>
            <a:r>
              <a:rPr lang="fr-FR" sz="2800" dirty="0" err="1" smtClean="0"/>
              <a:t>antiagrégante</a:t>
            </a:r>
            <a:r>
              <a:rPr lang="fr-FR" sz="2800" dirty="0" smtClean="0"/>
              <a:t> et hypnotique chaque soir.</a:t>
            </a:r>
          </a:p>
          <a:p>
            <a:pPr eaLnBrk="1" hangingPunct="1">
              <a:lnSpc>
                <a:spcPct val="90000"/>
              </a:lnSpc>
            </a:pPr>
            <a:r>
              <a:rPr lang="fr-FR" sz="2800" dirty="0" smtClean="0"/>
              <a:t>Fragilité osseuse</a:t>
            </a:r>
          </a:p>
          <a:p>
            <a:pPr eaLnBrk="1" hangingPunct="1">
              <a:lnSpc>
                <a:spcPct val="90000"/>
              </a:lnSpc>
            </a:pPr>
            <a:endParaRPr lang="fr-FR" sz="2800" dirty="0" smtClean="0"/>
          </a:p>
          <a:p>
            <a:pPr eaLnBrk="1" hangingPunct="1">
              <a:lnSpc>
                <a:spcPct val="90000"/>
              </a:lnSpc>
            </a:pPr>
            <a:endParaRPr lang="fr-FR" sz="2800" dirty="0" smtClean="0"/>
          </a:p>
        </p:txBody>
      </p:sp>
      <p:sp>
        <p:nvSpPr>
          <p:cNvPr id="8196" name="Oval 4"/>
          <p:cNvSpPr>
            <a:spLocks noChangeArrowheads="1"/>
          </p:cNvSpPr>
          <p:nvPr/>
        </p:nvSpPr>
        <p:spPr bwMode="auto">
          <a:xfrm>
            <a:off x="682625" y="2925763"/>
            <a:ext cx="5041900" cy="431800"/>
          </a:xfrm>
          <a:prstGeom prst="ellipse">
            <a:avLst/>
          </a:prstGeom>
          <a:noFill/>
          <a:ln w="25400">
            <a:solidFill>
              <a:schemeClr val="folHlink"/>
            </a:solidFill>
            <a:round/>
            <a:headEnd/>
            <a:tailEnd/>
          </a:ln>
        </p:spPr>
        <p:txBody>
          <a:bodyPr wrap="none" anchor="ctr"/>
          <a:lstStyle/>
          <a:p>
            <a:endParaRPr lang="fr-FR"/>
          </a:p>
        </p:txBody>
      </p:sp>
      <p:sp>
        <p:nvSpPr>
          <p:cNvPr id="8197" name="Oval 5"/>
          <p:cNvSpPr>
            <a:spLocks noChangeArrowheads="1"/>
          </p:cNvSpPr>
          <p:nvPr/>
        </p:nvSpPr>
        <p:spPr bwMode="auto">
          <a:xfrm>
            <a:off x="755650" y="5949950"/>
            <a:ext cx="3030532" cy="503238"/>
          </a:xfrm>
          <a:prstGeom prst="ellipse">
            <a:avLst/>
          </a:prstGeom>
          <a:noFill/>
          <a:ln w="25400">
            <a:solidFill>
              <a:schemeClr val="folHlink"/>
            </a:solidFill>
            <a:round/>
            <a:headEnd/>
            <a:tailEnd/>
          </a:ln>
        </p:spPr>
        <p:txBody>
          <a:bodyPr wrap="none" anchor="ctr"/>
          <a:lstStyle/>
          <a:p>
            <a:endParaRPr lang="fr-FR"/>
          </a:p>
        </p:txBody>
      </p:sp>
      <p:sp>
        <p:nvSpPr>
          <p:cNvPr id="8198" name="Text Box 6"/>
          <p:cNvSpPr txBox="1">
            <a:spLocks noChangeArrowheads="1"/>
          </p:cNvSpPr>
          <p:nvPr/>
        </p:nvSpPr>
        <p:spPr bwMode="auto">
          <a:xfrm>
            <a:off x="5292725" y="1412875"/>
            <a:ext cx="3240088" cy="946150"/>
          </a:xfrm>
          <a:prstGeom prst="rect">
            <a:avLst/>
          </a:prstGeom>
          <a:solidFill>
            <a:schemeClr val="folHlink"/>
          </a:solidFill>
          <a:ln w="25400">
            <a:noFill/>
            <a:miter lim="800000"/>
            <a:headEnd/>
            <a:tailEnd/>
          </a:ln>
        </p:spPr>
        <p:txBody>
          <a:bodyPr>
            <a:spAutoFit/>
          </a:bodyPr>
          <a:lstStyle/>
          <a:p>
            <a:pPr algn="ctr">
              <a:spcBef>
                <a:spcPct val="50000"/>
              </a:spcBef>
            </a:pPr>
            <a:r>
              <a:rPr lang="fr-FR" sz="2800" dirty="0">
                <a:solidFill>
                  <a:schemeClr val="bg1"/>
                </a:solidFill>
              </a:rPr>
              <a:t>Facteurs de risque </a:t>
            </a:r>
            <a:r>
              <a:rPr lang="fr-FR" sz="2800" dirty="0" smtClean="0">
                <a:solidFill>
                  <a:schemeClr val="bg1"/>
                </a:solidFill>
              </a:rPr>
              <a:t>modifiables</a:t>
            </a:r>
            <a:endParaRPr lang="fr-FR" sz="2800" dirty="0">
              <a:solidFill>
                <a:schemeClr val="bg1"/>
              </a:solidFill>
            </a:endParaRPr>
          </a:p>
        </p:txBody>
      </p:sp>
      <p:sp>
        <p:nvSpPr>
          <p:cNvPr id="8199" name="Line 7"/>
          <p:cNvSpPr>
            <a:spLocks noChangeShapeType="1"/>
          </p:cNvSpPr>
          <p:nvPr/>
        </p:nvSpPr>
        <p:spPr bwMode="auto">
          <a:xfrm flipH="1">
            <a:off x="3924300" y="1916113"/>
            <a:ext cx="1368425" cy="1008062"/>
          </a:xfrm>
          <a:prstGeom prst="line">
            <a:avLst/>
          </a:prstGeom>
          <a:noFill/>
          <a:ln w="25400">
            <a:solidFill>
              <a:schemeClr val="folHlink"/>
            </a:solidFill>
            <a:round/>
            <a:headEnd/>
            <a:tailEnd type="triangle" w="med" len="med"/>
          </a:ln>
        </p:spPr>
        <p:txBody>
          <a:bodyPr/>
          <a:lstStyle/>
          <a:p>
            <a:endParaRPr lang="fr-FR"/>
          </a:p>
        </p:txBody>
      </p:sp>
      <p:sp>
        <p:nvSpPr>
          <p:cNvPr id="8200" name="Line 8"/>
          <p:cNvSpPr>
            <a:spLocks noChangeShapeType="1"/>
          </p:cNvSpPr>
          <p:nvPr/>
        </p:nvSpPr>
        <p:spPr bwMode="auto">
          <a:xfrm flipH="1">
            <a:off x="3643306" y="2428868"/>
            <a:ext cx="3143272" cy="3671887"/>
          </a:xfrm>
          <a:prstGeom prst="line">
            <a:avLst/>
          </a:prstGeom>
          <a:noFill/>
          <a:ln w="25400">
            <a:solidFill>
              <a:schemeClr val="folHlink"/>
            </a:solidFill>
            <a:round/>
            <a:headEnd/>
            <a:tailEnd type="triangle" w="med" len="med"/>
          </a:ln>
        </p:spPr>
        <p:txBody>
          <a:bodyPr/>
          <a:lstStyle/>
          <a:p>
            <a:endParaRPr lang="fr-FR"/>
          </a:p>
        </p:txBody>
      </p:sp>
      <p:sp>
        <p:nvSpPr>
          <p:cNvPr id="7177" name="Espace réservé du numéro de diapositive 8"/>
          <p:cNvSpPr>
            <a:spLocks noGrp="1"/>
          </p:cNvSpPr>
          <p:nvPr>
            <p:ph type="sldNum" sz="quarter" idx="12"/>
          </p:nvPr>
        </p:nvSpPr>
        <p:spPr/>
        <p:txBody>
          <a:bodyPr/>
          <a:lstStyle/>
          <a:p>
            <a:pPr>
              <a:defRPr/>
            </a:pPr>
            <a:fld id="{8308B4DB-22A0-4E8E-8842-E81787FF05F8}" type="slidenum">
              <a:rPr lang="fr-FR" smtClean="0"/>
              <a:pPr>
                <a:defRPr/>
              </a:pPr>
              <a:t>20</a:t>
            </a:fld>
            <a:endParaRPr lang="fr-FR" smtClean="0"/>
          </a:p>
        </p:txBody>
      </p:sp>
      <p:sp>
        <p:nvSpPr>
          <p:cNvPr id="10" name="Ellipse 9"/>
          <p:cNvSpPr/>
          <p:nvPr/>
        </p:nvSpPr>
        <p:spPr>
          <a:xfrm>
            <a:off x="4857752" y="4572008"/>
            <a:ext cx="2786082" cy="571504"/>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2" name="Connecteur droit avec flèche 11"/>
          <p:cNvCxnSpPr>
            <a:stCxn id="8198" idx="2"/>
            <a:endCxn id="10" idx="0"/>
          </p:cNvCxnSpPr>
          <p:nvPr/>
        </p:nvCxnSpPr>
        <p:spPr>
          <a:xfrm rot="5400000">
            <a:off x="5475290" y="3134528"/>
            <a:ext cx="2212983" cy="661976"/>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3" name="Ellipse 12"/>
          <p:cNvSpPr/>
          <p:nvPr/>
        </p:nvSpPr>
        <p:spPr>
          <a:xfrm>
            <a:off x="2428860" y="5072074"/>
            <a:ext cx="5857916" cy="857256"/>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5" name="Connecteur droit avec flèche 14"/>
          <p:cNvCxnSpPr/>
          <p:nvPr/>
        </p:nvCxnSpPr>
        <p:spPr>
          <a:xfrm rot="5400000">
            <a:off x="6617499" y="3812393"/>
            <a:ext cx="3000398" cy="90472"/>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7" name="Ellipse 16"/>
          <p:cNvSpPr/>
          <p:nvPr/>
        </p:nvSpPr>
        <p:spPr>
          <a:xfrm>
            <a:off x="3286116" y="2428868"/>
            <a:ext cx="3071834" cy="571504"/>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8" name="Connecteur droit avec flèche 17"/>
          <p:cNvCxnSpPr/>
          <p:nvPr/>
        </p:nvCxnSpPr>
        <p:spPr>
          <a:xfrm rot="10800000" flipV="1">
            <a:off x="6286512" y="2357430"/>
            <a:ext cx="357190" cy="214316"/>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ctrTitle"/>
          </p:nvPr>
        </p:nvSpPr>
        <p:spPr/>
        <p:txBody>
          <a:bodyPr/>
          <a:lstStyle/>
          <a:p>
            <a:r>
              <a:rPr lang="fr-FR" sz="4000"/>
              <a:t>Mme E</a:t>
            </a:r>
            <a:br>
              <a:rPr lang="fr-FR" sz="4000"/>
            </a:br>
            <a:r>
              <a:rPr lang="fr-FR" sz="4000"/>
              <a:t>=</a:t>
            </a:r>
            <a:br>
              <a:rPr lang="fr-FR" sz="4000"/>
            </a:br>
            <a:r>
              <a:rPr lang="fr-FR" sz="4000"/>
              <a:t>Haut risque de chute</a:t>
            </a:r>
            <a:br>
              <a:rPr lang="fr-FR" sz="4000"/>
            </a:br>
            <a:r>
              <a:rPr lang="fr-FR" sz="4000"/>
              <a:t>Haut risque de conséquences graves en cas de chute</a:t>
            </a:r>
            <a:br>
              <a:rPr lang="fr-FR" sz="4000"/>
            </a:br>
            <a:r>
              <a:rPr lang="fr-FR" sz="4000"/>
              <a:t>Haut risque de fracture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fr-FR" sz="4000"/>
              <a:t>La chute = un problème de santé publique</a:t>
            </a:r>
          </a:p>
        </p:txBody>
      </p:sp>
      <p:sp>
        <p:nvSpPr>
          <p:cNvPr id="56323" name="Rectangle 3"/>
          <p:cNvSpPr>
            <a:spLocks noGrp="1" noChangeArrowheads="1"/>
          </p:cNvSpPr>
          <p:nvPr>
            <p:ph type="body" sz="half" idx="1"/>
          </p:nvPr>
        </p:nvSpPr>
        <p:spPr>
          <a:xfrm>
            <a:off x="323850" y="2133600"/>
            <a:ext cx="4171950" cy="4114800"/>
          </a:xfrm>
        </p:spPr>
        <p:txBody>
          <a:bodyPr/>
          <a:lstStyle/>
          <a:p>
            <a:pPr algn="r">
              <a:lnSpc>
                <a:spcPct val="150000"/>
              </a:lnSpc>
            </a:pPr>
            <a:r>
              <a:rPr lang="fr-FR"/>
              <a:t>Décès</a:t>
            </a:r>
          </a:p>
          <a:p>
            <a:pPr algn="r">
              <a:lnSpc>
                <a:spcPct val="150000"/>
              </a:lnSpc>
            </a:pPr>
            <a:r>
              <a:rPr lang="fr-FR"/>
              <a:t>Hospitalisations</a:t>
            </a:r>
          </a:p>
          <a:p>
            <a:pPr algn="r">
              <a:lnSpc>
                <a:spcPct val="150000"/>
              </a:lnSpc>
            </a:pPr>
            <a:r>
              <a:rPr lang="fr-FR"/>
              <a:t>Blessures / consultations</a:t>
            </a:r>
          </a:p>
          <a:p>
            <a:pPr algn="r">
              <a:lnSpc>
                <a:spcPct val="150000"/>
              </a:lnSpc>
            </a:pPr>
            <a:r>
              <a:rPr lang="fr-FR"/>
              <a:t>Chutes</a:t>
            </a:r>
          </a:p>
          <a:p>
            <a:pPr algn="r">
              <a:lnSpc>
                <a:spcPct val="150000"/>
              </a:lnSpc>
            </a:pPr>
            <a:r>
              <a:rPr lang="fr-FR"/>
              <a:t>Population </a:t>
            </a:r>
            <a:r>
              <a:rPr lang="fr-FR">
                <a:cs typeface="Times New Roman" pitchFamily="18" charset="0"/>
              </a:rPr>
              <a:t>≥ 65 ans</a:t>
            </a:r>
            <a:endParaRPr lang="fr-FR"/>
          </a:p>
        </p:txBody>
      </p:sp>
      <p:sp>
        <p:nvSpPr>
          <p:cNvPr id="56324" name="Rectangle 4"/>
          <p:cNvSpPr>
            <a:spLocks noGrp="1" noChangeArrowheads="1"/>
          </p:cNvSpPr>
          <p:nvPr>
            <p:ph type="body" sz="half" idx="2"/>
          </p:nvPr>
        </p:nvSpPr>
        <p:spPr>
          <a:xfrm>
            <a:off x="5076825" y="2133600"/>
            <a:ext cx="1655763" cy="4114800"/>
          </a:xfrm>
        </p:spPr>
        <p:txBody>
          <a:bodyPr/>
          <a:lstStyle/>
          <a:p>
            <a:pPr algn="ctr">
              <a:lnSpc>
                <a:spcPct val="150000"/>
              </a:lnSpc>
              <a:buFontTx/>
              <a:buNone/>
            </a:pPr>
            <a:r>
              <a:rPr lang="fr-FR"/>
              <a:t>0,06%</a:t>
            </a:r>
          </a:p>
          <a:p>
            <a:pPr algn="ctr">
              <a:lnSpc>
                <a:spcPct val="150000"/>
              </a:lnSpc>
              <a:buFontTx/>
              <a:buNone/>
            </a:pPr>
            <a:r>
              <a:rPr lang="fr-FR"/>
              <a:t>1,25%</a:t>
            </a:r>
          </a:p>
          <a:p>
            <a:pPr algn="ctr">
              <a:lnSpc>
                <a:spcPct val="150000"/>
              </a:lnSpc>
              <a:buFontTx/>
              <a:buNone/>
            </a:pPr>
            <a:r>
              <a:rPr lang="fr-FR"/>
              <a:t>5%</a:t>
            </a:r>
          </a:p>
          <a:p>
            <a:pPr algn="ctr">
              <a:lnSpc>
                <a:spcPct val="150000"/>
              </a:lnSpc>
              <a:buFontTx/>
              <a:buNone/>
            </a:pPr>
            <a:r>
              <a:rPr lang="fr-FR"/>
              <a:t>30%</a:t>
            </a:r>
          </a:p>
          <a:p>
            <a:pPr algn="ctr">
              <a:lnSpc>
                <a:spcPct val="150000"/>
              </a:lnSpc>
              <a:buFontTx/>
              <a:buNone/>
            </a:pPr>
            <a:r>
              <a:rPr lang="fr-FR"/>
              <a:t>100%</a:t>
            </a:r>
          </a:p>
          <a:p>
            <a:pPr algn="ctr">
              <a:lnSpc>
                <a:spcPct val="150000"/>
              </a:lnSpc>
              <a:buFontTx/>
              <a:buNone/>
            </a:pPr>
            <a:endParaRPr lang="fr-FR"/>
          </a:p>
        </p:txBody>
      </p:sp>
      <p:sp>
        <p:nvSpPr>
          <p:cNvPr id="56325" name="AutoShape 5"/>
          <p:cNvSpPr>
            <a:spLocks noChangeArrowheads="1"/>
          </p:cNvSpPr>
          <p:nvPr/>
        </p:nvSpPr>
        <p:spPr bwMode="auto">
          <a:xfrm>
            <a:off x="3348038" y="1773238"/>
            <a:ext cx="5040312" cy="4248150"/>
          </a:xfrm>
          <a:prstGeom prst="triangle">
            <a:avLst>
              <a:gd name="adj" fmla="val 50000"/>
            </a:avLst>
          </a:prstGeom>
          <a:noFill/>
          <a:ln w="38100">
            <a:solidFill>
              <a:srgbClr val="FF0000"/>
            </a:solidFill>
            <a:miter lim="800000"/>
            <a:headEnd/>
            <a:tailEnd/>
          </a:ln>
          <a:effectLst/>
        </p:spPr>
        <p:txBody>
          <a:bodyPr wrap="none" anchor="ctr"/>
          <a:lstStyle/>
          <a:p>
            <a:endParaRPr lang="fr-FR"/>
          </a:p>
        </p:txBody>
      </p:sp>
      <p:sp>
        <p:nvSpPr>
          <p:cNvPr id="56326" name="Text Box 6"/>
          <p:cNvSpPr txBox="1">
            <a:spLocks noChangeArrowheads="1"/>
          </p:cNvSpPr>
          <p:nvPr/>
        </p:nvSpPr>
        <p:spPr bwMode="auto">
          <a:xfrm>
            <a:off x="1619250" y="6092825"/>
            <a:ext cx="6840538" cy="457200"/>
          </a:xfrm>
          <a:prstGeom prst="rect">
            <a:avLst/>
          </a:prstGeom>
          <a:noFill/>
          <a:ln w="12700">
            <a:noFill/>
            <a:miter lim="800000"/>
            <a:headEnd/>
            <a:tailEnd/>
          </a:ln>
          <a:effectLst/>
        </p:spPr>
        <p:txBody>
          <a:bodyPr>
            <a:spAutoFit/>
          </a:bodyPr>
          <a:lstStyle/>
          <a:p>
            <a:pPr eaLnBrk="0" hangingPunct="0">
              <a:spcBef>
                <a:spcPct val="50000"/>
              </a:spcBef>
            </a:pPr>
            <a:endParaRPr lang="fr-FR" sz="2400" u="sng">
              <a:effectLst>
                <a:outerShdw blurRad="38100" dist="38100" dir="2700000" algn="tl">
                  <a:srgbClr val="000000"/>
                </a:outerShdw>
              </a:effectLst>
              <a:latin typeface="Times New Roman" pitchFamily="18" charset="0"/>
            </a:endParaRPr>
          </a:p>
        </p:txBody>
      </p:sp>
      <p:sp>
        <p:nvSpPr>
          <p:cNvPr id="56327" name="Text Box 7"/>
          <p:cNvSpPr txBox="1">
            <a:spLocks noChangeArrowheads="1"/>
          </p:cNvSpPr>
          <p:nvPr/>
        </p:nvSpPr>
        <p:spPr bwMode="auto">
          <a:xfrm>
            <a:off x="539750" y="6216650"/>
            <a:ext cx="8064500" cy="641350"/>
          </a:xfrm>
          <a:prstGeom prst="rect">
            <a:avLst/>
          </a:prstGeom>
          <a:noFill/>
          <a:ln w="12700">
            <a:noFill/>
            <a:miter lim="800000"/>
            <a:headEnd/>
            <a:tailEnd/>
          </a:ln>
          <a:effectLst/>
        </p:spPr>
        <p:txBody>
          <a:bodyPr>
            <a:spAutoFit/>
          </a:bodyPr>
          <a:lstStyle/>
          <a:p>
            <a:pPr eaLnBrk="0" hangingPunct="0">
              <a:spcBef>
                <a:spcPct val="50000"/>
              </a:spcBef>
            </a:pPr>
            <a:r>
              <a:rPr lang="fr-FR" i="1">
                <a:latin typeface="Times New Roman" pitchFamily="18" charset="0"/>
              </a:rPr>
              <a:t>INPES 2004: En adaptant les chiffres d’une enquête québécoise: Enquête sociale et de santé 1998</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ctrTitle"/>
          </p:nvPr>
        </p:nvSpPr>
        <p:spPr/>
        <p:txBody>
          <a:bodyPr/>
          <a:lstStyle/>
          <a:p>
            <a:r>
              <a:rPr lang="fr-FR"/>
              <a:t>Objectif</a:t>
            </a:r>
            <a:br>
              <a:rPr lang="fr-FR"/>
            </a:br>
            <a:r>
              <a:rPr lang="fr-FR"/>
              <a:t>=</a:t>
            </a:r>
            <a:br>
              <a:rPr lang="fr-FR"/>
            </a:br>
            <a:r>
              <a:rPr lang="fr-FR"/>
              <a:t>réduire le risque lié au chute</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ctrTitle"/>
          </p:nvPr>
        </p:nvSpPr>
        <p:spPr>
          <a:xfrm>
            <a:off x="468313" y="2205038"/>
            <a:ext cx="8134350" cy="1470025"/>
          </a:xfrm>
        </p:spPr>
        <p:txBody>
          <a:bodyPr/>
          <a:lstStyle/>
          <a:p>
            <a:r>
              <a:rPr lang="fr-FR" dirty="0"/>
              <a:t>Diminuer </a:t>
            </a:r>
            <a:r>
              <a:rPr lang="fr-FR" dirty="0" smtClean="0"/>
              <a:t>lié aux chutes</a:t>
            </a:r>
            <a:r>
              <a:rPr lang="fr-FR" dirty="0"/>
              <a:t/>
            </a:r>
            <a:br>
              <a:rPr lang="fr-FR" dirty="0"/>
            </a:br>
            <a:r>
              <a:rPr lang="fr-FR" dirty="0"/>
              <a:t> = </a:t>
            </a:r>
            <a:br>
              <a:rPr lang="fr-FR" dirty="0"/>
            </a:br>
            <a:r>
              <a:rPr lang="fr-FR" dirty="0"/>
              <a:t>diminuer le risque de chute </a:t>
            </a:r>
            <a:br>
              <a:rPr lang="fr-FR" dirty="0"/>
            </a:br>
            <a:r>
              <a:rPr lang="fr-FR" dirty="0"/>
              <a:t>et diminuer </a:t>
            </a:r>
            <a:r>
              <a:rPr lang="fr-FR" dirty="0" smtClean="0"/>
              <a:t>le risque de conséquences en cas de chute</a:t>
            </a:r>
            <a:endParaRPr lang="fr-FR"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260350"/>
            <a:ext cx="8964613" cy="1143000"/>
          </a:xfrm>
        </p:spPr>
        <p:txBody>
          <a:bodyPr/>
          <a:lstStyle/>
          <a:p>
            <a:r>
              <a:rPr lang="fr-FR" sz="3600"/>
              <a:t>Diminuer le risque de chute est possible</a:t>
            </a:r>
            <a:br>
              <a:rPr lang="fr-FR" sz="3600"/>
            </a:br>
            <a:r>
              <a:rPr lang="fr-FR" sz="2800"/>
              <a:t>Tinetti et al. </a:t>
            </a:r>
            <a:r>
              <a:rPr lang="fr-FR" sz="2800" i="1"/>
              <a:t>N Engl J Med 1994</a:t>
            </a:r>
            <a:r>
              <a:rPr lang="en-US" sz="2800" i="1"/>
              <a:t>;331:821-</a:t>
            </a:r>
            <a:r>
              <a:rPr lang="fr-FR" sz="4000"/>
              <a:t> </a:t>
            </a:r>
          </a:p>
        </p:txBody>
      </p:sp>
      <p:sp>
        <p:nvSpPr>
          <p:cNvPr id="47107" name="Rectangle 3"/>
          <p:cNvSpPr>
            <a:spLocks noGrp="1" noChangeArrowheads="1"/>
          </p:cNvSpPr>
          <p:nvPr>
            <p:ph sz="half" idx="1"/>
          </p:nvPr>
        </p:nvSpPr>
        <p:spPr>
          <a:xfrm>
            <a:off x="250825" y="1628775"/>
            <a:ext cx="3529013" cy="4752975"/>
          </a:xfrm>
        </p:spPr>
        <p:txBody>
          <a:bodyPr/>
          <a:lstStyle/>
          <a:p>
            <a:r>
              <a:rPr lang="fr-FR" sz="1400"/>
              <a:t>301 personnes vivant au domicile, âgées en moyenne de 78 ans. </a:t>
            </a:r>
          </a:p>
          <a:p>
            <a:r>
              <a:rPr lang="fr-FR" sz="1400"/>
              <a:t>Tous les participants avaient au moins un facteur de risque de chute parmi une liste préétablie et la majorité d’entre eux était déjà tombée. </a:t>
            </a:r>
          </a:p>
          <a:p>
            <a:r>
              <a:rPr lang="fr-FR" sz="1400"/>
              <a:t>Randomisation en deux groupes, un groupe témoin et un groupe intervention.</a:t>
            </a:r>
          </a:p>
          <a:p>
            <a:r>
              <a:rPr lang="fr-FR" sz="1400"/>
              <a:t>Dans le groupe intervention, la stratégie était une stratégie de réduction des risques identifiés : adaptation des traitements, éducation comportementale, entraînement des fonctions déficitaires, conseils d’aménagement du domicile et propositions d’aides techniques…</a:t>
            </a:r>
          </a:p>
          <a:p>
            <a:r>
              <a:rPr lang="fr-FR" sz="1400"/>
              <a:t>Après un an de suivi, il était observé une réduction significative de l’incidence des chutes dans le groupe intervention, mais pas de réduction des chutes graves.</a:t>
            </a:r>
          </a:p>
        </p:txBody>
      </p:sp>
      <p:pic>
        <p:nvPicPr>
          <p:cNvPr id="47108" name="Picture 4" descr="01f1"/>
          <p:cNvPicPr>
            <a:picLocks noChangeAspect="1" noChangeArrowheads="1"/>
          </p:cNvPicPr>
          <p:nvPr/>
        </p:nvPicPr>
        <p:blipFill>
          <a:blip r:embed="rId2" cstate="print"/>
          <a:srcRect/>
          <a:stretch>
            <a:fillRect/>
          </a:stretch>
        </p:blipFill>
        <p:spPr bwMode="auto">
          <a:xfrm>
            <a:off x="3851275" y="1628775"/>
            <a:ext cx="5072063" cy="4824413"/>
          </a:xfrm>
          <a:prstGeom prst="rect">
            <a:avLst/>
          </a:prstGeom>
          <a:noFill/>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1778" name="Rectangle 2"/>
          <p:cNvSpPr>
            <a:spLocks noChangeArrowheads="1"/>
          </p:cNvSpPr>
          <p:nvPr/>
        </p:nvSpPr>
        <p:spPr bwMode="auto">
          <a:xfrm>
            <a:off x="431800" y="2708275"/>
            <a:ext cx="8280400" cy="2012950"/>
          </a:xfrm>
          <a:prstGeom prst="rect">
            <a:avLst/>
          </a:prstGeom>
          <a:noFill/>
          <a:ln w="9525">
            <a:noFill/>
            <a:miter lim="800000"/>
            <a:headEnd/>
            <a:tailEnd/>
          </a:ln>
          <a:effectLst/>
        </p:spPr>
        <p:txBody>
          <a:bodyPr lIns="0" tIns="0" rIns="0" bIns="0">
            <a:spAutoFit/>
          </a:bodyPr>
          <a:lstStyle/>
          <a:p>
            <a:r>
              <a:rPr lang="fr-FR" sz="2400">
                <a:latin typeface="Trebuchet MS" pitchFamily="34" charset="0"/>
              </a:rPr>
              <a:t>Avril 2009</a:t>
            </a:r>
          </a:p>
          <a:p>
            <a:pPr algn="ctr"/>
            <a:r>
              <a:rPr lang="fr-FR" sz="3600" b="1">
                <a:solidFill>
                  <a:schemeClr val="tx2"/>
                </a:solidFill>
                <a:latin typeface="Trebuchet MS" pitchFamily="34" charset="0"/>
                <a:cs typeface="Times New Roman" pitchFamily="18" charset="0"/>
              </a:rPr>
              <a:t>Evaluation et prise en charge des personnes âgées faisant des chutes répétées</a:t>
            </a:r>
          </a:p>
        </p:txBody>
      </p:sp>
      <p:pic>
        <p:nvPicPr>
          <p:cNvPr id="331779" name="Picture 3"/>
          <p:cNvPicPr>
            <a:picLocks noChangeAspect="1" noChangeArrowheads="1"/>
          </p:cNvPicPr>
          <p:nvPr/>
        </p:nvPicPr>
        <p:blipFill>
          <a:blip r:embed="rId3" cstate="print"/>
          <a:srcRect/>
          <a:stretch>
            <a:fillRect/>
          </a:stretch>
        </p:blipFill>
        <p:spPr bwMode="auto">
          <a:xfrm>
            <a:off x="107950" y="333375"/>
            <a:ext cx="3816350" cy="1600200"/>
          </a:xfrm>
          <a:prstGeom prst="rect">
            <a:avLst/>
          </a:prstGeom>
          <a:noFill/>
          <a:ln w="9525">
            <a:noFill/>
            <a:miter lim="800000"/>
            <a:headEnd/>
            <a:tailEnd/>
          </a:ln>
          <a:effectLst/>
        </p:spPr>
      </p:pic>
      <p:pic>
        <p:nvPicPr>
          <p:cNvPr id="331780" name="Picture 4"/>
          <p:cNvPicPr>
            <a:picLocks noChangeAspect="1" noChangeArrowheads="1"/>
          </p:cNvPicPr>
          <p:nvPr/>
        </p:nvPicPr>
        <p:blipFill>
          <a:blip r:embed="rId4" cstate="print"/>
          <a:srcRect/>
          <a:stretch>
            <a:fillRect/>
          </a:stretch>
        </p:blipFill>
        <p:spPr bwMode="auto">
          <a:xfrm>
            <a:off x="7456488" y="333375"/>
            <a:ext cx="1579562" cy="2303463"/>
          </a:xfrm>
          <a:prstGeom prst="rect">
            <a:avLst/>
          </a:prstGeom>
          <a:noFill/>
          <a:ln w="9525">
            <a:noFill/>
            <a:miter lim="800000"/>
            <a:headEnd/>
            <a:tailEnd/>
          </a:ln>
          <a:effec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3826" name="Picture 2"/>
          <p:cNvPicPr>
            <a:picLocks noChangeAspect="1" noChangeArrowheads="1"/>
          </p:cNvPicPr>
          <p:nvPr/>
        </p:nvPicPr>
        <p:blipFill>
          <a:blip r:embed="rId2" cstate="print"/>
          <a:srcRect/>
          <a:stretch>
            <a:fillRect/>
          </a:stretch>
        </p:blipFill>
        <p:spPr bwMode="auto">
          <a:xfrm>
            <a:off x="179388" y="908050"/>
            <a:ext cx="4337050" cy="4897438"/>
          </a:xfrm>
          <a:prstGeom prst="rect">
            <a:avLst/>
          </a:prstGeom>
          <a:noFill/>
          <a:ln w="9525">
            <a:solidFill>
              <a:schemeClr val="tx1"/>
            </a:solidFill>
            <a:miter lim="800000"/>
            <a:headEnd/>
            <a:tailEnd/>
          </a:ln>
          <a:effectLst/>
        </p:spPr>
      </p:pic>
      <p:pic>
        <p:nvPicPr>
          <p:cNvPr id="333827" name="Picture 3"/>
          <p:cNvPicPr>
            <a:picLocks noChangeAspect="1" noChangeArrowheads="1"/>
          </p:cNvPicPr>
          <p:nvPr/>
        </p:nvPicPr>
        <p:blipFill>
          <a:blip r:embed="rId3" cstate="print"/>
          <a:srcRect/>
          <a:stretch>
            <a:fillRect/>
          </a:stretch>
        </p:blipFill>
        <p:spPr bwMode="auto">
          <a:xfrm>
            <a:off x="4778375" y="835025"/>
            <a:ext cx="4165600" cy="5689600"/>
          </a:xfrm>
          <a:prstGeom prst="rect">
            <a:avLst/>
          </a:prstGeom>
          <a:noFill/>
          <a:ln w="9525">
            <a:noFill/>
            <a:miter lim="800000"/>
            <a:headEnd/>
            <a:tailEnd/>
          </a:ln>
          <a:effectLst/>
        </p:spPr>
      </p:pic>
      <p:sp>
        <p:nvSpPr>
          <p:cNvPr id="333828" name="Text Box 4"/>
          <p:cNvSpPr txBox="1">
            <a:spLocks noChangeArrowheads="1"/>
          </p:cNvSpPr>
          <p:nvPr/>
        </p:nvSpPr>
        <p:spPr bwMode="auto">
          <a:xfrm>
            <a:off x="7669213" y="6165850"/>
            <a:ext cx="1439862" cy="336550"/>
          </a:xfrm>
          <a:prstGeom prst="rect">
            <a:avLst/>
          </a:prstGeom>
          <a:noFill/>
          <a:ln w="9525">
            <a:noFill/>
            <a:miter lim="800000"/>
            <a:headEnd/>
            <a:tailEnd/>
          </a:ln>
          <a:effectLst/>
        </p:spPr>
        <p:txBody>
          <a:bodyPr>
            <a:spAutoFit/>
          </a:bodyPr>
          <a:lstStyle/>
          <a:p>
            <a:pPr>
              <a:spcBef>
                <a:spcPct val="50000"/>
              </a:spcBef>
            </a:pPr>
            <a:r>
              <a:rPr lang="fr-FR" sz="1600">
                <a:latin typeface="Trebuchet MS" pitchFamily="34" charset="0"/>
              </a:rPr>
              <a:t>Juin 2005</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57200" y="625475"/>
            <a:ext cx="8229600" cy="571500"/>
          </a:xfrm>
        </p:spPr>
        <p:txBody>
          <a:bodyPr/>
          <a:lstStyle/>
          <a:p>
            <a:r>
              <a:rPr lang="fr-FR"/>
              <a:t>L’évaluation a deux objectifs principaux</a:t>
            </a:r>
          </a:p>
        </p:txBody>
      </p:sp>
      <p:sp>
        <p:nvSpPr>
          <p:cNvPr id="93187" name="Rectangle 3"/>
          <p:cNvSpPr>
            <a:spLocks noGrp="1" noChangeArrowheads="1"/>
          </p:cNvSpPr>
          <p:nvPr>
            <p:ph type="body" idx="1"/>
          </p:nvPr>
        </p:nvSpPr>
        <p:spPr>
          <a:xfrm>
            <a:off x="152400" y="1981200"/>
            <a:ext cx="8839200" cy="1536700"/>
          </a:xfrm>
        </p:spPr>
        <p:txBody>
          <a:bodyPr/>
          <a:lstStyle/>
          <a:p>
            <a:r>
              <a:rPr lang="fr-FR" sz="3600"/>
              <a:t>Rechercher les signes de gravité des chutes</a:t>
            </a:r>
          </a:p>
          <a:p>
            <a:r>
              <a:rPr lang="fr-FR" sz="3600"/>
              <a:t>Rechercher les facteurs de risque de chute: prédisposants et précipitants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2133600" y="152400"/>
            <a:ext cx="6858000" cy="1457325"/>
          </a:xfrm>
        </p:spPr>
        <p:txBody>
          <a:bodyPr/>
          <a:lstStyle/>
          <a:p>
            <a:pPr eaLnBrk="1" hangingPunct="1">
              <a:defRPr/>
            </a:pPr>
            <a:r>
              <a:rPr lang="fr-FR" sz="3600" smtClean="0"/>
              <a:t>Facteurs de gravité de la chute</a:t>
            </a:r>
          </a:p>
        </p:txBody>
      </p:sp>
      <p:sp>
        <p:nvSpPr>
          <p:cNvPr id="9219" name="Rectangle 3"/>
          <p:cNvSpPr>
            <a:spLocks noGrp="1" noChangeArrowheads="1"/>
          </p:cNvSpPr>
          <p:nvPr>
            <p:ph type="body" idx="4294967295"/>
          </p:nvPr>
        </p:nvSpPr>
        <p:spPr>
          <a:xfrm>
            <a:off x="457200" y="1844675"/>
            <a:ext cx="8229600" cy="4679950"/>
          </a:xfrm>
        </p:spPr>
        <p:txBody>
          <a:bodyPr/>
          <a:lstStyle/>
          <a:p>
            <a:pPr eaLnBrk="1" hangingPunct="1"/>
            <a:r>
              <a:rPr lang="fr-FR" smtClean="0"/>
              <a:t>Conséquences de la chute:</a:t>
            </a:r>
          </a:p>
          <a:p>
            <a:pPr lvl="1" eaLnBrk="1" hangingPunct="1"/>
            <a:r>
              <a:rPr lang="fr-FR" smtClean="0"/>
              <a:t>Traumatisme</a:t>
            </a:r>
          </a:p>
          <a:p>
            <a:pPr lvl="1" eaLnBrk="1" hangingPunct="1"/>
            <a:r>
              <a:rPr lang="fr-FR" smtClean="0"/>
              <a:t>Séjour au sol </a:t>
            </a:r>
            <a:r>
              <a:rPr lang="fr-FR" sz="2000" smtClean="0"/>
              <a:t>(rhabdomyolyse, hypothermie, escarres…)</a:t>
            </a:r>
          </a:p>
          <a:p>
            <a:pPr lvl="1" eaLnBrk="1" hangingPunct="1"/>
            <a:r>
              <a:rPr lang="fr-FR" smtClean="0"/>
              <a:t>Syndrome de désadaptation psychomotrice </a:t>
            </a:r>
            <a:r>
              <a:rPr lang="fr-FR" sz="2000" smtClean="0"/>
              <a:t>(hypertonie oppositionnelle ou extrapyramidale, rétropulsion, phobie de la station debout)</a:t>
            </a:r>
            <a:endParaRPr lang="fr-FR" smtClean="0"/>
          </a:p>
          <a:p>
            <a:pPr eaLnBrk="1" hangingPunct="1"/>
            <a:r>
              <a:rPr lang="fr-FR" smtClean="0"/>
              <a:t>Causes directes de la chute: </a:t>
            </a:r>
            <a:r>
              <a:rPr lang="fr-FR" sz="2400" smtClean="0"/>
              <a:t>troubles du rythme, AVC, insuffisance cardiaque, infarctus du myocarde, infection, hypoglycémie chez le diabétique</a:t>
            </a:r>
            <a:endParaRPr lang="fr-FR" smtClean="0"/>
          </a:p>
        </p:txBody>
      </p:sp>
      <p:cxnSp>
        <p:nvCxnSpPr>
          <p:cNvPr id="4" name="Connecteur droit 3"/>
          <p:cNvCxnSpPr/>
          <p:nvPr/>
        </p:nvCxnSpPr>
        <p:spPr>
          <a:xfrm>
            <a:off x="428625" y="1285875"/>
            <a:ext cx="6858000" cy="1588"/>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219">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219">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219">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2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idx="4294967295"/>
          </p:nvPr>
        </p:nvSpPr>
        <p:spPr>
          <a:xfrm>
            <a:off x="2133600" y="152400"/>
            <a:ext cx="6858000" cy="1457325"/>
          </a:xfrm>
        </p:spPr>
        <p:txBody>
          <a:bodyPr/>
          <a:lstStyle/>
          <a:p>
            <a:pPr eaLnBrk="1" hangingPunct="1">
              <a:defRPr/>
            </a:pPr>
            <a:r>
              <a:rPr lang="fr-FR" sz="3600" smtClean="0"/>
              <a:t>Facteurs de gravité de la chute</a:t>
            </a:r>
          </a:p>
        </p:txBody>
      </p:sp>
      <p:sp>
        <p:nvSpPr>
          <p:cNvPr id="9219" name="Rectangle 3"/>
          <p:cNvSpPr>
            <a:spLocks noGrp="1" noChangeArrowheads="1"/>
          </p:cNvSpPr>
          <p:nvPr>
            <p:ph type="body" idx="4294967295"/>
          </p:nvPr>
        </p:nvSpPr>
        <p:spPr>
          <a:xfrm>
            <a:off x="457200" y="1844675"/>
            <a:ext cx="8229600" cy="4679950"/>
          </a:xfrm>
        </p:spPr>
        <p:txBody>
          <a:bodyPr/>
          <a:lstStyle/>
          <a:p>
            <a:pPr eaLnBrk="1" hangingPunct="1"/>
            <a:r>
              <a:rPr lang="fr-FR" smtClean="0"/>
              <a:t>Facteurs de risque de récidive de chute grave: </a:t>
            </a:r>
          </a:p>
          <a:p>
            <a:pPr lvl="1" eaLnBrk="1" hangingPunct="1"/>
            <a:r>
              <a:rPr lang="fr-FR" smtClean="0"/>
              <a:t>Chutes répétées (≥ 2 chutes dans l’année)</a:t>
            </a:r>
          </a:p>
          <a:p>
            <a:pPr lvl="1" eaLnBrk="1" hangingPunct="1"/>
            <a:r>
              <a:rPr lang="fr-FR" smtClean="0"/>
              <a:t>≥ 3 facteurs de risque de chute</a:t>
            </a:r>
          </a:p>
          <a:p>
            <a:pPr lvl="1" eaLnBrk="1" hangingPunct="1"/>
            <a:r>
              <a:rPr lang="fr-FR" smtClean="0"/>
              <a:t>Trouble de l’équilibre et/ou de la marche</a:t>
            </a:r>
          </a:p>
          <a:p>
            <a:pPr eaLnBrk="1" hangingPunct="1"/>
            <a:r>
              <a:rPr lang="fr-FR" smtClean="0"/>
              <a:t>Facteurs de risque de gravité d’une nouvelle chute:</a:t>
            </a:r>
          </a:p>
          <a:p>
            <a:pPr lvl="1" eaLnBrk="1" hangingPunct="1"/>
            <a:r>
              <a:rPr lang="fr-FR" smtClean="0"/>
              <a:t>Ostéoporose</a:t>
            </a:r>
          </a:p>
          <a:p>
            <a:pPr lvl="1" eaLnBrk="1" hangingPunct="1"/>
            <a:r>
              <a:rPr lang="fr-FR" smtClean="0"/>
              <a:t>Traitement par AVK</a:t>
            </a:r>
          </a:p>
          <a:p>
            <a:pPr lvl="1" eaLnBrk="1" hangingPunct="1"/>
            <a:r>
              <a:rPr lang="fr-FR" smtClean="0"/>
              <a:t>Isolement psycho-social</a:t>
            </a:r>
          </a:p>
        </p:txBody>
      </p:sp>
      <p:cxnSp>
        <p:nvCxnSpPr>
          <p:cNvPr id="4" name="Connecteur droit 3"/>
          <p:cNvCxnSpPr/>
          <p:nvPr/>
        </p:nvCxnSpPr>
        <p:spPr>
          <a:xfrm>
            <a:off x="428625" y="1285875"/>
            <a:ext cx="6858000" cy="1588"/>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21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21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21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21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21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258888" y="1628775"/>
            <a:ext cx="7099300" cy="4614863"/>
            <a:chOff x="808" y="789"/>
            <a:chExt cx="4472" cy="2907"/>
          </a:xfrm>
        </p:grpSpPr>
        <p:pic>
          <p:nvPicPr>
            <p:cNvPr id="67588" name="Picture 3"/>
            <p:cNvPicPr>
              <a:picLocks noChangeAspect="1" noChangeArrowheads="1"/>
            </p:cNvPicPr>
            <p:nvPr/>
          </p:nvPicPr>
          <p:blipFill>
            <a:blip r:embed="rId3" cstate="print"/>
            <a:srcRect/>
            <a:stretch>
              <a:fillRect/>
            </a:stretch>
          </p:blipFill>
          <p:spPr bwMode="auto">
            <a:xfrm>
              <a:off x="808" y="789"/>
              <a:ext cx="3945" cy="2813"/>
            </a:xfrm>
            <a:prstGeom prst="rect">
              <a:avLst/>
            </a:prstGeom>
            <a:noFill/>
            <a:ln w="9525">
              <a:noFill/>
              <a:miter lim="800000"/>
              <a:headEnd/>
              <a:tailEnd/>
            </a:ln>
          </p:spPr>
        </p:pic>
        <p:sp>
          <p:nvSpPr>
            <p:cNvPr id="67589" name="Rectangle 4"/>
            <p:cNvSpPr>
              <a:spLocks noChangeArrowheads="1"/>
            </p:cNvSpPr>
            <p:nvPr/>
          </p:nvSpPr>
          <p:spPr bwMode="auto">
            <a:xfrm>
              <a:off x="3889" y="1557"/>
              <a:ext cx="1391" cy="363"/>
            </a:xfrm>
            <a:prstGeom prst="rect">
              <a:avLst/>
            </a:prstGeom>
            <a:solidFill>
              <a:schemeClr val="bg1"/>
            </a:solidFill>
            <a:ln w="12700">
              <a:noFill/>
              <a:miter lim="800000"/>
              <a:headEnd/>
              <a:tailEnd/>
            </a:ln>
          </p:spPr>
          <p:txBody>
            <a:bodyPr wrap="none" lIns="90488" tIns="44450" rIns="90488" bIns="44450">
              <a:spAutoFit/>
            </a:bodyPr>
            <a:lstStyle/>
            <a:p>
              <a:pPr defTabSz="762000" eaLnBrk="0" hangingPunct="0"/>
              <a:r>
                <a:rPr lang="fr-FR" b="1">
                  <a:solidFill>
                    <a:srgbClr val="CC0000"/>
                  </a:solidFill>
                </a:rPr>
                <a:t>nombre de chute</a:t>
              </a:r>
            </a:p>
            <a:p>
              <a:pPr defTabSz="762000" eaLnBrk="0" hangingPunct="0"/>
              <a:r>
                <a:rPr lang="fr-FR" sz="1400" b="1">
                  <a:solidFill>
                    <a:srgbClr val="777777"/>
                  </a:solidFill>
                </a:rPr>
                <a:t>(par personne et par an)</a:t>
              </a:r>
            </a:p>
          </p:txBody>
        </p:sp>
        <p:sp>
          <p:nvSpPr>
            <p:cNvPr id="67590" name="Rectangle 5"/>
            <p:cNvSpPr>
              <a:spLocks noChangeArrowheads="1"/>
            </p:cNvSpPr>
            <p:nvPr/>
          </p:nvSpPr>
          <p:spPr bwMode="auto">
            <a:xfrm flipV="1">
              <a:off x="828" y="933"/>
              <a:ext cx="421" cy="1728"/>
            </a:xfrm>
            <a:prstGeom prst="rect">
              <a:avLst/>
            </a:prstGeom>
            <a:solidFill>
              <a:schemeClr val="bg1"/>
            </a:solidFill>
            <a:ln w="12700">
              <a:noFill/>
              <a:miter lim="800000"/>
              <a:headEnd/>
              <a:tailEnd/>
            </a:ln>
          </p:spPr>
          <p:txBody>
            <a:bodyPr vert="eaVert" lIns="90488" tIns="44450" rIns="90488" bIns="44450">
              <a:spAutoFit/>
            </a:bodyPr>
            <a:lstStyle/>
            <a:p>
              <a:pPr algn="ctr" defTabSz="762000" eaLnBrk="0" hangingPunct="0"/>
              <a:r>
                <a:rPr lang="fr-FR" b="1">
                  <a:solidFill>
                    <a:srgbClr val="CC0000"/>
                  </a:solidFill>
                </a:rPr>
                <a:t>nombre de fractures</a:t>
              </a:r>
            </a:p>
            <a:p>
              <a:pPr algn="ctr" defTabSz="762000" eaLnBrk="0" hangingPunct="0"/>
              <a:r>
                <a:rPr lang="fr-FR" sz="1400" b="1">
                  <a:solidFill>
                    <a:srgbClr val="777777"/>
                  </a:solidFill>
                </a:rPr>
                <a:t>(par personne et par an)</a:t>
              </a:r>
            </a:p>
          </p:txBody>
        </p:sp>
        <p:sp>
          <p:nvSpPr>
            <p:cNvPr id="67591" name="Rectangle 6"/>
            <p:cNvSpPr>
              <a:spLocks noChangeArrowheads="1"/>
            </p:cNvSpPr>
            <p:nvPr/>
          </p:nvSpPr>
          <p:spPr bwMode="auto">
            <a:xfrm>
              <a:off x="1345" y="3333"/>
              <a:ext cx="2207" cy="363"/>
            </a:xfrm>
            <a:prstGeom prst="rect">
              <a:avLst/>
            </a:prstGeom>
            <a:solidFill>
              <a:schemeClr val="bg1"/>
            </a:solidFill>
            <a:ln w="12700">
              <a:noFill/>
              <a:miter lim="800000"/>
              <a:headEnd/>
              <a:tailEnd/>
            </a:ln>
          </p:spPr>
          <p:txBody>
            <a:bodyPr lIns="90488" tIns="44450" rIns="90488" bIns="44450">
              <a:spAutoFit/>
            </a:bodyPr>
            <a:lstStyle/>
            <a:p>
              <a:pPr defTabSz="762000" eaLnBrk="0" hangingPunct="0"/>
              <a:r>
                <a:rPr lang="fr-FR" b="1">
                  <a:solidFill>
                    <a:srgbClr val="CC0000"/>
                  </a:solidFill>
                </a:rPr>
                <a:t>Densité minérale osseuse</a:t>
              </a:r>
            </a:p>
            <a:p>
              <a:pPr defTabSz="762000" eaLnBrk="0" hangingPunct="0"/>
              <a:endParaRPr lang="fr-FR" sz="1400" b="1">
                <a:solidFill>
                  <a:srgbClr val="777777"/>
                </a:solidFill>
              </a:endParaRPr>
            </a:p>
          </p:txBody>
        </p:sp>
      </p:grpSp>
      <p:sp>
        <p:nvSpPr>
          <p:cNvPr id="67586" name="Text Box 7"/>
          <p:cNvSpPr txBox="1">
            <a:spLocks noChangeArrowheads="1"/>
          </p:cNvSpPr>
          <p:nvPr/>
        </p:nvSpPr>
        <p:spPr bwMode="auto">
          <a:xfrm>
            <a:off x="4643438" y="6237288"/>
            <a:ext cx="3744912" cy="366712"/>
          </a:xfrm>
          <a:prstGeom prst="rect">
            <a:avLst/>
          </a:prstGeom>
          <a:noFill/>
          <a:ln w="25400">
            <a:noFill/>
            <a:miter lim="800000"/>
            <a:headEnd/>
            <a:tailEnd/>
          </a:ln>
        </p:spPr>
        <p:txBody>
          <a:bodyPr>
            <a:spAutoFit/>
          </a:bodyPr>
          <a:lstStyle/>
          <a:p>
            <a:pPr>
              <a:spcBef>
                <a:spcPct val="50000"/>
              </a:spcBef>
            </a:pPr>
            <a:r>
              <a:rPr lang="fr-FR"/>
              <a:t>Osteoporos Int 2007;18:603–610</a:t>
            </a:r>
          </a:p>
        </p:txBody>
      </p:sp>
      <p:sp>
        <p:nvSpPr>
          <p:cNvPr id="39944" name="Rectangle 8"/>
          <p:cNvSpPr>
            <a:spLocks noGrp="1" noChangeArrowheads="1"/>
          </p:cNvSpPr>
          <p:nvPr>
            <p:ph type="title" idx="4294967295"/>
          </p:nvPr>
        </p:nvSpPr>
        <p:spPr>
          <a:xfrm>
            <a:off x="684213" y="274638"/>
            <a:ext cx="8459787" cy="1143000"/>
          </a:xfrm>
        </p:spPr>
        <p:txBody>
          <a:bodyPr/>
          <a:lstStyle/>
          <a:p>
            <a:pPr eaLnBrk="1" hangingPunct="1">
              <a:defRPr/>
            </a:pPr>
            <a:r>
              <a:rPr lang="fr-FR" sz="4600" smtClean="0"/>
              <a:t>Risque fracturaire: DMO et chutes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descr="Diapositive18"/>
          <p:cNvPicPr>
            <a:picLocks noGrp="1" noChangeAspect="1" noChangeArrowheads="1"/>
          </p:cNvPicPr>
          <p:nvPr>
            <p:ph idx="4294967295"/>
          </p:nvPr>
        </p:nvPicPr>
        <p:blipFill>
          <a:blip r:embed="rId2" cstate="print"/>
          <a:srcRect/>
          <a:stretch>
            <a:fillRect/>
          </a:stretch>
        </p:blipFill>
        <p:spPr>
          <a:xfrm>
            <a:off x="0" y="0"/>
            <a:ext cx="9144000" cy="6856413"/>
          </a:xfrm>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258888" y="1628775"/>
            <a:ext cx="7099300" cy="4614863"/>
            <a:chOff x="808" y="789"/>
            <a:chExt cx="4472" cy="2907"/>
          </a:xfrm>
        </p:grpSpPr>
        <p:pic>
          <p:nvPicPr>
            <p:cNvPr id="299011" name="Picture 3"/>
            <p:cNvPicPr>
              <a:picLocks noChangeAspect="1" noChangeArrowheads="1"/>
            </p:cNvPicPr>
            <p:nvPr/>
          </p:nvPicPr>
          <p:blipFill>
            <a:blip r:embed="rId2" cstate="print"/>
            <a:srcRect/>
            <a:stretch>
              <a:fillRect/>
            </a:stretch>
          </p:blipFill>
          <p:spPr bwMode="auto">
            <a:xfrm>
              <a:off x="808" y="789"/>
              <a:ext cx="3945" cy="2813"/>
            </a:xfrm>
            <a:prstGeom prst="rect">
              <a:avLst/>
            </a:prstGeom>
            <a:noFill/>
            <a:ln w="9525">
              <a:noFill/>
              <a:miter lim="800000"/>
              <a:headEnd/>
              <a:tailEnd/>
            </a:ln>
            <a:effectLst/>
          </p:spPr>
        </p:pic>
        <p:sp>
          <p:nvSpPr>
            <p:cNvPr id="299012" name="Rectangle 4"/>
            <p:cNvSpPr>
              <a:spLocks noChangeArrowheads="1"/>
            </p:cNvSpPr>
            <p:nvPr/>
          </p:nvSpPr>
          <p:spPr bwMode="auto">
            <a:xfrm>
              <a:off x="3889" y="1557"/>
              <a:ext cx="1391" cy="363"/>
            </a:xfrm>
            <a:prstGeom prst="rect">
              <a:avLst/>
            </a:prstGeom>
            <a:solidFill>
              <a:schemeClr val="bg1"/>
            </a:solidFill>
            <a:ln w="12700">
              <a:noFill/>
              <a:miter lim="800000"/>
              <a:headEnd/>
              <a:tailEnd/>
            </a:ln>
            <a:effectLst/>
          </p:spPr>
          <p:txBody>
            <a:bodyPr wrap="none" lIns="90488" tIns="44450" rIns="90488" bIns="44450">
              <a:spAutoFit/>
            </a:bodyPr>
            <a:lstStyle/>
            <a:p>
              <a:pPr defTabSz="762000" eaLnBrk="0" hangingPunct="0"/>
              <a:r>
                <a:rPr lang="fr-FR" b="1">
                  <a:solidFill>
                    <a:srgbClr val="CC0000"/>
                  </a:solidFill>
                </a:rPr>
                <a:t>nombre de chute</a:t>
              </a:r>
            </a:p>
            <a:p>
              <a:pPr defTabSz="762000" eaLnBrk="0" hangingPunct="0"/>
              <a:r>
                <a:rPr lang="fr-FR" sz="1400" b="1">
                  <a:solidFill>
                    <a:srgbClr val="777777"/>
                  </a:solidFill>
                </a:rPr>
                <a:t>(par personne et par an)</a:t>
              </a:r>
            </a:p>
          </p:txBody>
        </p:sp>
        <p:sp>
          <p:nvSpPr>
            <p:cNvPr id="299013" name="Rectangle 5"/>
            <p:cNvSpPr>
              <a:spLocks noChangeArrowheads="1"/>
            </p:cNvSpPr>
            <p:nvPr/>
          </p:nvSpPr>
          <p:spPr bwMode="auto">
            <a:xfrm flipV="1">
              <a:off x="828" y="933"/>
              <a:ext cx="421" cy="1728"/>
            </a:xfrm>
            <a:prstGeom prst="rect">
              <a:avLst/>
            </a:prstGeom>
            <a:solidFill>
              <a:schemeClr val="bg1"/>
            </a:solidFill>
            <a:ln w="12700">
              <a:noFill/>
              <a:miter lim="800000"/>
              <a:headEnd/>
              <a:tailEnd/>
            </a:ln>
            <a:effectLst/>
          </p:spPr>
          <p:txBody>
            <a:bodyPr vert="eaVert" lIns="90488" tIns="44450" rIns="90488" bIns="44450">
              <a:spAutoFit/>
            </a:bodyPr>
            <a:lstStyle/>
            <a:p>
              <a:pPr algn="ctr" defTabSz="762000" eaLnBrk="0" hangingPunct="0"/>
              <a:r>
                <a:rPr lang="fr-FR" b="1">
                  <a:solidFill>
                    <a:srgbClr val="CC0000"/>
                  </a:solidFill>
                </a:rPr>
                <a:t>nombre de fractures</a:t>
              </a:r>
            </a:p>
            <a:p>
              <a:pPr algn="ctr" defTabSz="762000" eaLnBrk="0" hangingPunct="0"/>
              <a:r>
                <a:rPr lang="fr-FR" sz="1400" b="1">
                  <a:solidFill>
                    <a:srgbClr val="777777"/>
                  </a:solidFill>
                </a:rPr>
                <a:t>(par personne et par an)</a:t>
              </a:r>
            </a:p>
          </p:txBody>
        </p:sp>
        <p:sp>
          <p:nvSpPr>
            <p:cNvPr id="299014" name="Rectangle 6"/>
            <p:cNvSpPr>
              <a:spLocks noChangeArrowheads="1"/>
            </p:cNvSpPr>
            <p:nvPr/>
          </p:nvSpPr>
          <p:spPr bwMode="auto">
            <a:xfrm>
              <a:off x="1345" y="3333"/>
              <a:ext cx="2207" cy="363"/>
            </a:xfrm>
            <a:prstGeom prst="rect">
              <a:avLst/>
            </a:prstGeom>
            <a:solidFill>
              <a:schemeClr val="bg1"/>
            </a:solidFill>
            <a:ln w="12700">
              <a:noFill/>
              <a:miter lim="800000"/>
              <a:headEnd/>
              <a:tailEnd/>
            </a:ln>
            <a:effectLst/>
          </p:spPr>
          <p:txBody>
            <a:bodyPr lIns="90488" tIns="44450" rIns="90488" bIns="44450">
              <a:spAutoFit/>
            </a:bodyPr>
            <a:lstStyle/>
            <a:p>
              <a:pPr defTabSz="762000" eaLnBrk="0" hangingPunct="0"/>
              <a:r>
                <a:rPr lang="fr-FR" b="1">
                  <a:solidFill>
                    <a:srgbClr val="CC0000"/>
                  </a:solidFill>
                </a:rPr>
                <a:t>Densité minérale osseuse</a:t>
              </a:r>
            </a:p>
            <a:p>
              <a:pPr defTabSz="762000" eaLnBrk="0" hangingPunct="0"/>
              <a:endParaRPr lang="fr-FR" sz="1400" b="1">
                <a:solidFill>
                  <a:srgbClr val="777777"/>
                </a:solidFill>
              </a:endParaRPr>
            </a:p>
          </p:txBody>
        </p:sp>
      </p:grpSp>
      <p:sp>
        <p:nvSpPr>
          <p:cNvPr id="299015" name="Text Box 7"/>
          <p:cNvSpPr txBox="1">
            <a:spLocks noChangeArrowheads="1"/>
          </p:cNvSpPr>
          <p:nvPr/>
        </p:nvSpPr>
        <p:spPr bwMode="auto">
          <a:xfrm>
            <a:off x="4643438" y="6237288"/>
            <a:ext cx="3744912" cy="366712"/>
          </a:xfrm>
          <a:prstGeom prst="rect">
            <a:avLst/>
          </a:prstGeom>
          <a:noFill/>
          <a:ln w="25400">
            <a:noFill/>
            <a:miter lim="800000"/>
            <a:headEnd/>
            <a:tailEnd/>
          </a:ln>
          <a:effectLst/>
        </p:spPr>
        <p:txBody>
          <a:bodyPr>
            <a:spAutoFit/>
          </a:bodyPr>
          <a:lstStyle/>
          <a:p>
            <a:pPr>
              <a:spcBef>
                <a:spcPct val="50000"/>
              </a:spcBef>
            </a:pPr>
            <a:r>
              <a:rPr lang="fr-FR"/>
              <a:t>Osteoporos Int 2007;18:603–610</a:t>
            </a:r>
          </a:p>
        </p:txBody>
      </p:sp>
      <p:sp>
        <p:nvSpPr>
          <p:cNvPr id="299016" name="Rectangle 8"/>
          <p:cNvSpPr>
            <a:spLocks noGrp="1" noChangeArrowheads="1"/>
          </p:cNvSpPr>
          <p:nvPr>
            <p:ph type="title"/>
          </p:nvPr>
        </p:nvSpPr>
        <p:spPr/>
        <p:txBody>
          <a:bodyPr/>
          <a:lstStyle/>
          <a:p>
            <a:r>
              <a:rPr lang="fr-FR" sz="4000"/>
              <a:t>Risque de fracture = </a:t>
            </a:r>
            <a:br>
              <a:rPr lang="fr-FR" sz="4000"/>
            </a:br>
            <a:r>
              <a:rPr lang="fr-FR" sz="4000"/>
              <a:t>risque de chute x fragilité osseuse</a:t>
            </a: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2"/>
          <p:cNvPicPr>
            <a:picLocks noChangeAspect="1" noChangeArrowheads="1"/>
          </p:cNvPicPr>
          <p:nvPr/>
        </p:nvPicPr>
        <p:blipFill>
          <a:blip r:embed="rId2" cstate="print"/>
          <a:srcRect l="2930" t="21484" r="4053" b="10503"/>
          <a:stretch>
            <a:fillRect/>
          </a:stretch>
        </p:blipFill>
        <p:spPr bwMode="auto">
          <a:xfrm>
            <a:off x="142875" y="1643063"/>
            <a:ext cx="8858250" cy="4857750"/>
          </a:xfrm>
          <a:prstGeom prst="rect">
            <a:avLst/>
          </a:prstGeom>
          <a:noFill/>
          <a:ln w="9525">
            <a:noFill/>
            <a:miter lim="800000"/>
            <a:headEnd/>
            <a:tailEnd/>
          </a:ln>
        </p:spPr>
      </p:pic>
      <p:sp>
        <p:nvSpPr>
          <p:cNvPr id="3" name="Titre 1"/>
          <p:cNvSpPr txBox="1">
            <a:spLocks/>
          </p:cNvSpPr>
          <p:nvPr/>
        </p:nvSpPr>
        <p:spPr>
          <a:xfrm>
            <a:off x="457200" y="274638"/>
            <a:ext cx="8229600" cy="868362"/>
          </a:xfrm>
          <a:prstGeom prst="rect">
            <a:avLst/>
          </a:prstGeom>
        </p:spPr>
        <p:txBody>
          <a:bodyPr/>
          <a:lstStyle/>
          <a:p>
            <a:pPr>
              <a:defRPr/>
            </a:pPr>
            <a:r>
              <a:rPr lang="fr-FR" sz="3600" dirty="0">
                <a:latin typeface="+mj-lt"/>
                <a:ea typeface="+mj-ea"/>
                <a:cs typeface="+mj-cs"/>
              </a:rPr>
              <a:t>Stratégie thérapeutique de l’ostéoporose</a:t>
            </a:r>
          </a:p>
        </p:txBody>
      </p:sp>
      <p:cxnSp>
        <p:nvCxnSpPr>
          <p:cNvPr id="4" name="Connecteur droit 3"/>
          <p:cNvCxnSpPr/>
          <p:nvPr/>
        </p:nvCxnSpPr>
        <p:spPr>
          <a:xfrm>
            <a:off x="428625" y="1285875"/>
            <a:ext cx="6858000" cy="1588"/>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4922838" y="701675"/>
            <a:ext cx="3970337" cy="1143000"/>
          </a:xfrm>
        </p:spPr>
        <p:txBody>
          <a:bodyPr/>
          <a:lstStyle/>
          <a:p>
            <a:pPr>
              <a:defRPr/>
            </a:pPr>
            <a:r>
              <a:rPr lang="fr-FR" sz="2400" smtClean="0">
                <a:effectLst>
                  <a:outerShdw blurRad="38100" dist="38100" dir="2700000" algn="tl">
                    <a:srgbClr val="C0C0C0"/>
                  </a:outerShdw>
                </a:effectLst>
              </a:rPr>
              <a:t>Fall prevention with supplemental and active forms of vitamin D: a meta-analysis of randomised controlled trials</a:t>
            </a:r>
            <a:r>
              <a:rPr lang="fr-FR" sz="2800" smtClean="0">
                <a:effectLst>
                  <a:outerShdw blurRad="38100" dist="38100" dir="2700000" algn="tl">
                    <a:srgbClr val="C0C0C0"/>
                  </a:outerShdw>
                </a:effectLst>
              </a:rPr>
              <a:t/>
            </a:r>
            <a:br>
              <a:rPr lang="fr-FR" sz="2800" smtClean="0">
                <a:effectLst>
                  <a:outerShdw blurRad="38100" dist="38100" dir="2700000" algn="tl">
                    <a:srgbClr val="C0C0C0"/>
                  </a:outerShdw>
                </a:effectLst>
              </a:rPr>
            </a:br>
            <a:r>
              <a:rPr lang="fr-FR" sz="1600" smtClean="0">
                <a:effectLst>
                  <a:outerShdw blurRad="38100" dist="38100" dir="2700000" algn="tl">
                    <a:srgbClr val="C0C0C0"/>
                  </a:outerShdw>
                </a:effectLst>
              </a:rPr>
              <a:t>HA Bischoff-Ferrari, et al. BMJ 2009;339:b3692</a:t>
            </a:r>
          </a:p>
        </p:txBody>
      </p:sp>
      <p:sp>
        <p:nvSpPr>
          <p:cNvPr id="80898" name="Rectangle 3"/>
          <p:cNvSpPr>
            <a:spLocks noGrp="1" noChangeArrowheads="1"/>
          </p:cNvSpPr>
          <p:nvPr>
            <p:ph type="body" sz="half" idx="4294967295"/>
          </p:nvPr>
        </p:nvSpPr>
        <p:spPr>
          <a:xfrm>
            <a:off x="4859338" y="2708275"/>
            <a:ext cx="4038600" cy="3962400"/>
          </a:xfrm>
          <a:solidFill>
            <a:schemeClr val="bg1"/>
          </a:solidFill>
          <a:ln>
            <a:solidFill>
              <a:srgbClr val="D2D2D2"/>
            </a:solidFill>
          </a:ln>
        </p:spPr>
        <p:txBody>
          <a:bodyPr/>
          <a:lstStyle/>
          <a:p>
            <a:r>
              <a:rPr lang="fr-FR" sz="2800" smtClean="0"/>
              <a:t>Haute dose: 700-1000 UI par jour</a:t>
            </a:r>
          </a:p>
          <a:p>
            <a:r>
              <a:rPr lang="fr-FR" sz="2800" smtClean="0"/>
              <a:t>Faible dose: 200-600 IU UI par jour </a:t>
            </a:r>
          </a:p>
          <a:p>
            <a:pPr lvl="1"/>
            <a:r>
              <a:rPr lang="fr-FR" sz="2400" smtClean="0"/>
              <a:t>Carrés bleus: essais avec la vitamine D3</a:t>
            </a:r>
          </a:p>
          <a:p>
            <a:pPr lvl="1"/>
            <a:r>
              <a:rPr lang="fr-FR" sz="2400" smtClean="0"/>
              <a:t>Carrés blancs: essais avec la vitamine D2</a:t>
            </a:r>
          </a:p>
          <a:p>
            <a:endParaRPr lang="fr-FR" sz="2800" smtClean="0"/>
          </a:p>
          <a:p>
            <a:pPr>
              <a:buFontTx/>
              <a:buNone/>
            </a:pPr>
            <a:endParaRPr lang="fr-FR" sz="2800" smtClean="0"/>
          </a:p>
        </p:txBody>
      </p:sp>
      <p:pic>
        <p:nvPicPr>
          <p:cNvPr id="80899" name="Picture 4"/>
          <p:cNvPicPr>
            <a:picLocks noGrp="1" noChangeAspect="1" noChangeArrowheads="1"/>
          </p:cNvPicPr>
          <p:nvPr>
            <p:ph sz="half" idx="4294967295"/>
          </p:nvPr>
        </p:nvPicPr>
        <p:blipFill>
          <a:blip r:embed="rId3" cstate="print"/>
          <a:srcRect/>
          <a:stretch>
            <a:fillRect/>
          </a:stretch>
        </p:blipFill>
        <p:spPr>
          <a:xfrm>
            <a:off x="250825" y="188913"/>
            <a:ext cx="4392613" cy="6480175"/>
          </a:xfrm>
          <a:ln>
            <a:solidFill>
              <a:srgbClr val="D2D2D2"/>
            </a:solidFill>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4849813" y="701675"/>
            <a:ext cx="3970337" cy="1143000"/>
          </a:xfrm>
        </p:spPr>
        <p:txBody>
          <a:bodyPr/>
          <a:lstStyle/>
          <a:p>
            <a:pPr>
              <a:defRPr/>
            </a:pPr>
            <a:r>
              <a:rPr lang="fr-FR" sz="2400" smtClean="0">
                <a:effectLst>
                  <a:outerShdw blurRad="38100" dist="38100" dir="2700000" algn="tl">
                    <a:srgbClr val="C0C0C0"/>
                  </a:outerShdw>
                </a:effectLst>
              </a:rPr>
              <a:t>Fall prevention with supplemental and active forms of vitamin D: a meta-analysis of randomised controlled trials</a:t>
            </a:r>
            <a:r>
              <a:rPr lang="fr-FR" sz="2800" smtClean="0">
                <a:effectLst>
                  <a:outerShdw blurRad="38100" dist="38100" dir="2700000" algn="tl">
                    <a:srgbClr val="C0C0C0"/>
                  </a:outerShdw>
                </a:effectLst>
              </a:rPr>
              <a:t/>
            </a:r>
            <a:br>
              <a:rPr lang="fr-FR" sz="2800" smtClean="0">
                <a:effectLst>
                  <a:outerShdw blurRad="38100" dist="38100" dir="2700000" algn="tl">
                    <a:srgbClr val="C0C0C0"/>
                  </a:outerShdw>
                </a:effectLst>
              </a:rPr>
            </a:br>
            <a:r>
              <a:rPr lang="fr-FR" sz="1600" smtClean="0">
                <a:effectLst>
                  <a:outerShdw blurRad="38100" dist="38100" dir="2700000" algn="tl">
                    <a:srgbClr val="C0C0C0"/>
                  </a:outerShdw>
                </a:effectLst>
              </a:rPr>
              <a:t>HA Bischoff-Ferrari, et al. BMJ 2009;339:b3692</a:t>
            </a:r>
          </a:p>
        </p:txBody>
      </p:sp>
      <p:sp>
        <p:nvSpPr>
          <p:cNvPr id="82946" name="Rectangle 3"/>
          <p:cNvSpPr>
            <a:spLocks noGrp="1" noChangeArrowheads="1"/>
          </p:cNvSpPr>
          <p:nvPr>
            <p:ph type="body" sz="half" idx="4294967295"/>
          </p:nvPr>
        </p:nvSpPr>
        <p:spPr>
          <a:xfrm>
            <a:off x="4716463" y="2708275"/>
            <a:ext cx="4103687" cy="3529013"/>
          </a:xfrm>
          <a:solidFill>
            <a:schemeClr val="bg1"/>
          </a:solidFill>
          <a:ln>
            <a:solidFill>
              <a:srgbClr val="D2D2D2"/>
            </a:solidFill>
          </a:ln>
        </p:spPr>
        <p:txBody>
          <a:bodyPr/>
          <a:lstStyle/>
          <a:p>
            <a:r>
              <a:rPr lang="fr-FR" sz="2800" smtClean="0"/>
              <a:t>Prévention des chutes en fonction des doses de vitamine D administrées et des concentrations sanguines de vitamine D atteintes</a:t>
            </a:r>
          </a:p>
          <a:p>
            <a:endParaRPr lang="fr-FR" sz="1600" smtClean="0"/>
          </a:p>
        </p:txBody>
      </p:sp>
      <p:pic>
        <p:nvPicPr>
          <p:cNvPr id="82947" name="Picture 4"/>
          <p:cNvPicPr>
            <a:picLocks noChangeAspect="1" noChangeArrowheads="1"/>
          </p:cNvPicPr>
          <p:nvPr/>
        </p:nvPicPr>
        <p:blipFill>
          <a:blip r:embed="rId3" cstate="print"/>
          <a:srcRect/>
          <a:stretch>
            <a:fillRect/>
          </a:stretch>
        </p:blipFill>
        <p:spPr bwMode="auto">
          <a:xfrm>
            <a:off x="250825" y="188913"/>
            <a:ext cx="4381500" cy="6480175"/>
          </a:xfrm>
          <a:prstGeom prst="rect">
            <a:avLst/>
          </a:prstGeom>
          <a:noFill/>
          <a:ln w="9525">
            <a:solidFill>
              <a:srgbClr val="D2D2D2"/>
            </a:solidFill>
            <a:miter lim="800000"/>
            <a:headEnd/>
            <a:tailEnd/>
          </a:ln>
        </p:spPr>
      </p:pic>
      <p:sp>
        <p:nvSpPr>
          <p:cNvPr id="82948" name="Line 5"/>
          <p:cNvSpPr>
            <a:spLocks noChangeShapeType="1"/>
          </p:cNvSpPr>
          <p:nvPr/>
        </p:nvSpPr>
        <p:spPr bwMode="auto">
          <a:xfrm flipH="1">
            <a:off x="2916238" y="549275"/>
            <a:ext cx="0" cy="863600"/>
          </a:xfrm>
          <a:prstGeom prst="line">
            <a:avLst/>
          </a:prstGeom>
          <a:noFill/>
          <a:ln w="31750">
            <a:solidFill>
              <a:srgbClr val="FF0000"/>
            </a:solidFill>
            <a:round/>
            <a:headEnd/>
            <a:tailEnd type="triangle" w="med" len="med"/>
          </a:ln>
        </p:spPr>
        <p:txBody>
          <a:bodyPr/>
          <a:lstStyle/>
          <a:p>
            <a:endParaRPr lang="fr-FR"/>
          </a:p>
        </p:txBody>
      </p:sp>
      <p:sp>
        <p:nvSpPr>
          <p:cNvPr id="82949" name="Line 6"/>
          <p:cNvSpPr>
            <a:spLocks noChangeShapeType="1"/>
          </p:cNvSpPr>
          <p:nvPr/>
        </p:nvSpPr>
        <p:spPr bwMode="auto">
          <a:xfrm>
            <a:off x="2339975" y="3860800"/>
            <a:ext cx="0" cy="792163"/>
          </a:xfrm>
          <a:prstGeom prst="line">
            <a:avLst/>
          </a:prstGeom>
          <a:noFill/>
          <a:ln w="31750">
            <a:solidFill>
              <a:srgbClr val="FF0000"/>
            </a:solidFill>
            <a:round/>
            <a:headEnd/>
            <a:tailEnd type="triangle" w="med" len="med"/>
          </a:ln>
        </p:spPr>
        <p:txBody>
          <a:bodyPr/>
          <a:lstStyle/>
          <a:p>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noFill/>
          <a:ln/>
        </p:spPr>
        <p:txBody>
          <a:bodyPr lIns="90488" tIns="44450" rIns="90488" bIns="44450"/>
          <a:lstStyle/>
          <a:p>
            <a:r>
              <a:rPr lang="fr-FR" sz="4000"/>
              <a:t>La chute est le plus souvent d’origine multifactorielle</a:t>
            </a:r>
          </a:p>
        </p:txBody>
      </p:sp>
      <p:sp>
        <p:nvSpPr>
          <p:cNvPr id="15363" name="Rectangle 3"/>
          <p:cNvSpPr>
            <a:spLocks noChangeArrowheads="1"/>
          </p:cNvSpPr>
          <p:nvPr/>
        </p:nvSpPr>
        <p:spPr bwMode="auto">
          <a:xfrm>
            <a:off x="539750" y="2024063"/>
            <a:ext cx="4025900" cy="1382712"/>
          </a:xfrm>
          <a:prstGeom prst="rect">
            <a:avLst/>
          </a:prstGeom>
          <a:solidFill>
            <a:schemeClr val="accent1"/>
          </a:solidFill>
          <a:ln w="12700">
            <a:solidFill>
              <a:schemeClr val="tx1"/>
            </a:solidFill>
            <a:miter lim="800000"/>
            <a:headEnd/>
            <a:tailEnd/>
          </a:ln>
          <a:effectLst/>
        </p:spPr>
        <p:txBody>
          <a:bodyPr lIns="90488" tIns="44450" rIns="90488" bIns="44450">
            <a:spAutoFit/>
          </a:bodyPr>
          <a:lstStyle/>
          <a:p>
            <a:pPr algn="ctr" defTabSz="762000" eaLnBrk="0" hangingPunct="0"/>
            <a:r>
              <a:rPr lang="fr-FR" sz="2800">
                <a:solidFill>
                  <a:schemeClr val="tx2"/>
                </a:solidFill>
              </a:rPr>
              <a:t>Facteurs prédisposants:</a:t>
            </a:r>
            <a:endParaRPr lang="fr-FR" sz="2800"/>
          </a:p>
          <a:p>
            <a:pPr algn="ctr" defTabSz="762000" eaLnBrk="0" hangingPunct="0"/>
            <a:r>
              <a:rPr lang="fr-FR" sz="2800"/>
              <a:t>effets du vieillissement pathologies chroniques</a:t>
            </a:r>
          </a:p>
        </p:txBody>
      </p:sp>
      <p:sp>
        <p:nvSpPr>
          <p:cNvPr id="15364" name="Rectangle 4"/>
          <p:cNvSpPr>
            <a:spLocks noChangeArrowheads="1"/>
          </p:cNvSpPr>
          <p:nvPr/>
        </p:nvSpPr>
        <p:spPr bwMode="auto">
          <a:xfrm>
            <a:off x="539750" y="3740150"/>
            <a:ext cx="4025900" cy="528638"/>
          </a:xfrm>
          <a:prstGeom prst="rect">
            <a:avLst/>
          </a:prstGeom>
          <a:solidFill>
            <a:schemeClr val="accent1"/>
          </a:solidFill>
          <a:ln w="12700">
            <a:solidFill>
              <a:schemeClr val="tx1"/>
            </a:solidFill>
            <a:miter lim="800000"/>
            <a:headEnd/>
            <a:tailEnd/>
          </a:ln>
          <a:effectLst/>
        </p:spPr>
        <p:txBody>
          <a:bodyPr lIns="90488" tIns="44450" rIns="90488" bIns="44450">
            <a:spAutoFit/>
          </a:bodyPr>
          <a:lstStyle/>
          <a:p>
            <a:pPr algn="ctr" defTabSz="762000" eaLnBrk="0" hangingPunct="0">
              <a:spcBef>
                <a:spcPct val="50000"/>
              </a:spcBef>
            </a:pPr>
            <a:r>
              <a:rPr lang="fr-FR" sz="2800"/>
              <a:t>Facteurs précipitants</a:t>
            </a:r>
          </a:p>
        </p:txBody>
      </p:sp>
      <p:sp>
        <p:nvSpPr>
          <p:cNvPr id="15365" name="Rectangle 5"/>
          <p:cNvSpPr>
            <a:spLocks noChangeArrowheads="1"/>
          </p:cNvSpPr>
          <p:nvPr/>
        </p:nvSpPr>
        <p:spPr bwMode="auto">
          <a:xfrm>
            <a:off x="3502025" y="5416550"/>
            <a:ext cx="2816225" cy="708025"/>
          </a:xfrm>
          <a:prstGeom prst="rect">
            <a:avLst/>
          </a:prstGeom>
          <a:solidFill>
            <a:schemeClr val="accent1"/>
          </a:solidFill>
          <a:ln w="12700">
            <a:solidFill>
              <a:schemeClr val="hlink"/>
            </a:solidFill>
            <a:miter lim="800000"/>
            <a:headEnd/>
            <a:tailEnd/>
          </a:ln>
          <a:effectLst/>
        </p:spPr>
        <p:txBody>
          <a:bodyPr lIns="90488" tIns="44450" rIns="90488" bIns="44450">
            <a:spAutoFit/>
          </a:bodyPr>
          <a:lstStyle/>
          <a:p>
            <a:pPr algn="ctr" defTabSz="762000" eaLnBrk="0" hangingPunct="0">
              <a:spcBef>
                <a:spcPct val="50000"/>
              </a:spcBef>
            </a:pPr>
            <a:r>
              <a:rPr lang="fr-FR" sz="4000">
                <a:latin typeface="Times New Roman" pitchFamily="18" charset="0"/>
              </a:rPr>
              <a:t>CHUTE</a:t>
            </a:r>
          </a:p>
        </p:txBody>
      </p:sp>
      <p:sp>
        <p:nvSpPr>
          <p:cNvPr id="15366" name="Rectangle 6"/>
          <p:cNvSpPr>
            <a:spLocks noChangeArrowheads="1"/>
          </p:cNvSpPr>
          <p:nvPr/>
        </p:nvSpPr>
        <p:spPr bwMode="auto">
          <a:xfrm>
            <a:off x="5187950" y="3273425"/>
            <a:ext cx="3721100" cy="955675"/>
          </a:xfrm>
          <a:prstGeom prst="rect">
            <a:avLst/>
          </a:prstGeom>
          <a:solidFill>
            <a:schemeClr val="accent1"/>
          </a:solidFill>
          <a:ln w="12700">
            <a:solidFill>
              <a:schemeClr val="tx1"/>
            </a:solidFill>
            <a:miter lim="800000"/>
            <a:headEnd/>
            <a:tailEnd/>
          </a:ln>
          <a:effectLst/>
        </p:spPr>
        <p:txBody>
          <a:bodyPr lIns="90488" tIns="44450" rIns="90488" bIns="44450">
            <a:spAutoFit/>
          </a:bodyPr>
          <a:lstStyle/>
          <a:p>
            <a:pPr algn="ctr" defTabSz="762000" eaLnBrk="0" hangingPunct="0">
              <a:spcBef>
                <a:spcPct val="50000"/>
              </a:spcBef>
            </a:pPr>
            <a:r>
              <a:rPr lang="fr-FR" sz="2800">
                <a:solidFill>
                  <a:schemeClr val="tx2"/>
                </a:solidFill>
              </a:rPr>
              <a:t>Facteurs environnementaux</a:t>
            </a:r>
          </a:p>
        </p:txBody>
      </p:sp>
      <p:sp>
        <p:nvSpPr>
          <p:cNvPr id="15367" name="Line 7"/>
          <p:cNvSpPr>
            <a:spLocks noChangeShapeType="1"/>
          </p:cNvSpPr>
          <p:nvPr/>
        </p:nvSpPr>
        <p:spPr bwMode="auto">
          <a:xfrm>
            <a:off x="4876800" y="2514600"/>
            <a:ext cx="0" cy="2819400"/>
          </a:xfrm>
          <a:prstGeom prst="line">
            <a:avLst/>
          </a:prstGeom>
          <a:noFill/>
          <a:ln w="25400">
            <a:solidFill>
              <a:schemeClr val="tx1"/>
            </a:solidFill>
            <a:round/>
            <a:headEnd/>
            <a:tailEnd type="triangle" w="med" len="med"/>
          </a:ln>
          <a:effectLst/>
        </p:spPr>
        <p:txBody>
          <a:bodyPr/>
          <a:lstStyle/>
          <a:p>
            <a:endParaRPr lang="fr-FR"/>
          </a:p>
        </p:txBody>
      </p:sp>
      <p:sp>
        <p:nvSpPr>
          <p:cNvPr id="15368" name="AutoShape 8"/>
          <p:cNvSpPr>
            <a:spLocks noChangeArrowheads="1"/>
          </p:cNvSpPr>
          <p:nvPr/>
        </p:nvSpPr>
        <p:spPr bwMode="auto">
          <a:xfrm>
            <a:off x="4572000" y="2060575"/>
            <a:ext cx="647700" cy="3313113"/>
          </a:xfrm>
          <a:prstGeom prst="downArrow">
            <a:avLst>
              <a:gd name="adj1" fmla="val 50000"/>
              <a:gd name="adj2" fmla="val 127880"/>
            </a:avLst>
          </a:prstGeom>
          <a:solidFill>
            <a:schemeClr val="accent1"/>
          </a:solidFill>
          <a:ln w="9525">
            <a:solidFill>
              <a:schemeClr val="tx1"/>
            </a:solidFill>
            <a:miter lim="800000"/>
            <a:headEnd/>
            <a:tailEnd/>
          </a:ln>
          <a:effectLst/>
        </p:spPr>
        <p:txBody>
          <a:bodyPr wrap="none" anchor="ctr"/>
          <a:lstStyle/>
          <a:p>
            <a:endParaRPr lang="fr-FR"/>
          </a:p>
        </p:txBody>
      </p:sp>
      <p:sp>
        <p:nvSpPr>
          <p:cNvPr id="15369" name="Text Box 9"/>
          <p:cNvSpPr txBox="1">
            <a:spLocks noChangeArrowheads="1"/>
          </p:cNvSpPr>
          <p:nvPr/>
        </p:nvSpPr>
        <p:spPr bwMode="auto">
          <a:xfrm rot="16200000">
            <a:off x="3278981" y="3353595"/>
            <a:ext cx="3241675" cy="366712"/>
          </a:xfrm>
          <a:prstGeom prst="rect">
            <a:avLst/>
          </a:prstGeom>
          <a:noFill/>
          <a:ln w="9525">
            <a:noFill/>
            <a:miter lim="800000"/>
            <a:headEnd/>
            <a:tailEnd/>
          </a:ln>
          <a:effectLst/>
        </p:spPr>
        <p:txBody>
          <a:bodyPr>
            <a:spAutoFit/>
          </a:bodyPr>
          <a:lstStyle/>
          <a:p>
            <a:pPr algn="ctr">
              <a:spcBef>
                <a:spcPct val="50000"/>
              </a:spcBef>
            </a:pPr>
            <a:r>
              <a:rPr lang="fr-FR"/>
              <a:t>Facteurs comportementaux</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noFill/>
          <a:ln/>
        </p:spPr>
        <p:txBody>
          <a:bodyPr lIns="90488" tIns="44450" rIns="90488" bIns="44450"/>
          <a:lstStyle/>
          <a:p>
            <a:r>
              <a:rPr lang="fr-FR" sz="4000"/>
              <a:t>La chute est le plus souvent d’origine multifactorielle</a:t>
            </a:r>
          </a:p>
        </p:txBody>
      </p:sp>
      <p:sp>
        <p:nvSpPr>
          <p:cNvPr id="23555" name="Rectangle 3"/>
          <p:cNvSpPr>
            <a:spLocks noChangeArrowheads="1"/>
          </p:cNvSpPr>
          <p:nvPr/>
        </p:nvSpPr>
        <p:spPr bwMode="auto">
          <a:xfrm>
            <a:off x="539750" y="2024063"/>
            <a:ext cx="4025900" cy="1382712"/>
          </a:xfrm>
          <a:prstGeom prst="rect">
            <a:avLst/>
          </a:prstGeom>
          <a:solidFill>
            <a:schemeClr val="accent1"/>
          </a:solidFill>
          <a:ln w="12700">
            <a:solidFill>
              <a:schemeClr val="tx1"/>
            </a:solidFill>
            <a:miter lim="800000"/>
            <a:headEnd/>
            <a:tailEnd/>
          </a:ln>
          <a:effectLst/>
        </p:spPr>
        <p:txBody>
          <a:bodyPr lIns="90488" tIns="44450" rIns="90488" bIns="44450">
            <a:spAutoFit/>
          </a:bodyPr>
          <a:lstStyle/>
          <a:p>
            <a:pPr algn="ctr" defTabSz="762000" eaLnBrk="0" hangingPunct="0"/>
            <a:r>
              <a:rPr lang="fr-FR" sz="2800">
                <a:solidFill>
                  <a:schemeClr val="tx2"/>
                </a:solidFill>
              </a:rPr>
              <a:t>Facteurs prédisposants:</a:t>
            </a:r>
            <a:endParaRPr lang="fr-FR" sz="2800"/>
          </a:p>
          <a:p>
            <a:pPr algn="ctr" defTabSz="762000" eaLnBrk="0" hangingPunct="0"/>
            <a:r>
              <a:rPr lang="fr-FR" sz="2800"/>
              <a:t>vieillissement,</a:t>
            </a:r>
          </a:p>
          <a:p>
            <a:pPr algn="ctr" defTabSz="762000" eaLnBrk="0" hangingPunct="0"/>
            <a:r>
              <a:rPr lang="fr-FR" sz="2800"/>
              <a:t>pathologies chroniques</a:t>
            </a:r>
          </a:p>
        </p:txBody>
      </p:sp>
      <p:sp>
        <p:nvSpPr>
          <p:cNvPr id="23556" name="Rectangle 4"/>
          <p:cNvSpPr>
            <a:spLocks noChangeArrowheads="1"/>
          </p:cNvSpPr>
          <p:nvPr/>
        </p:nvSpPr>
        <p:spPr bwMode="auto">
          <a:xfrm>
            <a:off x="539750" y="3500438"/>
            <a:ext cx="4025900" cy="1382712"/>
          </a:xfrm>
          <a:prstGeom prst="rect">
            <a:avLst/>
          </a:prstGeom>
          <a:solidFill>
            <a:schemeClr val="accent1"/>
          </a:solidFill>
          <a:ln w="12700">
            <a:solidFill>
              <a:schemeClr val="tx1"/>
            </a:solidFill>
            <a:miter lim="800000"/>
            <a:headEnd/>
            <a:tailEnd/>
          </a:ln>
          <a:effectLst/>
        </p:spPr>
        <p:txBody>
          <a:bodyPr lIns="90488" tIns="44450" rIns="90488" bIns="44450">
            <a:spAutoFit/>
          </a:bodyPr>
          <a:lstStyle/>
          <a:p>
            <a:pPr algn="ctr" defTabSz="762000" eaLnBrk="0" hangingPunct="0">
              <a:spcBef>
                <a:spcPct val="50000"/>
              </a:spcBef>
            </a:pPr>
            <a:r>
              <a:rPr lang="fr-FR" sz="2800">
                <a:solidFill>
                  <a:schemeClr val="tx2"/>
                </a:solidFill>
              </a:rPr>
              <a:t>Facteurs précipitants</a:t>
            </a:r>
            <a:r>
              <a:rPr lang="fr-FR" sz="2800"/>
              <a:t>: pathologies aiguës, médicaments</a:t>
            </a:r>
          </a:p>
        </p:txBody>
      </p:sp>
      <p:sp>
        <p:nvSpPr>
          <p:cNvPr id="23557" name="Rectangle 5"/>
          <p:cNvSpPr>
            <a:spLocks noChangeArrowheads="1"/>
          </p:cNvSpPr>
          <p:nvPr/>
        </p:nvSpPr>
        <p:spPr bwMode="auto">
          <a:xfrm>
            <a:off x="3502025" y="5416550"/>
            <a:ext cx="2816225" cy="708025"/>
          </a:xfrm>
          <a:prstGeom prst="rect">
            <a:avLst/>
          </a:prstGeom>
          <a:solidFill>
            <a:schemeClr val="accent1"/>
          </a:solidFill>
          <a:ln w="12700">
            <a:solidFill>
              <a:schemeClr val="hlink"/>
            </a:solidFill>
            <a:miter lim="800000"/>
            <a:headEnd/>
            <a:tailEnd/>
          </a:ln>
          <a:effectLst/>
        </p:spPr>
        <p:txBody>
          <a:bodyPr lIns="90488" tIns="44450" rIns="90488" bIns="44450">
            <a:spAutoFit/>
          </a:bodyPr>
          <a:lstStyle/>
          <a:p>
            <a:pPr algn="ctr" defTabSz="762000" eaLnBrk="0" hangingPunct="0">
              <a:spcBef>
                <a:spcPct val="50000"/>
              </a:spcBef>
            </a:pPr>
            <a:r>
              <a:rPr lang="fr-FR" sz="4000">
                <a:latin typeface="Times New Roman" pitchFamily="18" charset="0"/>
              </a:rPr>
              <a:t>CHUTE</a:t>
            </a:r>
          </a:p>
        </p:txBody>
      </p:sp>
      <p:sp>
        <p:nvSpPr>
          <p:cNvPr id="23558" name="Rectangle 6"/>
          <p:cNvSpPr>
            <a:spLocks noChangeArrowheads="1"/>
          </p:cNvSpPr>
          <p:nvPr/>
        </p:nvSpPr>
        <p:spPr bwMode="auto">
          <a:xfrm>
            <a:off x="5187950" y="3273425"/>
            <a:ext cx="3721100" cy="955675"/>
          </a:xfrm>
          <a:prstGeom prst="rect">
            <a:avLst/>
          </a:prstGeom>
          <a:solidFill>
            <a:schemeClr val="accent1"/>
          </a:solidFill>
          <a:ln w="12700">
            <a:solidFill>
              <a:schemeClr val="tx1"/>
            </a:solidFill>
            <a:miter lim="800000"/>
            <a:headEnd/>
            <a:tailEnd/>
          </a:ln>
          <a:effectLst/>
        </p:spPr>
        <p:txBody>
          <a:bodyPr lIns="90488" tIns="44450" rIns="90488" bIns="44450">
            <a:spAutoFit/>
          </a:bodyPr>
          <a:lstStyle/>
          <a:p>
            <a:pPr algn="ctr" defTabSz="762000" eaLnBrk="0" hangingPunct="0">
              <a:spcBef>
                <a:spcPct val="50000"/>
              </a:spcBef>
            </a:pPr>
            <a:r>
              <a:rPr lang="fr-FR" sz="2800">
                <a:solidFill>
                  <a:schemeClr val="tx2"/>
                </a:solidFill>
              </a:rPr>
              <a:t>Facteurs environnementaux</a:t>
            </a:r>
          </a:p>
        </p:txBody>
      </p:sp>
      <p:sp>
        <p:nvSpPr>
          <p:cNvPr id="23559" name="Line 7"/>
          <p:cNvSpPr>
            <a:spLocks noChangeShapeType="1"/>
          </p:cNvSpPr>
          <p:nvPr/>
        </p:nvSpPr>
        <p:spPr bwMode="auto">
          <a:xfrm>
            <a:off x="4876800" y="2514600"/>
            <a:ext cx="0" cy="2819400"/>
          </a:xfrm>
          <a:prstGeom prst="line">
            <a:avLst/>
          </a:prstGeom>
          <a:noFill/>
          <a:ln w="25400">
            <a:solidFill>
              <a:schemeClr val="tx1"/>
            </a:solidFill>
            <a:round/>
            <a:headEnd/>
            <a:tailEnd type="triangle" w="med" len="med"/>
          </a:ln>
          <a:effectLst/>
        </p:spPr>
        <p:txBody>
          <a:bodyPr/>
          <a:lstStyle/>
          <a:p>
            <a:endParaRPr lang="fr-FR"/>
          </a:p>
        </p:txBody>
      </p:sp>
      <p:sp>
        <p:nvSpPr>
          <p:cNvPr id="23560" name="AutoShape 8"/>
          <p:cNvSpPr>
            <a:spLocks noChangeArrowheads="1"/>
          </p:cNvSpPr>
          <p:nvPr/>
        </p:nvSpPr>
        <p:spPr bwMode="auto">
          <a:xfrm>
            <a:off x="4572000" y="2060575"/>
            <a:ext cx="647700" cy="3313113"/>
          </a:xfrm>
          <a:prstGeom prst="downArrow">
            <a:avLst>
              <a:gd name="adj1" fmla="val 50000"/>
              <a:gd name="adj2" fmla="val 127880"/>
            </a:avLst>
          </a:prstGeom>
          <a:solidFill>
            <a:schemeClr val="accent1"/>
          </a:solidFill>
          <a:ln w="9525">
            <a:solidFill>
              <a:schemeClr val="tx1"/>
            </a:solidFill>
            <a:miter lim="800000"/>
            <a:headEnd/>
            <a:tailEnd/>
          </a:ln>
          <a:effectLst/>
        </p:spPr>
        <p:txBody>
          <a:bodyPr wrap="none" anchor="ctr"/>
          <a:lstStyle/>
          <a:p>
            <a:endParaRPr lang="fr-FR"/>
          </a:p>
        </p:txBody>
      </p:sp>
      <p:sp>
        <p:nvSpPr>
          <p:cNvPr id="23561" name="Text Box 9"/>
          <p:cNvSpPr txBox="1">
            <a:spLocks noChangeArrowheads="1"/>
          </p:cNvSpPr>
          <p:nvPr/>
        </p:nvSpPr>
        <p:spPr bwMode="auto">
          <a:xfrm rot="16200000">
            <a:off x="3278981" y="3353595"/>
            <a:ext cx="3241675" cy="366712"/>
          </a:xfrm>
          <a:prstGeom prst="rect">
            <a:avLst/>
          </a:prstGeom>
          <a:noFill/>
          <a:ln w="9525">
            <a:noFill/>
            <a:miter lim="800000"/>
            <a:headEnd/>
            <a:tailEnd/>
          </a:ln>
          <a:effectLst/>
        </p:spPr>
        <p:txBody>
          <a:bodyPr>
            <a:spAutoFit/>
          </a:bodyPr>
          <a:lstStyle/>
          <a:p>
            <a:pPr algn="ctr">
              <a:spcBef>
                <a:spcPct val="50000"/>
              </a:spcBef>
            </a:pPr>
            <a:r>
              <a:rPr lang="fr-FR"/>
              <a:t>Facteurs comportementaux</a:t>
            </a:r>
          </a:p>
        </p:txBody>
      </p:sp>
      <p:sp>
        <p:nvSpPr>
          <p:cNvPr id="23562" name="Text Box 10"/>
          <p:cNvSpPr txBox="1">
            <a:spLocks noChangeArrowheads="1"/>
          </p:cNvSpPr>
          <p:nvPr/>
        </p:nvSpPr>
        <p:spPr bwMode="auto">
          <a:xfrm rot="-1155345">
            <a:off x="2054225" y="2635250"/>
            <a:ext cx="5041900" cy="1778000"/>
          </a:xfrm>
          <a:prstGeom prst="rect">
            <a:avLst/>
          </a:prstGeom>
          <a:solidFill>
            <a:schemeClr val="bg1"/>
          </a:solidFill>
          <a:ln w="38100">
            <a:solidFill>
              <a:srgbClr val="FF0000"/>
            </a:solidFill>
            <a:miter lim="800000"/>
            <a:headEnd/>
            <a:tailEnd/>
          </a:ln>
          <a:effectLst/>
        </p:spPr>
        <p:txBody>
          <a:bodyPr>
            <a:spAutoFit/>
          </a:bodyPr>
          <a:lstStyle/>
          <a:p>
            <a:pPr algn="ctr">
              <a:spcBef>
                <a:spcPct val="50000"/>
              </a:spcBef>
            </a:pPr>
            <a:r>
              <a:rPr lang="fr-FR" sz="3600"/>
              <a:t>Le risque est d’autant plus grand qu’il y a plus de facteurs de risque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50825" y="274638"/>
            <a:ext cx="8569325" cy="1425575"/>
          </a:xfrm>
        </p:spPr>
        <p:txBody>
          <a:bodyPr/>
          <a:lstStyle/>
          <a:p>
            <a:r>
              <a:rPr lang="fr-FR" sz="3600"/>
              <a:t>Facteurs de risque de chute les plus fréquemment retrouvés chez le sujet âgé</a:t>
            </a:r>
          </a:p>
        </p:txBody>
      </p:sp>
      <p:pic>
        <p:nvPicPr>
          <p:cNvPr id="20483" name="Picture 3"/>
          <p:cNvPicPr>
            <a:picLocks noChangeAspect="1" noChangeArrowheads="1"/>
          </p:cNvPicPr>
          <p:nvPr/>
        </p:nvPicPr>
        <p:blipFill>
          <a:blip r:embed="rId2" cstate="print"/>
          <a:srcRect/>
          <a:stretch>
            <a:fillRect/>
          </a:stretch>
        </p:blipFill>
        <p:spPr bwMode="auto">
          <a:xfrm>
            <a:off x="0" y="1711325"/>
            <a:ext cx="9144000" cy="4127500"/>
          </a:xfrm>
          <a:prstGeom prst="rect">
            <a:avLst/>
          </a:prstGeom>
          <a:noFill/>
          <a:ln w="9525">
            <a:noFill/>
            <a:miter lim="800000"/>
            <a:headEnd/>
            <a:tailEnd/>
          </a:ln>
          <a:effectLst/>
        </p:spPr>
      </p:pic>
      <p:sp>
        <p:nvSpPr>
          <p:cNvPr id="20484" name="Text Box 4"/>
          <p:cNvSpPr txBox="1">
            <a:spLocks noChangeArrowheads="1"/>
          </p:cNvSpPr>
          <p:nvPr/>
        </p:nvSpPr>
        <p:spPr bwMode="auto">
          <a:xfrm>
            <a:off x="3276600" y="5949950"/>
            <a:ext cx="5399088" cy="641350"/>
          </a:xfrm>
          <a:prstGeom prst="rect">
            <a:avLst/>
          </a:prstGeom>
          <a:noFill/>
          <a:ln w="9525">
            <a:noFill/>
            <a:miter lim="800000"/>
            <a:headEnd/>
            <a:tailEnd/>
          </a:ln>
          <a:effectLst/>
        </p:spPr>
        <p:txBody>
          <a:bodyPr>
            <a:spAutoFit/>
          </a:bodyPr>
          <a:lstStyle/>
          <a:p>
            <a:pPr>
              <a:spcBef>
                <a:spcPct val="50000"/>
              </a:spcBef>
            </a:pPr>
            <a:r>
              <a:rPr lang="fr-FR"/>
              <a:t>Prévention des chutes accidentelles chez la personne âgée. HAS novembre 2005</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ChangeArrowheads="1"/>
          </p:cNvSpPr>
          <p:nvPr>
            <p:ph type="title"/>
          </p:nvPr>
        </p:nvSpPr>
        <p:spPr>
          <a:xfrm>
            <a:off x="685800" y="404813"/>
            <a:ext cx="7772400" cy="863600"/>
          </a:xfrm>
        </p:spPr>
        <p:txBody>
          <a:bodyPr/>
          <a:lstStyle/>
          <a:p>
            <a:r>
              <a:rPr lang="fr-FR" sz="4000" dirty="0"/>
              <a:t>Exemple </a:t>
            </a:r>
            <a:r>
              <a:rPr lang="fr-FR" sz="4000" dirty="0" smtClean="0"/>
              <a:t>d’outil pour rechercher les facteurs de risque du domicile</a:t>
            </a:r>
            <a:endParaRPr lang="fr-FR" sz="4000" dirty="0"/>
          </a:p>
        </p:txBody>
      </p:sp>
      <p:graphicFrame>
        <p:nvGraphicFramePr>
          <p:cNvPr id="366595" name="Group 3"/>
          <p:cNvGraphicFramePr>
            <a:graphicFrameLocks noGrp="1"/>
          </p:cNvGraphicFramePr>
          <p:nvPr>
            <p:ph type="tbl" idx="1"/>
          </p:nvPr>
        </p:nvGraphicFramePr>
        <p:xfrm>
          <a:off x="457200" y="1600200"/>
          <a:ext cx="8229600" cy="4719638"/>
        </p:xfrm>
        <a:graphic>
          <a:graphicData uri="http://schemas.openxmlformats.org/drawingml/2006/table">
            <a:tbl>
              <a:tblPr/>
              <a:tblGrid>
                <a:gridCol w="2057400"/>
                <a:gridCol w="2057400"/>
                <a:gridCol w="2057400"/>
                <a:gridCol w="2057400"/>
              </a:tblGrid>
              <a:tr h="6461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dirty="0" smtClean="0">
                          <a:ln>
                            <a:noFill/>
                          </a:ln>
                          <a:solidFill>
                            <a:schemeClr val="tx1"/>
                          </a:solidFill>
                          <a:effectLst/>
                          <a:latin typeface="Arial" charset="0"/>
                        </a:rPr>
                        <a:t>Eléments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OUI  NON   SO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SOLUTIONS RETENUES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Suivi des modifications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ESCALIERS EXTERIEURS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1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Arial" charset="0"/>
                        </a:rPr>
                        <a:t>Revêtement antidérapant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1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Arial" charset="0"/>
                        </a:rPr>
                        <a:t>Mains courantes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1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Arial" charset="0"/>
                        </a:rPr>
                        <a:t>Uniformité des marches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Arial" charset="0"/>
                        </a:rPr>
                        <a:t>Eclairage adéquat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1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Arial" charset="0"/>
                        </a:rPr>
                        <a:t>Indicateur de localisation de la 1</a:t>
                      </a:r>
                      <a:r>
                        <a:rPr kumimoji="0" lang="fr-FR" sz="1400" b="0" i="0" u="none" strike="noStrike" cap="none" normalizeH="0" baseline="30000" smtClean="0">
                          <a:ln>
                            <a:noFill/>
                          </a:ln>
                          <a:solidFill>
                            <a:schemeClr val="tx1"/>
                          </a:solidFill>
                          <a:effectLst/>
                          <a:latin typeface="Arial" charset="0"/>
                        </a:rPr>
                        <a:t>ère</a:t>
                      </a:r>
                      <a:r>
                        <a:rPr kumimoji="0" lang="fr-FR" sz="1400" b="0" i="0" u="none" strike="noStrike" cap="none" normalizeH="0" baseline="0" smtClean="0">
                          <a:ln>
                            <a:noFill/>
                          </a:ln>
                          <a:solidFill>
                            <a:schemeClr val="tx1"/>
                          </a:solidFill>
                          <a:effectLst/>
                          <a:latin typeface="Arial" charset="0"/>
                        </a:rPr>
                        <a:t> et de la dernière marche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66637" name="Line 45"/>
          <p:cNvSpPr>
            <a:spLocks noChangeShapeType="1"/>
          </p:cNvSpPr>
          <p:nvPr/>
        </p:nvSpPr>
        <p:spPr bwMode="auto">
          <a:xfrm>
            <a:off x="3203575" y="1628775"/>
            <a:ext cx="0" cy="4679950"/>
          </a:xfrm>
          <a:prstGeom prst="line">
            <a:avLst/>
          </a:prstGeom>
          <a:noFill/>
          <a:ln w="9525">
            <a:solidFill>
              <a:schemeClr val="tx1"/>
            </a:solidFill>
            <a:round/>
            <a:headEnd/>
            <a:tailEnd/>
          </a:ln>
          <a:effectLst/>
        </p:spPr>
        <p:txBody>
          <a:bodyPr/>
          <a:lstStyle/>
          <a:p>
            <a:endParaRPr lang="fr-FR"/>
          </a:p>
        </p:txBody>
      </p:sp>
      <p:sp>
        <p:nvSpPr>
          <p:cNvPr id="366638" name="Line 46"/>
          <p:cNvSpPr>
            <a:spLocks noChangeShapeType="1"/>
          </p:cNvSpPr>
          <p:nvPr/>
        </p:nvSpPr>
        <p:spPr bwMode="auto">
          <a:xfrm>
            <a:off x="3851275" y="1628775"/>
            <a:ext cx="0" cy="4679950"/>
          </a:xfrm>
          <a:prstGeom prst="line">
            <a:avLst/>
          </a:prstGeom>
          <a:noFill/>
          <a:ln w="9525">
            <a:solidFill>
              <a:schemeClr val="tx1"/>
            </a:solidFill>
            <a:round/>
            <a:headEnd/>
            <a:tailEnd/>
          </a:ln>
          <a:effectLst/>
        </p:spPr>
        <p:txBody>
          <a:bodyPr/>
          <a:lstStyle/>
          <a:p>
            <a:endParaRPr lang="fr-FR"/>
          </a:p>
        </p:txBody>
      </p:sp>
      <p:sp>
        <p:nvSpPr>
          <p:cNvPr id="366639" name="Text Box 47"/>
          <p:cNvSpPr txBox="1">
            <a:spLocks noChangeArrowheads="1"/>
          </p:cNvSpPr>
          <p:nvPr/>
        </p:nvSpPr>
        <p:spPr bwMode="auto">
          <a:xfrm>
            <a:off x="2771775" y="6381750"/>
            <a:ext cx="5903913" cy="366713"/>
          </a:xfrm>
          <a:prstGeom prst="rect">
            <a:avLst/>
          </a:prstGeom>
          <a:noFill/>
          <a:ln w="9525">
            <a:noFill/>
            <a:miter lim="800000"/>
            <a:headEnd/>
            <a:tailEnd/>
          </a:ln>
          <a:effectLst/>
        </p:spPr>
        <p:txBody>
          <a:bodyPr>
            <a:spAutoFit/>
          </a:bodyPr>
          <a:lstStyle/>
          <a:p>
            <a:pPr>
              <a:spcBef>
                <a:spcPct val="50000"/>
              </a:spcBef>
            </a:pPr>
            <a:r>
              <a:rPr lang="fr-FR"/>
              <a:t>Organismes de maintien à domicile de l’Estrie, Quebec</a:t>
            </a: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a:xfrm>
            <a:off x="685800" y="381000"/>
            <a:ext cx="7772400" cy="1143000"/>
          </a:xfrm>
          <a:noFill/>
          <a:ln/>
        </p:spPr>
        <p:txBody>
          <a:bodyPr lIns="90488" tIns="44450" rIns="90488" bIns="44450"/>
          <a:lstStyle/>
          <a:p>
            <a:r>
              <a:rPr lang="fr-FR"/>
              <a:t>La visite du domicile</a:t>
            </a:r>
          </a:p>
        </p:txBody>
      </p:sp>
      <p:sp>
        <p:nvSpPr>
          <p:cNvPr id="356355" name="Rectangle 3"/>
          <p:cNvSpPr>
            <a:spLocks noGrp="1" noChangeArrowheads="1"/>
          </p:cNvSpPr>
          <p:nvPr>
            <p:ph type="body" idx="1"/>
          </p:nvPr>
        </p:nvSpPr>
        <p:spPr>
          <a:xfrm>
            <a:off x="685800" y="1371600"/>
            <a:ext cx="7772400" cy="1219200"/>
          </a:xfrm>
          <a:noFill/>
          <a:ln/>
        </p:spPr>
        <p:txBody>
          <a:bodyPr lIns="90488" tIns="44450" rIns="90488" bIns="44450"/>
          <a:lstStyle/>
          <a:p>
            <a:r>
              <a:rPr lang="fr-FR"/>
              <a:t>Mettre le patient en situation</a:t>
            </a:r>
          </a:p>
          <a:p>
            <a:r>
              <a:rPr lang="fr-FR"/>
              <a:t>Passer par tous les postes essentiels</a:t>
            </a:r>
          </a:p>
          <a:p>
            <a:r>
              <a:rPr lang="fr-FR"/>
              <a:t>Sortir du domicile avec la patient</a:t>
            </a:r>
          </a:p>
        </p:txBody>
      </p:sp>
      <p:sp>
        <p:nvSpPr>
          <p:cNvPr id="356356" name="Rectangle 4"/>
          <p:cNvSpPr>
            <a:spLocks noChangeArrowheads="1"/>
          </p:cNvSpPr>
          <p:nvPr/>
        </p:nvSpPr>
        <p:spPr bwMode="auto">
          <a:xfrm>
            <a:off x="5111750" y="3435350"/>
            <a:ext cx="2044700" cy="1435100"/>
          </a:xfrm>
          <a:prstGeom prst="rect">
            <a:avLst/>
          </a:prstGeom>
          <a:solidFill>
            <a:schemeClr val="accent1"/>
          </a:solidFill>
          <a:ln w="12700">
            <a:solidFill>
              <a:schemeClr val="tx1"/>
            </a:solidFill>
            <a:miter lim="800000"/>
            <a:headEnd/>
            <a:tailEnd/>
          </a:ln>
          <a:effectLst/>
        </p:spPr>
        <p:txBody>
          <a:bodyPr wrap="none" lIns="90488" tIns="44450" rIns="90488" bIns="44450" anchor="ctr"/>
          <a:lstStyle/>
          <a:p>
            <a:pPr algn="ctr" defTabSz="762000" eaLnBrk="0" hangingPunct="0"/>
            <a:r>
              <a:rPr lang="fr-FR" sz="2400">
                <a:latin typeface="Times New Roman" pitchFamily="18" charset="0"/>
              </a:rPr>
              <a:t>chambre</a:t>
            </a:r>
          </a:p>
        </p:txBody>
      </p:sp>
      <p:sp>
        <p:nvSpPr>
          <p:cNvPr id="356357" name="Rectangle 5"/>
          <p:cNvSpPr>
            <a:spLocks noChangeArrowheads="1"/>
          </p:cNvSpPr>
          <p:nvPr/>
        </p:nvSpPr>
        <p:spPr bwMode="auto">
          <a:xfrm>
            <a:off x="1606550" y="3435350"/>
            <a:ext cx="1511300" cy="1435100"/>
          </a:xfrm>
          <a:prstGeom prst="rect">
            <a:avLst/>
          </a:prstGeom>
          <a:solidFill>
            <a:schemeClr val="accent1"/>
          </a:solidFill>
          <a:ln w="12700">
            <a:solidFill>
              <a:schemeClr val="tx1"/>
            </a:solidFill>
            <a:miter lim="800000"/>
            <a:headEnd/>
            <a:tailEnd/>
          </a:ln>
          <a:effectLst/>
        </p:spPr>
        <p:txBody>
          <a:bodyPr wrap="none" lIns="90488" tIns="44450" rIns="90488" bIns="44450" anchor="ctr"/>
          <a:lstStyle/>
          <a:p>
            <a:pPr algn="ctr" defTabSz="762000" eaLnBrk="0" hangingPunct="0"/>
            <a:r>
              <a:rPr lang="fr-FR" sz="2400">
                <a:latin typeface="Times New Roman" pitchFamily="18" charset="0"/>
              </a:rPr>
              <a:t>salle à </a:t>
            </a:r>
          </a:p>
          <a:p>
            <a:pPr algn="ctr" defTabSz="762000" eaLnBrk="0" hangingPunct="0"/>
            <a:r>
              <a:rPr lang="fr-FR" sz="2400">
                <a:latin typeface="Times New Roman" pitchFamily="18" charset="0"/>
              </a:rPr>
              <a:t>manger</a:t>
            </a:r>
          </a:p>
        </p:txBody>
      </p:sp>
      <p:sp>
        <p:nvSpPr>
          <p:cNvPr id="356358" name="Rectangle 6"/>
          <p:cNvSpPr>
            <a:spLocks noChangeArrowheads="1"/>
          </p:cNvSpPr>
          <p:nvPr/>
        </p:nvSpPr>
        <p:spPr bwMode="auto">
          <a:xfrm>
            <a:off x="3130550" y="3435350"/>
            <a:ext cx="1968500" cy="1435100"/>
          </a:xfrm>
          <a:prstGeom prst="rect">
            <a:avLst/>
          </a:prstGeom>
          <a:solidFill>
            <a:schemeClr val="accent1"/>
          </a:solidFill>
          <a:ln w="12700">
            <a:solidFill>
              <a:schemeClr val="tx1"/>
            </a:solidFill>
            <a:miter lim="800000"/>
            <a:headEnd/>
            <a:tailEnd/>
          </a:ln>
          <a:effectLst/>
        </p:spPr>
        <p:txBody>
          <a:bodyPr wrap="none" lIns="90488" tIns="44450" rIns="90488" bIns="44450" anchor="ctr"/>
          <a:lstStyle/>
          <a:p>
            <a:pPr algn="ctr" defTabSz="762000" eaLnBrk="0" hangingPunct="0"/>
            <a:r>
              <a:rPr lang="fr-FR" sz="2400">
                <a:latin typeface="Times New Roman" pitchFamily="18" charset="0"/>
              </a:rPr>
              <a:t>salon</a:t>
            </a:r>
          </a:p>
        </p:txBody>
      </p:sp>
      <p:sp>
        <p:nvSpPr>
          <p:cNvPr id="356359" name="Rectangle 7"/>
          <p:cNvSpPr>
            <a:spLocks noChangeArrowheads="1"/>
          </p:cNvSpPr>
          <p:nvPr/>
        </p:nvSpPr>
        <p:spPr bwMode="auto">
          <a:xfrm>
            <a:off x="1606550" y="4883150"/>
            <a:ext cx="1511300" cy="1435100"/>
          </a:xfrm>
          <a:prstGeom prst="rect">
            <a:avLst/>
          </a:prstGeom>
          <a:solidFill>
            <a:schemeClr val="accent1"/>
          </a:solidFill>
          <a:ln w="12700">
            <a:solidFill>
              <a:schemeClr val="tx1"/>
            </a:solidFill>
            <a:miter lim="800000"/>
            <a:headEnd/>
            <a:tailEnd/>
          </a:ln>
          <a:effectLst/>
        </p:spPr>
        <p:txBody>
          <a:bodyPr wrap="none" lIns="90488" tIns="44450" rIns="90488" bIns="44450" anchor="ctr"/>
          <a:lstStyle/>
          <a:p>
            <a:pPr algn="ctr" defTabSz="762000" eaLnBrk="0" hangingPunct="0"/>
            <a:r>
              <a:rPr lang="fr-FR" sz="2400">
                <a:latin typeface="Times New Roman" pitchFamily="18" charset="0"/>
              </a:rPr>
              <a:t>cuisine</a:t>
            </a:r>
          </a:p>
        </p:txBody>
      </p:sp>
      <p:sp>
        <p:nvSpPr>
          <p:cNvPr id="356360" name="Rectangle 8"/>
          <p:cNvSpPr>
            <a:spLocks noChangeArrowheads="1"/>
          </p:cNvSpPr>
          <p:nvPr/>
        </p:nvSpPr>
        <p:spPr bwMode="auto">
          <a:xfrm>
            <a:off x="3130550" y="4883150"/>
            <a:ext cx="1130300" cy="1435100"/>
          </a:xfrm>
          <a:prstGeom prst="rect">
            <a:avLst/>
          </a:prstGeom>
          <a:solidFill>
            <a:schemeClr val="accent1"/>
          </a:solidFill>
          <a:ln w="12700">
            <a:solidFill>
              <a:schemeClr val="tx1"/>
            </a:solidFill>
            <a:miter lim="800000"/>
            <a:headEnd/>
            <a:tailEnd/>
          </a:ln>
          <a:effectLst/>
        </p:spPr>
        <p:txBody>
          <a:bodyPr wrap="none" lIns="90488" tIns="44450" rIns="90488" bIns="44450" anchor="ctr"/>
          <a:lstStyle/>
          <a:p>
            <a:pPr algn="ctr" defTabSz="762000" eaLnBrk="0" hangingPunct="0"/>
            <a:r>
              <a:rPr lang="fr-FR" sz="2400">
                <a:latin typeface="Times New Roman" pitchFamily="18" charset="0"/>
              </a:rPr>
              <a:t>entrée</a:t>
            </a:r>
          </a:p>
        </p:txBody>
      </p:sp>
      <p:sp>
        <p:nvSpPr>
          <p:cNvPr id="356361" name="Rectangle 9"/>
          <p:cNvSpPr>
            <a:spLocks noChangeArrowheads="1"/>
          </p:cNvSpPr>
          <p:nvPr/>
        </p:nvSpPr>
        <p:spPr bwMode="auto">
          <a:xfrm>
            <a:off x="4273550" y="4883150"/>
            <a:ext cx="2120900" cy="520700"/>
          </a:xfrm>
          <a:prstGeom prst="rect">
            <a:avLst/>
          </a:prstGeom>
          <a:solidFill>
            <a:schemeClr val="accent1"/>
          </a:solidFill>
          <a:ln w="12700">
            <a:solidFill>
              <a:schemeClr val="tx1"/>
            </a:solidFill>
            <a:miter lim="800000"/>
            <a:headEnd/>
            <a:tailEnd/>
          </a:ln>
          <a:effectLst/>
        </p:spPr>
        <p:txBody>
          <a:bodyPr wrap="none" lIns="90488" tIns="44450" rIns="90488" bIns="44450" anchor="ctr"/>
          <a:lstStyle/>
          <a:p>
            <a:pPr algn="ctr" defTabSz="762000" eaLnBrk="0" hangingPunct="0"/>
            <a:r>
              <a:rPr lang="fr-FR" sz="2400">
                <a:latin typeface="Times New Roman" pitchFamily="18" charset="0"/>
              </a:rPr>
              <a:t>couloir</a:t>
            </a:r>
          </a:p>
        </p:txBody>
      </p:sp>
      <p:sp>
        <p:nvSpPr>
          <p:cNvPr id="356362" name="Rectangle 10"/>
          <p:cNvSpPr>
            <a:spLocks noChangeArrowheads="1"/>
          </p:cNvSpPr>
          <p:nvPr/>
        </p:nvSpPr>
        <p:spPr bwMode="auto">
          <a:xfrm>
            <a:off x="6407150" y="4883150"/>
            <a:ext cx="749300" cy="1435100"/>
          </a:xfrm>
          <a:prstGeom prst="rect">
            <a:avLst/>
          </a:prstGeom>
          <a:solidFill>
            <a:schemeClr val="accent1"/>
          </a:solidFill>
          <a:ln w="12700">
            <a:solidFill>
              <a:schemeClr val="tx1"/>
            </a:solidFill>
            <a:miter lim="800000"/>
            <a:headEnd/>
            <a:tailEnd/>
          </a:ln>
          <a:effectLst/>
        </p:spPr>
        <p:txBody>
          <a:bodyPr wrap="none" lIns="90488" tIns="44450" rIns="90488" bIns="44450" anchor="ctr"/>
          <a:lstStyle/>
          <a:p>
            <a:pPr algn="ctr" defTabSz="762000" eaLnBrk="0" hangingPunct="0"/>
            <a:r>
              <a:rPr lang="fr-FR" sz="2400">
                <a:latin typeface="Times New Roman" pitchFamily="18" charset="0"/>
              </a:rPr>
              <a:t>wc</a:t>
            </a:r>
          </a:p>
        </p:txBody>
      </p:sp>
      <p:sp>
        <p:nvSpPr>
          <p:cNvPr id="356363" name="Rectangle 11"/>
          <p:cNvSpPr>
            <a:spLocks noChangeArrowheads="1"/>
          </p:cNvSpPr>
          <p:nvPr/>
        </p:nvSpPr>
        <p:spPr bwMode="auto">
          <a:xfrm>
            <a:off x="4273550" y="5416550"/>
            <a:ext cx="2120900" cy="901700"/>
          </a:xfrm>
          <a:prstGeom prst="rect">
            <a:avLst/>
          </a:prstGeom>
          <a:solidFill>
            <a:schemeClr val="accent1"/>
          </a:solidFill>
          <a:ln w="12700">
            <a:solidFill>
              <a:schemeClr val="tx1"/>
            </a:solidFill>
            <a:miter lim="800000"/>
            <a:headEnd/>
            <a:tailEnd/>
          </a:ln>
          <a:effectLst/>
        </p:spPr>
        <p:txBody>
          <a:bodyPr wrap="none" lIns="90488" tIns="44450" rIns="90488" bIns="44450" anchor="ctr"/>
          <a:lstStyle/>
          <a:p>
            <a:pPr algn="ctr" defTabSz="762000" eaLnBrk="0" hangingPunct="0"/>
            <a:r>
              <a:rPr lang="fr-FR" sz="2400">
                <a:latin typeface="Times New Roman" pitchFamily="18" charset="0"/>
              </a:rPr>
              <a:t>salle de bain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a:xfrm>
            <a:off x="468313" y="549275"/>
            <a:ext cx="8229600" cy="1143000"/>
          </a:xfrm>
        </p:spPr>
        <p:txBody>
          <a:bodyPr/>
          <a:lstStyle/>
          <a:p>
            <a:r>
              <a:rPr lang="fr-FR" sz="4000"/>
              <a:t>Comment aménager son logement</a:t>
            </a:r>
            <a:br>
              <a:rPr lang="fr-FR" sz="4000"/>
            </a:br>
            <a:r>
              <a:rPr lang="fr-FR" sz="4000"/>
              <a:t>pour réduire les risques de chute?</a:t>
            </a:r>
            <a:br>
              <a:rPr lang="fr-FR" sz="4000"/>
            </a:br>
            <a:r>
              <a:rPr lang="fr-FR" sz="4000">
                <a:solidFill>
                  <a:srgbClr val="FF0000"/>
                </a:solidFill>
              </a:rPr>
              <a:t>5 questions clés:</a:t>
            </a:r>
          </a:p>
        </p:txBody>
      </p:sp>
      <p:sp>
        <p:nvSpPr>
          <p:cNvPr id="361475" name="Rectangle 3"/>
          <p:cNvSpPr>
            <a:spLocks noGrp="1" noChangeArrowheads="1"/>
          </p:cNvSpPr>
          <p:nvPr>
            <p:ph type="body" idx="1"/>
          </p:nvPr>
        </p:nvSpPr>
        <p:spPr>
          <a:xfrm>
            <a:off x="539750" y="2349500"/>
            <a:ext cx="8229600" cy="4064000"/>
          </a:xfrm>
        </p:spPr>
        <p:txBody>
          <a:bodyPr/>
          <a:lstStyle/>
          <a:p>
            <a:pPr marL="609600" indent="-609600">
              <a:lnSpc>
                <a:spcPct val="90000"/>
              </a:lnSpc>
              <a:buFontTx/>
              <a:buAutoNum type="arabicPeriod"/>
            </a:pPr>
            <a:r>
              <a:rPr lang="fr-FR" sz="2400" b="1">
                <a:solidFill>
                  <a:schemeClr val="folHlink"/>
                </a:solidFill>
                <a:latin typeface="Book Antiqua" pitchFamily="18" charset="0"/>
              </a:rPr>
              <a:t>LA CIRCULATION EST-ELLE FACILE DANS CHAQUE PIÈCE DE VOTRE MAISON ?</a:t>
            </a:r>
          </a:p>
          <a:p>
            <a:pPr marL="609600" indent="-609600">
              <a:lnSpc>
                <a:spcPct val="90000"/>
              </a:lnSpc>
              <a:buFontTx/>
              <a:buAutoNum type="arabicPeriod"/>
            </a:pPr>
            <a:r>
              <a:rPr lang="fr-FR" sz="2400" b="1">
                <a:solidFill>
                  <a:schemeClr val="folHlink"/>
                </a:solidFill>
                <a:latin typeface="Book Antiqua" pitchFamily="18" charset="0"/>
              </a:rPr>
              <a:t>QUELS SONT LES REVÊTEMENTS DE SOL À VOTRE DOMICILE ? </a:t>
            </a:r>
          </a:p>
          <a:p>
            <a:pPr marL="609600" indent="-609600">
              <a:lnSpc>
                <a:spcPct val="90000"/>
              </a:lnSpc>
              <a:buFontTx/>
              <a:buAutoNum type="arabicPeriod"/>
            </a:pPr>
            <a:r>
              <a:rPr lang="fr-FR" sz="2400" b="1">
                <a:solidFill>
                  <a:schemeClr val="folHlink"/>
                </a:solidFill>
                <a:latin typeface="Book Antiqua" pitchFamily="18" charset="0"/>
              </a:rPr>
              <a:t>DISPOSEZ-VOUS DE POINTS D’APPUI POUR VOUS SOUTENIR DANS VOTRE MAISON OU VOUS AIDER À VOUS RELEVER EN CAS DE FATIGUE OU DE CHUTE ?</a:t>
            </a:r>
          </a:p>
          <a:p>
            <a:pPr marL="609600" indent="-609600">
              <a:lnSpc>
                <a:spcPct val="90000"/>
              </a:lnSpc>
              <a:buFontTx/>
              <a:buAutoNum type="arabicPeriod"/>
            </a:pPr>
            <a:r>
              <a:rPr lang="fr-FR" sz="2400" b="1">
                <a:solidFill>
                  <a:schemeClr val="folHlink"/>
                </a:solidFill>
                <a:latin typeface="Book Antiqua" pitchFamily="18" charset="0"/>
              </a:rPr>
              <a:t>L’ÉCLAIRAGE EST-IL SUFFISANT PARTOUT ?</a:t>
            </a:r>
          </a:p>
          <a:p>
            <a:pPr marL="609600" indent="-609600">
              <a:lnSpc>
                <a:spcPct val="90000"/>
              </a:lnSpc>
              <a:buFontTx/>
              <a:buAutoNum type="arabicPeriod"/>
            </a:pPr>
            <a:r>
              <a:rPr lang="fr-FR" sz="2400" b="1">
                <a:solidFill>
                  <a:schemeClr val="folHlink"/>
                </a:solidFill>
                <a:latin typeface="Book Antiqua" pitchFamily="18" charset="0"/>
              </a:rPr>
              <a:t>CERTAINES DE VOS AFFAIRES SONT-ELLES RANGÉES EN HAUTEUR ?</a:t>
            </a:r>
            <a:endParaRPr lang="fr-FR" sz="2400">
              <a:solidFill>
                <a:schemeClr val="folHlink"/>
              </a:solidFill>
              <a:latin typeface="Book Antiqua" pitchFamily="18" charset="0"/>
            </a:endParaRPr>
          </a:p>
          <a:p>
            <a:pPr marL="609600" indent="-609600">
              <a:lnSpc>
                <a:spcPct val="90000"/>
              </a:lnSpc>
            </a:pPr>
            <a:endParaRPr lang="fr-FR" sz="2400" b="1">
              <a:latin typeface="Book Antiqua" pitchFamily="18" charset="0"/>
            </a:endParaRPr>
          </a:p>
          <a:p>
            <a:pPr marL="609600" indent="-609600">
              <a:lnSpc>
                <a:spcPct val="90000"/>
              </a:lnSpc>
            </a:pPr>
            <a:endParaRPr lang="fr-FR" sz="2800" b="1"/>
          </a:p>
          <a:p>
            <a:pPr marL="609600" indent="-609600">
              <a:lnSpc>
                <a:spcPct val="90000"/>
              </a:lnSpc>
            </a:pPr>
            <a:endParaRPr lang="fr-FR" sz="2800"/>
          </a:p>
          <a:p>
            <a:pPr marL="609600" indent="-609600">
              <a:lnSpc>
                <a:spcPct val="90000"/>
              </a:lnSpc>
            </a:pPr>
            <a:endParaRPr lang="fr-FR" sz="2800"/>
          </a:p>
          <a:p>
            <a:pPr marL="609600" indent="-609600">
              <a:lnSpc>
                <a:spcPct val="90000"/>
              </a:lnSpc>
              <a:buFontTx/>
              <a:buAutoNum type="arabicPeriod"/>
            </a:pPr>
            <a:endParaRPr lang="fr-FR" sz="280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fr-FR" sz="4000"/>
              <a:t>Footwear style and risk of falls in older adults</a:t>
            </a:r>
            <a:br>
              <a:rPr lang="fr-FR" sz="4000"/>
            </a:br>
            <a:r>
              <a:rPr lang="fr-FR" sz="2800"/>
              <a:t>Koepsell et al. J Am Geriatr Soc 2004;1495-501</a:t>
            </a:r>
          </a:p>
        </p:txBody>
      </p:sp>
      <p:sp>
        <p:nvSpPr>
          <p:cNvPr id="367619" name="Rectangle 3"/>
          <p:cNvSpPr>
            <a:spLocks noGrp="1" noChangeArrowheads="1"/>
          </p:cNvSpPr>
          <p:nvPr>
            <p:ph type="body" sz="half" idx="1"/>
          </p:nvPr>
        </p:nvSpPr>
        <p:spPr>
          <a:xfrm>
            <a:off x="611188" y="2349500"/>
            <a:ext cx="3810000" cy="4114800"/>
          </a:xfrm>
        </p:spPr>
        <p:txBody>
          <a:bodyPr/>
          <a:lstStyle/>
          <a:p>
            <a:pPr>
              <a:lnSpc>
                <a:spcPct val="90000"/>
              </a:lnSpc>
            </a:pPr>
            <a:r>
              <a:rPr lang="fr-FR" sz="2400"/>
              <a:t>1371 PA de plus de 65 ans</a:t>
            </a:r>
          </a:p>
          <a:p>
            <a:pPr>
              <a:lnSpc>
                <a:spcPct val="90000"/>
              </a:lnSpc>
            </a:pPr>
            <a:r>
              <a:rPr lang="fr-FR" sz="2400"/>
              <a:t>Suivi 2 ans</a:t>
            </a:r>
          </a:p>
          <a:p>
            <a:pPr>
              <a:lnSpc>
                <a:spcPct val="90000"/>
              </a:lnSpc>
            </a:pPr>
            <a:r>
              <a:rPr lang="fr-FR" sz="2400"/>
              <a:t>327 chutes vs 327  contrôles appariés sur l’âge et le sexe</a:t>
            </a:r>
          </a:p>
          <a:p>
            <a:pPr>
              <a:lnSpc>
                <a:spcPct val="90000"/>
              </a:lnSpc>
            </a:pPr>
            <a:r>
              <a:rPr lang="fr-FR" sz="2400"/>
              <a:t>Le meilleur chaussage: chaussures de sport et chaussures de toile</a:t>
            </a:r>
          </a:p>
          <a:p>
            <a:pPr>
              <a:lnSpc>
                <a:spcPct val="90000"/>
              </a:lnSpc>
            </a:pPr>
            <a:r>
              <a:rPr lang="fr-FR" sz="2400"/>
              <a:t>Le moins bon = le pied nu (OR=11,2 CI95%=2,4-51,8)</a:t>
            </a:r>
          </a:p>
        </p:txBody>
      </p:sp>
      <p:pic>
        <p:nvPicPr>
          <p:cNvPr id="367620" name="Picture 4" descr="2624_nao"/>
          <p:cNvPicPr>
            <a:picLocks noGrp="1" noChangeAspect="1" noChangeArrowheads="1"/>
          </p:cNvPicPr>
          <p:nvPr>
            <p:ph sz="half" idx="2"/>
          </p:nvPr>
        </p:nvPicPr>
        <p:blipFill>
          <a:blip r:embed="rId2" cstate="print"/>
          <a:srcRect/>
          <a:stretch>
            <a:fillRect/>
          </a:stretch>
        </p:blipFill>
        <p:spPr>
          <a:xfrm>
            <a:off x="4953000" y="2571750"/>
            <a:ext cx="3659188" cy="2432050"/>
          </a:xfrm>
          <a:noFill/>
          <a:ln/>
        </p:spPr>
      </p:pic>
      <p:sp>
        <p:nvSpPr>
          <p:cNvPr id="367621" name="Text Box 5"/>
          <p:cNvSpPr txBox="1">
            <a:spLocks noChangeArrowheads="1"/>
          </p:cNvSpPr>
          <p:nvPr/>
        </p:nvSpPr>
        <p:spPr bwMode="auto">
          <a:xfrm rot="-2070038">
            <a:off x="4716463" y="4149725"/>
            <a:ext cx="1727200" cy="1311275"/>
          </a:xfrm>
          <a:prstGeom prst="rect">
            <a:avLst/>
          </a:prstGeom>
          <a:solidFill>
            <a:srgbClr val="000000"/>
          </a:solidFill>
          <a:ln w="12700">
            <a:noFill/>
            <a:miter lim="800000"/>
            <a:headEnd/>
            <a:tailEnd/>
          </a:ln>
          <a:effectLst/>
        </p:spPr>
        <p:txBody>
          <a:bodyPr>
            <a:spAutoFit/>
          </a:bodyPr>
          <a:lstStyle/>
          <a:p>
            <a:pPr algn="ctr" eaLnBrk="0" hangingPunct="0">
              <a:spcBef>
                <a:spcPct val="50000"/>
              </a:spcBef>
            </a:pPr>
            <a:r>
              <a:rPr lang="fr-FR" sz="8000" b="1">
                <a:effectLst>
                  <a:outerShdw blurRad="38100" dist="38100" dir="2700000" algn="tl">
                    <a:srgbClr val="336699"/>
                  </a:outerShdw>
                </a:effectLst>
                <a:latin typeface="Times New Roman" pitchFamily="18" charset="0"/>
              </a:rPr>
              <a:t>1</a:t>
            </a: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p:txBody>
          <a:bodyPr/>
          <a:lstStyle/>
          <a:p>
            <a:pPr>
              <a:defRPr/>
            </a:pPr>
            <a:r>
              <a:rPr lang="fr-FR" sz="4000" smtClean="0"/>
              <a:t>Psychotropes = 1</a:t>
            </a:r>
            <a:r>
              <a:rPr lang="fr-FR" sz="4000" baseline="30000" smtClean="0"/>
              <a:t>er</a:t>
            </a:r>
            <a:r>
              <a:rPr lang="fr-FR" sz="4000" smtClean="0"/>
              <a:t> FdR médicamenteux</a:t>
            </a:r>
          </a:p>
        </p:txBody>
      </p:sp>
      <p:pic>
        <p:nvPicPr>
          <p:cNvPr id="69634" name="Picture 3"/>
          <p:cNvPicPr>
            <a:picLocks noGrp="1" noChangeAspect="1" noChangeArrowheads="1"/>
          </p:cNvPicPr>
          <p:nvPr>
            <p:ph type="body" idx="4294967295"/>
          </p:nvPr>
        </p:nvPicPr>
        <p:blipFill>
          <a:blip r:embed="rId2" cstate="print"/>
          <a:srcRect/>
          <a:stretch>
            <a:fillRect/>
          </a:stretch>
        </p:blipFill>
        <p:spPr>
          <a:xfrm>
            <a:off x="468313" y="1782763"/>
            <a:ext cx="8229600" cy="4525962"/>
          </a:xfrm>
        </p:spPr>
      </p:pic>
      <p:sp>
        <p:nvSpPr>
          <p:cNvPr id="69635" name="Text Box 4"/>
          <p:cNvSpPr txBox="1">
            <a:spLocks noChangeArrowheads="1"/>
          </p:cNvSpPr>
          <p:nvPr/>
        </p:nvSpPr>
        <p:spPr bwMode="auto">
          <a:xfrm>
            <a:off x="2771775" y="6375400"/>
            <a:ext cx="5903913" cy="366713"/>
          </a:xfrm>
          <a:prstGeom prst="rect">
            <a:avLst/>
          </a:prstGeom>
          <a:noFill/>
          <a:ln w="9525">
            <a:noFill/>
            <a:miter lim="800000"/>
            <a:headEnd/>
            <a:tailEnd/>
          </a:ln>
        </p:spPr>
        <p:txBody>
          <a:bodyPr>
            <a:spAutoFit/>
          </a:bodyPr>
          <a:lstStyle/>
          <a:p>
            <a:pPr algn="r"/>
            <a:r>
              <a:rPr lang="fr-FR"/>
              <a:t>Leipzig RM et al. </a:t>
            </a:r>
            <a:r>
              <a:rPr lang="fr-FR" i="1"/>
              <a:t>J Am Geriatr Soc</a:t>
            </a:r>
            <a:r>
              <a:rPr lang="fr-FR"/>
              <a:t> 1999;47:30-9.</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p:txBody>
          <a:bodyPr/>
          <a:lstStyle/>
          <a:p>
            <a:r>
              <a:rPr lang="fr-FR" sz="4000"/>
              <a:t>Plus de psychotropes = risque de chute augmenté</a:t>
            </a:r>
          </a:p>
        </p:txBody>
      </p:sp>
      <p:sp>
        <p:nvSpPr>
          <p:cNvPr id="336899" name="Rectangle 3"/>
          <p:cNvSpPr>
            <a:spLocks noGrp="1" noChangeArrowheads="1"/>
          </p:cNvSpPr>
          <p:nvPr>
            <p:ph type="body" idx="1"/>
          </p:nvPr>
        </p:nvSpPr>
        <p:spPr>
          <a:xfrm>
            <a:off x="457200" y="1855788"/>
            <a:ext cx="8229600" cy="4525962"/>
          </a:xfrm>
        </p:spPr>
        <p:txBody>
          <a:bodyPr/>
          <a:lstStyle/>
          <a:p>
            <a:pPr>
              <a:lnSpc>
                <a:spcPct val="90000"/>
              </a:lnSpc>
            </a:pPr>
            <a:r>
              <a:rPr lang="en-GB" altLang="zh-CN">
                <a:ea typeface="宋体" charset="-122"/>
              </a:rPr>
              <a:t>Classes médicamenteuses associées à un risque majorée de chutes : </a:t>
            </a:r>
            <a:r>
              <a:rPr lang="en-GB" altLang="zh-CN">
                <a:solidFill>
                  <a:srgbClr val="FFFF00"/>
                </a:solidFill>
                <a:ea typeface="宋体" charset="-122"/>
              </a:rPr>
              <a:t>psychotropes (benzodiazepines, antidépresseurs, antipsychotiques.</a:t>
            </a:r>
            <a:r>
              <a:rPr lang="fr-FR">
                <a:solidFill>
                  <a:srgbClr val="FFFF00"/>
                </a:solidFill>
              </a:rPr>
              <a:t> sédatifs et hypnotiques).</a:t>
            </a:r>
          </a:p>
          <a:p>
            <a:pPr>
              <a:lnSpc>
                <a:spcPct val="90000"/>
              </a:lnSpc>
              <a:buFontTx/>
              <a:buNone/>
            </a:pPr>
            <a:endParaRPr lang="fr-FR">
              <a:solidFill>
                <a:srgbClr val="FFFF00"/>
              </a:solidFill>
            </a:endParaRPr>
          </a:p>
          <a:p>
            <a:pPr lvl="2">
              <a:lnSpc>
                <a:spcPct val="90000"/>
              </a:lnSpc>
            </a:pPr>
            <a:r>
              <a:rPr lang="en-GB" altLang="zh-CN">
                <a:solidFill>
                  <a:srgbClr val="00FF00"/>
                </a:solidFill>
                <a:ea typeface="宋体" charset="-122"/>
              </a:rPr>
              <a:t>Deux méta-analyses récentes: </a:t>
            </a:r>
          </a:p>
          <a:p>
            <a:pPr lvl="2">
              <a:lnSpc>
                <a:spcPct val="90000"/>
              </a:lnSpc>
            </a:pPr>
            <a:r>
              <a:rPr lang="en-GB" altLang="zh-CN">
                <a:solidFill>
                  <a:srgbClr val="00FF00"/>
                </a:solidFill>
                <a:ea typeface="宋体" charset="-122"/>
              </a:rPr>
              <a:t>Hartikainen S, et al. J Gerontol A Biol Sci Med Sci. 2007;62:1172-81.</a:t>
            </a:r>
            <a:r>
              <a:rPr lang="en-US">
                <a:solidFill>
                  <a:srgbClr val="00FF00"/>
                </a:solidFill>
              </a:rPr>
              <a:t> </a:t>
            </a:r>
          </a:p>
          <a:p>
            <a:pPr lvl="2">
              <a:lnSpc>
                <a:spcPct val="90000"/>
              </a:lnSpc>
            </a:pPr>
            <a:r>
              <a:rPr lang="en-US">
                <a:solidFill>
                  <a:srgbClr val="00FF00"/>
                </a:solidFill>
              </a:rPr>
              <a:t>Woolcott JC, et al. Arch Intern Med. 2009;169:1952-60</a:t>
            </a:r>
          </a:p>
          <a:p>
            <a:pPr>
              <a:lnSpc>
                <a:spcPct val="90000"/>
              </a:lnSpc>
            </a:pPr>
            <a:endParaRPr lang="fr-FR">
              <a:solidFill>
                <a:srgbClr val="FFFF00"/>
              </a:solidFill>
            </a:endParaRPr>
          </a:p>
          <a:p>
            <a:pPr>
              <a:lnSpc>
                <a:spcPct val="90000"/>
              </a:lnSpc>
            </a:pPr>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body" idx="1"/>
          </p:nvPr>
        </p:nvSpPr>
        <p:spPr>
          <a:xfrm>
            <a:off x="468313" y="1628775"/>
            <a:ext cx="8207375" cy="4537075"/>
          </a:xfrm>
        </p:spPr>
        <p:txBody>
          <a:bodyPr/>
          <a:lstStyle/>
          <a:p>
            <a:r>
              <a:rPr lang="fr-FR"/>
              <a:t>Les psychotropes affectent l’équilibre </a:t>
            </a:r>
          </a:p>
          <a:p>
            <a:pPr lvl="1"/>
            <a:r>
              <a:rPr lang="fr-FR"/>
              <a:t>par leurs effets extrapyramidaux, </a:t>
            </a:r>
          </a:p>
          <a:p>
            <a:pPr lvl="1"/>
            <a:r>
              <a:rPr lang="fr-FR"/>
              <a:t>en favorisant une hypotension orthostatique,</a:t>
            </a:r>
          </a:p>
          <a:p>
            <a:pPr lvl="1"/>
            <a:r>
              <a:rPr lang="fr-FR"/>
              <a:t>en diminuant la vigilance, </a:t>
            </a:r>
          </a:p>
          <a:p>
            <a:pPr lvl="1"/>
            <a:r>
              <a:rPr lang="fr-FR"/>
              <a:t>en allongeant le temps de réaction. </a:t>
            </a:r>
          </a:p>
          <a:p>
            <a:r>
              <a:rPr lang="fr-FR">
                <a:effectLst>
                  <a:outerShdw blurRad="38100" dist="38100" dir="2700000" algn="tl">
                    <a:srgbClr val="000000"/>
                  </a:outerShdw>
                </a:effectLst>
              </a:rPr>
              <a:t>Pour les antidépresseurs le risque de chute semble lié à l'inhibition psychomotrice.</a:t>
            </a:r>
          </a:p>
        </p:txBody>
      </p:sp>
      <p:sp>
        <p:nvSpPr>
          <p:cNvPr id="285699" name="Text Box 3"/>
          <p:cNvSpPr txBox="1">
            <a:spLocks noChangeArrowheads="1"/>
          </p:cNvSpPr>
          <p:nvPr/>
        </p:nvSpPr>
        <p:spPr bwMode="auto">
          <a:xfrm>
            <a:off x="755650" y="5013325"/>
            <a:ext cx="8388350" cy="1511300"/>
          </a:xfrm>
          <a:prstGeom prst="rect">
            <a:avLst/>
          </a:prstGeom>
          <a:noFill/>
          <a:ln w="9525" algn="ctr">
            <a:noFill/>
            <a:miter lim="800000"/>
            <a:headEnd/>
            <a:tailEnd/>
          </a:ln>
          <a:effectLst/>
        </p:spPr>
        <p:txBody>
          <a:bodyPr/>
          <a:lstStyle/>
          <a:p>
            <a:pPr marL="342900" indent="-342900">
              <a:spcBef>
                <a:spcPct val="20000"/>
              </a:spcBef>
              <a:buClr>
                <a:schemeClr val="hlink"/>
              </a:buClr>
              <a:buSzPct val="70000"/>
              <a:buFont typeface="Wingdings" pitchFamily="2" charset="2"/>
              <a:buChar char="n"/>
            </a:pPr>
            <a:endParaRPr lang="fr-FR" sz="3200">
              <a:effectLst>
                <a:outerShdw blurRad="38100" dist="38100" dir="2700000" algn="tl">
                  <a:srgbClr val="000000"/>
                </a:outerShdw>
              </a:effectLst>
              <a:latin typeface="Tahoma" charset="0"/>
            </a:endParaRPr>
          </a:p>
        </p:txBody>
      </p:sp>
      <p:sp>
        <p:nvSpPr>
          <p:cNvPr id="285700" name="Rectangle 4"/>
          <p:cNvSpPr>
            <a:spLocks noGrp="1" noChangeArrowheads="1"/>
          </p:cNvSpPr>
          <p:nvPr>
            <p:ph type="title"/>
          </p:nvPr>
        </p:nvSpPr>
        <p:spPr/>
        <p:txBody>
          <a:bodyPr/>
          <a:lstStyle/>
          <a:p>
            <a:r>
              <a:rPr lang="fr-FR"/>
              <a:t>Psychotropes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noFill/>
          <a:ln/>
        </p:spPr>
        <p:txBody>
          <a:bodyPr/>
          <a:lstStyle/>
          <a:p>
            <a:r>
              <a:rPr lang="fr-FR"/>
              <a:t>Médicaments de la sphère cardiovasculaire</a:t>
            </a:r>
          </a:p>
        </p:txBody>
      </p:sp>
      <p:graphicFrame>
        <p:nvGraphicFramePr>
          <p:cNvPr id="287747" name="Group 3"/>
          <p:cNvGraphicFramePr>
            <a:graphicFrameLocks noGrp="1"/>
          </p:cNvGraphicFramePr>
          <p:nvPr>
            <p:ph idx="1"/>
          </p:nvPr>
        </p:nvGraphicFramePr>
        <p:xfrm>
          <a:off x="250825" y="1557338"/>
          <a:ext cx="8640763" cy="4815844"/>
        </p:xfrm>
        <a:graphic>
          <a:graphicData uri="http://schemas.openxmlformats.org/drawingml/2006/table">
            <a:tbl>
              <a:tblPr/>
              <a:tblGrid>
                <a:gridCol w="3336925"/>
                <a:gridCol w="5303838"/>
              </a:tblGrid>
              <a:tr h="411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Odds Ratio (Intervalle confiance 95%)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1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Diurétiques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1,08 (1,02-1,16)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Thiazidiques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1,06 (0,97-1,16)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1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Diurétiques de l’anse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0,90 (0,73-1,12)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1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Bêta-bloquants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0,93 (0,77-1,11)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1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Anti-hypertenseurs centraux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1,16 (0,87-1,55)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1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IEC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1,20 (0,92-1,58)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1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Inhibiteurs calciques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0,94 (0,77-1,14)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Dérivés nitrés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1,13 (0,95-1,36)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1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Anti-arythmiques classe 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1,59 (1,02-2,48)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1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Digoxine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smtClean="0">
                          <a:ln>
                            <a:noFill/>
                          </a:ln>
                          <a:solidFill>
                            <a:schemeClr val="tx1"/>
                          </a:solidFill>
                          <a:effectLst/>
                          <a:latin typeface="Arial" charset="0"/>
                        </a:rPr>
                        <a:t>1,22 (1,05-1,42)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87785" name="Text Box 41"/>
          <p:cNvSpPr txBox="1">
            <a:spLocks noChangeArrowheads="1"/>
          </p:cNvSpPr>
          <p:nvPr/>
        </p:nvSpPr>
        <p:spPr bwMode="auto">
          <a:xfrm>
            <a:off x="3995738" y="6381750"/>
            <a:ext cx="4897437" cy="366713"/>
          </a:xfrm>
          <a:prstGeom prst="rect">
            <a:avLst/>
          </a:prstGeom>
          <a:noFill/>
          <a:ln w="9525">
            <a:noFill/>
            <a:miter lim="800000"/>
            <a:headEnd/>
            <a:tailEnd/>
          </a:ln>
          <a:effectLst/>
        </p:spPr>
        <p:txBody>
          <a:bodyPr>
            <a:spAutoFit/>
          </a:bodyPr>
          <a:lstStyle/>
          <a:p>
            <a:pPr>
              <a:spcBef>
                <a:spcPct val="50000"/>
              </a:spcBef>
            </a:pPr>
            <a:r>
              <a:rPr lang="fr-FR"/>
              <a:t>Leipzig et al. </a:t>
            </a:r>
            <a:r>
              <a:rPr lang="fr-FR" i="1"/>
              <a:t>J Am Geriatr Soc</a:t>
            </a:r>
            <a:r>
              <a:rPr lang="fr-FR"/>
              <a:t> 1999;47:40-50</a:t>
            </a:r>
          </a:p>
        </p:txBody>
      </p:sp>
      <p:sp>
        <p:nvSpPr>
          <p:cNvPr id="287786" name="Text Box 42"/>
          <p:cNvSpPr txBox="1">
            <a:spLocks noChangeArrowheads="1"/>
          </p:cNvSpPr>
          <p:nvPr/>
        </p:nvSpPr>
        <p:spPr bwMode="auto">
          <a:xfrm>
            <a:off x="6300788" y="3573463"/>
            <a:ext cx="1871662" cy="641350"/>
          </a:xfrm>
          <a:prstGeom prst="rect">
            <a:avLst/>
          </a:prstGeom>
          <a:solidFill>
            <a:schemeClr val="hlink"/>
          </a:solidFill>
          <a:ln w="9525">
            <a:noFill/>
            <a:miter lim="800000"/>
            <a:headEnd/>
            <a:tailEnd/>
          </a:ln>
          <a:effectLst/>
        </p:spPr>
        <p:txBody>
          <a:bodyPr>
            <a:spAutoFit/>
          </a:bodyPr>
          <a:lstStyle/>
          <a:p>
            <a:pPr algn="ctr">
              <a:spcBef>
                <a:spcPct val="50000"/>
              </a:spcBef>
            </a:pPr>
            <a:r>
              <a:rPr lang="fr-FR">
                <a:solidFill>
                  <a:schemeClr val="bg1"/>
                </a:solidFill>
              </a:rPr>
              <a:t>Méta-analyse de 29 études</a:t>
            </a:r>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lstStyle/>
          <a:p>
            <a:r>
              <a:rPr lang="fr-FR" sz="4000"/>
              <a:t>Le retrait des médicaments à risque prévient les chutes</a:t>
            </a:r>
          </a:p>
        </p:txBody>
      </p:sp>
      <p:sp>
        <p:nvSpPr>
          <p:cNvPr id="289795" name="Rectangle 3"/>
          <p:cNvSpPr>
            <a:spLocks noGrp="1" noChangeArrowheads="1"/>
          </p:cNvSpPr>
          <p:nvPr>
            <p:ph type="body" idx="1"/>
          </p:nvPr>
        </p:nvSpPr>
        <p:spPr/>
        <p:txBody>
          <a:bodyPr/>
          <a:lstStyle/>
          <a:p>
            <a:pPr>
              <a:lnSpc>
                <a:spcPct val="80000"/>
              </a:lnSpc>
            </a:pPr>
            <a:r>
              <a:rPr lang="fr-FR" sz="2000" u="sng">
                <a:solidFill>
                  <a:schemeClr val="hlink"/>
                </a:solidFill>
              </a:rPr>
              <a:t>Van der Velde N, Stricker BH, Pols HA, Van der Cammen TJ</a:t>
            </a:r>
            <a:r>
              <a:rPr lang="fr-FR" sz="2000">
                <a:solidFill>
                  <a:schemeClr val="hlink"/>
                </a:solidFill>
              </a:rPr>
              <a:t>. Risk of falls after withdrawal of fall-ris-increasing drugs: a prospective cohort study. Br J Clin Pharmacol 2007;63:232-7</a:t>
            </a:r>
          </a:p>
          <a:p>
            <a:pPr>
              <a:lnSpc>
                <a:spcPct val="80000"/>
              </a:lnSpc>
            </a:pPr>
            <a:r>
              <a:rPr lang="fr-FR" sz="2000"/>
              <a:t>139 consultants âgés ayant des atcdts de chute dans l’année précédente</a:t>
            </a:r>
          </a:p>
          <a:p>
            <a:pPr>
              <a:lnSpc>
                <a:spcPct val="80000"/>
              </a:lnSpc>
            </a:pPr>
            <a:r>
              <a:rPr lang="fr-FR" sz="2000"/>
              <a:t>Chez 67 patients: arrêt d’un médicament à risque et chez 8 diminution de la dose</a:t>
            </a:r>
          </a:p>
          <a:p>
            <a:pPr>
              <a:lnSpc>
                <a:spcPct val="80000"/>
              </a:lnSpc>
            </a:pPr>
            <a:r>
              <a:rPr lang="fr-FR" sz="2000"/>
              <a:t>Suivi des chutes pendant 2 mois (intervalle libre d’1 mois après la modification thérapeutique)</a:t>
            </a:r>
          </a:p>
          <a:p>
            <a:pPr>
              <a:lnSpc>
                <a:spcPct val="80000"/>
              </a:lnSpc>
            </a:pPr>
            <a:r>
              <a:rPr lang="fr-FR" sz="2000"/>
              <a:t>Nombre de chutes réduit dans le groupe modification vs le groupe témoin (0,3 vs 3,6, p=0,025)</a:t>
            </a:r>
          </a:p>
          <a:p>
            <a:pPr>
              <a:lnSpc>
                <a:spcPct val="80000"/>
              </a:lnSpc>
            </a:pPr>
            <a:r>
              <a:rPr lang="fr-FR" sz="2000"/>
              <a:t>Hazard Ratio d’une chute:</a:t>
            </a:r>
          </a:p>
          <a:p>
            <a:pPr lvl="1">
              <a:lnSpc>
                <a:spcPct val="80000"/>
              </a:lnSpc>
            </a:pPr>
            <a:r>
              <a:rPr lang="fr-FR" sz="2000"/>
              <a:t>0,48 (CI 95%: 0,15-0,82) pour l’ensemble des drogues</a:t>
            </a:r>
          </a:p>
          <a:p>
            <a:pPr lvl="1">
              <a:lnSpc>
                <a:spcPct val="80000"/>
              </a:lnSpc>
            </a:pPr>
            <a:r>
              <a:rPr lang="fr-FR" sz="2000"/>
              <a:t>0,35 (CI95%: 0,15-0,82) pour les médicaments du système cardiovasculaire</a:t>
            </a:r>
          </a:p>
          <a:p>
            <a:pPr lvl="1">
              <a:lnSpc>
                <a:spcPct val="80000"/>
              </a:lnSpc>
            </a:pPr>
            <a:r>
              <a:rPr lang="fr-FR" sz="2000"/>
              <a:t>0,56 (CI95% 0,23-1,38) pour les psychotropes</a:t>
            </a:r>
          </a:p>
          <a:p>
            <a:pPr>
              <a:lnSpc>
                <a:spcPct val="80000"/>
              </a:lnSpc>
            </a:pPr>
            <a:endParaRPr lang="fr-FR" sz="2400"/>
          </a:p>
        </p:txBody>
      </p:sp>
      <p:sp>
        <p:nvSpPr>
          <p:cNvPr id="289796" name="Oval 4"/>
          <p:cNvSpPr>
            <a:spLocks noChangeArrowheads="1"/>
          </p:cNvSpPr>
          <p:nvPr/>
        </p:nvSpPr>
        <p:spPr bwMode="auto">
          <a:xfrm>
            <a:off x="250825" y="4652963"/>
            <a:ext cx="7993063" cy="1584325"/>
          </a:xfrm>
          <a:prstGeom prst="ellipse">
            <a:avLst/>
          </a:prstGeom>
          <a:noFill/>
          <a:ln w="25400">
            <a:solidFill>
              <a:srgbClr val="FF0000"/>
            </a:solidFill>
            <a:round/>
            <a:headEnd/>
            <a:tailEnd/>
          </a:ln>
          <a:effectLst/>
        </p:spPr>
        <p:txBody>
          <a:bodyPr wrap="none" anchor="ctr"/>
          <a:lstStyle/>
          <a:p>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2"/>
          <p:cNvSpPr>
            <a:spLocks noGrp="1" noChangeArrowheads="1"/>
          </p:cNvSpPr>
          <p:nvPr>
            <p:ph type="title"/>
          </p:nvPr>
        </p:nvSpPr>
        <p:spPr/>
        <p:txBody>
          <a:bodyPr/>
          <a:lstStyle/>
          <a:p>
            <a:r>
              <a:rPr lang="fr-FR" sz="4000"/>
              <a:t>Moins de médicaments à risque = moins de chutes</a:t>
            </a:r>
          </a:p>
        </p:txBody>
      </p:sp>
      <p:sp>
        <p:nvSpPr>
          <p:cNvPr id="339971" name="Rectangle 3"/>
          <p:cNvSpPr>
            <a:spLocks noGrp="1" noChangeArrowheads="1"/>
          </p:cNvSpPr>
          <p:nvPr>
            <p:ph type="body" idx="1"/>
          </p:nvPr>
        </p:nvSpPr>
        <p:spPr>
          <a:xfrm>
            <a:off x="250825" y="1773238"/>
            <a:ext cx="8686800" cy="5184775"/>
          </a:xfrm>
        </p:spPr>
        <p:txBody>
          <a:bodyPr/>
          <a:lstStyle/>
          <a:p>
            <a:pPr>
              <a:lnSpc>
                <a:spcPct val="80000"/>
              </a:lnSpc>
            </a:pPr>
            <a:r>
              <a:rPr lang="fr-FR" sz="2000">
                <a:hlinkClick r:id="rId3"/>
              </a:rPr>
              <a:t>Weber V</a:t>
            </a:r>
            <a:r>
              <a:rPr lang="fr-FR" sz="2000"/>
              <a:t>, </a:t>
            </a:r>
            <a:r>
              <a:rPr lang="fr-FR" sz="2000">
                <a:hlinkClick r:id="rId4"/>
              </a:rPr>
              <a:t>White A</a:t>
            </a:r>
            <a:r>
              <a:rPr lang="fr-FR" sz="2000"/>
              <a:t>, </a:t>
            </a:r>
            <a:r>
              <a:rPr lang="fr-FR" sz="2000">
                <a:hlinkClick r:id="rId5"/>
              </a:rPr>
              <a:t>McIlvried R</a:t>
            </a:r>
            <a:r>
              <a:rPr lang="fr-FR" sz="2000"/>
              <a:t>.</a:t>
            </a:r>
            <a:r>
              <a:rPr lang="fr-FR" sz="2000" b="1"/>
              <a:t> An electronic medical record (EMR)-based intervention to reduce polypharmacy and falls in an ambulatory rural elderly population. </a:t>
            </a:r>
            <a:r>
              <a:rPr lang="fr-FR" sz="2000" i="1"/>
              <a:t>J Gen Intern Med. 2008;23:399-404. </a:t>
            </a:r>
          </a:p>
          <a:p>
            <a:pPr>
              <a:lnSpc>
                <a:spcPct val="80000"/>
              </a:lnSpc>
            </a:pPr>
            <a:endParaRPr lang="fr-FR" sz="2000" i="1"/>
          </a:p>
          <a:p>
            <a:pPr>
              <a:lnSpc>
                <a:spcPct val="80000"/>
              </a:lnSpc>
            </a:pPr>
            <a:r>
              <a:rPr lang="fr-FR" sz="2000"/>
              <a:t>620 patients </a:t>
            </a:r>
            <a:r>
              <a:rPr lang="fr-FR" sz="2000">
                <a:cs typeface="Arial" charset="0"/>
              </a:rPr>
              <a:t>≥</a:t>
            </a:r>
            <a:r>
              <a:rPr lang="fr-FR" sz="2000"/>
              <a:t> 70 ans avec </a:t>
            </a:r>
            <a:r>
              <a:rPr lang="fr-FR" sz="2000">
                <a:cs typeface="Arial" charset="0"/>
              </a:rPr>
              <a:t>≥</a:t>
            </a:r>
            <a:r>
              <a:rPr lang="fr-FR" sz="2000"/>
              <a:t> 4 médicaments et </a:t>
            </a:r>
            <a:r>
              <a:rPr lang="fr-FR" sz="2000">
                <a:cs typeface="Arial" charset="0"/>
              </a:rPr>
              <a:t>≥ 1 psychotrope</a:t>
            </a:r>
          </a:p>
          <a:p>
            <a:pPr>
              <a:lnSpc>
                <a:spcPct val="80000"/>
              </a:lnSpc>
            </a:pPr>
            <a:r>
              <a:rPr lang="en-US" sz="2000"/>
              <a:t>413 dans groupe intervention et 207 dans groupe contrôle</a:t>
            </a:r>
          </a:p>
          <a:p>
            <a:pPr>
              <a:lnSpc>
                <a:spcPct val="80000"/>
              </a:lnSpc>
            </a:pPr>
            <a:r>
              <a:rPr lang="en-US" sz="2000"/>
              <a:t>Intervention: analyse des prescriptions par un expert pharmacien/gériatre -&gt; avis transmis au médecin traitant</a:t>
            </a:r>
          </a:p>
          <a:p>
            <a:pPr>
              <a:lnSpc>
                <a:spcPct val="80000"/>
              </a:lnSpc>
            </a:pPr>
            <a:r>
              <a:rPr lang="en-US" sz="2000"/>
              <a:t>Suivi 15 mois</a:t>
            </a:r>
          </a:p>
          <a:p>
            <a:pPr>
              <a:lnSpc>
                <a:spcPct val="80000"/>
              </a:lnSpc>
            </a:pPr>
            <a:r>
              <a:rPr lang="en-US" sz="2000"/>
              <a:t>Résulats: groupe intervention versus groupe contrôle</a:t>
            </a:r>
          </a:p>
          <a:p>
            <a:pPr lvl="1">
              <a:lnSpc>
                <a:spcPct val="80000"/>
              </a:lnSpc>
            </a:pPr>
            <a:r>
              <a:rPr lang="en-US" sz="1800"/>
              <a:t>pas de réduction du nombre total de médicaments,</a:t>
            </a:r>
          </a:p>
          <a:p>
            <a:pPr lvl="1">
              <a:lnSpc>
                <a:spcPct val="80000"/>
              </a:lnSpc>
            </a:pPr>
            <a:r>
              <a:rPr lang="en-US" sz="1800"/>
              <a:t>moins de médicaments introduits durant le suivi,</a:t>
            </a:r>
          </a:p>
          <a:p>
            <a:pPr lvl="1">
              <a:lnSpc>
                <a:spcPct val="80000"/>
              </a:lnSpc>
            </a:pPr>
            <a:r>
              <a:rPr lang="en-US" sz="1800"/>
              <a:t>Moins de psychotropes</a:t>
            </a:r>
          </a:p>
          <a:p>
            <a:pPr lvl="1">
              <a:lnSpc>
                <a:spcPct val="80000"/>
              </a:lnSpc>
            </a:pPr>
            <a:r>
              <a:rPr lang="en-US" sz="1800"/>
              <a:t>Moins de conséquences liées aux chutes (blessures, factures, hospitalisations, …)</a:t>
            </a:r>
          </a:p>
          <a:p>
            <a:pPr lvl="1">
              <a:lnSpc>
                <a:spcPct val="80000"/>
              </a:lnSpc>
            </a:pPr>
            <a:r>
              <a:rPr lang="en-US" sz="1800"/>
              <a:t>Pas de réduction significative du nombre de chutes déclarées par les participants</a:t>
            </a:r>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p:txBody>
          <a:bodyPr/>
          <a:lstStyle/>
          <a:p>
            <a:pPr eaLnBrk="1" hangingPunct="1"/>
            <a:r>
              <a:rPr lang="fr-FR" dirty="0" smtClean="0"/>
              <a:t>Troubles cognitifs et chute</a:t>
            </a:r>
            <a:br>
              <a:rPr lang="fr-FR" dirty="0" smtClean="0"/>
            </a:br>
            <a:r>
              <a:rPr lang="fr-FR" dirty="0" smtClean="0"/>
              <a:t>La double tâche</a:t>
            </a:r>
          </a:p>
        </p:txBody>
      </p:sp>
      <p:sp>
        <p:nvSpPr>
          <p:cNvPr id="17411" name="Text Box 12"/>
          <p:cNvSpPr txBox="1">
            <a:spLocks noChangeArrowheads="1"/>
          </p:cNvSpPr>
          <p:nvPr/>
        </p:nvSpPr>
        <p:spPr bwMode="auto">
          <a:xfrm>
            <a:off x="5940425" y="6237288"/>
            <a:ext cx="2913063" cy="274637"/>
          </a:xfrm>
          <a:prstGeom prst="rect">
            <a:avLst/>
          </a:prstGeom>
          <a:noFill/>
          <a:ln w="9525">
            <a:noFill/>
            <a:miter lim="800000"/>
            <a:headEnd/>
            <a:tailEnd/>
          </a:ln>
        </p:spPr>
        <p:txBody>
          <a:bodyPr wrap="none">
            <a:spAutoFit/>
          </a:bodyPr>
          <a:lstStyle/>
          <a:p>
            <a:r>
              <a:rPr lang="fr-FR" sz="1200" i="1"/>
              <a:t>Srygley JM, Brain Res 2009; 1253: 92–9</a:t>
            </a:r>
          </a:p>
        </p:txBody>
      </p:sp>
      <p:grpSp>
        <p:nvGrpSpPr>
          <p:cNvPr id="2" name="Group 14"/>
          <p:cNvGrpSpPr>
            <a:grpSpLocks/>
          </p:cNvGrpSpPr>
          <p:nvPr/>
        </p:nvGrpSpPr>
        <p:grpSpPr bwMode="auto">
          <a:xfrm>
            <a:off x="611188" y="1989138"/>
            <a:ext cx="8272462" cy="3770312"/>
            <a:chOff x="385" y="1253"/>
            <a:chExt cx="5211" cy="2375"/>
          </a:xfrm>
        </p:grpSpPr>
        <p:pic>
          <p:nvPicPr>
            <p:cNvPr id="17413" name="Picture 10" descr="An external file that holds a picture, illustration, etc.&#10;Object name is nihms82533f1.jpg Object name is nihms82533f1.jpg"/>
            <p:cNvPicPr>
              <a:picLocks noChangeAspect="1" noChangeArrowheads="1"/>
            </p:cNvPicPr>
            <p:nvPr/>
          </p:nvPicPr>
          <p:blipFill>
            <a:blip r:embed="rId3" cstate="print"/>
            <a:srcRect/>
            <a:stretch>
              <a:fillRect/>
            </a:stretch>
          </p:blipFill>
          <p:spPr bwMode="auto">
            <a:xfrm>
              <a:off x="385" y="1253"/>
              <a:ext cx="4800" cy="2184"/>
            </a:xfrm>
            <a:prstGeom prst="rect">
              <a:avLst/>
            </a:prstGeom>
            <a:noFill/>
            <a:ln w="9525">
              <a:noFill/>
              <a:miter lim="800000"/>
              <a:headEnd/>
              <a:tailEnd/>
            </a:ln>
          </p:spPr>
        </p:pic>
        <p:sp>
          <p:nvSpPr>
            <p:cNvPr id="17414" name="Text Box 13"/>
            <p:cNvSpPr txBox="1">
              <a:spLocks noChangeArrowheads="1"/>
            </p:cNvSpPr>
            <p:nvPr/>
          </p:nvSpPr>
          <p:spPr bwMode="auto">
            <a:xfrm>
              <a:off x="872" y="3397"/>
              <a:ext cx="4724" cy="231"/>
            </a:xfrm>
            <a:prstGeom prst="rect">
              <a:avLst/>
            </a:prstGeom>
            <a:noFill/>
            <a:ln w="9525">
              <a:noFill/>
              <a:miter lim="800000"/>
              <a:headEnd/>
              <a:tailEnd/>
            </a:ln>
          </p:spPr>
          <p:txBody>
            <a:bodyPr wrap="none">
              <a:spAutoFit/>
            </a:bodyPr>
            <a:lstStyle/>
            <a:p>
              <a:r>
                <a:rPr lang="fr-FR"/>
                <a:t>   Soustraction -3	            soustraction -7	nombre de phonèmes	</a:t>
              </a:r>
            </a:p>
          </p:txBody>
        </p:sp>
      </p:gr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p:txBody>
          <a:bodyPr/>
          <a:lstStyle/>
          <a:p>
            <a:pPr eaLnBrk="1" hangingPunct="1"/>
            <a:r>
              <a:rPr lang="fr-FR" dirty="0" smtClean="0"/>
              <a:t>Troubles cognitifs et chute</a:t>
            </a:r>
            <a:br>
              <a:rPr lang="fr-FR" dirty="0" smtClean="0"/>
            </a:br>
            <a:r>
              <a:rPr lang="fr-FR" dirty="0" smtClean="0"/>
              <a:t>La double tâche</a:t>
            </a:r>
          </a:p>
        </p:txBody>
      </p:sp>
      <p:pic>
        <p:nvPicPr>
          <p:cNvPr id="20483" name="Picture 5"/>
          <p:cNvPicPr>
            <a:picLocks noChangeAspect="1" noChangeArrowheads="1"/>
          </p:cNvPicPr>
          <p:nvPr/>
        </p:nvPicPr>
        <p:blipFill>
          <a:blip r:embed="rId2" cstate="print"/>
          <a:srcRect/>
          <a:stretch>
            <a:fillRect/>
          </a:stretch>
        </p:blipFill>
        <p:spPr bwMode="auto">
          <a:xfrm>
            <a:off x="0" y="1773238"/>
            <a:ext cx="4572000" cy="3582987"/>
          </a:xfrm>
          <a:prstGeom prst="rect">
            <a:avLst/>
          </a:prstGeom>
          <a:noFill/>
          <a:ln w="9525">
            <a:noFill/>
            <a:miter lim="800000"/>
            <a:headEnd/>
            <a:tailEnd/>
          </a:ln>
        </p:spPr>
      </p:pic>
      <p:pic>
        <p:nvPicPr>
          <p:cNvPr id="20484" name="Picture 6"/>
          <p:cNvPicPr>
            <a:picLocks noChangeAspect="1" noChangeArrowheads="1"/>
          </p:cNvPicPr>
          <p:nvPr/>
        </p:nvPicPr>
        <p:blipFill>
          <a:blip r:embed="rId3" cstate="print"/>
          <a:srcRect/>
          <a:stretch>
            <a:fillRect/>
          </a:stretch>
        </p:blipFill>
        <p:spPr bwMode="auto">
          <a:xfrm>
            <a:off x="4643438" y="1773238"/>
            <a:ext cx="4500562" cy="3636962"/>
          </a:xfrm>
          <a:prstGeom prst="rect">
            <a:avLst/>
          </a:prstGeom>
          <a:noFill/>
          <a:ln w="9525">
            <a:noFill/>
            <a:miter lim="800000"/>
            <a:headEnd/>
            <a:tailEnd/>
          </a:ln>
        </p:spPr>
      </p:pic>
      <p:sp>
        <p:nvSpPr>
          <p:cNvPr id="20485" name="Text Box 7"/>
          <p:cNvSpPr txBox="1">
            <a:spLocks noChangeArrowheads="1"/>
          </p:cNvSpPr>
          <p:nvPr/>
        </p:nvSpPr>
        <p:spPr bwMode="auto">
          <a:xfrm>
            <a:off x="1384300" y="5537200"/>
            <a:ext cx="2571750" cy="366713"/>
          </a:xfrm>
          <a:prstGeom prst="rect">
            <a:avLst/>
          </a:prstGeom>
          <a:noFill/>
          <a:ln w="9525">
            <a:noFill/>
            <a:miter lim="800000"/>
            <a:headEnd/>
            <a:tailEnd/>
          </a:ln>
        </p:spPr>
        <p:txBody>
          <a:bodyPr wrap="none">
            <a:spAutoFit/>
          </a:bodyPr>
          <a:lstStyle/>
          <a:p>
            <a:r>
              <a:rPr lang="fr-FR" b="1"/>
              <a:t>Fonctions exécutives </a:t>
            </a:r>
          </a:p>
        </p:txBody>
      </p:sp>
      <p:sp>
        <p:nvSpPr>
          <p:cNvPr id="20486" name="Text Box 8"/>
          <p:cNvSpPr txBox="1">
            <a:spLocks noChangeArrowheads="1"/>
          </p:cNvSpPr>
          <p:nvPr/>
        </p:nvSpPr>
        <p:spPr bwMode="auto">
          <a:xfrm>
            <a:off x="6372225" y="5516563"/>
            <a:ext cx="1682750" cy="366712"/>
          </a:xfrm>
          <a:prstGeom prst="rect">
            <a:avLst/>
          </a:prstGeom>
          <a:noFill/>
          <a:ln w="9525">
            <a:noFill/>
            <a:miter lim="800000"/>
            <a:headEnd/>
            <a:tailEnd/>
          </a:ln>
        </p:spPr>
        <p:txBody>
          <a:bodyPr wrap="none">
            <a:spAutoFit/>
          </a:bodyPr>
          <a:lstStyle/>
          <a:p>
            <a:r>
              <a:rPr lang="fr-FR" b="1"/>
              <a:t>Double tâche </a:t>
            </a:r>
          </a:p>
        </p:txBody>
      </p:sp>
      <p:sp>
        <p:nvSpPr>
          <p:cNvPr id="20487" name="Text Box 9"/>
          <p:cNvSpPr txBox="1">
            <a:spLocks noChangeArrowheads="1"/>
          </p:cNvSpPr>
          <p:nvPr/>
        </p:nvSpPr>
        <p:spPr bwMode="auto">
          <a:xfrm>
            <a:off x="4284663" y="6308725"/>
            <a:ext cx="4610100" cy="274638"/>
          </a:xfrm>
          <a:prstGeom prst="rect">
            <a:avLst/>
          </a:prstGeom>
          <a:noFill/>
          <a:ln w="9525">
            <a:noFill/>
            <a:miter lim="800000"/>
            <a:headEnd/>
            <a:tailEnd/>
          </a:ln>
        </p:spPr>
        <p:txBody>
          <a:bodyPr wrap="none">
            <a:spAutoFit/>
          </a:bodyPr>
          <a:lstStyle/>
          <a:p>
            <a:r>
              <a:rPr lang="fr-FR" sz="1200" i="1"/>
              <a:t>Segev-Jacubovski S, Expert Rev Neurother 2011; 11(7): 1057–75</a:t>
            </a: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09600" y="188913"/>
            <a:ext cx="7772400" cy="863600"/>
          </a:xfrm>
          <a:noFill/>
          <a:ln/>
        </p:spPr>
        <p:txBody>
          <a:bodyPr lIns="90488" tIns="44450" rIns="90488" bIns="44450"/>
          <a:lstStyle/>
          <a:p>
            <a:r>
              <a:rPr lang="fr-FR"/>
              <a:t>Evaluation du Sujet Chuteur</a:t>
            </a:r>
          </a:p>
        </p:txBody>
      </p:sp>
      <p:sp>
        <p:nvSpPr>
          <p:cNvPr id="17411" name="Rectangle 3"/>
          <p:cNvSpPr>
            <a:spLocks noGrp="1" noChangeArrowheads="1"/>
          </p:cNvSpPr>
          <p:nvPr>
            <p:ph type="body" sz="half" idx="1"/>
          </p:nvPr>
        </p:nvSpPr>
        <p:spPr>
          <a:xfrm>
            <a:off x="684213" y="1052513"/>
            <a:ext cx="4953000" cy="4114800"/>
          </a:xfrm>
          <a:noFill/>
          <a:ln/>
        </p:spPr>
        <p:txBody>
          <a:bodyPr lIns="90488" tIns="44450" rIns="90488" bIns="44450"/>
          <a:lstStyle/>
          <a:p>
            <a:r>
              <a:rPr lang="fr-FR"/>
              <a:t>Evaluation globale</a:t>
            </a:r>
          </a:p>
          <a:p>
            <a:r>
              <a:rPr lang="fr-FR"/>
              <a:t>Etape diagnostique</a:t>
            </a:r>
          </a:p>
          <a:p>
            <a:pPr lvl="1"/>
            <a:r>
              <a:rPr lang="fr-FR"/>
              <a:t>Interrogatoire</a:t>
            </a:r>
          </a:p>
          <a:p>
            <a:pPr lvl="1"/>
            <a:r>
              <a:rPr lang="fr-FR"/>
              <a:t>Examen clinique analytique et fonctionnel</a:t>
            </a:r>
          </a:p>
          <a:p>
            <a:pPr lvl="1"/>
            <a:r>
              <a:rPr lang="fr-FR"/>
              <a:t>Evaluation environnementale</a:t>
            </a:r>
          </a:p>
          <a:p>
            <a:r>
              <a:rPr lang="fr-FR"/>
              <a:t>Evaluation des fonctions cognitives, de l'état nutritionnel et de l'humeur</a:t>
            </a:r>
          </a:p>
          <a:p>
            <a:r>
              <a:rPr lang="fr-FR"/>
              <a:t>Evaluation de l'autonomie</a:t>
            </a:r>
          </a:p>
          <a:p>
            <a:r>
              <a:rPr lang="fr-FR"/>
              <a:t>Evaluation des besoins et des ressources</a:t>
            </a:r>
          </a:p>
        </p:txBody>
      </p:sp>
      <p:sp>
        <p:nvSpPr>
          <p:cNvPr id="17412" name="Rectangle 4"/>
          <p:cNvSpPr>
            <a:spLocks noGrp="1" noChangeArrowheads="1"/>
          </p:cNvSpPr>
          <p:nvPr>
            <p:ph type="body" sz="half" idx="2"/>
          </p:nvPr>
        </p:nvSpPr>
        <p:spPr>
          <a:xfrm>
            <a:off x="5708650" y="2362200"/>
            <a:ext cx="2971800" cy="3757613"/>
          </a:xfrm>
          <a:noFill/>
          <a:ln w="12700" cap="flat">
            <a:solidFill>
              <a:schemeClr val="accent1"/>
            </a:solidFill>
          </a:ln>
        </p:spPr>
        <p:txBody>
          <a:bodyPr lIns="90488" tIns="44450" rIns="90488" bIns="44450"/>
          <a:lstStyle/>
          <a:p>
            <a:r>
              <a:rPr lang="fr-FR"/>
              <a:t>Echelles spécifiques</a:t>
            </a:r>
          </a:p>
          <a:p>
            <a:r>
              <a:rPr lang="fr-FR"/>
              <a:t>Check-lists</a:t>
            </a:r>
          </a:p>
          <a:p>
            <a:r>
              <a:rPr lang="fr-FR"/>
              <a:t>MMS</a:t>
            </a:r>
          </a:p>
          <a:p>
            <a:r>
              <a:rPr lang="fr-FR"/>
              <a:t>MNA</a:t>
            </a:r>
          </a:p>
          <a:p>
            <a:r>
              <a:rPr lang="fr-FR"/>
              <a:t>GDS</a:t>
            </a:r>
          </a:p>
          <a:p>
            <a:r>
              <a:rPr lang="fr-FR"/>
              <a:t>ADL, IADL</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2"/>
          <p:cNvSpPr>
            <a:spLocks noGrp="1" noChangeArrowheads="1"/>
          </p:cNvSpPr>
          <p:nvPr>
            <p:ph type="title"/>
          </p:nvPr>
        </p:nvSpPr>
        <p:spPr>
          <a:noFill/>
          <a:ln/>
        </p:spPr>
        <p:txBody>
          <a:bodyPr lIns="90488" tIns="44450" rIns="90488" bIns="44450"/>
          <a:lstStyle/>
          <a:p>
            <a:r>
              <a:rPr lang="fr-FR"/>
              <a:t>Examens complémentaires</a:t>
            </a:r>
          </a:p>
        </p:txBody>
      </p:sp>
      <p:sp>
        <p:nvSpPr>
          <p:cNvPr id="369667" name="Rectangle 3"/>
          <p:cNvSpPr>
            <a:spLocks noGrp="1" noChangeArrowheads="1"/>
          </p:cNvSpPr>
          <p:nvPr>
            <p:ph type="body" sz="half" idx="1"/>
          </p:nvPr>
        </p:nvSpPr>
        <p:spPr>
          <a:xfrm>
            <a:off x="457200" y="1600200"/>
            <a:ext cx="4033838" cy="4525963"/>
          </a:xfrm>
          <a:noFill/>
          <a:ln/>
        </p:spPr>
        <p:txBody>
          <a:bodyPr lIns="90488" tIns="44450" rIns="90488" bIns="44450"/>
          <a:lstStyle/>
          <a:p>
            <a:r>
              <a:rPr lang="fr-FR" sz="2800"/>
              <a:t>Ils sont fonctions de l’examen clinique.</a:t>
            </a:r>
          </a:p>
          <a:p>
            <a:r>
              <a:rPr lang="fr-FR" sz="2800"/>
              <a:t>Aucun examen complémentaire ne doit être systématique, sauf le dosage de la vitamine D.</a:t>
            </a:r>
          </a:p>
        </p:txBody>
      </p:sp>
      <p:graphicFrame>
        <p:nvGraphicFramePr>
          <p:cNvPr id="369668" name="Object 4"/>
          <p:cNvGraphicFramePr>
            <a:graphicFrameLocks noGrp="1"/>
          </p:cNvGraphicFramePr>
          <p:nvPr>
            <p:ph type="clipArt" sz="half" idx="2"/>
          </p:nvPr>
        </p:nvGraphicFramePr>
        <p:xfrm>
          <a:off x="4657725" y="1841500"/>
          <a:ext cx="4024313" cy="4043363"/>
        </p:xfrm>
        <a:graphic>
          <a:graphicData uri="http://schemas.openxmlformats.org/presentationml/2006/ole">
            <mc:AlternateContent xmlns:mc="http://schemas.openxmlformats.org/markup-compatibility/2006">
              <mc:Choice xmlns:v="urn:schemas-microsoft-com:vml" Requires="v">
                <p:oleObj spid="_x0000_s103428" name="ClipArt" r:id="rId3" imgW="1417320" imgH="1371600" progId="MS_ClipArt_Gallery.2">
                  <p:embed/>
                </p:oleObj>
              </mc:Choice>
              <mc:Fallback>
                <p:oleObj name="ClipArt" r:id="rId3" imgW="1417320" imgH="1371600" progId="MS_ClipArt_Gallery.2">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7725" y="1841500"/>
                        <a:ext cx="4024313" cy="404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fr-FR" sz="3600"/>
              <a:t>Prise en charge du chuteur</a:t>
            </a:r>
            <a:br>
              <a:rPr lang="fr-FR" sz="3600"/>
            </a:br>
            <a:r>
              <a:rPr lang="fr-FR" sz="3600"/>
              <a:t>« Stratégie de réduction du risque »</a:t>
            </a:r>
            <a:endParaRPr lang="fr-FR" sz="4000">
              <a:solidFill>
                <a:schemeClr val="folHlink"/>
              </a:solidFill>
            </a:endParaRPr>
          </a:p>
        </p:txBody>
      </p:sp>
      <p:sp>
        <p:nvSpPr>
          <p:cNvPr id="46083" name="Line 3"/>
          <p:cNvSpPr>
            <a:spLocks noChangeShapeType="1"/>
          </p:cNvSpPr>
          <p:nvPr/>
        </p:nvSpPr>
        <p:spPr bwMode="auto">
          <a:xfrm flipV="1">
            <a:off x="1116013" y="1916113"/>
            <a:ext cx="6624637" cy="1152525"/>
          </a:xfrm>
          <a:prstGeom prst="line">
            <a:avLst/>
          </a:prstGeom>
          <a:noFill/>
          <a:ln w="38100">
            <a:solidFill>
              <a:srgbClr val="FF0000"/>
            </a:solidFill>
            <a:round/>
            <a:headEnd/>
            <a:tailEnd/>
          </a:ln>
          <a:effectLst/>
        </p:spPr>
        <p:txBody>
          <a:bodyPr/>
          <a:lstStyle/>
          <a:p>
            <a:endParaRPr lang="fr-FR"/>
          </a:p>
        </p:txBody>
      </p:sp>
      <p:sp>
        <p:nvSpPr>
          <p:cNvPr id="46084" name="Line 4"/>
          <p:cNvSpPr>
            <a:spLocks noChangeShapeType="1"/>
          </p:cNvSpPr>
          <p:nvPr/>
        </p:nvSpPr>
        <p:spPr bwMode="auto">
          <a:xfrm>
            <a:off x="900113" y="1773238"/>
            <a:ext cx="6696075" cy="1223962"/>
          </a:xfrm>
          <a:prstGeom prst="line">
            <a:avLst/>
          </a:prstGeom>
          <a:noFill/>
          <a:ln w="38100">
            <a:solidFill>
              <a:srgbClr val="FF0000"/>
            </a:solidFill>
            <a:round/>
            <a:headEnd/>
            <a:tailEnd/>
          </a:ln>
          <a:effectLst/>
        </p:spPr>
        <p:txBody>
          <a:bodyPr/>
          <a:lstStyle/>
          <a:p>
            <a:endParaRPr lang="fr-FR"/>
          </a:p>
        </p:txBody>
      </p:sp>
      <p:sp>
        <p:nvSpPr>
          <p:cNvPr id="46085" name="Text Box 5"/>
          <p:cNvSpPr txBox="1">
            <a:spLocks noChangeArrowheads="1"/>
          </p:cNvSpPr>
          <p:nvPr/>
        </p:nvSpPr>
        <p:spPr bwMode="auto">
          <a:xfrm>
            <a:off x="611188" y="1844675"/>
            <a:ext cx="2305050" cy="1169988"/>
          </a:xfrm>
          <a:prstGeom prst="rect">
            <a:avLst/>
          </a:prstGeom>
          <a:noFill/>
          <a:ln w="9525">
            <a:solidFill>
              <a:schemeClr val="tx1"/>
            </a:solidFill>
            <a:miter lim="800000"/>
            <a:headEnd/>
            <a:tailEnd/>
          </a:ln>
          <a:effectLst/>
        </p:spPr>
        <p:txBody>
          <a:bodyPr>
            <a:spAutoFit/>
          </a:bodyPr>
          <a:lstStyle/>
          <a:p>
            <a:pPr algn="ctr">
              <a:spcBef>
                <a:spcPct val="50000"/>
              </a:spcBef>
            </a:pPr>
            <a:r>
              <a:rPr lang="fr-FR" sz="2800"/>
              <a:t>Symptôme</a:t>
            </a:r>
          </a:p>
          <a:p>
            <a:pPr algn="ctr">
              <a:spcBef>
                <a:spcPct val="50000"/>
              </a:spcBef>
            </a:pPr>
            <a:r>
              <a:rPr lang="fr-FR" sz="2800"/>
              <a:t>= Chute</a:t>
            </a:r>
          </a:p>
        </p:txBody>
      </p:sp>
      <p:sp>
        <p:nvSpPr>
          <p:cNvPr id="46086" name="Text Box 6"/>
          <p:cNvSpPr txBox="1">
            <a:spLocks noChangeArrowheads="1"/>
          </p:cNvSpPr>
          <p:nvPr/>
        </p:nvSpPr>
        <p:spPr bwMode="auto">
          <a:xfrm>
            <a:off x="3492500" y="1844675"/>
            <a:ext cx="2089150" cy="1169988"/>
          </a:xfrm>
          <a:prstGeom prst="rect">
            <a:avLst/>
          </a:prstGeom>
          <a:noFill/>
          <a:ln w="9525">
            <a:solidFill>
              <a:schemeClr val="tx1"/>
            </a:solidFill>
            <a:miter lim="800000"/>
            <a:headEnd/>
            <a:tailEnd/>
          </a:ln>
          <a:effectLst/>
        </p:spPr>
        <p:txBody>
          <a:bodyPr>
            <a:spAutoFit/>
          </a:bodyPr>
          <a:lstStyle/>
          <a:p>
            <a:pPr algn="ctr">
              <a:spcBef>
                <a:spcPct val="50000"/>
              </a:spcBef>
            </a:pPr>
            <a:r>
              <a:rPr lang="fr-FR" sz="2800"/>
              <a:t>Maladie(s)</a:t>
            </a:r>
          </a:p>
          <a:p>
            <a:pPr algn="ctr">
              <a:spcBef>
                <a:spcPct val="50000"/>
              </a:spcBef>
            </a:pPr>
            <a:r>
              <a:rPr lang="fr-FR" sz="2800"/>
              <a:t>= cause(s)</a:t>
            </a:r>
          </a:p>
        </p:txBody>
      </p:sp>
      <p:sp>
        <p:nvSpPr>
          <p:cNvPr id="46087" name="Text Box 7"/>
          <p:cNvSpPr txBox="1">
            <a:spLocks noChangeArrowheads="1"/>
          </p:cNvSpPr>
          <p:nvPr/>
        </p:nvSpPr>
        <p:spPr bwMode="auto">
          <a:xfrm>
            <a:off x="6227763" y="1916113"/>
            <a:ext cx="1944687" cy="366712"/>
          </a:xfrm>
          <a:prstGeom prst="rect">
            <a:avLst/>
          </a:prstGeom>
          <a:noFill/>
          <a:ln w="9525">
            <a:noFill/>
            <a:miter lim="800000"/>
            <a:headEnd/>
            <a:tailEnd/>
          </a:ln>
          <a:effectLst/>
        </p:spPr>
        <p:txBody>
          <a:bodyPr>
            <a:spAutoFit/>
          </a:bodyPr>
          <a:lstStyle/>
          <a:p>
            <a:pPr>
              <a:spcBef>
                <a:spcPct val="50000"/>
              </a:spcBef>
            </a:pPr>
            <a:endParaRPr lang="fr-FR"/>
          </a:p>
        </p:txBody>
      </p:sp>
      <p:sp>
        <p:nvSpPr>
          <p:cNvPr id="46088" name="Text Box 8"/>
          <p:cNvSpPr txBox="1">
            <a:spLocks noChangeArrowheads="1"/>
          </p:cNvSpPr>
          <p:nvPr/>
        </p:nvSpPr>
        <p:spPr bwMode="auto">
          <a:xfrm>
            <a:off x="6227763" y="2133600"/>
            <a:ext cx="2160587" cy="528638"/>
          </a:xfrm>
          <a:prstGeom prst="rect">
            <a:avLst/>
          </a:prstGeom>
          <a:noFill/>
          <a:ln w="9525">
            <a:solidFill>
              <a:schemeClr val="tx1"/>
            </a:solidFill>
            <a:miter lim="800000"/>
            <a:headEnd/>
            <a:tailEnd/>
          </a:ln>
          <a:effectLst/>
        </p:spPr>
        <p:txBody>
          <a:bodyPr>
            <a:spAutoFit/>
          </a:bodyPr>
          <a:lstStyle/>
          <a:p>
            <a:pPr algn="ctr">
              <a:spcBef>
                <a:spcPct val="50000"/>
              </a:spcBef>
            </a:pPr>
            <a:r>
              <a:rPr lang="fr-FR" sz="2800"/>
              <a:t>Traitement</a:t>
            </a:r>
          </a:p>
        </p:txBody>
      </p:sp>
      <p:sp>
        <p:nvSpPr>
          <p:cNvPr id="46089" name="Line 9"/>
          <p:cNvSpPr>
            <a:spLocks noChangeShapeType="1"/>
          </p:cNvSpPr>
          <p:nvPr/>
        </p:nvSpPr>
        <p:spPr bwMode="auto">
          <a:xfrm>
            <a:off x="2916238" y="2420938"/>
            <a:ext cx="576262" cy="0"/>
          </a:xfrm>
          <a:prstGeom prst="line">
            <a:avLst/>
          </a:prstGeom>
          <a:noFill/>
          <a:ln w="9525">
            <a:solidFill>
              <a:schemeClr val="tx1"/>
            </a:solidFill>
            <a:round/>
            <a:headEnd/>
            <a:tailEnd type="triangle" w="med" len="med"/>
          </a:ln>
          <a:effectLst/>
        </p:spPr>
        <p:txBody>
          <a:bodyPr/>
          <a:lstStyle/>
          <a:p>
            <a:endParaRPr lang="fr-FR"/>
          </a:p>
        </p:txBody>
      </p:sp>
      <p:sp>
        <p:nvSpPr>
          <p:cNvPr id="46090" name="Line 10"/>
          <p:cNvSpPr>
            <a:spLocks noChangeShapeType="1"/>
          </p:cNvSpPr>
          <p:nvPr/>
        </p:nvSpPr>
        <p:spPr bwMode="auto">
          <a:xfrm>
            <a:off x="5580063" y="2420938"/>
            <a:ext cx="647700" cy="0"/>
          </a:xfrm>
          <a:prstGeom prst="line">
            <a:avLst/>
          </a:prstGeom>
          <a:noFill/>
          <a:ln w="9525">
            <a:solidFill>
              <a:schemeClr val="tx1"/>
            </a:solidFill>
            <a:round/>
            <a:headEnd/>
            <a:tailEnd type="triangle" w="med" len="med"/>
          </a:ln>
          <a:effectLst/>
        </p:spPr>
        <p:txBody>
          <a:bodyPr/>
          <a:lstStyle/>
          <a:p>
            <a:endParaRPr lang="fr-FR"/>
          </a:p>
        </p:txBody>
      </p:sp>
      <p:sp>
        <p:nvSpPr>
          <p:cNvPr id="46091" name="Text Box 11"/>
          <p:cNvSpPr txBox="1">
            <a:spLocks noChangeArrowheads="1"/>
          </p:cNvSpPr>
          <p:nvPr/>
        </p:nvSpPr>
        <p:spPr bwMode="auto">
          <a:xfrm>
            <a:off x="611188" y="4221163"/>
            <a:ext cx="2305050" cy="1169987"/>
          </a:xfrm>
          <a:prstGeom prst="rect">
            <a:avLst/>
          </a:prstGeom>
          <a:noFill/>
          <a:ln w="9525">
            <a:solidFill>
              <a:schemeClr val="tx1"/>
            </a:solidFill>
            <a:miter lim="800000"/>
            <a:headEnd/>
            <a:tailEnd/>
          </a:ln>
          <a:effectLst/>
        </p:spPr>
        <p:txBody>
          <a:bodyPr>
            <a:spAutoFit/>
          </a:bodyPr>
          <a:lstStyle/>
          <a:p>
            <a:pPr algn="ctr">
              <a:spcBef>
                <a:spcPct val="50000"/>
              </a:spcBef>
            </a:pPr>
            <a:r>
              <a:rPr lang="fr-FR" sz="2800"/>
              <a:t>Symptôme</a:t>
            </a:r>
          </a:p>
          <a:p>
            <a:pPr algn="ctr">
              <a:spcBef>
                <a:spcPct val="50000"/>
              </a:spcBef>
            </a:pPr>
            <a:r>
              <a:rPr lang="fr-FR" sz="2800"/>
              <a:t>= Chute</a:t>
            </a:r>
          </a:p>
        </p:txBody>
      </p:sp>
      <p:sp>
        <p:nvSpPr>
          <p:cNvPr id="46092" name="Text Box 12"/>
          <p:cNvSpPr txBox="1">
            <a:spLocks noChangeArrowheads="1"/>
          </p:cNvSpPr>
          <p:nvPr/>
        </p:nvSpPr>
        <p:spPr bwMode="auto">
          <a:xfrm>
            <a:off x="3492500" y="3789363"/>
            <a:ext cx="2087563" cy="2024062"/>
          </a:xfrm>
          <a:prstGeom prst="rect">
            <a:avLst/>
          </a:prstGeom>
          <a:noFill/>
          <a:ln w="9525">
            <a:solidFill>
              <a:schemeClr val="tx1"/>
            </a:solidFill>
            <a:miter lim="800000"/>
            <a:headEnd/>
            <a:tailEnd/>
          </a:ln>
          <a:effectLst/>
        </p:spPr>
        <p:txBody>
          <a:bodyPr>
            <a:spAutoFit/>
          </a:bodyPr>
          <a:lstStyle/>
          <a:p>
            <a:pPr algn="ctr">
              <a:spcBef>
                <a:spcPct val="50000"/>
              </a:spcBef>
            </a:pPr>
            <a:r>
              <a:rPr lang="fr-FR" sz="2800"/>
              <a:t>Facteurs de risque</a:t>
            </a:r>
          </a:p>
          <a:p>
            <a:pPr algn="ctr">
              <a:spcBef>
                <a:spcPct val="50000"/>
              </a:spcBef>
            </a:pPr>
            <a:r>
              <a:rPr lang="fr-FR" sz="2800"/>
              <a:t>Evaluation du risque</a:t>
            </a:r>
          </a:p>
        </p:txBody>
      </p:sp>
      <p:sp>
        <p:nvSpPr>
          <p:cNvPr id="46093" name="Text Box 13"/>
          <p:cNvSpPr txBox="1">
            <a:spLocks noChangeArrowheads="1"/>
          </p:cNvSpPr>
          <p:nvPr/>
        </p:nvSpPr>
        <p:spPr bwMode="auto">
          <a:xfrm>
            <a:off x="6227763" y="4365625"/>
            <a:ext cx="2160587" cy="955675"/>
          </a:xfrm>
          <a:prstGeom prst="rect">
            <a:avLst/>
          </a:prstGeom>
          <a:noFill/>
          <a:ln w="9525">
            <a:solidFill>
              <a:schemeClr val="tx1"/>
            </a:solidFill>
            <a:miter lim="800000"/>
            <a:headEnd/>
            <a:tailEnd/>
          </a:ln>
          <a:effectLst/>
        </p:spPr>
        <p:txBody>
          <a:bodyPr>
            <a:spAutoFit/>
          </a:bodyPr>
          <a:lstStyle/>
          <a:p>
            <a:pPr algn="ctr">
              <a:spcBef>
                <a:spcPct val="50000"/>
              </a:spcBef>
            </a:pPr>
            <a:r>
              <a:rPr lang="fr-FR" sz="2800"/>
              <a:t>Réduction du risque</a:t>
            </a:r>
          </a:p>
        </p:txBody>
      </p:sp>
      <p:sp>
        <p:nvSpPr>
          <p:cNvPr id="46094" name="Line 14"/>
          <p:cNvSpPr>
            <a:spLocks noChangeShapeType="1"/>
          </p:cNvSpPr>
          <p:nvPr/>
        </p:nvSpPr>
        <p:spPr bwMode="auto">
          <a:xfrm>
            <a:off x="2916238" y="4797425"/>
            <a:ext cx="576262" cy="0"/>
          </a:xfrm>
          <a:prstGeom prst="line">
            <a:avLst/>
          </a:prstGeom>
          <a:noFill/>
          <a:ln w="9525">
            <a:solidFill>
              <a:schemeClr val="tx1"/>
            </a:solidFill>
            <a:round/>
            <a:headEnd/>
            <a:tailEnd type="triangle" w="med" len="med"/>
          </a:ln>
          <a:effectLst/>
        </p:spPr>
        <p:txBody>
          <a:bodyPr/>
          <a:lstStyle/>
          <a:p>
            <a:endParaRPr lang="fr-FR"/>
          </a:p>
        </p:txBody>
      </p:sp>
      <p:sp>
        <p:nvSpPr>
          <p:cNvPr id="46095" name="Line 15"/>
          <p:cNvSpPr>
            <a:spLocks noChangeShapeType="1"/>
          </p:cNvSpPr>
          <p:nvPr/>
        </p:nvSpPr>
        <p:spPr bwMode="auto">
          <a:xfrm>
            <a:off x="5580063" y="4797425"/>
            <a:ext cx="576262" cy="0"/>
          </a:xfrm>
          <a:prstGeom prst="line">
            <a:avLst/>
          </a:prstGeom>
          <a:noFill/>
          <a:ln w="9525">
            <a:solidFill>
              <a:schemeClr val="tx1"/>
            </a:solidFill>
            <a:round/>
            <a:headEnd/>
            <a:tailEnd type="triangle" w="med" len="med"/>
          </a:ln>
          <a:effectLst/>
        </p:spPr>
        <p:txBody>
          <a:bodyPr/>
          <a:lstStyle/>
          <a:p>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fr-FR" sz="3600">
                <a:solidFill>
                  <a:schemeClr val="tx1"/>
                </a:solidFill>
              </a:rPr>
              <a:t>Prise en charge du chuteur</a:t>
            </a:r>
            <a:br>
              <a:rPr lang="fr-FR" sz="3600">
                <a:solidFill>
                  <a:schemeClr val="tx1"/>
                </a:solidFill>
              </a:rPr>
            </a:br>
            <a:r>
              <a:rPr lang="fr-FR" sz="3600">
                <a:solidFill>
                  <a:schemeClr val="tx1"/>
                </a:solidFill>
              </a:rPr>
              <a:t>« Stratégie de réduction du risque </a:t>
            </a:r>
            <a:r>
              <a:rPr lang="fr-FR" sz="3600">
                <a:solidFill>
                  <a:schemeClr val="bg1"/>
                </a:solidFill>
              </a:rPr>
              <a:t>»</a:t>
            </a:r>
          </a:p>
        </p:txBody>
      </p:sp>
      <p:sp>
        <p:nvSpPr>
          <p:cNvPr id="48131" name="Text Box 3"/>
          <p:cNvSpPr txBox="1">
            <a:spLocks noChangeArrowheads="1"/>
          </p:cNvSpPr>
          <p:nvPr/>
        </p:nvSpPr>
        <p:spPr bwMode="auto">
          <a:xfrm>
            <a:off x="3203575" y="1700213"/>
            <a:ext cx="2736850" cy="366712"/>
          </a:xfrm>
          <a:prstGeom prst="rect">
            <a:avLst/>
          </a:prstGeom>
          <a:noFill/>
          <a:ln w="9525">
            <a:noFill/>
            <a:miter lim="800000"/>
            <a:headEnd/>
            <a:tailEnd/>
          </a:ln>
          <a:effectLst/>
        </p:spPr>
        <p:txBody>
          <a:bodyPr>
            <a:spAutoFit/>
          </a:bodyPr>
          <a:lstStyle/>
          <a:p>
            <a:pPr>
              <a:spcBef>
                <a:spcPct val="50000"/>
              </a:spcBef>
            </a:pPr>
            <a:endParaRPr lang="fr-FR"/>
          </a:p>
        </p:txBody>
      </p:sp>
      <p:sp>
        <p:nvSpPr>
          <p:cNvPr id="48132" name="Text Box 4"/>
          <p:cNvSpPr txBox="1">
            <a:spLocks noChangeArrowheads="1"/>
          </p:cNvSpPr>
          <p:nvPr/>
        </p:nvSpPr>
        <p:spPr bwMode="auto">
          <a:xfrm>
            <a:off x="3132138" y="1773238"/>
            <a:ext cx="2735262" cy="466725"/>
          </a:xfrm>
          <a:prstGeom prst="rect">
            <a:avLst/>
          </a:prstGeom>
          <a:noFill/>
          <a:ln w="9525">
            <a:solidFill>
              <a:schemeClr val="tx1"/>
            </a:solidFill>
            <a:miter lim="800000"/>
            <a:headEnd/>
            <a:tailEnd/>
          </a:ln>
          <a:effectLst/>
        </p:spPr>
        <p:txBody>
          <a:bodyPr>
            <a:spAutoFit/>
          </a:bodyPr>
          <a:lstStyle/>
          <a:p>
            <a:pPr algn="ctr">
              <a:spcBef>
                <a:spcPct val="50000"/>
              </a:spcBef>
            </a:pPr>
            <a:r>
              <a:rPr lang="fr-FR" sz="2400"/>
              <a:t>Diminuer le risque</a:t>
            </a:r>
          </a:p>
        </p:txBody>
      </p:sp>
      <p:sp>
        <p:nvSpPr>
          <p:cNvPr id="48133" name="Text Box 5"/>
          <p:cNvSpPr txBox="1">
            <a:spLocks noChangeArrowheads="1"/>
          </p:cNvSpPr>
          <p:nvPr/>
        </p:nvSpPr>
        <p:spPr bwMode="auto">
          <a:xfrm>
            <a:off x="1331913" y="2781300"/>
            <a:ext cx="3024187" cy="831850"/>
          </a:xfrm>
          <a:prstGeom prst="rect">
            <a:avLst/>
          </a:prstGeom>
          <a:solidFill>
            <a:srgbClr val="FF0000"/>
          </a:solidFill>
          <a:ln w="9525">
            <a:solidFill>
              <a:schemeClr val="tx1"/>
            </a:solidFill>
            <a:miter lim="800000"/>
            <a:headEnd/>
            <a:tailEnd/>
          </a:ln>
          <a:effectLst/>
        </p:spPr>
        <p:txBody>
          <a:bodyPr>
            <a:spAutoFit/>
          </a:bodyPr>
          <a:lstStyle/>
          <a:p>
            <a:pPr algn="ctr">
              <a:spcBef>
                <a:spcPct val="50000"/>
              </a:spcBef>
            </a:pPr>
            <a:r>
              <a:rPr lang="fr-FR" sz="2400"/>
              <a:t>Diminuer le risque de chutes</a:t>
            </a:r>
          </a:p>
        </p:txBody>
      </p:sp>
      <p:sp>
        <p:nvSpPr>
          <p:cNvPr id="48134" name="Text Box 6"/>
          <p:cNvSpPr txBox="1">
            <a:spLocks noChangeArrowheads="1"/>
          </p:cNvSpPr>
          <p:nvPr/>
        </p:nvSpPr>
        <p:spPr bwMode="auto">
          <a:xfrm>
            <a:off x="4500563" y="3141663"/>
            <a:ext cx="3095625" cy="366712"/>
          </a:xfrm>
          <a:prstGeom prst="rect">
            <a:avLst/>
          </a:prstGeom>
          <a:noFill/>
          <a:ln w="9525">
            <a:noFill/>
            <a:miter lim="800000"/>
            <a:headEnd/>
            <a:tailEnd/>
          </a:ln>
          <a:effectLst/>
        </p:spPr>
        <p:txBody>
          <a:bodyPr>
            <a:spAutoFit/>
          </a:bodyPr>
          <a:lstStyle/>
          <a:p>
            <a:pPr>
              <a:spcBef>
                <a:spcPct val="50000"/>
              </a:spcBef>
            </a:pPr>
            <a:endParaRPr lang="fr-FR"/>
          </a:p>
        </p:txBody>
      </p:sp>
      <p:sp>
        <p:nvSpPr>
          <p:cNvPr id="48135" name="Text Box 7"/>
          <p:cNvSpPr txBox="1">
            <a:spLocks noChangeArrowheads="1"/>
          </p:cNvSpPr>
          <p:nvPr/>
        </p:nvSpPr>
        <p:spPr bwMode="auto">
          <a:xfrm>
            <a:off x="4500563" y="2781300"/>
            <a:ext cx="3384550" cy="1196975"/>
          </a:xfrm>
          <a:prstGeom prst="rect">
            <a:avLst/>
          </a:prstGeom>
          <a:noFill/>
          <a:ln w="9525">
            <a:solidFill>
              <a:schemeClr val="tx1"/>
            </a:solidFill>
            <a:miter lim="800000"/>
            <a:headEnd/>
            <a:tailEnd/>
          </a:ln>
          <a:effectLst/>
        </p:spPr>
        <p:txBody>
          <a:bodyPr>
            <a:spAutoFit/>
          </a:bodyPr>
          <a:lstStyle/>
          <a:p>
            <a:pPr algn="ctr"/>
            <a:r>
              <a:rPr lang="fr-FR" sz="2400"/>
              <a:t>Prévenir les conséquences </a:t>
            </a:r>
          </a:p>
          <a:p>
            <a:pPr algn="ctr"/>
            <a:r>
              <a:rPr lang="fr-FR" sz="2400"/>
              <a:t>des chutes</a:t>
            </a:r>
          </a:p>
        </p:txBody>
      </p:sp>
      <p:sp>
        <p:nvSpPr>
          <p:cNvPr id="48136" name="Text Box 8"/>
          <p:cNvSpPr txBox="1">
            <a:spLocks noChangeArrowheads="1"/>
          </p:cNvSpPr>
          <p:nvPr/>
        </p:nvSpPr>
        <p:spPr bwMode="auto">
          <a:xfrm>
            <a:off x="468313" y="4581525"/>
            <a:ext cx="3887787" cy="1562100"/>
          </a:xfrm>
          <a:prstGeom prst="rect">
            <a:avLst/>
          </a:prstGeom>
          <a:solidFill>
            <a:srgbClr val="FF0000"/>
          </a:solidFill>
          <a:ln w="9525">
            <a:solidFill>
              <a:schemeClr val="tx1"/>
            </a:solidFill>
            <a:miter lim="800000"/>
            <a:headEnd/>
            <a:tailEnd/>
          </a:ln>
          <a:effectLst/>
        </p:spPr>
        <p:txBody>
          <a:bodyPr>
            <a:spAutoFit/>
          </a:bodyPr>
          <a:lstStyle/>
          <a:p>
            <a:pPr algn="ctr"/>
            <a:r>
              <a:rPr lang="fr-FR" sz="2400"/>
              <a:t>Identifier les facteurs de risque</a:t>
            </a:r>
          </a:p>
          <a:p>
            <a:pPr algn="ctr"/>
            <a:r>
              <a:rPr lang="fr-FR" sz="2400"/>
              <a:t>Corriger les fdr modifiables</a:t>
            </a:r>
          </a:p>
          <a:p>
            <a:pPr algn="ctr"/>
            <a:r>
              <a:rPr lang="fr-FR" sz="2400"/>
              <a:t>Remettre en fonction</a:t>
            </a:r>
          </a:p>
        </p:txBody>
      </p:sp>
      <p:sp>
        <p:nvSpPr>
          <p:cNvPr id="48137" name="Text Box 9"/>
          <p:cNvSpPr txBox="1">
            <a:spLocks noChangeArrowheads="1"/>
          </p:cNvSpPr>
          <p:nvPr/>
        </p:nvSpPr>
        <p:spPr bwMode="auto">
          <a:xfrm>
            <a:off x="4572000" y="4581525"/>
            <a:ext cx="4176713" cy="1562100"/>
          </a:xfrm>
          <a:prstGeom prst="rect">
            <a:avLst/>
          </a:prstGeom>
          <a:noFill/>
          <a:ln w="9525">
            <a:solidFill>
              <a:schemeClr val="tx1"/>
            </a:solidFill>
            <a:miter lim="800000"/>
            <a:headEnd/>
            <a:tailEnd/>
          </a:ln>
          <a:effectLst/>
        </p:spPr>
        <p:txBody>
          <a:bodyPr>
            <a:spAutoFit/>
          </a:bodyPr>
          <a:lstStyle/>
          <a:p>
            <a:pPr algn="ctr"/>
            <a:r>
              <a:rPr lang="fr-FR" sz="2400"/>
              <a:t>Diminuer la fragilité osseuse</a:t>
            </a:r>
          </a:p>
          <a:p>
            <a:pPr algn="ctr"/>
            <a:r>
              <a:rPr lang="fr-FR" sz="2400"/>
              <a:t>Utiliser des protecteurs de hanche</a:t>
            </a:r>
          </a:p>
          <a:p>
            <a:pPr algn="ctr"/>
            <a:r>
              <a:rPr lang="fr-FR" sz="2400"/>
              <a:t>Apprendre le relever du sol</a:t>
            </a:r>
          </a:p>
        </p:txBody>
      </p:sp>
      <p:sp>
        <p:nvSpPr>
          <p:cNvPr id="48138" name="Line 10"/>
          <p:cNvSpPr>
            <a:spLocks noChangeShapeType="1"/>
          </p:cNvSpPr>
          <p:nvPr/>
        </p:nvSpPr>
        <p:spPr bwMode="auto">
          <a:xfrm flipH="1">
            <a:off x="2843213" y="2276475"/>
            <a:ext cx="1584325" cy="504825"/>
          </a:xfrm>
          <a:prstGeom prst="line">
            <a:avLst/>
          </a:prstGeom>
          <a:noFill/>
          <a:ln w="9525">
            <a:solidFill>
              <a:schemeClr val="tx1"/>
            </a:solidFill>
            <a:round/>
            <a:headEnd/>
            <a:tailEnd type="triangle" w="med" len="med"/>
          </a:ln>
          <a:effectLst/>
        </p:spPr>
        <p:txBody>
          <a:bodyPr/>
          <a:lstStyle/>
          <a:p>
            <a:endParaRPr lang="fr-FR"/>
          </a:p>
        </p:txBody>
      </p:sp>
      <p:sp>
        <p:nvSpPr>
          <p:cNvPr id="48139" name="Line 11"/>
          <p:cNvSpPr>
            <a:spLocks noChangeShapeType="1"/>
          </p:cNvSpPr>
          <p:nvPr/>
        </p:nvSpPr>
        <p:spPr bwMode="auto">
          <a:xfrm>
            <a:off x="4427538" y="2276475"/>
            <a:ext cx="1728787" cy="504825"/>
          </a:xfrm>
          <a:prstGeom prst="line">
            <a:avLst/>
          </a:prstGeom>
          <a:noFill/>
          <a:ln w="9525">
            <a:solidFill>
              <a:schemeClr val="tx1"/>
            </a:solidFill>
            <a:round/>
            <a:headEnd/>
            <a:tailEnd type="triangle" w="med" len="med"/>
          </a:ln>
          <a:effectLst/>
        </p:spPr>
        <p:txBody>
          <a:bodyPr/>
          <a:lstStyle/>
          <a:p>
            <a:endParaRPr lang="fr-FR"/>
          </a:p>
        </p:txBody>
      </p:sp>
      <p:sp>
        <p:nvSpPr>
          <p:cNvPr id="48140" name="Line 12"/>
          <p:cNvSpPr>
            <a:spLocks noChangeShapeType="1"/>
          </p:cNvSpPr>
          <p:nvPr/>
        </p:nvSpPr>
        <p:spPr bwMode="auto">
          <a:xfrm flipH="1">
            <a:off x="2411413" y="3644900"/>
            <a:ext cx="288925" cy="936625"/>
          </a:xfrm>
          <a:prstGeom prst="line">
            <a:avLst/>
          </a:prstGeom>
          <a:noFill/>
          <a:ln w="9525">
            <a:solidFill>
              <a:schemeClr val="tx1"/>
            </a:solidFill>
            <a:round/>
            <a:headEnd/>
            <a:tailEnd type="triangle" w="med" len="med"/>
          </a:ln>
          <a:effectLst/>
        </p:spPr>
        <p:txBody>
          <a:bodyPr/>
          <a:lstStyle/>
          <a:p>
            <a:endParaRPr lang="fr-FR"/>
          </a:p>
        </p:txBody>
      </p:sp>
      <p:sp>
        <p:nvSpPr>
          <p:cNvPr id="48141" name="Line 13"/>
          <p:cNvSpPr>
            <a:spLocks noChangeShapeType="1"/>
          </p:cNvSpPr>
          <p:nvPr/>
        </p:nvSpPr>
        <p:spPr bwMode="auto">
          <a:xfrm>
            <a:off x="6443663" y="4005263"/>
            <a:ext cx="215900" cy="576262"/>
          </a:xfrm>
          <a:prstGeom prst="line">
            <a:avLst/>
          </a:prstGeom>
          <a:noFill/>
          <a:ln w="9525">
            <a:solidFill>
              <a:schemeClr val="tx1"/>
            </a:solidFill>
            <a:round/>
            <a:headEnd/>
            <a:tailEnd type="triangle" w="med" len="med"/>
          </a:ln>
          <a:effectLst/>
        </p:spPr>
        <p:txBody>
          <a:bodyPr/>
          <a:lstStyle/>
          <a:p>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ctrTitle"/>
          </p:nvPr>
        </p:nvSpPr>
        <p:spPr/>
        <p:txBody>
          <a:bodyPr/>
          <a:lstStyle/>
          <a:p>
            <a:r>
              <a:rPr lang="fr-FR"/>
              <a:t>PREVENIR LA CHUTE AVANT LA CHUTE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323850" y="333375"/>
            <a:ext cx="8496300" cy="1143000"/>
          </a:xfrm>
          <a:noFill/>
          <a:ln/>
        </p:spPr>
        <p:txBody>
          <a:bodyPr lIns="90488" tIns="44450" rIns="90488" bIns="44450"/>
          <a:lstStyle/>
          <a:p>
            <a:r>
              <a:rPr lang="fr-FR"/>
              <a:t>Prévenir de la chute avant la chute</a:t>
            </a:r>
          </a:p>
        </p:txBody>
      </p:sp>
      <p:sp>
        <p:nvSpPr>
          <p:cNvPr id="63491" name="Rectangle 3"/>
          <p:cNvSpPr>
            <a:spLocks noGrp="1" noChangeArrowheads="1"/>
          </p:cNvSpPr>
          <p:nvPr>
            <p:ph type="body" idx="1"/>
          </p:nvPr>
        </p:nvSpPr>
        <p:spPr>
          <a:xfrm>
            <a:off x="468313" y="2060575"/>
            <a:ext cx="8229600" cy="4114800"/>
          </a:xfrm>
          <a:noFill/>
          <a:ln/>
        </p:spPr>
        <p:txBody>
          <a:bodyPr lIns="90488" tIns="44450" rIns="90488" bIns="44450"/>
          <a:lstStyle/>
          <a:p>
            <a:r>
              <a:rPr lang="fr-FR" sz="3600"/>
              <a:t>Dépister les personnes âgées à risque</a:t>
            </a:r>
          </a:p>
          <a:p>
            <a:pPr lvl="1"/>
            <a:r>
              <a:rPr lang="fr-FR" sz="3200"/>
              <a:t>"Etes vous tombé cette année?"</a:t>
            </a:r>
          </a:p>
          <a:p>
            <a:pPr lvl="1"/>
            <a:r>
              <a:rPr lang="fr-FR" sz="3200"/>
              <a:t>Station monopodale</a:t>
            </a:r>
          </a:p>
          <a:p>
            <a:pPr lvl="1"/>
            <a:r>
              <a:rPr lang="fr-FR" sz="3200"/>
              <a:t>Get up and go test</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a:xfrm>
            <a:off x="1619250" y="228600"/>
            <a:ext cx="6838950" cy="1143000"/>
          </a:xfrm>
          <a:effectLst/>
        </p:spPr>
        <p:txBody>
          <a:bodyPr lIns="90488" tIns="44450" rIns="90488" bIns="44450"/>
          <a:lstStyle/>
          <a:p>
            <a:pPr>
              <a:defRPr/>
            </a:pPr>
            <a:r>
              <a:rPr lang="fr-FR" smtClean="0">
                <a:effectLst>
                  <a:outerShdw blurRad="38100" dist="38100" dir="2700000" algn="tl">
                    <a:srgbClr val="C0C0C0"/>
                  </a:outerShdw>
                </a:effectLst>
              </a:rPr>
              <a:t>Get Up and Go Test</a:t>
            </a:r>
          </a:p>
        </p:txBody>
      </p:sp>
      <p:sp>
        <p:nvSpPr>
          <p:cNvPr id="70658" name="Rectangle 3"/>
          <p:cNvSpPr>
            <a:spLocks noGrp="1" noChangeArrowheads="1"/>
          </p:cNvSpPr>
          <p:nvPr>
            <p:ph type="body" idx="4294967295"/>
          </p:nvPr>
        </p:nvSpPr>
        <p:spPr>
          <a:xfrm>
            <a:off x="304800" y="1600200"/>
            <a:ext cx="8001000" cy="4191000"/>
          </a:xfrm>
        </p:spPr>
        <p:txBody>
          <a:bodyPr lIns="90488" tIns="44450" rIns="90488" bIns="44450"/>
          <a:lstStyle/>
          <a:p>
            <a:r>
              <a:rPr lang="fr-FR" smtClean="0"/>
              <a:t>Equilibre assis droit sur une chaise à dossier</a:t>
            </a:r>
          </a:p>
          <a:p>
            <a:r>
              <a:rPr lang="fr-FR" smtClean="0"/>
              <a:t>Transfert assis debout</a:t>
            </a:r>
          </a:p>
          <a:p>
            <a:r>
              <a:rPr lang="fr-FR" smtClean="0"/>
              <a:t>Equilibre debout</a:t>
            </a:r>
          </a:p>
          <a:p>
            <a:r>
              <a:rPr lang="fr-FR" smtClean="0"/>
              <a:t>Marche 3 mètres</a:t>
            </a:r>
          </a:p>
          <a:p>
            <a:r>
              <a:rPr lang="fr-FR" smtClean="0"/>
              <a:t>Demi-tour</a:t>
            </a:r>
          </a:p>
          <a:p>
            <a:r>
              <a:rPr lang="fr-FR" smtClean="0"/>
              <a:t>Tour de la chaise</a:t>
            </a:r>
          </a:p>
          <a:p>
            <a:r>
              <a:rPr lang="fr-FR" smtClean="0"/>
              <a:t>Transfert debout assis</a:t>
            </a:r>
          </a:p>
        </p:txBody>
      </p:sp>
      <p:sp>
        <p:nvSpPr>
          <p:cNvPr id="70659" name="Rectangle 4"/>
          <p:cNvSpPr>
            <a:spLocks noChangeArrowheads="1"/>
          </p:cNvSpPr>
          <p:nvPr/>
        </p:nvSpPr>
        <p:spPr bwMode="auto">
          <a:xfrm>
            <a:off x="4425950" y="2292350"/>
            <a:ext cx="4330700" cy="3263900"/>
          </a:xfrm>
          <a:prstGeom prst="rect">
            <a:avLst/>
          </a:prstGeom>
          <a:solidFill>
            <a:schemeClr val="accent1"/>
          </a:solidFill>
          <a:ln w="12700">
            <a:solidFill>
              <a:schemeClr val="tx1"/>
            </a:solidFill>
            <a:miter lim="800000"/>
            <a:headEnd/>
            <a:tailEnd/>
          </a:ln>
        </p:spPr>
        <p:txBody>
          <a:bodyPr wrap="none" lIns="90488" tIns="44450" rIns="90488" bIns="44450" anchor="ctr"/>
          <a:lstStyle/>
          <a:p>
            <a:pPr algn="ctr" defTabSz="762000" eaLnBrk="0" hangingPunct="0"/>
            <a:r>
              <a:rPr lang="fr-FR" sz="2400">
                <a:latin typeface="Times New Roman" pitchFamily="18" charset="0"/>
              </a:rPr>
              <a:t>EPREUVE COTEE DE 1 A 5</a:t>
            </a:r>
          </a:p>
          <a:p>
            <a:pPr algn="ctr" defTabSz="762000" eaLnBrk="0" hangingPunct="0"/>
            <a:r>
              <a:rPr lang="fr-FR" sz="2400">
                <a:latin typeface="Times New Roman" pitchFamily="18" charset="0"/>
              </a:rPr>
              <a:t>1 = pas d'instabilite</a:t>
            </a:r>
          </a:p>
          <a:p>
            <a:pPr algn="ctr" defTabSz="762000" eaLnBrk="0" hangingPunct="0"/>
            <a:r>
              <a:rPr lang="fr-FR" sz="2400">
                <a:latin typeface="Times New Roman" pitchFamily="18" charset="0"/>
              </a:rPr>
              <a:t>5 = risque permanent de chute</a:t>
            </a:r>
          </a:p>
          <a:p>
            <a:pPr algn="ctr" defTabSz="762000" eaLnBrk="0" hangingPunct="0"/>
            <a:r>
              <a:rPr lang="fr-FR" sz="2400">
                <a:latin typeface="Times New Roman" pitchFamily="18" charset="0"/>
              </a:rPr>
              <a:t>Score &gt; 3</a:t>
            </a:r>
          </a:p>
          <a:p>
            <a:pPr algn="ctr" defTabSz="762000" eaLnBrk="0" hangingPunct="0"/>
            <a:r>
              <a:rPr lang="fr-FR" sz="2400">
                <a:latin typeface="Times New Roman" pitchFamily="18" charset="0"/>
              </a:rPr>
              <a:t>ou</a:t>
            </a:r>
          </a:p>
          <a:p>
            <a:pPr algn="ctr" defTabSz="762000" eaLnBrk="0" hangingPunct="0"/>
            <a:r>
              <a:rPr lang="fr-FR" sz="2400">
                <a:latin typeface="Times New Roman" pitchFamily="18" charset="0"/>
              </a:rPr>
              <a:t>Durée d'exécution &gt; 30 sec</a:t>
            </a:r>
          </a:p>
          <a:p>
            <a:pPr algn="ctr" defTabSz="762000" eaLnBrk="0" hangingPunct="0"/>
            <a:r>
              <a:rPr lang="fr-FR" sz="2400">
                <a:latin typeface="Times New Roman" pitchFamily="18" charset="0"/>
              </a:rPr>
              <a:t>associée à un statut de dépendance</a:t>
            </a:r>
          </a:p>
          <a:p>
            <a:pPr algn="ctr" defTabSz="762000" eaLnBrk="0" hangingPunct="0"/>
            <a:r>
              <a:rPr lang="fr-FR" sz="2400">
                <a:latin typeface="Times New Roman" pitchFamily="18" charset="0"/>
              </a:rPr>
              <a:t>Durée dexécution </a:t>
            </a:r>
            <a:r>
              <a:rPr lang="fr-FR" sz="2400" u="sng">
                <a:latin typeface="Times New Roman" pitchFamily="18" charset="0"/>
              </a:rPr>
              <a:t>&lt;</a:t>
            </a:r>
            <a:r>
              <a:rPr lang="fr-FR" sz="2400">
                <a:latin typeface="Times New Roman" pitchFamily="18" charset="0"/>
              </a:rPr>
              <a:t> 20 sec</a:t>
            </a:r>
          </a:p>
          <a:p>
            <a:pPr algn="ctr" defTabSz="762000" eaLnBrk="0" hangingPunct="0"/>
            <a:r>
              <a:rPr lang="fr-FR" sz="2400">
                <a:latin typeface="Times New Roman" pitchFamily="18" charset="0"/>
              </a:rPr>
              <a:t>associée à un statut d'indépendance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noFill/>
          <a:ln/>
        </p:spPr>
        <p:txBody>
          <a:bodyPr lIns="90488" tIns="44450" rIns="90488" bIns="44450"/>
          <a:lstStyle/>
          <a:p>
            <a:r>
              <a:rPr lang="fr-FR"/>
              <a:t>La prévention de la chute est l'affaire de tous</a:t>
            </a:r>
          </a:p>
        </p:txBody>
      </p:sp>
      <p:sp>
        <p:nvSpPr>
          <p:cNvPr id="67587" name="Rectangle 3"/>
          <p:cNvSpPr>
            <a:spLocks noGrp="1" noChangeArrowheads="1"/>
          </p:cNvSpPr>
          <p:nvPr>
            <p:ph type="body" sz="half" idx="1"/>
          </p:nvPr>
        </p:nvSpPr>
        <p:spPr>
          <a:xfrm>
            <a:off x="539750" y="1700213"/>
            <a:ext cx="3962400" cy="4114800"/>
          </a:xfrm>
          <a:noFill/>
          <a:ln/>
        </p:spPr>
        <p:txBody>
          <a:bodyPr lIns="90488" tIns="44450" rIns="90488" bIns="44450"/>
          <a:lstStyle/>
          <a:p>
            <a:r>
              <a:rPr lang="fr-FR" sz="2800"/>
              <a:t>Patient</a:t>
            </a:r>
          </a:p>
          <a:p>
            <a:r>
              <a:rPr lang="fr-FR" sz="2800"/>
              <a:t>Médecin(s)</a:t>
            </a:r>
          </a:p>
          <a:p>
            <a:r>
              <a:rPr lang="fr-FR" sz="2800"/>
              <a:t>Kinésithérapeute</a:t>
            </a:r>
          </a:p>
          <a:p>
            <a:r>
              <a:rPr lang="fr-FR" sz="2800"/>
              <a:t>Famille</a:t>
            </a:r>
          </a:p>
          <a:p>
            <a:r>
              <a:rPr lang="fr-FR" sz="2800"/>
              <a:t>Responsables des institutions et des hôpitaux</a:t>
            </a:r>
          </a:p>
          <a:p>
            <a:r>
              <a:rPr lang="fr-FR" sz="2800"/>
              <a:t>Médias</a:t>
            </a:r>
          </a:p>
          <a:p>
            <a:r>
              <a:rPr lang="fr-FR" sz="2800"/>
              <a:t>Responsables politiques</a:t>
            </a:r>
          </a:p>
        </p:txBody>
      </p:sp>
      <p:graphicFrame>
        <p:nvGraphicFramePr>
          <p:cNvPr id="67588" name="Object 4"/>
          <p:cNvGraphicFramePr>
            <a:graphicFrameLocks noGrp="1"/>
          </p:cNvGraphicFramePr>
          <p:nvPr>
            <p:ph type="clipArt" sz="half" idx="2"/>
          </p:nvPr>
        </p:nvGraphicFramePr>
        <p:xfrm>
          <a:off x="4643438" y="2205038"/>
          <a:ext cx="4024312" cy="2624137"/>
        </p:xfrm>
        <a:graphic>
          <a:graphicData uri="http://schemas.openxmlformats.org/presentationml/2006/ole">
            <mc:AlternateContent xmlns:mc="http://schemas.openxmlformats.org/markup-compatibility/2006">
              <mc:Choice xmlns:v="urn:schemas-microsoft-com:vml" Requires="v">
                <p:oleObj spid="_x0000_s67590" name="ClipArt" r:id="rId3" imgW="1455480" imgH="914400" progId="MS_ClipArt_Gallery.2">
                  <p:embed/>
                </p:oleObj>
              </mc:Choice>
              <mc:Fallback>
                <p:oleObj name="ClipArt" r:id="rId3" imgW="1455480" imgH="914400" progId="MS_ClipArt_Gallery.2">
                  <p:embed/>
                  <p:pic>
                    <p:nvPicPr>
                      <p:cNvPr id="0"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2205038"/>
                        <a:ext cx="4024312" cy="262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p:cNvSpPr>
            <a:spLocks noGrp="1" noChangeArrowheads="1"/>
          </p:cNvSpPr>
          <p:nvPr>
            <p:ph type="title"/>
          </p:nvPr>
        </p:nvSpPr>
        <p:spPr>
          <a:noFill/>
          <a:ln/>
        </p:spPr>
        <p:txBody>
          <a:bodyPr lIns="90488" tIns="44450" rIns="90488" bIns="44450"/>
          <a:lstStyle/>
          <a:p>
            <a:r>
              <a:rPr lang="fr-FR"/>
              <a:t>La Consultation de la chute</a:t>
            </a:r>
          </a:p>
        </p:txBody>
      </p:sp>
      <p:sp>
        <p:nvSpPr>
          <p:cNvPr id="415747" name="Rectangle 3"/>
          <p:cNvSpPr>
            <a:spLocks noGrp="1" noChangeArrowheads="1"/>
          </p:cNvSpPr>
          <p:nvPr>
            <p:ph type="body" idx="1"/>
          </p:nvPr>
        </p:nvSpPr>
        <p:spPr>
          <a:noFill/>
          <a:ln/>
        </p:spPr>
        <p:txBody>
          <a:bodyPr lIns="90488" tIns="44450" rIns="90488" bIns="44450"/>
          <a:lstStyle/>
          <a:p>
            <a:r>
              <a:rPr lang="fr-FR"/>
              <a:t>Créée en 1996 à l’initiative des services de Médecine physique et Réadaptation fonctionnelle et de Gériatrie du CHRU de Lille</a:t>
            </a:r>
          </a:p>
          <a:p>
            <a:r>
              <a:rPr lang="fr-FR"/>
              <a:t>Alternative à l'hospitalisation</a:t>
            </a:r>
          </a:p>
          <a:p>
            <a:r>
              <a:rPr lang="fr-FR"/>
              <a:t>Pluridisciplinaire</a:t>
            </a:r>
          </a:p>
          <a:p>
            <a:r>
              <a:rPr lang="fr-FR"/>
              <a:t>Ouverte à toutes les personnes âgées chuteuses ou à haut risque de chute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p:cNvSpPr>
            <a:spLocks noGrp="1" noChangeArrowheads="1"/>
          </p:cNvSpPr>
          <p:nvPr>
            <p:ph type="title"/>
          </p:nvPr>
        </p:nvSpPr>
        <p:spPr>
          <a:xfrm>
            <a:off x="685800" y="0"/>
            <a:ext cx="7772400" cy="1066800"/>
          </a:xfrm>
          <a:noFill/>
          <a:ln/>
        </p:spPr>
        <p:txBody>
          <a:bodyPr lIns="90488" tIns="44450" rIns="90488" bIns="44450"/>
          <a:lstStyle/>
          <a:p>
            <a:r>
              <a:rPr lang="fr-FR"/>
              <a:t>La Consultation de la Chute</a:t>
            </a:r>
          </a:p>
        </p:txBody>
      </p:sp>
      <p:sp>
        <p:nvSpPr>
          <p:cNvPr id="416771" name="Oval 3"/>
          <p:cNvSpPr>
            <a:spLocks noChangeArrowheads="1"/>
          </p:cNvSpPr>
          <p:nvPr/>
        </p:nvSpPr>
        <p:spPr bwMode="auto">
          <a:xfrm>
            <a:off x="2597150" y="844550"/>
            <a:ext cx="4102100" cy="3187700"/>
          </a:xfrm>
          <a:prstGeom prst="ellipse">
            <a:avLst/>
          </a:prstGeom>
          <a:solidFill>
            <a:schemeClr val="accent1"/>
          </a:solidFill>
          <a:ln w="12700">
            <a:solidFill>
              <a:schemeClr val="tx1"/>
            </a:solidFill>
            <a:round/>
            <a:headEnd/>
            <a:tailEnd/>
          </a:ln>
          <a:effectLst/>
        </p:spPr>
        <p:txBody>
          <a:bodyPr wrap="none" lIns="90488" tIns="44450" rIns="90488" bIns="44450" anchor="ctr"/>
          <a:lstStyle/>
          <a:p>
            <a:pPr algn="ctr" defTabSz="762000" eaLnBrk="0" hangingPunct="0"/>
            <a:r>
              <a:rPr lang="fr-FR" sz="2000">
                <a:solidFill>
                  <a:schemeClr val="hlink"/>
                </a:solidFill>
              </a:rPr>
              <a:t>CONSULTATION</a:t>
            </a:r>
            <a:endParaRPr lang="fr-FR" sz="2000"/>
          </a:p>
          <a:p>
            <a:pPr algn="ctr" defTabSz="762000" eaLnBrk="0" hangingPunct="0"/>
            <a:r>
              <a:rPr lang="fr-FR" sz="2000"/>
              <a:t>Gériatrie</a:t>
            </a:r>
          </a:p>
          <a:p>
            <a:pPr algn="ctr" defTabSz="762000" eaLnBrk="0" hangingPunct="0"/>
            <a:endParaRPr lang="fr-FR" sz="2000"/>
          </a:p>
          <a:p>
            <a:pPr algn="ctr" defTabSz="762000" eaLnBrk="0" hangingPunct="0"/>
            <a:r>
              <a:rPr lang="fr-FR" sz="2000">
                <a:solidFill>
                  <a:schemeClr val="hlink"/>
                </a:solidFill>
              </a:rPr>
              <a:t>CONSULTATION</a:t>
            </a:r>
            <a:endParaRPr lang="fr-FR" sz="2000"/>
          </a:p>
          <a:p>
            <a:pPr algn="ctr" defTabSz="762000" eaLnBrk="0" hangingPunct="0"/>
            <a:r>
              <a:rPr lang="fr-FR" sz="2000"/>
              <a:t>Neurologie</a:t>
            </a:r>
          </a:p>
          <a:p>
            <a:pPr algn="ctr" defTabSz="762000" eaLnBrk="0" hangingPunct="0"/>
            <a:endParaRPr lang="fr-FR" sz="2000"/>
          </a:p>
          <a:p>
            <a:pPr algn="ctr" defTabSz="762000" eaLnBrk="0" hangingPunct="0"/>
            <a:r>
              <a:rPr lang="fr-FR" sz="2000">
                <a:solidFill>
                  <a:schemeClr val="hlink"/>
                </a:solidFill>
              </a:rPr>
              <a:t>VISITE A DOMICILE</a:t>
            </a:r>
            <a:endParaRPr lang="fr-FR" sz="2000"/>
          </a:p>
          <a:p>
            <a:pPr algn="ctr" defTabSz="762000" eaLnBrk="0" hangingPunct="0"/>
            <a:r>
              <a:rPr lang="fr-FR" sz="2000"/>
              <a:t>Rééducation fonctionnelle</a:t>
            </a:r>
          </a:p>
        </p:txBody>
      </p:sp>
      <p:sp>
        <p:nvSpPr>
          <p:cNvPr id="416772" name="Oval 4"/>
          <p:cNvSpPr>
            <a:spLocks noChangeArrowheads="1"/>
          </p:cNvSpPr>
          <p:nvPr/>
        </p:nvSpPr>
        <p:spPr bwMode="auto">
          <a:xfrm>
            <a:off x="250825" y="3429000"/>
            <a:ext cx="2959100" cy="1816100"/>
          </a:xfrm>
          <a:prstGeom prst="ellipse">
            <a:avLst/>
          </a:prstGeom>
          <a:solidFill>
            <a:schemeClr val="accent1"/>
          </a:solidFill>
          <a:ln w="12700">
            <a:solidFill>
              <a:schemeClr val="tx1"/>
            </a:solidFill>
            <a:round/>
            <a:headEnd/>
            <a:tailEnd/>
          </a:ln>
          <a:effectLst/>
        </p:spPr>
        <p:txBody>
          <a:bodyPr wrap="none" lIns="90488" tIns="44450" rIns="90488" bIns="44450" anchor="ctr"/>
          <a:lstStyle/>
          <a:p>
            <a:pPr algn="ctr" defTabSz="762000" eaLnBrk="0" hangingPunct="0"/>
            <a:r>
              <a:rPr lang="fr-FR" sz="2000"/>
              <a:t>APPEL A D'AUTRES</a:t>
            </a:r>
          </a:p>
          <a:p>
            <a:pPr algn="ctr" defTabSz="762000" eaLnBrk="0" hangingPunct="0"/>
            <a:r>
              <a:rPr lang="fr-FR" sz="2000"/>
              <a:t>SPECIALISTES</a:t>
            </a:r>
          </a:p>
          <a:p>
            <a:pPr algn="ctr" defTabSz="762000" eaLnBrk="0" hangingPunct="0"/>
            <a:r>
              <a:rPr lang="fr-FR" sz="2000"/>
              <a:t>(si besoin)</a:t>
            </a:r>
          </a:p>
        </p:txBody>
      </p:sp>
      <p:sp>
        <p:nvSpPr>
          <p:cNvPr id="416773" name="Oval 5"/>
          <p:cNvSpPr>
            <a:spLocks noChangeArrowheads="1"/>
          </p:cNvSpPr>
          <p:nvPr/>
        </p:nvSpPr>
        <p:spPr bwMode="auto">
          <a:xfrm>
            <a:off x="5940425" y="3429000"/>
            <a:ext cx="2959100" cy="1739900"/>
          </a:xfrm>
          <a:prstGeom prst="ellipse">
            <a:avLst/>
          </a:prstGeom>
          <a:solidFill>
            <a:schemeClr val="accent1"/>
          </a:solidFill>
          <a:ln w="12700">
            <a:solidFill>
              <a:schemeClr val="tx1"/>
            </a:solidFill>
            <a:round/>
            <a:headEnd/>
            <a:tailEnd/>
          </a:ln>
          <a:effectLst/>
        </p:spPr>
        <p:txBody>
          <a:bodyPr wrap="none" lIns="90488" tIns="44450" rIns="90488" bIns="44450" anchor="ctr"/>
          <a:lstStyle/>
          <a:p>
            <a:pPr algn="ctr" defTabSz="762000" eaLnBrk="0" hangingPunct="0"/>
            <a:r>
              <a:rPr lang="fr-FR" sz="2000"/>
              <a:t>BILAN</a:t>
            </a:r>
          </a:p>
          <a:p>
            <a:pPr algn="ctr" defTabSz="762000" eaLnBrk="0" hangingPunct="0"/>
            <a:r>
              <a:rPr lang="fr-FR" sz="2000"/>
              <a:t>COMPLEMENTAIRE</a:t>
            </a:r>
          </a:p>
          <a:p>
            <a:pPr algn="ctr" defTabSz="762000" eaLnBrk="0" hangingPunct="0"/>
            <a:r>
              <a:rPr lang="fr-FR" sz="2000"/>
              <a:t>(aucun systématique)</a:t>
            </a:r>
          </a:p>
        </p:txBody>
      </p:sp>
      <p:sp>
        <p:nvSpPr>
          <p:cNvPr id="416774" name="Rectangle 6"/>
          <p:cNvSpPr>
            <a:spLocks noChangeArrowheads="1"/>
          </p:cNvSpPr>
          <p:nvPr/>
        </p:nvSpPr>
        <p:spPr bwMode="auto">
          <a:xfrm>
            <a:off x="1692275" y="4868863"/>
            <a:ext cx="5854700" cy="936625"/>
          </a:xfrm>
          <a:prstGeom prst="rect">
            <a:avLst/>
          </a:prstGeom>
          <a:solidFill>
            <a:schemeClr val="accent1"/>
          </a:solidFill>
          <a:ln w="12700">
            <a:solidFill>
              <a:schemeClr val="tx1"/>
            </a:solidFill>
            <a:miter lim="800000"/>
            <a:headEnd/>
            <a:tailEnd/>
          </a:ln>
          <a:effectLst/>
        </p:spPr>
        <p:txBody>
          <a:bodyPr wrap="none" lIns="90488" tIns="44450" rIns="90488" bIns="44450" anchor="ctr"/>
          <a:lstStyle/>
          <a:p>
            <a:pPr algn="ctr" defTabSz="762000" eaLnBrk="0" hangingPunct="0"/>
            <a:r>
              <a:rPr lang="fr-FR" sz="2000"/>
              <a:t>DEFINITION DES FACTEURS DE RISQUE</a:t>
            </a:r>
          </a:p>
          <a:p>
            <a:pPr algn="ctr" defTabSz="762000" eaLnBrk="0" hangingPunct="0"/>
            <a:r>
              <a:rPr lang="fr-FR" sz="2000"/>
              <a:t>PROPOSITIONS THERAPEUTIQUES</a:t>
            </a:r>
          </a:p>
        </p:txBody>
      </p:sp>
      <p:sp>
        <p:nvSpPr>
          <p:cNvPr id="416775" name="Line 7"/>
          <p:cNvSpPr>
            <a:spLocks noChangeShapeType="1"/>
          </p:cNvSpPr>
          <p:nvPr/>
        </p:nvSpPr>
        <p:spPr bwMode="auto">
          <a:xfrm flipH="1">
            <a:off x="3203575" y="4365625"/>
            <a:ext cx="1355725" cy="0"/>
          </a:xfrm>
          <a:prstGeom prst="line">
            <a:avLst/>
          </a:prstGeom>
          <a:noFill/>
          <a:ln w="12700">
            <a:solidFill>
              <a:schemeClr val="tx1"/>
            </a:solidFill>
            <a:round/>
            <a:headEnd/>
            <a:tailEnd type="triangle" w="med" len="med"/>
          </a:ln>
          <a:effectLst/>
        </p:spPr>
        <p:txBody>
          <a:bodyPr wrap="none" anchor="ctr"/>
          <a:lstStyle/>
          <a:p>
            <a:endParaRPr lang="fr-FR"/>
          </a:p>
        </p:txBody>
      </p:sp>
      <p:sp>
        <p:nvSpPr>
          <p:cNvPr id="416776" name="Line 8"/>
          <p:cNvSpPr>
            <a:spLocks noChangeShapeType="1"/>
          </p:cNvSpPr>
          <p:nvPr/>
        </p:nvSpPr>
        <p:spPr bwMode="auto">
          <a:xfrm>
            <a:off x="4572000" y="4365625"/>
            <a:ext cx="1368425" cy="0"/>
          </a:xfrm>
          <a:prstGeom prst="line">
            <a:avLst/>
          </a:prstGeom>
          <a:noFill/>
          <a:ln w="12700">
            <a:solidFill>
              <a:schemeClr val="tx1"/>
            </a:solidFill>
            <a:round/>
            <a:headEnd/>
            <a:tailEnd type="triangle" w="med" len="med"/>
          </a:ln>
          <a:effectLst/>
        </p:spPr>
        <p:txBody>
          <a:bodyPr wrap="none" anchor="ctr"/>
          <a:lstStyle/>
          <a:p>
            <a:endParaRPr lang="fr-FR"/>
          </a:p>
        </p:txBody>
      </p:sp>
      <p:sp>
        <p:nvSpPr>
          <p:cNvPr id="416777" name="Line 9"/>
          <p:cNvSpPr>
            <a:spLocks noChangeShapeType="1"/>
          </p:cNvSpPr>
          <p:nvPr/>
        </p:nvSpPr>
        <p:spPr bwMode="auto">
          <a:xfrm>
            <a:off x="4572000" y="4005263"/>
            <a:ext cx="0" cy="863600"/>
          </a:xfrm>
          <a:prstGeom prst="line">
            <a:avLst/>
          </a:prstGeom>
          <a:noFill/>
          <a:ln w="12700">
            <a:solidFill>
              <a:schemeClr val="tx1"/>
            </a:solidFill>
            <a:round/>
            <a:headEnd/>
            <a:tailEnd type="triangle" w="med" len="med"/>
          </a:ln>
          <a:effectLst/>
        </p:spPr>
        <p:txBody>
          <a:bodyPr wrap="none" anchor="ctr"/>
          <a:lstStyle/>
          <a:p>
            <a:endParaRPr lang="fr-FR"/>
          </a:p>
        </p:txBody>
      </p:sp>
      <p:sp>
        <p:nvSpPr>
          <p:cNvPr id="416778" name="Text Box 10"/>
          <p:cNvSpPr txBox="1">
            <a:spLocks noChangeArrowheads="1"/>
          </p:cNvSpPr>
          <p:nvPr/>
        </p:nvSpPr>
        <p:spPr bwMode="auto">
          <a:xfrm>
            <a:off x="2124075" y="5949950"/>
            <a:ext cx="5040313" cy="457200"/>
          </a:xfrm>
          <a:prstGeom prst="rect">
            <a:avLst/>
          </a:prstGeom>
          <a:noFill/>
          <a:ln w="12700">
            <a:noFill/>
            <a:miter lim="800000"/>
            <a:headEnd/>
            <a:tailEnd/>
          </a:ln>
          <a:effectLst/>
        </p:spPr>
        <p:txBody>
          <a:bodyPr>
            <a:spAutoFit/>
          </a:bodyPr>
          <a:lstStyle/>
          <a:p>
            <a:pPr eaLnBrk="0" hangingPunct="0">
              <a:spcBef>
                <a:spcPct val="50000"/>
              </a:spcBef>
            </a:pPr>
            <a:endParaRPr lang="fr-FR" sz="2400">
              <a:latin typeface="Times New Roman" pitchFamily="18" charset="0"/>
            </a:endParaRPr>
          </a:p>
        </p:txBody>
      </p:sp>
      <p:sp>
        <p:nvSpPr>
          <p:cNvPr id="416779" name="Text Box 11"/>
          <p:cNvSpPr txBox="1">
            <a:spLocks noChangeArrowheads="1"/>
          </p:cNvSpPr>
          <p:nvPr/>
        </p:nvSpPr>
        <p:spPr bwMode="auto">
          <a:xfrm>
            <a:off x="2268538" y="6092825"/>
            <a:ext cx="4751387" cy="409575"/>
          </a:xfrm>
          <a:prstGeom prst="rect">
            <a:avLst/>
          </a:prstGeom>
          <a:solidFill>
            <a:srgbClr val="B50069"/>
          </a:solidFill>
          <a:ln w="12700">
            <a:solidFill>
              <a:schemeClr val="tx1"/>
            </a:solidFill>
            <a:miter lim="800000"/>
            <a:headEnd/>
            <a:tailEnd/>
          </a:ln>
          <a:effectLst/>
        </p:spPr>
        <p:txBody>
          <a:bodyPr>
            <a:spAutoFit/>
          </a:bodyPr>
          <a:lstStyle/>
          <a:p>
            <a:pPr algn="ctr" eaLnBrk="0" hangingPunct="0">
              <a:spcBef>
                <a:spcPct val="50000"/>
              </a:spcBef>
            </a:pPr>
            <a:r>
              <a:rPr lang="fr-FR" sz="2000"/>
              <a:t>VISITE DE CONTRÔLE A 6 MOIS</a:t>
            </a:r>
          </a:p>
        </p:txBody>
      </p:sp>
      <p:sp>
        <p:nvSpPr>
          <p:cNvPr id="416780" name="Line 12"/>
          <p:cNvSpPr>
            <a:spLocks noChangeShapeType="1"/>
          </p:cNvSpPr>
          <p:nvPr/>
        </p:nvSpPr>
        <p:spPr bwMode="auto">
          <a:xfrm>
            <a:off x="4572000" y="5805488"/>
            <a:ext cx="0" cy="287337"/>
          </a:xfrm>
          <a:prstGeom prst="line">
            <a:avLst/>
          </a:prstGeom>
          <a:noFill/>
          <a:ln w="12700">
            <a:solidFill>
              <a:schemeClr val="tx1"/>
            </a:solidFill>
            <a:round/>
            <a:headEnd/>
            <a:tailEnd type="triangle" w="med" len="med"/>
          </a:ln>
          <a:effectLst/>
        </p:spPr>
        <p:txBody>
          <a:bodyPr/>
          <a:lstStyle/>
          <a:p>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3" name="Oval 3"/>
          <p:cNvSpPr>
            <a:spLocks noChangeArrowheads="1"/>
          </p:cNvSpPr>
          <p:nvPr/>
        </p:nvSpPr>
        <p:spPr bwMode="auto">
          <a:xfrm>
            <a:off x="2597150" y="1530350"/>
            <a:ext cx="4102100" cy="2690813"/>
          </a:xfrm>
          <a:prstGeom prst="ellipse">
            <a:avLst/>
          </a:prstGeom>
          <a:solidFill>
            <a:schemeClr val="accent1"/>
          </a:solidFill>
          <a:ln w="12700">
            <a:solidFill>
              <a:schemeClr val="tx1"/>
            </a:solidFill>
            <a:round/>
            <a:headEnd/>
            <a:tailEnd/>
          </a:ln>
          <a:effectLst/>
        </p:spPr>
        <p:txBody>
          <a:bodyPr wrap="none" lIns="90488" tIns="44450" rIns="90488" bIns="44450" anchor="ctr"/>
          <a:lstStyle/>
          <a:p>
            <a:pPr algn="ctr" defTabSz="762000" eaLnBrk="0" hangingPunct="0"/>
            <a:r>
              <a:rPr lang="fr-FR" sz="2400">
                <a:ea typeface="MS PGothic" pitchFamily="34" charset="-128"/>
              </a:rPr>
              <a:t>Gériatre</a:t>
            </a:r>
          </a:p>
          <a:p>
            <a:pPr algn="ctr" defTabSz="762000" eaLnBrk="0" hangingPunct="0"/>
            <a:r>
              <a:rPr lang="fr-FR" sz="2400">
                <a:ea typeface="MS PGothic" pitchFamily="34" charset="-128"/>
              </a:rPr>
              <a:t>Neurologue</a:t>
            </a:r>
          </a:p>
          <a:p>
            <a:pPr algn="ctr" defTabSz="762000" eaLnBrk="0" hangingPunct="0"/>
            <a:r>
              <a:rPr lang="fr-FR" sz="2400">
                <a:ea typeface="MS PGothic" pitchFamily="34" charset="-128"/>
              </a:rPr>
              <a:t>Ophtalmologue</a:t>
            </a:r>
          </a:p>
          <a:p>
            <a:pPr algn="ctr" defTabSz="762000" eaLnBrk="0" hangingPunct="0"/>
            <a:r>
              <a:rPr lang="fr-FR" sz="2400">
                <a:ea typeface="MS PGothic" pitchFamily="34" charset="-128"/>
              </a:rPr>
              <a:t>Rééducateur fonctionnel</a:t>
            </a:r>
          </a:p>
          <a:p>
            <a:pPr algn="ctr" defTabSz="762000" eaLnBrk="0" hangingPunct="0"/>
            <a:r>
              <a:rPr lang="fr-FR" sz="2400">
                <a:ea typeface="MS PGothic" pitchFamily="34" charset="-128"/>
              </a:rPr>
              <a:t>Ergothérapeute</a:t>
            </a:r>
          </a:p>
          <a:p>
            <a:pPr algn="ctr" defTabSz="762000" eaLnBrk="0" hangingPunct="0"/>
            <a:r>
              <a:rPr lang="fr-FR" sz="2400">
                <a:ea typeface="MS PGothic" pitchFamily="34" charset="-128"/>
              </a:rPr>
              <a:t>Kinésithérapeute</a:t>
            </a:r>
          </a:p>
          <a:p>
            <a:pPr algn="ctr" defTabSz="762000" eaLnBrk="0" hangingPunct="0"/>
            <a:endParaRPr lang="fr-FR" sz="2400">
              <a:latin typeface="Times New Roman" pitchFamily="18" charset="0"/>
              <a:ea typeface="MS PGothic" pitchFamily="34" charset="-128"/>
            </a:endParaRPr>
          </a:p>
        </p:txBody>
      </p:sp>
      <p:sp>
        <p:nvSpPr>
          <p:cNvPr id="302084" name="Oval 4"/>
          <p:cNvSpPr>
            <a:spLocks noChangeArrowheads="1"/>
          </p:cNvSpPr>
          <p:nvPr/>
        </p:nvSpPr>
        <p:spPr bwMode="auto">
          <a:xfrm>
            <a:off x="323850" y="3141663"/>
            <a:ext cx="2959100" cy="1816100"/>
          </a:xfrm>
          <a:prstGeom prst="ellipse">
            <a:avLst/>
          </a:prstGeom>
          <a:solidFill>
            <a:schemeClr val="accent1"/>
          </a:solidFill>
          <a:ln w="12700">
            <a:solidFill>
              <a:schemeClr val="tx1"/>
            </a:solidFill>
            <a:round/>
            <a:headEnd/>
            <a:tailEnd/>
          </a:ln>
          <a:effectLst/>
        </p:spPr>
        <p:txBody>
          <a:bodyPr wrap="none" lIns="90488" tIns="44450" rIns="90488" bIns="44450" anchor="ctr"/>
          <a:lstStyle/>
          <a:p>
            <a:pPr algn="ctr" defTabSz="762000" eaLnBrk="0" hangingPunct="0"/>
            <a:r>
              <a:rPr lang="fr-FR" sz="2400">
                <a:ea typeface="MS PGothic" pitchFamily="34" charset="-128"/>
              </a:rPr>
              <a:t>Autres professionnels</a:t>
            </a:r>
          </a:p>
          <a:p>
            <a:pPr algn="ctr" defTabSz="762000" eaLnBrk="0" hangingPunct="0"/>
            <a:r>
              <a:rPr lang="fr-FR" sz="2400">
                <a:ea typeface="MS PGothic" pitchFamily="34" charset="-128"/>
              </a:rPr>
              <a:t>( selon les besoins)</a:t>
            </a:r>
          </a:p>
        </p:txBody>
      </p:sp>
      <p:sp>
        <p:nvSpPr>
          <p:cNvPr id="302085" name="Oval 5"/>
          <p:cNvSpPr>
            <a:spLocks noChangeArrowheads="1"/>
          </p:cNvSpPr>
          <p:nvPr/>
        </p:nvSpPr>
        <p:spPr bwMode="auto">
          <a:xfrm>
            <a:off x="5949950" y="3206750"/>
            <a:ext cx="2959100" cy="1739900"/>
          </a:xfrm>
          <a:prstGeom prst="ellipse">
            <a:avLst/>
          </a:prstGeom>
          <a:solidFill>
            <a:schemeClr val="accent1"/>
          </a:solidFill>
          <a:ln w="12700">
            <a:solidFill>
              <a:schemeClr val="tx1"/>
            </a:solidFill>
            <a:round/>
            <a:headEnd/>
            <a:tailEnd/>
          </a:ln>
          <a:effectLst/>
        </p:spPr>
        <p:txBody>
          <a:bodyPr wrap="none" lIns="90488" tIns="44450" rIns="90488" bIns="44450" anchor="ctr"/>
          <a:lstStyle/>
          <a:p>
            <a:pPr algn="ctr" defTabSz="762000" eaLnBrk="0" hangingPunct="0"/>
            <a:r>
              <a:rPr lang="fr-FR" sz="2400">
                <a:ea typeface="MS PGothic" pitchFamily="34" charset="-128"/>
              </a:rPr>
              <a:t>Examens</a:t>
            </a:r>
          </a:p>
          <a:p>
            <a:pPr algn="ctr" defTabSz="762000" eaLnBrk="0" hangingPunct="0"/>
            <a:r>
              <a:rPr lang="fr-FR" sz="2400">
                <a:ea typeface="MS PGothic" pitchFamily="34" charset="-128"/>
              </a:rPr>
              <a:t>complémentaires</a:t>
            </a:r>
          </a:p>
          <a:p>
            <a:pPr algn="ctr" defTabSz="762000" eaLnBrk="0" hangingPunct="0"/>
            <a:r>
              <a:rPr lang="fr-FR" sz="2400">
                <a:ea typeface="MS PGothic" pitchFamily="34" charset="-128"/>
              </a:rPr>
              <a:t>(aucun systématique</a:t>
            </a:r>
          </a:p>
          <a:p>
            <a:pPr algn="ctr" defTabSz="762000" eaLnBrk="0" hangingPunct="0"/>
            <a:r>
              <a:rPr lang="fr-FR" sz="2400">
                <a:ea typeface="MS PGothic" pitchFamily="34" charset="-128"/>
              </a:rPr>
              <a:t>sauf vitamine D)</a:t>
            </a:r>
          </a:p>
        </p:txBody>
      </p:sp>
      <p:sp>
        <p:nvSpPr>
          <p:cNvPr id="302086" name="Rectangle 6"/>
          <p:cNvSpPr>
            <a:spLocks noChangeArrowheads="1"/>
          </p:cNvSpPr>
          <p:nvPr/>
        </p:nvSpPr>
        <p:spPr bwMode="auto">
          <a:xfrm>
            <a:off x="1619250" y="5302250"/>
            <a:ext cx="6048375" cy="647700"/>
          </a:xfrm>
          <a:prstGeom prst="rect">
            <a:avLst/>
          </a:prstGeom>
          <a:solidFill>
            <a:schemeClr val="accent1"/>
          </a:solidFill>
          <a:ln w="12700">
            <a:solidFill>
              <a:schemeClr val="tx1"/>
            </a:solidFill>
            <a:miter lim="800000"/>
            <a:headEnd/>
            <a:tailEnd/>
          </a:ln>
          <a:effectLst/>
        </p:spPr>
        <p:txBody>
          <a:bodyPr wrap="none" lIns="90488" tIns="44450" rIns="90488" bIns="44450" anchor="ctr"/>
          <a:lstStyle/>
          <a:p>
            <a:pPr algn="ctr" defTabSz="762000" eaLnBrk="0" hangingPunct="0"/>
            <a:r>
              <a:rPr lang="fr-FR" sz="2800">
                <a:ea typeface="MS PGothic" pitchFamily="34" charset="-128"/>
              </a:rPr>
              <a:t>Courrier de synthèse</a:t>
            </a:r>
          </a:p>
        </p:txBody>
      </p:sp>
      <p:sp>
        <p:nvSpPr>
          <p:cNvPr id="302089" name="Line 9"/>
          <p:cNvSpPr>
            <a:spLocks noChangeShapeType="1"/>
          </p:cNvSpPr>
          <p:nvPr/>
        </p:nvSpPr>
        <p:spPr bwMode="auto">
          <a:xfrm>
            <a:off x="4643438" y="4221163"/>
            <a:ext cx="0" cy="1008062"/>
          </a:xfrm>
          <a:prstGeom prst="line">
            <a:avLst/>
          </a:prstGeom>
          <a:noFill/>
          <a:ln w="12700">
            <a:solidFill>
              <a:schemeClr val="tx1"/>
            </a:solidFill>
            <a:round/>
            <a:headEnd/>
            <a:tailEnd type="triangle" w="med" len="med"/>
          </a:ln>
          <a:effectLst/>
        </p:spPr>
        <p:txBody>
          <a:bodyPr wrap="none" anchor="ctr"/>
          <a:lstStyle/>
          <a:p>
            <a:endParaRPr lang="fr-FR"/>
          </a:p>
        </p:txBody>
      </p:sp>
      <p:sp>
        <p:nvSpPr>
          <p:cNvPr id="302090" name="Text Box 10"/>
          <p:cNvSpPr txBox="1">
            <a:spLocks noChangeArrowheads="1"/>
          </p:cNvSpPr>
          <p:nvPr/>
        </p:nvSpPr>
        <p:spPr bwMode="auto">
          <a:xfrm>
            <a:off x="2124075" y="5949950"/>
            <a:ext cx="5040313" cy="457200"/>
          </a:xfrm>
          <a:prstGeom prst="rect">
            <a:avLst/>
          </a:prstGeom>
          <a:noFill/>
          <a:ln w="12700">
            <a:noFill/>
            <a:miter lim="800000"/>
            <a:headEnd/>
            <a:tailEnd/>
          </a:ln>
          <a:effectLst/>
        </p:spPr>
        <p:txBody>
          <a:bodyPr>
            <a:spAutoFit/>
          </a:bodyPr>
          <a:lstStyle/>
          <a:p>
            <a:pPr eaLnBrk="0" hangingPunct="0">
              <a:spcBef>
                <a:spcPct val="50000"/>
              </a:spcBef>
            </a:pPr>
            <a:endParaRPr lang="fr-FR" sz="2400">
              <a:latin typeface="Times New Roman" pitchFamily="18" charset="0"/>
              <a:ea typeface="MS PGothic" pitchFamily="34" charset="-128"/>
            </a:endParaRPr>
          </a:p>
        </p:txBody>
      </p:sp>
      <p:sp>
        <p:nvSpPr>
          <p:cNvPr id="302091" name="Text Box 11"/>
          <p:cNvSpPr txBox="1">
            <a:spLocks noChangeArrowheads="1"/>
          </p:cNvSpPr>
          <p:nvPr/>
        </p:nvSpPr>
        <p:spPr bwMode="auto">
          <a:xfrm>
            <a:off x="1690688" y="6343650"/>
            <a:ext cx="5905500" cy="469900"/>
          </a:xfrm>
          <a:prstGeom prst="rect">
            <a:avLst/>
          </a:prstGeom>
          <a:solidFill>
            <a:srgbClr val="B50069"/>
          </a:solidFill>
          <a:ln w="12700">
            <a:solidFill>
              <a:schemeClr val="tx1"/>
            </a:solidFill>
            <a:miter lim="800000"/>
            <a:headEnd/>
            <a:tailEnd/>
          </a:ln>
          <a:effectLst/>
        </p:spPr>
        <p:txBody>
          <a:bodyPr>
            <a:spAutoFit/>
          </a:bodyPr>
          <a:lstStyle/>
          <a:p>
            <a:pPr eaLnBrk="0" hangingPunct="0">
              <a:spcBef>
                <a:spcPct val="50000"/>
              </a:spcBef>
            </a:pPr>
            <a:r>
              <a:rPr lang="fr-FR" sz="2400">
                <a:ea typeface="MS PGothic" pitchFamily="34" charset="-128"/>
              </a:rPr>
              <a:t>Visite de contrôle à 6 mois par le gériatre</a:t>
            </a:r>
          </a:p>
        </p:txBody>
      </p:sp>
      <p:sp>
        <p:nvSpPr>
          <p:cNvPr id="302092" name="Line 12"/>
          <p:cNvSpPr>
            <a:spLocks noChangeShapeType="1"/>
          </p:cNvSpPr>
          <p:nvPr/>
        </p:nvSpPr>
        <p:spPr bwMode="auto">
          <a:xfrm>
            <a:off x="4643438" y="6021388"/>
            <a:ext cx="0" cy="287337"/>
          </a:xfrm>
          <a:prstGeom prst="line">
            <a:avLst/>
          </a:prstGeom>
          <a:noFill/>
          <a:ln w="12700">
            <a:solidFill>
              <a:schemeClr val="tx1"/>
            </a:solidFill>
            <a:round/>
            <a:headEnd/>
            <a:tailEnd type="triangle" w="med" len="med"/>
          </a:ln>
          <a:effectLst/>
        </p:spPr>
        <p:txBody>
          <a:bodyPr/>
          <a:lstStyle/>
          <a:p>
            <a:endParaRPr lang="fr-FR"/>
          </a:p>
        </p:txBody>
      </p:sp>
      <p:sp>
        <p:nvSpPr>
          <p:cNvPr id="302093" name="Text Box 13"/>
          <p:cNvSpPr txBox="1">
            <a:spLocks noChangeArrowheads="1"/>
          </p:cNvSpPr>
          <p:nvPr/>
        </p:nvSpPr>
        <p:spPr bwMode="auto">
          <a:xfrm>
            <a:off x="3563938" y="3933825"/>
            <a:ext cx="2089150" cy="501650"/>
          </a:xfrm>
          <a:prstGeom prst="rect">
            <a:avLst/>
          </a:prstGeom>
          <a:noFill/>
          <a:ln w="12700">
            <a:solidFill>
              <a:schemeClr val="accent2"/>
            </a:solidFill>
            <a:miter lim="800000"/>
            <a:headEnd/>
            <a:tailEnd/>
          </a:ln>
          <a:effectLst/>
        </p:spPr>
        <p:txBody>
          <a:bodyPr>
            <a:spAutoFit/>
          </a:bodyPr>
          <a:lstStyle/>
          <a:p>
            <a:pPr algn="ctr" eaLnBrk="0" hangingPunct="0">
              <a:lnSpc>
                <a:spcPct val="40000"/>
              </a:lnSpc>
              <a:spcBef>
                <a:spcPct val="50000"/>
              </a:spcBef>
            </a:pPr>
            <a:r>
              <a:rPr lang="fr-FR" sz="2000">
                <a:solidFill>
                  <a:srgbClr val="33CC33"/>
                </a:solidFill>
                <a:ea typeface="MS PGothic" pitchFamily="34" charset="-128"/>
              </a:rPr>
              <a:t>Posturographie</a:t>
            </a:r>
          </a:p>
          <a:p>
            <a:pPr algn="ctr" eaLnBrk="0" hangingPunct="0">
              <a:lnSpc>
                <a:spcPct val="40000"/>
              </a:lnSpc>
              <a:spcBef>
                <a:spcPct val="50000"/>
              </a:spcBef>
            </a:pPr>
            <a:r>
              <a:rPr lang="fr-FR" sz="2000">
                <a:solidFill>
                  <a:srgbClr val="33CC33"/>
                </a:solidFill>
                <a:ea typeface="MS PGothic" pitchFamily="34" charset="-128"/>
              </a:rPr>
              <a:t>Locométrie</a:t>
            </a:r>
          </a:p>
        </p:txBody>
      </p:sp>
      <p:sp>
        <p:nvSpPr>
          <p:cNvPr id="302082" name="Rectangle 2"/>
          <p:cNvSpPr>
            <a:spLocks noGrp="1" noChangeArrowheads="1"/>
          </p:cNvSpPr>
          <p:nvPr>
            <p:ph type="title"/>
          </p:nvPr>
        </p:nvSpPr>
        <p:spPr>
          <a:xfrm>
            <a:off x="215900" y="201613"/>
            <a:ext cx="8748713" cy="419100"/>
          </a:xfrm>
          <a:noFill/>
          <a:ln/>
        </p:spPr>
        <p:txBody>
          <a:bodyPr lIns="90488" tIns="44450" rIns="90488" bIns="44450"/>
          <a:lstStyle/>
          <a:p>
            <a:r>
              <a:rPr lang="fr-FR" sz="3600"/>
              <a:t>Hôpital de jour chute Chute</a:t>
            </a:r>
          </a:p>
        </p:txBody>
      </p:sp>
      <p:sp>
        <p:nvSpPr>
          <p:cNvPr id="302094" name="Text Box 14"/>
          <p:cNvSpPr txBox="1">
            <a:spLocks noChangeArrowheads="1"/>
          </p:cNvSpPr>
          <p:nvPr/>
        </p:nvSpPr>
        <p:spPr bwMode="auto">
          <a:xfrm>
            <a:off x="2124075" y="765175"/>
            <a:ext cx="4895850" cy="469900"/>
          </a:xfrm>
          <a:prstGeom prst="rect">
            <a:avLst/>
          </a:prstGeom>
          <a:solidFill>
            <a:srgbClr val="339966"/>
          </a:solidFill>
          <a:ln w="12700">
            <a:solidFill>
              <a:schemeClr val="tx1"/>
            </a:solidFill>
            <a:miter lim="800000"/>
            <a:headEnd/>
            <a:tailEnd/>
          </a:ln>
          <a:effectLst/>
        </p:spPr>
        <p:txBody>
          <a:bodyPr>
            <a:spAutoFit/>
          </a:bodyPr>
          <a:lstStyle/>
          <a:p>
            <a:pPr algn="ctr" eaLnBrk="0" hangingPunct="0">
              <a:spcBef>
                <a:spcPct val="50000"/>
              </a:spcBef>
            </a:pPr>
            <a:r>
              <a:rPr lang="fr-FR" sz="2400">
                <a:ea typeface="MS PGothic" pitchFamily="34" charset="-128"/>
              </a:rPr>
              <a:t>Visite initiale par le gériatre</a:t>
            </a:r>
          </a:p>
        </p:txBody>
      </p:sp>
      <p:sp>
        <p:nvSpPr>
          <p:cNvPr id="302095" name="Line 15"/>
          <p:cNvSpPr>
            <a:spLocks noChangeShapeType="1"/>
          </p:cNvSpPr>
          <p:nvPr/>
        </p:nvSpPr>
        <p:spPr bwMode="auto">
          <a:xfrm flipH="1">
            <a:off x="4572000" y="1270000"/>
            <a:ext cx="0" cy="287338"/>
          </a:xfrm>
          <a:prstGeom prst="line">
            <a:avLst/>
          </a:prstGeom>
          <a:noFill/>
          <a:ln w="25400">
            <a:solidFill>
              <a:schemeClr val="tx1"/>
            </a:solidFill>
            <a:round/>
            <a:headEnd/>
            <a:tailEnd type="triangle" w="med" len="med"/>
          </a:ln>
          <a:effectLst/>
        </p:spPr>
        <p:txBody>
          <a:bodyPr/>
          <a:lstStyle/>
          <a:p>
            <a:endParaRPr lang="fr-FR"/>
          </a:p>
        </p:txBody>
      </p:sp>
      <p:sp>
        <p:nvSpPr>
          <p:cNvPr id="302096" name="Rectangle 16"/>
          <p:cNvSpPr>
            <a:spLocks noChangeArrowheads="1"/>
          </p:cNvSpPr>
          <p:nvPr/>
        </p:nvSpPr>
        <p:spPr bwMode="auto">
          <a:xfrm>
            <a:off x="250825" y="1484313"/>
            <a:ext cx="8642350" cy="4537075"/>
          </a:xfrm>
          <a:prstGeom prst="rect">
            <a:avLst/>
          </a:prstGeom>
          <a:noFill/>
          <a:ln w="25400">
            <a:solidFill>
              <a:schemeClr val="tx1"/>
            </a:solidFill>
            <a:miter lim="800000"/>
            <a:headEnd/>
            <a:tailEnd/>
          </a:ln>
          <a:effectLst/>
        </p:spPr>
        <p:txBody>
          <a:bodyPr wrap="none" anchor="ctr"/>
          <a:lstStyle/>
          <a:p>
            <a:endParaRPr lang="fr-FR"/>
          </a:p>
        </p:txBody>
      </p:sp>
      <p:sp>
        <p:nvSpPr>
          <p:cNvPr id="302097" name="Text Box 17"/>
          <p:cNvSpPr txBox="1">
            <a:spLocks noChangeArrowheads="1"/>
          </p:cNvSpPr>
          <p:nvPr/>
        </p:nvSpPr>
        <p:spPr bwMode="auto">
          <a:xfrm>
            <a:off x="468313" y="1700213"/>
            <a:ext cx="2232025" cy="822325"/>
          </a:xfrm>
          <a:prstGeom prst="rect">
            <a:avLst/>
          </a:prstGeom>
          <a:noFill/>
          <a:ln w="25400">
            <a:noFill/>
            <a:miter lim="800000"/>
            <a:headEnd/>
            <a:tailEnd/>
          </a:ln>
          <a:effectLst/>
        </p:spPr>
        <p:txBody>
          <a:bodyPr>
            <a:spAutoFit/>
          </a:bodyPr>
          <a:lstStyle/>
          <a:p>
            <a:pPr>
              <a:spcBef>
                <a:spcPct val="50000"/>
              </a:spcBef>
            </a:pPr>
            <a:r>
              <a:rPr lang="fr-FR" sz="2400"/>
              <a:t>Hospitalisation de jour</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p:cNvSpPr>
            <a:spLocks noGrp="1" noChangeArrowheads="1"/>
          </p:cNvSpPr>
          <p:nvPr>
            <p:ph type="title"/>
          </p:nvPr>
        </p:nvSpPr>
        <p:spPr/>
        <p:txBody>
          <a:bodyPr/>
          <a:lstStyle/>
          <a:p>
            <a:r>
              <a:rPr lang="fr-FR"/>
              <a:t>Démarche éducation du patient chuteur</a:t>
            </a:r>
          </a:p>
        </p:txBody>
      </p:sp>
      <p:sp>
        <p:nvSpPr>
          <p:cNvPr id="401411" name="Rectangle 3"/>
          <p:cNvSpPr>
            <a:spLocks noGrp="1" noChangeArrowheads="1"/>
          </p:cNvSpPr>
          <p:nvPr>
            <p:ph type="body" sz="half" idx="1"/>
          </p:nvPr>
        </p:nvSpPr>
        <p:spPr>
          <a:xfrm>
            <a:off x="323850" y="1671638"/>
            <a:ext cx="4038600" cy="4852987"/>
          </a:xfrm>
        </p:spPr>
        <p:txBody>
          <a:bodyPr/>
          <a:lstStyle/>
          <a:p>
            <a:pPr>
              <a:lnSpc>
                <a:spcPct val="80000"/>
              </a:lnSpc>
              <a:spcBef>
                <a:spcPct val="50000"/>
              </a:spcBef>
            </a:pPr>
            <a:r>
              <a:rPr lang="fr-FR" altLang="zh-CN" sz="2400">
                <a:ea typeface="宋体" charset="-122"/>
              </a:rPr>
              <a:t>Après l’évaluation initiale, un programme pilote d’éducation du patient de 12 semaines comprenant, chaque semaine, un atelier en groupe « travail physique » et un atelier « éducation » de 60 minutes chacun.</a:t>
            </a:r>
          </a:p>
          <a:p>
            <a:pPr lvl="1">
              <a:lnSpc>
                <a:spcPct val="80000"/>
              </a:lnSpc>
              <a:spcBef>
                <a:spcPct val="50000"/>
              </a:spcBef>
            </a:pPr>
            <a:r>
              <a:rPr lang="fr-FR" altLang="zh-CN" sz="1800">
                <a:solidFill>
                  <a:srgbClr val="00FF00"/>
                </a:solidFill>
                <a:ea typeface="宋体" charset="-122"/>
              </a:rPr>
              <a:t>conscientisation de ses facteurs de risque de chute; pied et chaussage; nutrition, ostéoporose, activité physique, gestes de sécurité dans la vie quotidienne et adaptation du logement,; médicaments et iatrogénie</a:t>
            </a:r>
            <a:r>
              <a:rPr lang="fr-FR" altLang="zh-CN" sz="1800">
                <a:ea typeface="宋体" charset="-122"/>
              </a:rPr>
              <a:t> </a:t>
            </a:r>
            <a:endParaRPr lang="fr-FR" sz="1400"/>
          </a:p>
        </p:txBody>
      </p:sp>
      <p:sp>
        <p:nvSpPr>
          <p:cNvPr id="401412" name="Oval 4"/>
          <p:cNvSpPr>
            <a:spLocks noChangeArrowheads="1"/>
          </p:cNvSpPr>
          <p:nvPr/>
        </p:nvSpPr>
        <p:spPr bwMode="auto">
          <a:xfrm>
            <a:off x="5724525" y="1844675"/>
            <a:ext cx="2087563" cy="936625"/>
          </a:xfrm>
          <a:prstGeom prst="ellipse">
            <a:avLst/>
          </a:prstGeom>
          <a:solidFill>
            <a:schemeClr val="accent1"/>
          </a:solidFill>
          <a:ln w="9525">
            <a:solidFill>
              <a:schemeClr val="tx1"/>
            </a:solidFill>
            <a:round/>
            <a:headEnd/>
            <a:tailEnd/>
          </a:ln>
          <a:effectLst/>
        </p:spPr>
        <p:txBody>
          <a:bodyPr wrap="none" anchor="ctr"/>
          <a:lstStyle/>
          <a:p>
            <a:endParaRPr lang="fr-FR"/>
          </a:p>
        </p:txBody>
      </p:sp>
      <p:sp>
        <p:nvSpPr>
          <p:cNvPr id="401413" name="Oval 5"/>
          <p:cNvSpPr>
            <a:spLocks noChangeArrowheads="1"/>
          </p:cNvSpPr>
          <p:nvPr/>
        </p:nvSpPr>
        <p:spPr bwMode="auto">
          <a:xfrm>
            <a:off x="5003800" y="2781300"/>
            <a:ext cx="1081088" cy="431800"/>
          </a:xfrm>
          <a:prstGeom prst="ellipse">
            <a:avLst/>
          </a:prstGeom>
          <a:solidFill>
            <a:schemeClr val="accent1"/>
          </a:solidFill>
          <a:ln w="9525">
            <a:solidFill>
              <a:schemeClr val="tx1"/>
            </a:solidFill>
            <a:round/>
            <a:headEnd/>
            <a:tailEnd/>
          </a:ln>
          <a:effectLst/>
        </p:spPr>
        <p:txBody>
          <a:bodyPr wrap="none" anchor="ctr"/>
          <a:lstStyle/>
          <a:p>
            <a:endParaRPr lang="fr-FR"/>
          </a:p>
        </p:txBody>
      </p:sp>
      <p:sp>
        <p:nvSpPr>
          <p:cNvPr id="401414" name="Oval 6"/>
          <p:cNvSpPr>
            <a:spLocks noChangeArrowheads="1"/>
          </p:cNvSpPr>
          <p:nvPr/>
        </p:nvSpPr>
        <p:spPr bwMode="auto">
          <a:xfrm>
            <a:off x="7596188" y="2781300"/>
            <a:ext cx="936625" cy="431800"/>
          </a:xfrm>
          <a:prstGeom prst="ellipse">
            <a:avLst/>
          </a:prstGeom>
          <a:solidFill>
            <a:schemeClr val="accent1"/>
          </a:solidFill>
          <a:ln w="9525">
            <a:solidFill>
              <a:schemeClr val="tx1"/>
            </a:solidFill>
            <a:round/>
            <a:headEnd/>
            <a:tailEnd/>
          </a:ln>
          <a:effectLst/>
        </p:spPr>
        <p:txBody>
          <a:bodyPr wrap="none" anchor="ctr"/>
          <a:lstStyle/>
          <a:p>
            <a:endParaRPr lang="fr-FR"/>
          </a:p>
        </p:txBody>
      </p:sp>
      <p:sp>
        <p:nvSpPr>
          <p:cNvPr id="401415" name="Rectangle 7"/>
          <p:cNvSpPr>
            <a:spLocks noChangeArrowheads="1"/>
          </p:cNvSpPr>
          <p:nvPr/>
        </p:nvSpPr>
        <p:spPr bwMode="auto">
          <a:xfrm>
            <a:off x="5940425" y="3429000"/>
            <a:ext cx="1800225" cy="360363"/>
          </a:xfrm>
          <a:prstGeom prst="rect">
            <a:avLst/>
          </a:prstGeom>
          <a:solidFill>
            <a:schemeClr val="accent1"/>
          </a:solidFill>
          <a:ln w="9525">
            <a:solidFill>
              <a:schemeClr val="tx1"/>
            </a:solidFill>
            <a:miter lim="800000"/>
            <a:headEnd/>
            <a:tailEnd/>
          </a:ln>
          <a:effectLst/>
        </p:spPr>
        <p:txBody>
          <a:bodyPr wrap="none" anchor="ctr"/>
          <a:lstStyle/>
          <a:p>
            <a:endParaRPr lang="fr-FR"/>
          </a:p>
        </p:txBody>
      </p:sp>
      <p:sp>
        <p:nvSpPr>
          <p:cNvPr id="401416" name="Text Box 8"/>
          <p:cNvSpPr txBox="1">
            <a:spLocks noChangeArrowheads="1"/>
          </p:cNvSpPr>
          <p:nvPr/>
        </p:nvSpPr>
        <p:spPr bwMode="auto">
          <a:xfrm>
            <a:off x="5364163" y="3716338"/>
            <a:ext cx="2879725" cy="376237"/>
          </a:xfrm>
          <a:prstGeom prst="rect">
            <a:avLst/>
          </a:prstGeom>
          <a:solidFill>
            <a:srgbClr val="FF9900"/>
          </a:solidFill>
          <a:ln w="9525">
            <a:solidFill>
              <a:srgbClr val="993300"/>
            </a:solidFill>
            <a:miter lim="800000"/>
            <a:headEnd/>
            <a:tailEnd/>
          </a:ln>
          <a:effectLst/>
        </p:spPr>
        <p:txBody>
          <a:bodyPr>
            <a:spAutoFit/>
          </a:bodyPr>
          <a:lstStyle/>
          <a:p>
            <a:pPr algn="ctr">
              <a:spcBef>
                <a:spcPct val="50000"/>
              </a:spcBef>
            </a:pPr>
            <a:r>
              <a:rPr lang="fr-FR">
                <a:solidFill>
                  <a:schemeClr val="bg1"/>
                </a:solidFill>
              </a:rPr>
              <a:t>Diagnostic éducatif</a:t>
            </a:r>
          </a:p>
        </p:txBody>
      </p:sp>
      <p:sp>
        <p:nvSpPr>
          <p:cNvPr id="401417" name="Text Box 9"/>
          <p:cNvSpPr txBox="1">
            <a:spLocks noChangeArrowheads="1"/>
          </p:cNvSpPr>
          <p:nvPr/>
        </p:nvSpPr>
        <p:spPr bwMode="auto">
          <a:xfrm>
            <a:off x="5507038" y="2276475"/>
            <a:ext cx="2520950" cy="1187450"/>
          </a:xfrm>
          <a:prstGeom prst="rect">
            <a:avLst/>
          </a:prstGeom>
          <a:noFill/>
          <a:ln w="9525">
            <a:noFill/>
            <a:miter lim="800000"/>
            <a:headEnd/>
            <a:tailEnd/>
          </a:ln>
          <a:effectLst/>
        </p:spPr>
        <p:txBody>
          <a:bodyPr>
            <a:spAutoFit/>
          </a:bodyPr>
          <a:lstStyle/>
          <a:p>
            <a:pPr algn="ctr">
              <a:spcBef>
                <a:spcPct val="50000"/>
              </a:spcBef>
            </a:pPr>
            <a:r>
              <a:rPr lang="fr-FR" sz="2400"/>
              <a:t>Evaluation multidisciplinaire de la chute</a:t>
            </a:r>
          </a:p>
        </p:txBody>
      </p:sp>
      <p:sp>
        <p:nvSpPr>
          <p:cNvPr id="401418" name="Text Box 10"/>
          <p:cNvSpPr txBox="1">
            <a:spLocks noChangeArrowheads="1"/>
          </p:cNvSpPr>
          <p:nvPr/>
        </p:nvSpPr>
        <p:spPr bwMode="auto">
          <a:xfrm>
            <a:off x="5364163" y="4221163"/>
            <a:ext cx="2808287" cy="1889125"/>
          </a:xfrm>
          <a:prstGeom prst="rect">
            <a:avLst/>
          </a:prstGeom>
          <a:solidFill>
            <a:srgbClr val="FF6600"/>
          </a:solidFill>
          <a:ln w="9525">
            <a:solidFill>
              <a:schemeClr val="bg1"/>
            </a:solidFill>
            <a:miter lim="800000"/>
            <a:headEnd/>
            <a:tailEnd/>
          </a:ln>
          <a:effectLst/>
        </p:spPr>
        <p:txBody>
          <a:bodyPr>
            <a:spAutoFit/>
          </a:bodyPr>
          <a:lstStyle/>
          <a:p>
            <a:pPr algn="ctr">
              <a:spcBef>
                <a:spcPct val="50000"/>
              </a:spcBef>
            </a:pPr>
            <a:r>
              <a:rPr lang="fr-FR"/>
              <a:t>12 ateliers hebdomadaires</a:t>
            </a:r>
          </a:p>
          <a:p>
            <a:pPr algn="ctr">
              <a:spcBef>
                <a:spcPct val="50000"/>
              </a:spcBef>
            </a:pPr>
            <a:r>
              <a:rPr lang="fr-FR"/>
              <a:t>Travail physique</a:t>
            </a:r>
          </a:p>
          <a:p>
            <a:pPr algn="ctr">
              <a:spcBef>
                <a:spcPct val="50000"/>
              </a:spcBef>
            </a:pPr>
            <a:r>
              <a:rPr lang="fr-FR"/>
              <a:t>+</a:t>
            </a:r>
          </a:p>
          <a:p>
            <a:pPr algn="ctr">
              <a:spcBef>
                <a:spcPct val="50000"/>
              </a:spcBef>
            </a:pPr>
            <a:r>
              <a:rPr lang="fr-FR"/>
              <a:t>Atelier éducatif</a:t>
            </a:r>
          </a:p>
        </p:txBody>
      </p:sp>
      <p:sp>
        <p:nvSpPr>
          <p:cNvPr id="401419" name="Text Box 11"/>
          <p:cNvSpPr txBox="1">
            <a:spLocks noChangeArrowheads="1"/>
          </p:cNvSpPr>
          <p:nvPr/>
        </p:nvSpPr>
        <p:spPr bwMode="auto">
          <a:xfrm>
            <a:off x="5364163" y="6237288"/>
            <a:ext cx="2808287" cy="346075"/>
          </a:xfrm>
          <a:prstGeom prst="rect">
            <a:avLst/>
          </a:prstGeom>
          <a:solidFill>
            <a:schemeClr val="accent1"/>
          </a:solidFill>
          <a:ln w="9525">
            <a:solidFill>
              <a:schemeClr val="tx1"/>
            </a:solidFill>
            <a:miter lim="800000"/>
            <a:headEnd/>
            <a:tailEnd/>
          </a:ln>
          <a:effectLst/>
        </p:spPr>
        <p:txBody>
          <a:bodyPr>
            <a:spAutoFit/>
          </a:bodyPr>
          <a:lstStyle/>
          <a:p>
            <a:pPr algn="ctr">
              <a:spcBef>
                <a:spcPct val="50000"/>
              </a:spcBef>
            </a:pPr>
            <a:r>
              <a:rPr lang="fr-FR" sz="1600"/>
              <a:t>Visite de contrôle à 6 mois</a:t>
            </a:r>
          </a:p>
        </p:txBody>
      </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60" name="Rectangle 4"/>
          <p:cNvSpPr>
            <a:spLocks noGrp="1" noChangeArrowheads="1"/>
          </p:cNvSpPr>
          <p:nvPr>
            <p:ph type="title"/>
          </p:nvPr>
        </p:nvSpPr>
        <p:spPr>
          <a:xfrm>
            <a:off x="395288" y="274638"/>
            <a:ext cx="8435975" cy="1143000"/>
          </a:xfrm>
        </p:spPr>
        <p:txBody>
          <a:bodyPr/>
          <a:lstStyle/>
          <a:p>
            <a:r>
              <a:rPr lang="fr-FR" sz="4000"/>
              <a:t>Augmentation progressive d’activité et diversification des « adresseurs »</a:t>
            </a:r>
          </a:p>
        </p:txBody>
      </p:sp>
      <p:graphicFrame>
        <p:nvGraphicFramePr>
          <p:cNvPr id="429061" name="Object 5"/>
          <p:cNvGraphicFramePr>
            <a:graphicFrameLocks noGrp="1" noChangeAspect="1"/>
          </p:cNvGraphicFramePr>
          <p:nvPr>
            <p:ph sz="half" idx="1"/>
          </p:nvPr>
        </p:nvGraphicFramePr>
        <p:xfrm>
          <a:off x="227013" y="1600200"/>
          <a:ext cx="4268787" cy="4781550"/>
        </p:xfrm>
        <a:graphic>
          <a:graphicData uri="http://schemas.openxmlformats.org/presentationml/2006/ole">
            <mc:AlternateContent xmlns:mc="http://schemas.openxmlformats.org/markup-compatibility/2006">
              <mc:Choice xmlns:v="urn:schemas-microsoft-com:vml" Requires="v">
                <p:oleObj spid="_x0000_s100371" name="Graphique" r:id="rId3" imgW="4038585" imgH="4524357" progId="MSGraph.Chart.8">
                  <p:embed followColorScheme="full"/>
                </p:oleObj>
              </mc:Choice>
              <mc:Fallback>
                <p:oleObj name="Graphique" r:id="rId3" imgW="4038585" imgH="4524357" progId="MSGraph.Chart.8">
                  <p:embed followColorScheme="full"/>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013" y="1600200"/>
                        <a:ext cx="4268787" cy="4781550"/>
                      </a:xfrm>
                      <a:prstGeom prst="rect">
                        <a:avLst/>
                      </a:prstGeom>
                      <a:noFill/>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pic>
                </p:oleObj>
              </mc:Fallback>
            </mc:AlternateContent>
          </a:graphicData>
        </a:graphic>
      </p:graphicFrame>
      <p:sp>
        <p:nvSpPr>
          <p:cNvPr id="429063" name="Line 7"/>
          <p:cNvSpPr>
            <a:spLocks noChangeShapeType="1"/>
          </p:cNvSpPr>
          <p:nvPr/>
        </p:nvSpPr>
        <p:spPr bwMode="auto">
          <a:xfrm flipV="1">
            <a:off x="1692275" y="2636838"/>
            <a:ext cx="1943100" cy="1944687"/>
          </a:xfrm>
          <a:prstGeom prst="line">
            <a:avLst/>
          </a:prstGeom>
          <a:noFill/>
          <a:ln w="63500">
            <a:solidFill>
              <a:srgbClr val="FF0000"/>
            </a:solidFill>
            <a:round/>
            <a:headEnd/>
            <a:tailEnd type="triangle" w="med" len="med"/>
          </a:ln>
          <a:effectLst/>
        </p:spPr>
        <p:txBody>
          <a:bodyPr/>
          <a:lstStyle/>
          <a:p>
            <a:endParaRPr lang="fr-FR"/>
          </a:p>
        </p:txBody>
      </p:sp>
      <p:sp>
        <p:nvSpPr>
          <p:cNvPr id="429077" name="Text Box 21"/>
          <p:cNvSpPr txBox="1">
            <a:spLocks noChangeArrowheads="1"/>
          </p:cNvSpPr>
          <p:nvPr/>
        </p:nvSpPr>
        <p:spPr bwMode="auto">
          <a:xfrm>
            <a:off x="755650" y="6308725"/>
            <a:ext cx="3313113" cy="366713"/>
          </a:xfrm>
          <a:prstGeom prst="rect">
            <a:avLst/>
          </a:prstGeom>
          <a:noFill/>
          <a:ln w="25400">
            <a:noFill/>
            <a:miter lim="800000"/>
            <a:headEnd/>
            <a:tailEnd/>
          </a:ln>
          <a:effectLst/>
        </p:spPr>
        <p:txBody>
          <a:bodyPr>
            <a:spAutoFit/>
          </a:bodyPr>
          <a:lstStyle/>
          <a:p>
            <a:pPr>
              <a:spcBef>
                <a:spcPct val="50000"/>
              </a:spcBef>
            </a:pPr>
            <a:r>
              <a:rPr lang="fr-FR"/>
              <a:t>Nombre de consultants par an</a:t>
            </a:r>
          </a:p>
        </p:txBody>
      </p:sp>
      <p:sp>
        <p:nvSpPr>
          <p:cNvPr id="429078" name="Text Box 22"/>
          <p:cNvSpPr txBox="1">
            <a:spLocks noChangeArrowheads="1"/>
          </p:cNvSpPr>
          <p:nvPr/>
        </p:nvSpPr>
        <p:spPr bwMode="auto">
          <a:xfrm>
            <a:off x="5867400" y="6237288"/>
            <a:ext cx="2592388" cy="366712"/>
          </a:xfrm>
          <a:prstGeom prst="rect">
            <a:avLst/>
          </a:prstGeom>
          <a:noFill/>
          <a:ln w="25400">
            <a:noFill/>
            <a:miter lim="800000"/>
            <a:headEnd/>
            <a:tailEnd/>
          </a:ln>
          <a:effectLst/>
        </p:spPr>
        <p:txBody>
          <a:bodyPr>
            <a:spAutoFit/>
          </a:bodyPr>
          <a:lstStyle/>
          <a:p>
            <a:pPr>
              <a:spcBef>
                <a:spcPct val="50000"/>
              </a:spcBef>
            </a:pPr>
            <a:r>
              <a:rPr lang="fr-FR"/>
              <a:t>« Adresseurs »</a:t>
            </a:r>
          </a:p>
        </p:txBody>
      </p:sp>
      <p:grpSp>
        <p:nvGrpSpPr>
          <p:cNvPr id="100355" name="Group 3"/>
          <p:cNvGrpSpPr>
            <a:grpSpLocks/>
          </p:cNvGrpSpPr>
          <p:nvPr/>
        </p:nvGrpSpPr>
        <p:grpSpPr bwMode="auto">
          <a:xfrm>
            <a:off x="4787900" y="1916113"/>
            <a:ext cx="4032250" cy="4464050"/>
            <a:chOff x="2908" y="999"/>
            <a:chExt cx="2540" cy="2812"/>
          </a:xfrm>
        </p:grpSpPr>
        <p:sp>
          <p:nvSpPr>
            <p:cNvPr id="100356" name="AutoShape 4"/>
            <p:cNvSpPr>
              <a:spLocks noChangeAspect="1" noChangeArrowheads="1" noTextEdit="1"/>
            </p:cNvSpPr>
            <p:nvPr/>
          </p:nvSpPr>
          <p:spPr bwMode="auto">
            <a:xfrm>
              <a:off x="2908" y="999"/>
              <a:ext cx="2540" cy="281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0357" name="_s100357"/>
            <p:cNvSpPr>
              <a:spLocks noChangeShapeType="1"/>
            </p:cNvSpPr>
            <p:nvPr/>
          </p:nvSpPr>
          <p:spPr bwMode="auto">
            <a:xfrm flipH="1" flipV="1">
              <a:off x="3655" y="2102"/>
              <a:ext cx="264" cy="153"/>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fr-FR"/>
            </a:p>
          </p:txBody>
        </p:sp>
        <p:sp>
          <p:nvSpPr>
            <p:cNvPr id="100358" name="_s100358"/>
            <p:cNvSpPr>
              <a:spLocks noChangeArrowheads="1"/>
            </p:cNvSpPr>
            <p:nvPr/>
          </p:nvSpPr>
          <p:spPr bwMode="auto">
            <a:xfrm>
              <a:off x="3092" y="1651"/>
              <a:ext cx="603" cy="603"/>
            </a:xfrm>
            <a:prstGeom prst="ellipse">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Médecins</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spécialistes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libéraux</a:t>
              </a:r>
            </a:p>
          </p:txBody>
        </p:sp>
        <p:sp>
          <p:nvSpPr>
            <p:cNvPr id="100359" name="_s100359"/>
            <p:cNvSpPr>
              <a:spLocks noChangeShapeType="1"/>
            </p:cNvSpPr>
            <p:nvPr/>
          </p:nvSpPr>
          <p:spPr bwMode="auto">
            <a:xfrm flipH="1">
              <a:off x="3655" y="2554"/>
              <a:ext cx="264" cy="152"/>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fr-FR"/>
            </a:p>
          </p:txBody>
        </p:sp>
        <p:sp>
          <p:nvSpPr>
            <p:cNvPr id="100360" name="_s100360"/>
            <p:cNvSpPr>
              <a:spLocks noChangeArrowheads="1"/>
            </p:cNvSpPr>
            <p:nvPr/>
          </p:nvSpPr>
          <p:spPr bwMode="auto">
            <a:xfrm>
              <a:off x="3093" y="2557"/>
              <a:ext cx="603" cy="603"/>
            </a:xfrm>
            <a:prstGeom prst="ellipse">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Médecins</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coordonnateurs</a:t>
              </a:r>
            </a:p>
          </p:txBody>
        </p:sp>
        <p:sp>
          <p:nvSpPr>
            <p:cNvPr id="100361" name="_s100361"/>
            <p:cNvSpPr>
              <a:spLocks noChangeShapeType="1"/>
            </p:cNvSpPr>
            <p:nvPr/>
          </p:nvSpPr>
          <p:spPr bwMode="auto">
            <a:xfrm>
              <a:off x="4178" y="2704"/>
              <a:ext cx="0" cy="304"/>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fr-FR"/>
            </a:p>
          </p:txBody>
        </p:sp>
        <p:sp>
          <p:nvSpPr>
            <p:cNvPr id="100362" name="_s100362"/>
            <p:cNvSpPr>
              <a:spLocks noChangeArrowheads="1"/>
            </p:cNvSpPr>
            <p:nvPr/>
          </p:nvSpPr>
          <p:spPr bwMode="auto">
            <a:xfrm>
              <a:off x="3878" y="3009"/>
              <a:ext cx="603" cy="603"/>
            </a:xfrm>
            <a:prstGeom prst="ellipse">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De lui-même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Famille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Proches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voisins</a:t>
              </a:r>
            </a:p>
          </p:txBody>
        </p:sp>
        <p:sp>
          <p:nvSpPr>
            <p:cNvPr id="100363" name="_s100363"/>
            <p:cNvSpPr>
              <a:spLocks noChangeShapeType="1"/>
            </p:cNvSpPr>
            <p:nvPr/>
          </p:nvSpPr>
          <p:spPr bwMode="auto">
            <a:xfrm>
              <a:off x="4438" y="2554"/>
              <a:ext cx="263" cy="152"/>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fr-FR"/>
            </a:p>
          </p:txBody>
        </p:sp>
        <p:sp>
          <p:nvSpPr>
            <p:cNvPr id="100364" name="_s100364"/>
            <p:cNvSpPr>
              <a:spLocks noChangeArrowheads="1"/>
            </p:cNvSpPr>
            <p:nvPr/>
          </p:nvSpPr>
          <p:spPr bwMode="auto">
            <a:xfrm>
              <a:off x="4662" y="2555"/>
              <a:ext cx="603" cy="603"/>
            </a:xfrm>
            <a:prstGeom prst="ellipse">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Filière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Gériatrique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EMG</a:t>
              </a:r>
            </a:p>
          </p:txBody>
        </p:sp>
        <p:sp>
          <p:nvSpPr>
            <p:cNvPr id="100365" name="_s100365"/>
            <p:cNvSpPr>
              <a:spLocks noChangeShapeType="1"/>
            </p:cNvSpPr>
            <p:nvPr/>
          </p:nvSpPr>
          <p:spPr bwMode="auto">
            <a:xfrm flipV="1">
              <a:off x="4438" y="2102"/>
              <a:ext cx="263" cy="152"/>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fr-FR"/>
            </a:p>
          </p:txBody>
        </p:sp>
        <p:sp>
          <p:nvSpPr>
            <p:cNvPr id="100366" name="_s100366"/>
            <p:cNvSpPr>
              <a:spLocks noChangeArrowheads="1"/>
            </p:cNvSpPr>
            <p:nvPr/>
          </p:nvSpPr>
          <p:spPr bwMode="auto">
            <a:xfrm>
              <a:off x="4661" y="1650"/>
              <a:ext cx="603" cy="603"/>
            </a:xfrm>
            <a:prstGeom prst="ellipse">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Médecins</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Spécialistes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Hospitaliers</a:t>
              </a:r>
            </a:p>
          </p:txBody>
        </p:sp>
        <p:sp>
          <p:nvSpPr>
            <p:cNvPr id="100367" name="_s100367"/>
            <p:cNvSpPr>
              <a:spLocks noChangeShapeType="1"/>
            </p:cNvSpPr>
            <p:nvPr/>
          </p:nvSpPr>
          <p:spPr bwMode="auto">
            <a:xfrm flipV="1">
              <a:off x="4178" y="1800"/>
              <a:ext cx="0" cy="304"/>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fr-FR"/>
            </a:p>
          </p:txBody>
        </p:sp>
        <p:sp>
          <p:nvSpPr>
            <p:cNvPr id="100368" name="_s100368"/>
            <p:cNvSpPr>
              <a:spLocks noChangeArrowheads="1"/>
            </p:cNvSpPr>
            <p:nvPr/>
          </p:nvSpPr>
          <p:spPr bwMode="auto">
            <a:xfrm>
              <a:off x="3877" y="1198"/>
              <a:ext cx="603" cy="603"/>
            </a:xfrm>
            <a:prstGeom prst="ellipse">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Médecins</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généralistes</a:t>
              </a:r>
            </a:p>
          </p:txBody>
        </p:sp>
        <p:sp>
          <p:nvSpPr>
            <p:cNvPr id="100369" name="_s100369"/>
            <p:cNvSpPr>
              <a:spLocks noChangeArrowheads="1"/>
            </p:cNvSpPr>
            <p:nvPr/>
          </p:nvSpPr>
          <p:spPr bwMode="auto">
            <a:xfrm>
              <a:off x="3877" y="2104"/>
              <a:ext cx="603" cy="603"/>
            </a:xfrm>
            <a:prstGeom prst="ellipse">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Arial" charset="0"/>
                  <a:ea typeface="ＭＳ Ｐゴシック" charset="0"/>
                </a:rPr>
                <a:t>HdJ Chute</a:t>
              </a:r>
            </a:p>
          </p:txBody>
        </p:sp>
      </p:gr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2"/>
          <p:cNvSpPr>
            <a:spLocks noGrp="1" noChangeArrowheads="1"/>
          </p:cNvSpPr>
          <p:nvPr>
            <p:ph type="title"/>
          </p:nvPr>
        </p:nvSpPr>
        <p:spPr/>
        <p:txBody>
          <a:bodyPr/>
          <a:lstStyle/>
          <a:p>
            <a:r>
              <a:rPr lang="fr-FR"/>
              <a:t>Evaluation standardisée</a:t>
            </a:r>
          </a:p>
        </p:txBody>
      </p:sp>
      <p:sp>
        <p:nvSpPr>
          <p:cNvPr id="417795" name="Rectangle 3"/>
          <p:cNvSpPr>
            <a:spLocks noGrp="1" noChangeArrowheads="1"/>
          </p:cNvSpPr>
          <p:nvPr>
            <p:ph type="body" idx="1"/>
          </p:nvPr>
        </p:nvSpPr>
        <p:spPr>
          <a:xfrm>
            <a:off x="457200" y="1484313"/>
            <a:ext cx="8229600" cy="4525962"/>
          </a:xfrm>
        </p:spPr>
        <p:txBody>
          <a:bodyPr/>
          <a:lstStyle/>
          <a:p>
            <a:pPr>
              <a:lnSpc>
                <a:spcPct val="90000"/>
              </a:lnSpc>
            </a:pPr>
            <a:r>
              <a:rPr lang="fr-FR"/>
              <a:t>Cahier de recueil des données</a:t>
            </a:r>
          </a:p>
          <a:p>
            <a:pPr>
              <a:lnSpc>
                <a:spcPct val="90000"/>
              </a:lnSpc>
            </a:pPr>
            <a:r>
              <a:rPr lang="fr-FR"/>
              <a:t>Interrogatoire du patient et de l’entourage</a:t>
            </a:r>
          </a:p>
          <a:p>
            <a:pPr>
              <a:lnSpc>
                <a:spcPct val="90000"/>
              </a:lnSpc>
            </a:pPr>
            <a:r>
              <a:rPr lang="fr-FR"/>
              <a:t>Examen physique analytique</a:t>
            </a:r>
          </a:p>
          <a:p>
            <a:pPr>
              <a:lnSpc>
                <a:spcPct val="90000"/>
              </a:lnSpc>
            </a:pPr>
            <a:r>
              <a:rPr lang="fr-FR"/>
              <a:t>Examen fonctionnel</a:t>
            </a:r>
          </a:p>
          <a:p>
            <a:pPr>
              <a:lnSpc>
                <a:spcPct val="90000"/>
              </a:lnSpc>
            </a:pPr>
            <a:r>
              <a:rPr lang="fr-FR"/>
              <a:t>Evaluation environnementale</a:t>
            </a:r>
          </a:p>
          <a:p>
            <a:pPr>
              <a:lnSpc>
                <a:spcPct val="90000"/>
              </a:lnSpc>
            </a:pPr>
            <a:r>
              <a:rPr lang="fr-FR"/>
              <a:t>Utilisation d’outils standardisés: MMS, ADL, Get-up and Go Test, station monopodale…</a:t>
            </a:r>
          </a:p>
          <a:p>
            <a:pPr>
              <a:lnSpc>
                <a:spcPct val="90000"/>
              </a:lnSpc>
            </a:pPr>
            <a:r>
              <a:rPr lang="fr-FR"/>
              <a:t>Saisie informatique des données sur un fichier excel</a:t>
            </a:r>
          </a:p>
        </p:txBody>
      </p:sp>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p:txBody>
          <a:bodyPr/>
          <a:lstStyle/>
          <a:p>
            <a:r>
              <a:rPr lang="fr-FR" sz="4000"/>
              <a:t>Le cahier s’est enrichi de nouveaux outils comme la Short FES 1</a:t>
            </a:r>
          </a:p>
        </p:txBody>
      </p:sp>
      <p:pic>
        <p:nvPicPr>
          <p:cNvPr id="431108" name="Picture 4"/>
          <p:cNvPicPr>
            <a:picLocks noGrp="1" noChangeAspect="1" noChangeArrowheads="1"/>
          </p:cNvPicPr>
          <p:nvPr>
            <p:ph type="body" idx="1"/>
          </p:nvPr>
        </p:nvPicPr>
        <p:blipFill>
          <a:blip r:embed="rId3" cstate="print"/>
          <a:srcRect/>
          <a:stretch>
            <a:fillRect/>
          </a:stretch>
        </p:blipFill>
        <p:spPr>
          <a:xfrm>
            <a:off x="755650" y="1700213"/>
            <a:ext cx="7705725" cy="4467225"/>
          </a:xfrm>
          <a:solidFill>
            <a:schemeClr val="tx1"/>
          </a:solidFill>
          <a:ln/>
        </p:spPr>
      </p:pic>
      <p:sp>
        <p:nvSpPr>
          <p:cNvPr id="431109" name="Text Box 5"/>
          <p:cNvSpPr txBox="1">
            <a:spLocks noChangeArrowheads="1"/>
          </p:cNvSpPr>
          <p:nvPr/>
        </p:nvSpPr>
        <p:spPr bwMode="auto">
          <a:xfrm>
            <a:off x="4140200" y="6381750"/>
            <a:ext cx="5003800" cy="366713"/>
          </a:xfrm>
          <a:prstGeom prst="rect">
            <a:avLst/>
          </a:prstGeom>
          <a:noFill/>
          <a:ln w="25400">
            <a:noFill/>
            <a:miter lim="800000"/>
            <a:headEnd/>
            <a:tailEnd/>
          </a:ln>
          <a:effectLst/>
        </p:spPr>
        <p:txBody>
          <a:bodyPr>
            <a:spAutoFit/>
          </a:bodyPr>
          <a:lstStyle/>
          <a:p>
            <a:pPr>
              <a:spcBef>
                <a:spcPct val="50000"/>
              </a:spcBef>
            </a:pPr>
            <a:r>
              <a:rPr lang="fr-FR">
                <a:solidFill>
                  <a:srgbClr val="00FF00"/>
                </a:solidFill>
              </a:rPr>
              <a:t>Gertrudis I, et al. </a:t>
            </a:r>
            <a:r>
              <a:rPr lang="en-US" i="1">
                <a:solidFill>
                  <a:srgbClr val="00FF00"/>
                </a:solidFill>
              </a:rPr>
              <a:t>Age Ageing</a:t>
            </a:r>
            <a:r>
              <a:rPr lang="en-US">
                <a:solidFill>
                  <a:srgbClr val="00FF00"/>
                </a:solidFill>
              </a:rPr>
              <a:t> 2008;37: 45-50.</a:t>
            </a:r>
            <a:endParaRPr lang="fr-FR">
              <a:solidFill>
                <a:srgbClr val="00FF00"/>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p:cNvSpPr>
            <a:spLocks noGrp="1" noChangeArrowheads="1"/>
          </p:cNvSpPr>
          <p:nvPr>
            <p:ph type="title"/>
          </p:nvPr>
        </p:nvSpPr>
        <p:spPr/>
        <p:txBody>
          <a:bodyPr/>
          <a:lstStyle/>
          <a:p>
            <a:r>
              <a:rPr lang="fr-FR" sz="3200"/>
              <a:t>Le cahier s’est enrichi de nouveaux outils comme la Life Space Assessment</a:t>
            </a:r>
          </a:p>
        </p:txBody>
      </p:sp>
      <p:pic>
        <p:nvPicPr>
          <p:cNvPr id="432133" name="Picture 5"/>
          <p:cNvPicPr>
            <a:picLocks noChangeAspect="1" noChangeArrowheads="1"/>
          </p:cNvPicPr>
          <p:nvPr/>
        </p:nvPicPr>
        <p:blipFill>
          <a:blip r:embed="rId2" cstate="print"/>
          <a:srcRect/>
          <a:stretch>
            <a:fillRect/>
          </a:stretch>
        </p:blipFill>
        <p:spPr bwMode="auto">
          <a:xfrm>
            <a:off x="250825" y="1716088"/>
            <a:ext cx="4189413" cy="3729037"/>
          </a:xfrm>
          <a:prstGeom prst="rect">
            <a:avLst/>
          </a:prstGeom>
          <a:noFill/>
          <a:ln w="25400">
            <a:noFill/>
            <a:miter lim="800000"/>
            <a:headEnd/>
            <a:tailEnd/>
          </a:ln>
          <a:effectLst/>
        </p:spPr>
      </p:pic>
      <p:pic>
        <p:nvPicPr>
          <p:cNvPr id="432137" name="Picture 9"/>
          <p:cNvPicPr>
            <a:picLocks noGrp="1" noChangeAspect="1" noChangeArrowheads="1"/>
          </p:cNvPicPr>
          <p:nvPr>
            <p:ph type="body" sz="half" idx="2"/>
          </p:nvPr>
        </p:nvPicPr>
        <p:blipFill>
          <a:blip r:embed="rId3" cstate="print"/>
          <a:srcRect/>
          <a:stretch>
            <a:fillRect/>
          </a:stretch>
        </p:blipFill>
        <p:spPr>
          <a:xfrm>
            <a:off x="4648200" y="2346325"/>
            <a:ext cx="4316413" cy="4035425"/>
          </a:xfrm>
          <a:noFill/>
          <a:ln/>
        </p:spPr>
      </p:pic>
      <p:sp>
        <p:nvSpPr>
          <p:cNvPr id="432138" name="Text Box 10"/>
          <p:cNvSpPr txBox="1">
            <a:spLocks noChangeArrowheads="1"/>
          </p:cNvSpPr>
          <p:nvPr/>
        </p:nvSpPr>
        <p:spPr bwMode="auto">
          <a:xfrm>
            <a:off x="323850" y="5661025"/>
            <a:ext cx="4032250" cy="1054100"/>
          </a:xfrm>
          <a:prstGeom prst="rect">
            <a:avLst/>
          </a:prstGeom>
          <a:noFill/>
          <a:ln w="25400">
            <a:noFill/>
            <a:miter lim="800000"/>
            <a:headEnd/>
            <a:tailEnd/>
          </a:ln>
          <a:effectLst/>
        </p:spPr>
        <p:txBody>
          <a:bodyPr>
            <a:spAutoFit/>
          </a:bodyPr>
          <a:lstStyle/>
          <a:p>
            <a:pPr>
              <a:spcBef>
                <a:spcPct val="50000"/>
              </a:spcBef>
            </a:pPr>
            <a:r>
              <a:rPr lang="en-US">
                <a:solidFill>
                  <a:srgbClr val="00FF00"/>
                </a:solidFill>
              </a:rPr>
              <a:t>Baker PS, et al. </a:t>
            </a:r>
            <a:r>
              <a:rPr lang="en-US" i="1">
                <a:solidFill>
                  <a:srgbClr val="00FF00"/>
                </a:solidFill>
              </a:rPr>
              <a:t>J Am Geriatr Soc</a:t>
            </a:r>
            <a:r>
              <a:rPr lang="en-US">
                <a:solidFill>
                  <a:srgbClr val="00FF00"/>
                </a:solidFill>
              </a:rPr>
              <a:t> 2003; 51:1610-1614.</a:t>
            </a:r>
          </a:p>
          <a:p>
            <a:pPr>
              <a:spcBef>
                <a:spcPct val="50000"/>
              </a:spcBef>
            </a:pPr>
            <a:endParaRPr lang="fr-F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lstStyle/>
          <a:p>
            <a:r>
              <a:rPr lang="fr-FR"/>
              <a:t>Médicaments</a:t>
            </a:r>
          </a:p>
        </p:txBody>
      </p:sp>
      <p:sp>
        <p:nvSpPr>
          <p:cNvPr id="370691" name="Rectangle 3"/>
          <p:cNvSpPr>
            <a:spLocks noGrp="1" noChangeArrowheads="1"/>
          </p:cNvSpPr>
          <p:nvPr>
            <p:ph type="body" sz="half" idx="1"/>
          </p:nvPr>
        </p:nvSpPr>
        <p:spPr>
          <a:xfrm>
            <a:off x="250825" y="1700213"/>
            <a:ext cx="4681538" cy="4392612"/>
          </a:xfrm>
        </p:spPr>
        <p:txBody>
          <a:bodyPr/>
          <a:lstStyle/>
          <a:p>
            <a:pPr marL="609600" indent="-609600"/>
            <a:r>
              <a:rPr lang="fr-FR" sz="2400"/>
              <a:t>541 consultants consécutifs</a:t>
            </a:r>
            <a:r>
              <a:rPr lang="fr-FR" altLang="zh-CN" sz="2400">
                <a:ea typeface="宋体" charset="-122"/>
              </a:rPr>
              <a:t> </a:t>
            </a:r>
          </a:p>
          <a:p>
            <a:pPr marL="609600" indent="-609600"/>
            <a:r>
              <a:rPr lang="fr-FR" altLang="zh-CN" sz="2400">
                <a:ea typeface="宋体" charset="-122"/>
              </a:rPr>
              <a:t>405 femmes (75%)</a:t>
            </a:r>
          </a:p>
          <a:p>
            <a:pPr marL="609600" indent="-609600"/>
            <a:r>
              <a:rPr lang="fr-FR" altLang="zh-CN" sz="2400">
                <a:ea typeface="宋体" charset="-122"/>
              </a:rPr>
              <a:t>âge = 80.6 ± 7.6 ans</a:t>
            </a:r>
          </a:p>
          <a:p>
            <a:pPr marL="609600" indent="-609600"/>
            <a:r>
              <a:rPr lang="fr-FR" altLang="zh-CN" sz="2400">
                <a:ea typeface="宋体" charset="-122"/>
              </a:rPr>
              <a:t>ADL /6 = 4,1 ± 1,3</a:t>
            </a:r>
          </a:p>
          <a:p>
            <a:pPr marL="609600" indent="-609600"/>
            <a:r>
              <a:rPr lang="fr-FR" altLang="zh-CN" sz="2400">
                <a:ea typeface="宋体" charset="-122"/>
              </a:rPr>
              <a:t>MMSE /30 = 24,1 ± 4,9</a:t>
            </a:r>
          </a:p>
          <a:p>
            <a:pPr marL="609600" indent="-609600"/>
            <a:r>
              <a:rPr lang="fr-FR" altLang="zh-CN" sz="2400">
                <a:ea typeface="宋体" charset="-122"/>
              </a:rPr>
              <a:t>nombre de chutes dans les 6 mois précédents = 3.1 ± 7.3 </a:t>
            </a:r>
          </a:p>
          <a:p>
            <a:pPr marL="609600" indent="-609600"/>
            <a:r>
              <a:rPr lang="fr-FR" altLang="zh-CN" sz="2400">
                <a:ea typeface="宋体" charset="-122"/>
              </a:rPr>
              <a:t>nombre de médicaments = 6.1 ± 3.1 par patient.</a:t>
            </a:r>
            <a:endParaRPr lang="fr-FR" sz="2400">
              <a:ea typeface="宋体" charset="-122"/>
            </a:endParaRPr>
          </a:p>
        </p:txBody>
      </p:sp>
      <p:pic>
        <p:nvPicPr>
          <p:cNvPr id="370692" name="Picture 4"/>
          <p:cNvPicPr>
            <a:picLocks noGrp="1" noChangeAspect="1" noChangeArrowheads="1"/>
          </p:cNvPicPr>
          <p:nvPr>
            <p:ph sz="half" idx="2"/>
          </p:nvPr>
        </p:nvPicPr>
        <p:blipFill>
          <a:blip r:embed="rId2" cstate="print"/>
          <a:srcRect/>
          <a:stretch>
            <a:fillRect/>
          </a:stretch>
        </p:blipFill>
        <p:spPr>
          <a:xfrm>
            <a:off x="5219700" y="2101850"/>
            <a:ext cx="3600450" cy="3414713"/>
          </a:xfrm>
          <a:ln/>
        </p:spPr>
      </p:pic>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a:xfrm>
            <a:off x="457200" y="274638"/>
            <a:ext cx="8229600" cy="922337"/>
          </a:xfrm>
        </p:spPr>
        <p:txBody>
          <a:bodyPr/>
          <a:lstStyle/>
          <a:p>
            <a:r>
              <a:rPr lang="fr-FR"/>
              <a:t>Médicaments</a:t>
            </a:r>
          </a:p>
        </p:txBody>
      </p:sp>
      <p:sp>
        <p:nvSpPr>
          <p:cNvPr id="390147" name="Rectangle 3"/>
          <p:cNvSpPr>
            <a:spLocks noGrp="1" noChangeArrowheads="1"/>
          </p:cNvSpPr>
          <p:nvPr>
            <p:ph type="body" sz="half" idx="1"/>
          </p:nvPr>
        </p:nvSpPr>
        <p:spPr>
          <a:xfrm>
            <a:off x="533400" y="1341438"/>
            <a:ext cx="5191125" cy="4967287"/>
          </a:xfrm>
        </p:spPr>
        <p:txBody>
          <a:bodyPr/>
          <a:lstStyle/>
          <a:p>
            <a:pPr>
              <a:lnSpc>
                <a:spcPct val="90000"/>
              </a:lnSpc>
            </a:pPr>
            <a:r>
              <a:rPr lang="fr-FR" sz="2400"/>
              <a:t>541 consultants consécutifs</a:t>
            </a:r>
            <a:endParaRPr lang="fr-FR" altLang="zh-CN" sz="2800">
              <a:ea typeface="宋体" charset="-122"/>
            </a:endParaRPr>
          </a:p>
          <a:p>
            <a:pPr>
              <a:lnSpc>
                <a:spcPct val="90000"/>
              </a:lnSpc>
            </a:pPr>
            <a:r>
              <a:rPr lang="fr-FR" altLang="zh-CN" sz="2400">
                <a:ea typeface="宋体" charset="-122"/>
              </a:rPr>
              <a:t>360 (58.6 %) patients prenaient au moins un médicament potentiellement inapproprié selon la liste de Beers et 347 (64.4 %) patients selon la liste française de Laroche.</a:t>
            </a:r>
          </a:p>
          <a:p>
            <a:pPr lvl="1">
              <a:lnSpc>
                <a:spcPct val="90000"/>
              </a:lnSpc>
            </a:pPr>
            <a:r>
              <a:rPr lang="fr-FR" altLang="zh-CN" sz="2400">
                <a:solidFill>
                  <a:srgbClr val="FF3300"/>
                </a:solidFill>
                <a:ea typeface="宋体" charset="-122"/>
              </a:rPr>
              <a:t>Vasodilatateurs cérébraux 252 (46,7%)</a:t>
            </a:r>
            <a:r>
              <a:rPr lang="fr-FR" altLang="zh-CN" sz="2000">
                <a:ea typeface="宋体" charset="-122"/>
              </a:rPr>
              <a:t> </a:t>
            </a:r>
          </a:p>
          <a:p>
            <a:pPr>
              <a:lnSpc>
                <a:spcPct val="90000"/>
              </a:lnSpc>
            </a:pPr>
            <a:r>
              <a:rPr lang="fr-FR" altLang="zh-CN" sz="2400">
                <a:ea typeface="宋体" charset="-122"/>
              </a:rPr>
              <a:t>300 (55.5%) prenaient au moins un psychotrope (en moyenne 1.6 +/- 0.9 psychotrope par patient).</a:t>
            </a:r>
          </a:p>
          <a:p>
            <a:pPr lvl="1">
              <a:lnSpc>
                <a:spcPct val="90000"/>
              </a:lnSpc>
            </a:pPr>
            <a:r>
              <a:rPr lang="fr-FR" sz="2400">
                <a:solidFill>
                  <a:srgbClr val="FF3300"/>
                </a:solidFill>
              </a:rPr>
              <a:t>Benzodiazépines 193 (35,7%)</a:t>
            </a:r>
            <a:r>
              <a:rPr lang="fr-FR" sz="2000" b="1"/>
              <a:t> </a:t>
            </a:r>
          </a:p>
        </p:txBody>
      </p:sp>
      <p:graphicFrame>
        <p:nvGraphicFramePr>
          <p:cNvPr id="390148" name="Object 4"/>
          <p:cNvGraphicFramePr>
            <a:graphicFrameLocks noGrp="1" noChangeAspect="1"/>
          </p:cNvGraphicFramePr>
          <p:nvPr>
            <p:ph sz="half" idx="2"/>
          </p:nvPr>
        </p:nvGraphicFramePr>
        <p:xfrm>
          <a:off x="5902325" y="2060575"/>
          <a:ext cx="2674938" cy="3168650"/>
        </p:xfrm>
        <a:graphic>
          <a:graphicData uri="http://schemas.openxmlformats.org/presentationml/2006/ole">
            <mc:AlternateContent xmlns:mc="http://schemas.openxmlformats.org/markup-compatibility/2006">
              <mc:Choice xmlns:v="urn:schemas-microsoft-com:vml" Requires="v">
                <p:oleObj spid="_x0000_s101380" name="Graphique" r:id="rId4" imgW="4038585" imgH="2190781" progId="MSGraph.Chart.8">
                  <p:embed followColorScheme="full"/>
                </p:oleObj>
              </mc:Choice>
              <mc:Fallback>
                <p:oleObj name="Graphique" r:id="rId4" imgW="4038585" imgH="2190781"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2325" y="2060575"/>
                        <a:ext cx="2674938" cy="316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90149" name="Text Box 5"/>
          <p:cNvSpPr txBox="1">
            <a:spLocks noChangeArrowheads="1"/>
          </p:cNvSpPr>
          <p:nvPr/>
        </p:nvSpPr>
        <p:spPr bwMode="auto">
          <a:xfrm>
            <a:off x="5938838" y="4948238"/>
            <a:ext cx="2736850" cy="641350"/>
          </a:xfrm>
          <a:prstGeom prst="rect">
            <a:avLst/>
          </a:prstGeom>
          <a:noFill/>
          <a:ln w="9525">
            <a:noFill/>
            <a:miter lim="800000"/>
            <a:headEnd/>
            <a:tailEnd/>
          </a:ln>
          <a:effectLst/>
        </p:spPr>
        <p:txBody>
          <a:bodyPr>
            <a:spAutoFit/>
          </a:bodyPr>
          <a:lstStyle/>
          <a:p>
            <a:pPr eaLnBrk="0" hangingPunct="0">
              <a:spcBef>
                <a:spcPct val="50000"/>
              </a:spcBef>
            </a:pPr>
            <a:r>
              <a:rPr lang="fr-FR" b="1">
                <a:ea typeface="MS PGothic" pitchFamily="34" charset="-128"/>
              </a:rPr>
              <a:t>Nombre de psychotropes / patient</a:t>
            </a:r>
          </a:p>
        </p:txBody>
      </p:sp>
      <p:sp>
        <p:nvSpPr>
          <p:cNvPr id="390150" name="Text Box 6"/>
          <p:cNvSpPr txBox="1">
            <a:spLocks noChangeArrowheads="1"/>
          </p:cNvSpPr>
          <p:nvPr/>
        </p:nvSpPr>
        <p:spPr bwMode="auto">
          <a:xfrm>
            <a:off x="5148263" y="6021388"/>
            <a:ext cx="3816350" cy="549275"/>
          </a:xfrm>
          <a:prstGeom prst="rect">
            <a:avLst/>
          </a:prstGeom>
          <a:noFill/>
          <a:ln w="9525">
            <a:noFill/>
            <a:miter lim="800000"/>
            <a:headEnd/>
            <a:tailEnd/>
          </a:ln>
          <a:effectLst/>
        </p:spPr>
        <p:txBody>
          <a:bodyPr>
            <a:spAutoFit/>
          </a:bodyPr>
          <a:lstStyle/>
          <a:p>
            <a:pPr eaLnBrk="0" hangingPunct="0">
              <a:spcBef>
                <a:spcPct val="50000"/>
              </a:spcBef>
            </a:pPr>
            <a:r>
              <a:rPr lang="fr-FR" sz="1200">
                <a:solidFill>
                  <a:srgbClr val="00FF00"/>
                </a:solidFill>
                <a:ea typeface="MS PGothic" pitchFamily="34" charset="-128"/>
              </a:rPr>
              <a:t>Laroche ML et al. </a:t>
            </a:r>
            <a:r>
              <a:rPr lang="fr-FR" sz="1200" i="1">
                <a:solidFill>
                  <a:srgbClr val="00FF00"/>
                </a:solidFill>
                <a:ea typeface="MS PGothic" pitchFamily="34" charset="-128"/>
              </a:rPr>
              <a:t>Rev Med Interne.</a:t>
            </a:r>
            <a:r>
              <a:rPr lang="fr-FR" sz="1200">
                <a:solidFill>
                  <a:srgbClr val="00FF00"/>
                </a:solidFill>
                <a:ea typeface="MS PGothic" pitchFamily="34" charset="-128"/>
              </a:rPr>
              <a:t> 2009;30:592-601</a:t>
            </a:r>
          </a:p>
          <a:p>
            <a:pPr eaLnBrk="0" hangingPunct="0">
              <a:spcBef>
                <a:spcPct val="50000"/>
              </a:spcBef>
            </a:pPr>
            <a:r>
              <a:rPr lang="fr-FR" sz="1200">
                <a:solidFill>
                  <a:srgbClr val="00FF00"/>
                </a:solidFill>
                <a:ea typeface="MS PGothic" pitchFamily="34" charset="-128"/>
              </a:rPr>
              <a:t>Fick DM et al. </a:t>
            </a:r>
            <a:r>
              <a:rPr lang="sv-SE" sz="1200" i="1">
                <a:solidFill>
                  <a:srgbClr val="00FF00"/>
                </a:solidFill>
                <a:ea typeface="MS PGothic" pitchFamily="34" charset="-128"/>
              </a:rPr>
              <a:t>Arch Intern Med.</a:t>
            </a:r>
            <a:r>
              <a:rPr lang="sv-SE" sz="1200">
                <a:solidFill>
                  <a:srgbClr val="00FF00"/>
                </a:solidFill>
                <a:ea typeface="MS PGothic" pitchFamily="34" charset="-128"/>
              </a:rPr>
              <a:t> 2003;163:2716-24.</a:t>
            </a:r>
            <a:endParaRPr lang="fr-FR" sz="1200">
              <a:solidFill>
                <a:srgbClr val="00FF00"/>
              </a:solidFill>
              <a:ea typeface="MS PGothic"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Grp="1" noChangeArrowheads="1"/>
          </p:cNvSpPr>
          <p:nvPr>
            <p:ph type="title"/>
          </p:nvPr>
        </p:nvSpPr>
        <p:spPr/>
        <p:txBody>
          <a:bodyPr/>
          <a:lstStyle/>
          <a:p>
            <a:r>
              <a:rPr lang="fr-FR" sz="4000"/>
              <a:t>Prise en charge de l’ostéoporose</a:t>
            </a:r>
          </a:p>
        </p:txBody>
      </p:sp>
      <p:sp>
        <p:nvSpPr>
          <p:cNvPr id="396291" name="Rectangle 3"/>
          <p:cNvSpPr>
            <a:spLocks noGrp="1" noChangeArrowheads="1"/>
          </p:cNvSpPr>
          <p:nvPr>
            <p:ph type="body" idx="1"/>
          </p:nvPr>
        </p:nvSpPr>
        <p:spPr>
          <a:xfrm>
            <a:off x="468313" y="1628775"/>
            <a:ext cx="8229600" cy="5113338"/>
          </a:xfrm>
        </p:spPr>
        <p:txBody>
          <a:bodyPr/>
          <a:lstStyle/>
          <a:p>
            <a:pPr>
              <a:lnSpc>
                <a:spcPct val="90000"/>
              </a:lnSpc>
              <a:spcBef>
                <a:spcPct val="0"/>
              </a:spcBef>
              <a:spcAft>
                <a:spcPct val="20000"/>
              </a:spcAft>
            </a:pPr>
            <a:r>
              <a:rPr lang="fr-FR" sz="2800"/>
              <a:t>A propos de 641consultants consécutifs </a:t>
            </a:r>
          </a:p>
          <a:p>
            <a:pPr>
              <a:lnSpc>
                <a:spcPct val="90000"/>
              </a:lnSpc>
              <a:spcBef>
                <a:spcPct val="0"/>
              </a:spcBef>
              <a:spcAft>
                <a:spcPct val="20000"/>
              </a:spcAft>
            </a:pPr>
            <a:r>
              <a:rPr lang="fr-FR" sz="2800"/>
              <a:t>263 (41%) avaient au moins 1 atcdt de fracture</a:t>
            </a:r>
          </a:p>
          <a:p>
            <a:pPr lvl="1">
              <a:lnSpc>
                <a:spcPct val="90000"/>
              </a:lnSpc>
              <a:spcBef>
                <a:spcPct val="0"/>
              </a:spcBef>
              <a:spcAft>
                <a:spcPct val="20000"/>
              </a:spcAft>
            </a:pPr>
            <a:r>
              <a:rPr lang="fr-FR"/>
              <a:t>85 avec atcdt de fracture du poignet</a:t>
            </a:r>
          </a:p>
          <a:p>
            <a:pPr lvl="1">
              <a:lnSpc>
                <a:spcPct val="90000"/>
              </a:lnSpc>
              <a:spcBef>
                <a:spcPct val="0"/>
              </a:spcBef>
              <a:spcAft>
                <a:spcPct val="20000"/>
              </a:spcAft>
            </a:pPr>
            <a:r>
              <a:rPr lang="fr-FR"/>
              <a:t>61 avec atcdt de fracture de hanche</a:t>
            </a:r>
          </a:p>
          <a:p>
            <a:pPr lvl="1">
              <a:lnSpc>
                <a:spcPct val="90000"/>
              </a:lnSpc>
              <a:spcBef>
                <a:spcPct val="0"/>
              </a:spcBef>
              <a:spcAft>
                <a:spcPct val="20000"/>
              </a:spcAft>
            </a:pPr>
            <a:r>
              <a:rPr lang="fr-FR"/>
              <a:t>56 avec atcdt de fracture vertébrale</a:t>
            </a:r>
          </a:p>
          <a:p>
            <a:pPr>
              <a:lnSpc>
                <a:spcPct val="90000"/>
              </a:lnSpc>
              <a:spcBef>
                <a:spcPct val="0"/>
              </a:spcBef>
              <a:spcAft>
                <a:spcPct val="20000"/>
              </a:spcAft>
            </a:pPr>
            <a:r>
              <a:rPr lang="fr-FR" sz="2800"/>
              <a:t>103 (16%) prenaient une ttt anti-ostéoporose</a:t>
            </a:r>
          </a:p>
          <a:p>
            <a:pPr lvl="1">
              <a:lnSpc>
                <a:spcPct val="90000"/>
              </a:lnSpc>
              <a:spcBef>
                <a:spcPct val="0"/>
              </a:spcBef>
              <a:spcAft>
                <a:spcPct val="20000"/>
              </a:spcAft>
            </a:pPr>
            <a:r>
              <a:rPr lang="fr-FR"/>
              <a:t>Calcium/vit D: 74</a:t>
            </a:r>
          </a:p>
          <a:p>
            <a:pPr lvl="1">
              <a:lnSpc>
                <a:spcPct val="90000"/>
              </a:lnSpc>
              <a:spcBef>
                <a:spcPct val="0"/>
              </a:spcBef>
              <a:spcAft>
                <a:spcPct val="20000"/>
              </a:spcAft>
            </a:pPr>
            <a:r>
              <a:rPr lang="fr-FR"/>
              <a:t>Biphosphonates: 38</a:t>
            </a:r>
          </a:p>
          <a:p>
            <a:pPr lvl="1">
              <a:lnSpc>
                <a:spcPct val="90000"/>
              </a:lnSpc>
              <a:spcBef>
                <a:spcPct val="0"/>
              </a:spcBef>
              <a:spcAft>
                <a:spcPct val="20000"/>
              </a:spcAft>
            </a:pPr>
            <a:r>
              <a:rPr lang="fr-FR"/>
              <a:t>Autres: 16</a:t>
            </a:r>
          </a:p>
          <a:p>
            <a:pPr>
              <a:lnSpc>
                <a:spcPct val="90000"/>
              </a:lnSpc>
              <a:spcBef>
                <a:spcPct val="0"/>
              </a:spcBef>
              <a:spcAft>
                <a:spcPct val="20000"/>
              </a:spcAft>
            </a:pPr>
            <a:endParaRPr lang="fr-FR" sz="280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p:cNvSpPr>
            <a:spLocks noGrp="1" noChangeArrowheads="1"/>
          </p:cNvSpPr>
          <p:nvPr>
            <p:ph type="title"/>
          </p:nvPr>
        </p:nvSpPr>
        <p:spPr/>
        <p:txBody>
          <a:bodyPr/>
          <a:lstStyle/>
          <a:p>
            <a:r>
              <a:rPr lang="fr-FR"/>
              <a:t>Peur de chuter</a:t>
            </a:r>
          </a:p>
        </p:txBody>
      </p:sp>
      <p:sp>
        <p:nvSpPr>
          <p:cNvPr id="414723" name="Rectangle 3"/>
          <p:cNvSpPr>
            <a:spLocks noGrp="1" noChangeArrowheads="1"/>
          </p:cNvSpPr>
          <p:nvPr>
            <p:ph type="body" idx="1"/>
          </p:nvPr>
        </p:nvSpPr>
        <p:spPr>
          <a:xfrm>
            <a:off x="457200" y="1412875"/>
            <a:ext cx="8229600" cy="2016125"/>
          </a:xfrm>
        </p:spPr>
        <p:txBody>
          <a:bodyPr/>
          <a:lstStyle/>
          <a:p>
            <a:pPr>
              <a:lnSpc>
                <a:spcPct val="90000"/>
              </a:lnSpc>
            </a:pPr>
            <a:r>
              <a:rPr lang="fr-FR" sz="2400"/>
              <a:t>635 consultants consécutifs</a:t>
            </a:r>
          </a:p>
          <a:p>
            <a:pPr>
              <a:lnSpc>
                <a:spcPct val="90000"/>
              </a:lnSpc>
            </a:pPr>
            <a:r>
              <a:rPr lang="fr-FR" sz="2400"/>
              <a:t>Peur de tomber: 502 (79%)</a:t>
            </a:r>
          </a:p>
          <a:p>
            <a:pPr>
              <a:lnSpc>
                <a:spcPct val="90000"/>
              </a:lnSpc>
            </a:pPr>
            <a:r>
              <a:rPr lang="fr-FR" sz="2400"/>
              <a:t>Facteurs associés: sexe féminin, aide technique de marche, nombre de chutes, station prolongée au sol, up and go test &gt; 20 sec, troubles de l’équilibre</a:t>
            </a:r>
          </a:p>
        </p:txBody>
      </p:sp>
      <p:pic>
        <p:nvPicPr>
          <p:cNvPr id="414724" name="Picture 4"/>
          <p:cNvPicPr>
            <a:picLocks noChangeAspect="1" noChangeArrowheads="1"/>
          </p:cNvPicPr>
          <p:nvPr/>
        </p:nvPicPr>
        <p:blipFill>
          <a:blip r:embed="rId2" cstate="print"/>
          <a:srcRect/>
          <a:stretch>
            <a:fillRect/>
          </a:stretch>
        </p:blipFill>
        <p:spPr bwMode="auto">
          <a:xfrm>
            <a:off x="0" y="3500438"/>
            <a:ext cx="4500563" cy="2787650"/>
          </a:xfrm>
          <a:prstGeom prst="rect">
            <a:avLst/>
          </a:prstGeom>
          <a:noFill/>
          <a:ln w="9525">
            <a:noFill/>
            <a:miter lim="800000"/>
            <a:headEnd/>
            <a:tailEnd/>
          </a:ln>
        </p:spPr>
      </p:pic>
      <p:pic>
        <p:nvPicPr>
          <p:cNvPr id="414725" name="Image 4"/>
          <p:cNvPicPr>
            <a:picLocks noChangeAspect="1" noChangeArrowheads="1"/>
          </p:cNvPicPr>
          <p:nvPr/>
        </p:nvPicPr>
        <p:blipFill>
          <a:blip r:embed="rId3" cstate="print"/>
          <a:srcRect/>
          <a:stretch>
            <a:fillRect/>
          </a:stretch>
        </p:blipFill>
        <p:spPr bwMode="auto">
          <a:xfrm>
            <a:off x="4572000" y="3500438"/>
            <a:ext cx="4572000" cy="2759075"/>
          </a:xfrm>
          <a:prstGeom prst="rect">
            <a:avLst/>
          </a:prstGeom>
          <a:noFill/>
          <a:ln w="9525">
            <a:noFill/>
            <a:miter lim="800000"/>
            <a:headEnd/>
            <a:tailEnd/>
          </a:ln>
        </p:spPr>
      </p:pic>
      <p:sp>
        <p:nvSpPr>
          <p:cNvPr id="414726" name="Text Box 6"/>
          <p:cNvSpPr txBox="1">
            <a:spLocks noChangeArrowheads="1"/>
          </p:cNvSpPr>
          <p:nvPr/>
        </p:nvSpPr>
        <p:spPr bwMode="auto">
          <a:xfrm>
            <a:off x="4572000" y="6381750"/>
            <a:ext cx="4321175" cy="779463"/>
          </a:xfrm>
          <a:prstGeom prst="rect">
            <a:avLst/>
          </a:prstGeom>
          <a:noFill/>
          <a:ln w="25400">
            <a:noFill/>
            <a:miter lim="800000"/>
            <a:headEnd/>
            <a:tailEnd/>
          </a:ln>
          <a:effectLst/>
        </p:spPr>
        <p:txBody>
          <a:bodyPr>
            <a:spAutoFit/>
          </a:bodyPr>
          <a:lstStyle/>
          <a:p>
            <a:pPr>
              <a:spcBef>
                <a:spcPct val="50000"/>
              </a:spcBef>
            </a:pPr>
            <a:endParaRPr lang="fr-FR"/>
          </a:p>
          <a:p>
            <a:pPr>
              <a:spcBef>
                <a:spcPct val="50000"/>
              </a:spcBef>
            </a:pPr>
            <a:endParaRPr lang="fr-FR"/>
          </a:p>
        </p:txBody>
      </p:sp>
      <p:sp>
        <p:nvSpPr>
          <p:cNvPr id="414727" name="Rectangle 7"/>
          <p:cNvSpPr>
            <a:spLocks noChangeArrowheads="1"/>
          </p:cNvSpPr>
          <p:nvPr/>
        </p:nvSpPr>
        <p:spPr bwMode="auto">
          <a:xfrm>
            <a:off x="3194050" y="6491288"/>
            <a:ext cx="5949950" cy="366712"/>
          </a:xfrm>
          <a:prstGeom prst="rect">
            <a:avLst/>
          </a:prstGeom>
          <a:noFill/>
          <a:ln w="25400">
            <a:noFill/>
            <a:miter lim="800000"/>
            <a:headEnd/>
            <a:tailEnd/>
          </a:ln>
          <a:effectLst/>
        </p:spPr>
        <p:txBody>
          <a:bodyPr wrap="none">
            <a:spAutoFit/>
          </a:bodyPr>
          <a:lstStyle/>
          <a:p>
            <a:r>
              <a:rPr lang="fr-FR">
                <a:solidFill>
                  <a:srgbClr val="00FF00"/>
                </a:solidFill>
              </a:rPr>
              <a:t>Gaxatte C, et al. </a:t>
            </a:r>
            <a:r>
              <a:rPr lang="fr-FR" i="1">
                <a:solidFill>
                  <a:srgbClr val="00FF00"/>
                </a:solidFill>
              </a:rPr>
              <a:t>Ann Phys Rehabil Med</a:t>
            </a:r>
            <a:r>
              <a:rPr lang="fr-FR">
                <a:solidFill>
                  <a:srgbClr val="00FF00"/>
                </a:solidFill>
              </a:rPr>
              <a:t>. 2011;54:248-58</a:t>
            </a:r>
          </a:p>
        </p:txBody>
      </p:sp>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a:xfrm>
            <a:off x="684213" y="274638"/>
            <a:ext cx="7848600" cy="1143000"/>
          </a:xfrm>
        </p:spPr>
        <p:txBody>
          <a:bodyPr/>
          <a:lstStyle/>
          <a:p>
            <a:r>
              <a:rPr lang="fr-FR" sz="4000"/>
              <a:t>Prévalence des maladies de la mémoire…</a:t>
            </a:r>
          </a:p>
        </p:txBody>
      </p:sp>
      <p:sp>
        <p:nvSpPr>
          <p:cNvPr id="328707" name="Rectangle 3"/>
          <p:cNvSpPr>
            <a:spLocks noGrp="1" noChangeArrowheads="1"/>
          </p:cNvSpPr>
          <p:nvPr>
            <p:ph type="body" idx="1"/>
          </p:nvPr>
        </p:nvSpPr>
        <p:spPr/>
        <p:txBody>
          <a:bodyPr/>
          <a:lstStyle/>
          <a:p>
            <a:pPr>
              <a:lnSpc>
                <a:spcPct val="90000"/>
              </a:lnSpc>
            </a:pPr>
            <a:r>
              <a:rPr lang="fr-FR" sz="2800"/>
              <a:t>300 premiers consultants, 228 (179 femmes) avec une évaluation initiale complète (incluant le MMSE). </a:t>
            </a:r>
          </a:p>
          <a:p>
            <a:pPr>
              <a:lnSpc>
                <a:spcPct val="90000"/>
              </a:lnSpc>
            </a:pPr>
            <a:r>
              <a:rPr lang="fr-FR" sz="2800"/>
              <a:t>Moyenne d’âge = 81,5 ± 6,8 ans </a:t>
            </a:r>
          </a:p>
          <a:p>
            <a:pPr>
              <a:lnSpc>
                <a:spcPct val="90000"/>
              </a:lnSpc>
            </a:pPr>
            <a:r>
              <a:rPr lang="fr-FR" sz="2800"/>
              <a:t>ADL moyen était de 4,7± 1,1</a:t>
            </a:r>
          </a:p>
          <a:p>
            <a:pPr>
              <a:lnSpc>
                <a:spcPct val="90000"/>
              </a:lnSpc>
            </a:pPr>
            <a:r>
              <a:rPr lang="fr-FR" sz="2800"/>
              <a:t>97 (42,5%) avaient un MMSE &lt; 24. </a:t>
            </a:r>
          </a:p>
          <a:p>
            <a:pPr lvl="1">
              <a:lnSpc>
                <a:spcPct val="90000"/>
              </a:lnSpc>
            </a:pPr>
            <a:r>
              <a:rPr lang="fr-FR" sz="2400"/>
              <a:t>55 patients: MMSE entre 23 et 18 </a:t>
            </a:r>
          </a:p>
          <a:p>
            <a:pPr lvl="1">
              <a:lnSpc>
                <a:spcPct val="90000"/>
              </a:lnSpc>
            </a:pPr>
            <a:r>
              <a:rPr lang="fr-FR" sz="2400"/>
              <a:t>42 patients: MMSE </a:t>
            </a:r>
            <a:r>
              <a:rPr lang="fr-FR" sz="2400">
                <a:sym typeface="Symbol" pitchFamily="18" charset="2"/>
              </a:rPr>
              <a:t></a:t>
            </a:r>
            <a:r>
              <a:rPr lang="fr-FR" sz="2400"/>
              <a:t> 17/30</a:t>
            </a:r>
          </a:p>
          <a:p>
            <a:pPr>
              <a:lnSpc>
                <a:spcPct val="90000"/>
              </a:lnSpc>
            </a:pPr>
            <a:r>
              <a:rPr lang="fr-FR" sz="2800"/>
              <a:t>Ces troubles cognitifs étaient ignorés avant la consultation dans 80 cas sur 97 (82%). </a:t>
            </a:r>
          </a:p>
        </p:txBody>
      </p:sp>
      <p:sp>
        <p:nvSpPr>
          <p:cNvPr id="328708" name="Text Box 4"/>
          <p:cNvSpPr txBox="1">
            <a:spLocks noChangeArrowheads="1"/>
          </p:cNvSpPr>
          <p:nvPr/>
        </p:nvSpPr>
        <p:spPr bwMode="auto">
          <a:xfrm>
            <a:off x="3024188" y="6237288"/>
            <a:ext cx="5868987" cy="366712"/>
          </a:xfrm>
          <a:prstGeom prst="rect">
            <a:avLst/>
          </a:prstGeom>
          <a:noFill/>
          <a:ln w="9525">
            <a:noFill/>
            <a:miter lim="800000"/>
            <a:headEnd/>
            <a:tailEnd/>
          </a:ln>
          <a:effectLst/>
        </p:spPr>
        <p:txBody>
          <a:bodyPr>
            <a:spAutoFit/>
          </a:bodyPr>
          <a:lstStyle/>
          <a:p>
            <a:r>
              <a:rPr lang="fr-CA">
                <a:solidFill>
                  <a:srgbClr val="00FF00"/>
                </a:solidFill>
              </a:rPr>
              <a:t>Maeker E, et al. </a:t>
            </a:r>
            <a:r>
              <a:rPr lang="fr-CA" i="1">
                <a:solidFill>
                  <a:srgbClr val="00FF00"/>
                </a:solidFill>
              </a:rPr>
              <a:t>Rev Neurol (Paris).</a:t>
            </a:r>
            <a:r>
              <a:rPr lang="fr-CA">
                <a:solidFill>
                  <a:srgbClr val="00FF00"/>
                </a:solidFill>
              </a:rPr>
              <a:t> 2005;161:419-26</a:t>
            </a:r>
            <a:r>
              <a:rPr lang="fr-CA"/>
              <a:t>. </a:t>
            </a:r>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67" name="Rectangle 15"/>
          <p:cNvSpPr>
            <a:spLocks noGrp="1" noChangeArrowheads="1"/>
          </p:cNvSpPr>
          <p:nvPr>
            <p:ph type="title"/>
          </p:nvPr>
        </p:nvSpPr>
        <p:spPr/>
        <p:txBody>
          <a:bodyPr/>
          <a:lstStyle/>
          <a:p>
            <a:r>
              <a:rPr lang="fr-FR" sz="4000">
                <a:solidFill>
                  <a:schemeClr val="tx1"/>
                </a:solidFill>
              </a:rPr>
              <a:t>Prévalence des pathologies neurologiques…</a:t>
            </a:r>
          </a:p>
        </p:txBody>
      </p:sp>
      <p:sp>
        <p:nvSpPr>
          <p:cNvPr id="330768" name="Rectangle 16"/>
          <p:cNvSpPr>
            <a:spLocks noGrp="1" noChangeArrowheads="1"/>
          </p:cNvSpPr>
          <p:nvPr>
            <p:ph type="body" sz="half" idx="1"/>
          </p:nvPr>
        </p:nvSpPr>
        <p:spPr>
          <a:xfrm>
            <a:off x="0" y="1989138"/>
            <a:ext cx="3059113" cy="4824412"/>
          </a:xfrm>
        </p:spPr>
        <p:txBody>
          <a:bodyPr/>
          <a:lstStyle/>
          <a:p>
            <a:r>
              <a:rPr lang="fr-FR" sz="2400"/>
              <a:t>266 consultants consécutifs</a:t>
            </a:r>
          </a:p>
          <a:p>
            <a:r>
              <a:rPr lang="fr-FR" sz="2400"/>
              <a:t>197 (74%) chuteurs « neurologiques »</a:t>
            </a:r>
          </a:p>
          <a:p>
            <a:r>
              <a:rPr lang="fr-FR" sz="2400"/>
              <a:t>69  (26%)« Chuteurs non neurologiques »</a:t>
            </a:r>
          </a:p>
          <a:p>
            <a:pPr>
              <a:buFontTx/>
              <a:buNone/>
            </a:pPr>
            <a:endParaRPr lang="fr-FR" sz="2400"/>
          </a:p>
        </p:txBody>
      </p:sp>
      <p:pic>
        <p:nvPicPr>
          <p:cNvPr id="330778" name="Picture 26"/>
          <p:cNvPicPr>
            <a:picLocks noGrp="1" noChangeAspect="1" noChangeArrowheads="1"/>
          </p:cNvPicPr>
          <p:nvPr>
            <p:ph sz="half" idx="2"/>
          </p:nvPr>
        </p:nvPicPr>
        <p:blipFill>
          <a:blip r:embed="rId2" cstate="print"/>
          <a:srcRect/>
          <a:stretch>
            <a:fillRect/>
          </a:stretch>
        </p:blipFill>
        <p:spPr>
          <a:xfrm>
            <a:off x="3059113" y="1739900"/>
            <a:ext cx="5940425" cy="3995738"/>
          </a:xfrm>
          <a:noFill/>
          <a:ln/>
        </p:spPr>
      </p:pic>
      <p:sp>
        <p:nvSpPr>
          <p:cNvPr id="330779" name="Text Box 27"/>
          <p:cNvSpPr txBox="1">
            <a:spLocks noChangeArrowheads="1"/>
          </p:cNvSpPr>
          <p:nvPr/>
        </p:nvSpPr>
        <p:spPr bwMode="auto">
          <a:xfrm>
            <a:off x="4572000" y="5811838"/>
            <a:ext cx="4103688" cy="641350"/>
          </a:xfrm>
          <a:prstGeom prst="rect">
            <a:avLst/>
          </a:prstGeom>
          <a:noFill/>
          <a:ln w="9525">
            <a:noFill/>
            <a:miter lim="800000"/>
            <a:headEnd/>
            <a:tailEnd/>
          </a:ln>
          <a:effectLst/>
        </p:spPr>
        <p:txBody>
          <a:bodyPr>
            <a:spAutoFit/>
          </a:bodyPr>
          <a:lstStyle/>
          <a:p>
            <a:r>
              <a:rPr lang="fr-FR">
                <a:solidFill>
                  <a:srgbClr val="00FF00"/>
                </a:solidFill>
              </a:rPr>
              <a:t>Guillochon A, et al.</a:t>
            </a:r>
            <a:endParaRPr lang="fr-CA">
              <a:solidFill>
                <a:srgbClr val="00FF00"/>
              </a:solidFill>
            </a:endParaRPr>
          </a:p>
          <a:p>
            <a:r>
              <a:rPr lang="fr-CA" i="1">
                <a:solidFill>
                  <a:srgbClr val="00FF00"/>
                </a:solidFill>
              </a:rPr>
              <a:t>Rev Neurol (Paris</a:t>
            </a:r>
            <a:r>
              <a:rPr lang="fr-CA">
                <a:solidFill>
                  <a:srgbClr val="00FF00"/>
                </a:solidFill>
              </a:rPr>
              <a:t>) 2010;166:235-41</a:t>
            </a:r>
            <a:r>
              <a:rPr lang="fr-FR"/>
              <a:t> </a:t>
            </a:r>
          </a:p>
        </p:txBody>
      </p:sp>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a:xfrm>
            <a:off x="468313" y="765175"/>
            <a:ext cx="8229600" cy="1143000"/>
          </a:xfrm>
        </p:spPr>
        <p:txBody>
          <a:bodyPr/>
          <a:lstStyle/>
          <a:p>
            <a:r>
              <a:rPr lang="fr-FR" altLang="zh-CN" sz="3600">
                <a:ea typeface="宋体" charset="-122"/>
              </a:rPr>
              <a:t>Recommandations les plus fréquentes faites à l’issue de l’évaluation initiale</a:t>
            </a:r>
            <a:r>
              <a:rPr lang="fr-FR"/>
              <a:t> </a:t>
            </a:r>
            <a:br>
              <a:rPr lang="fr-FR"/>
            </a:br>
            <a:r>
              <a:rPr lang="fr-FR" sz="3200"/>
              <a:t>à propos de 541 consultants consécutifs</a:t>
            </a:r>
          </a:p>
        </p:txBody>
      </p:sp>
      <p:sp>
        <p:nvSpPr>
          <p:cNvPr id="371715" name="Rectangle 3"/>
          <p:cNvSpPr>
            <a:spLocks noGrp="1" noChangeArrowheads="1"/>
          </p:cNvSpPr>
          <p:nvPr>
            <p:ph type="body" idx="1"/>
          </p:nvPr>
        </p:nvSpPr>
        <p:spPr>
          <a:xfrm>
            <a:off x="684213" y="2420938"/>
            <a:ext cx="7772400" cy="4133850"/>
          </a:xfrm>
        </p:spPr>
        <p:txBody>
          <a:bodyPr/>
          <a:lstStyle/>
          <a:p>
            <a:pPr>
              <a:lnSpc>
                <a:spcPct val="90000"/>
              </a:lnSpc>
            </a:pPr>
            <a:r>
              <a:rPr lang="fr-FR" altLang="zh-CN" sz="2400">
                <a:ea typeface="宋体" charset="-122"/>
              </a:rPr>
              <a:t>Prise en charge rééducative (83%), </a:t>
            </a:r>
          </a:p>
          <a:p>
            <a:pPr>
              <a:lnSpc>
                <a:spcPct val="90000"/>
              </a:lnSpc>
            </a:pPr>
            <a:r>
              <a:rPr lang="fr-FR" altLang="zh-CN" sz="2400">
                <a:ea typeface="宋体" charset="-122"/>
              </a:rPr>
              <a:t>Aménagements environnementaux dont chaussage (69%), </a:t>
            </a:r>
          </a:p>
          <a:p>
            <a:pPr>
              <a:lnSpc>
                <a:spcPct val="90000"/>
              </a:lnSpc>
            </a:pPr>
            <a:r>
              <a:rPr lang="fr-FR" altLang="zh-CN" sz="2400">
                <a:ea typeface="宋体" charset="-122"/>
              </a:rPr>
              <a:t>Explorations complémentaires (67%)</a:t>
            </a:r>
          </a:p>
          <a:p>
            <a:pPr>
              <a:lnSpc>
                <a:spcPct val="90000"/>
              </a:lnSpc>
            </a:pPr>
            <a:r>
              <a:rPr lang="fr-FR" altLang="zh-CN" sz="2400">
                <a:ea typeface="宋体" charset="-122"/>
              </a:rPr>
              <a:t>Modifications des traitements (48%)</a:t>
            </a:r>
          </a:p>
          <a:p>
            <a:pPr lvl="1">
              <a:lnSpc>
                <a:spcPct val="90000"/>
              </a:lnSpc>
            </a:pPr>
            <a:r>
              <a:rPr lang="fr-FR" altLang="zh-CN" sz="2000">
                <a:ea typeface="宋体" charset="-122"/>
              </a:rPr>
              <a:t>en plus (Vit D/Ca) et/ou en moins (vasodilatateurs, psychotropes) </a:t>
            </a:r>
          </a:p>
          <a:p>
            <a:pPr lvl="1">
              <a:lnSpc>
                <a:spcPct val="90000"/>
              </a:lnSpc>
            </a:pPr>
            <a:r>
              <a:rPr lang="fr-FR" altLang="zh-CN" sz="2000">
                <a:ea typeface="宋体" charset="-122"/>
              </a:rPr>
              <a:t>Pour 129 patients, il a été proposé l’arrêt progressif d’un ou plusieurs psychotropes</a:t>
            </a:r>
          </a:p>
          <a:p>
            <a:pPr>
              <a:lnSpc>
                <a:spcPct val="90000"/>
              </a:lnSpc>
            </a:pPr>
            <a:r>
              <a:rPr lang="fr-FR" altLang="zh-CN" sz="2400">
                <a:ea typeface="宋体" charset="-122"/>
              </a:rPr>
              <a:t>Puis aide technique de marche, soins des pieds, conseils diététiques, ….</a:t>
            </a:r>
            <a:endParaRPr lang="fr-FR" sz="2400">
              <a:ea typeface="宋体" charset="-122"/>
            </a:endParaRPr>
          </a:p>
        </p:txBody>
      </p:sp>
    </p:spTree>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a:xfrm>
            <a:off x="457200" y="414338"/>
            <a:ext cx="8229600" cy="1143000"/>
          </a:xfrm>
        </p:spPr>
        <p:txBody>
          <a:bodyPr/>
          <a:lstStyle/>
          <a:p>
            <a:r>
              <a:rPr lang="fr-FR"/>
              <a:t>Résultats à 6 mois: à propos de 330 (61%) des 541 consultants</a:t>
            </a:r>
          </a:p>
        </p:txBody>
      </p:sp>
      <p:sp>
        <p:nvSpPr>
          <p:cNvPr id="393219" name="Rectangle 3"/>
          <p:cNvSpPr>
            <a:spLocks noGrp="1" noChangeArrowheads="1"/>
          </p:cNvSpPr>
          <p:nvPr>
            <p:ph type="body" idx="1"/>
          </p:nvPr>
        </p:nvSpPr>
        <p:spPr>
          <a:xfrm>
            <a:off x="533400" y="2060575"/>
            <a:ext cx="7772400" cy="4968875"/>
          </a:xfrm>
        </p:spPr>
        <p:txBody>
          <a:bodyPr/>
          <a:lstStyle/>
          <a:p>
            <a:r>
              <a:rPr lang="fr-FR" altLang="zh-CN">
                <a:ea typeface="宋体" charset="-122"/>
              </a:rPr>
              <a:t>Pendant les six mois suivants, deux patients sur trois ne sont pas retombés. </a:t>
            </a:r>
          </a:p>
          <a:p>
            <a:r>
              <a:rPr lang="fr-FR" altLang="zh-CN">
                <a:ea typeface="宋体" charset="-122"/>
              </a:rPr>
              <a:t>3.1 </a:t>
            </a:r>
            <a:r>
              <a:rPr lang="en-US" altLang="zh-CN">
                <a:ea typeface="宋体" charset="-122"/>
                <a:sym typeface="Symbol" pitchFamily="18" charset="2"/>
              </a:rPr>
              <a:t></a:t>
            </a:r>
            <a:r>
              <a:rPr lang="fr-FR" altLang="zh-CN">
                <a:ea typeface="宋体" charset="-122"/>
              </a:rPr>
              <a:t> 7.3 chutes / six mois avant versus 0.9 </a:t>
            </a:r>
            <a:r>
              <a:rPr lang="en-US" altLang="zh-CN">
                <a:ea typeface="宋体" charset="-122"/>
                <a:sym typeface="Symbol" pitchFamily="18" charset="2"/>
              </a:rPr>
              <a:t></a:t>
            </a:r>
            <a:r>
              <a:rPr lang="fr-FR" altLang="zh-CN">
                <a:ea typeface="宋体" charset="-122"/>
              </a:rPr>
              <a:t> 2.0 chutes / six mois après l’intervention.</a:t>
            </a:r>
          </a:p>
        </p:txBody>
      </p:sp>
    </p:spTree>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p:txBody>
          <a:bodyPr/>
          <a:lstStyle/>
          <a:p>
            <a:r>
              <a:rPr lang="fr-FR"/>
              <a:t>Résultats à 6 mois: à propos de 330 (61%) des 541 consultants</a:t>
            </a:r>
          </a:p>
        </p:txBody>
      </p:sp>
      <p:sp>
        <p:nvSpPr>
          <p:cNvPr id="394243" name="Rectangle 3"/>
          <p:cNvSpPr>
            <a:spLocks noGrp="1" noChangeArrowheads="1"/>
          </p:cNvSpPr>
          <p:nvPr>
            <p:ph type="body" idx="1"/>
          </p:nvPr>
        </p:nvSpPr>
        <p:spPr>
          <a:xfrm>
            <a:off x="533400" y="1916113"/>
            <a:ext cx="7772400" cy="4968875"/>
          </a:xfrm>
        </p:spPr>
        <p:txBody>
          <a:bodyPr/>
          <a:lstStyle/>
          <a:p>
            <a:r>
              <a:rPr lang="fr-FR" altLang="zh-CN">
                <a:ea typeface="宋体" charset="-122"/>
              </a:rPr>
              <a:t>La plupart des patients ont rapporté avoir suivi plus ou moins totalement les recommandations. </a:t>
            </a:r>
          </a:p>
          <a:p>
            <a:pPr lvl="1"/>
            <a:r>
              <a:rPr lang="fr-FR" altLang="zh-CN">
                <a:ea typeface="宋体" charset="-122"/>
              </a:rPr>
              <a:t>Dans un cas sur deux, application complète des propositions thérapeutiques avec modification du traitement médicamenteux en conséquence.</a:t>
            </a:r>
          </a:p>
          <a:p>
            <a:pPr lvl="1"/>
            <a:r>
              <a:rPr lang="fr-FR" altLang="zh-CN">
                <a:ea typeface="宋体" charset="-122"/>
              </a:rPr>
              <a:t>79 psychotropes arrêtés </a:t>
            </a:r>
            <a:endParaRPr lang="fr-F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Grp="1" noChangeArrowheads="1"/>
          </p:cNvSpPr>
          <p:nvPr>
            <p:ph type="title"/>
          </p:nvPr>
        </p:nvSpPr>
        <p:spPr>
          <a:xfrm>
            <a:off x="468313" y="547688"/>
            <a:ext cx="3959225" cy="3529012"/>
          </a:xfrm>
        </p:spPr>
        <p:txBody>
          <a:bodyPr/>
          <a:lstStyle/>
          <a:p>
            <a:r>
              <a:rPr lang="en-US" sz="3200"/>
              <a:t>Effectiveness of falls clinics: an evaluation of outcomes and client adherence to recommended interventions.</a:t>
            </a:r>
            <a:br>
              <a:rPr lang="en-US" sz="3200"/>
            </a:br>
            <a:r>
              <a:rPr lang="en-US" sz="4000"/>
              <a:t/>
            </a:r>
            <a:br>
              <a:rPr lang="en-US" sz="4000"/>
            </a:br>
            <a:r>
              <a:rPr lang="en-US" sz="2400">
                <a:solidFill>
                  <a:srgbClr val="00FF00"/>
                </a:solidFill>
              </a:rPr>
              <a:t>Hill KD, et al. </a:t>
            </a:r>
            <a:r>
              <a:rPr lang="en-US" sz="2400" i="1">
                <a:solidFill>
                  <a:srgbClr val="00FF00"/>
                </a:solidFill>
              </a:rPr>
              <a:t>J Am Geriatr</a:t>
            </a:r>
            <a:r>
              <a:rPr lang="en-US" sz="2400">
                <a:solidFill>
                  <a:srgbClr val="00FF00"/>
                </a:solidFill>
              </a:rPr>
              <a:t> Soc 2008;56:600-8</a:t>
            </a:r>
            <a:endParaRPr lang="fr-FR" sz="2400">
              <a:solidFill>
                <a:srgbClr val="00FF00"/>
              </a:solidFill>
            </a:endParaRPr>
          </a:p>
        </p:txBody>
      </p:sp>
      <p:pic>
        <p:nvPicPr>
          <p:cNvPr id="373763" name="Picture 3"/>
          <p:cNvPicPr>
            <a:picLocks noChangeAspect="1" noChangeArrowheads="1"/>
          </p:cNvPicPr>
          <p:nvPr/>
        </p:nvPicPr>
        <p:blipFill>
          <a:blip r:embed="rId3" cstate="print"/>
          <a:srcRect/>
          <a:stretch>
            <a:fillRect/>
          </a:stretch>
        </p:blipFill>
        <p:spPr bwMode="auto">
          <a:xfrm>
            <a:off x="4841875" y="0"/>
            <a:ext cx="4019550" cy="6858000"/>
          </a:xfrm>
          <a:prstGeom prst="rect">
            <a:avLst/>
          </a:prstGeom>
          <a:noFill/>
          <a:ln w="25400">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5810" name="Picture 2"/>
          <p:cNvPicPr>
            <a:picLocks noChangeAspect="1" noChangeArrowheads="1"/>
          </p:cNvPicPr>
          <p:nvPr/>
        </p:nvPicPr>
        <p:blipFill>
          <a:blip r:embed="rId2" cstate="print"/>
          <a:srcRect/>
          <a:stretch>
            <a:fillRect/>
          </a:stretch>
        </p:blipFill>
        <p:spPr bwMode="auto">
          <a:xfrm>
            <a:off x="0" y="115888"/>
            <a:ext cx="9144000" cy="3570287"/>
          </a:xfrm>
          <a:prstGeom prst="rect">
            <a:avLst/>
          </a:prstGeom>
          <a:noFill/>
          <a:ln w="25400">
            <a:noFill/>
            <a:miter lim="800000"/>
            <a:headEnd/>
            <a:tailEnd/>
          </a:ln>
          <a:effectLst/>
        </p:spPr>
      </p:pic>
      <p:pic>
        <p:nvPicPr>
          <p:cNvPr id="375811" name="Picture 3"/>
          <p:cNvPicPr>
            <a:picLocks noChangeAspect="1" noChangeArrowheads="1"/>
          </p:cNvPicPr>
          <p:nvPr/>
        </p:nvPicPr>
        <p:blipFill>
          <a:blip r:embed="rId3" cstate="print"/>
          <a:srcRect/>
          <a:stretch>
            <a:fillRect/>
          </a:stretch>
        </p:blipFill>
        <p:spPr bwMode="auto">
          <a:xfrm>
            <a:off x="0" y="3789363"/>
            <a:ext cx="9144000" cy="2932112"/>
          </a:xfrm>
          <a:prstGeom prst="rect">
            <a:avLst/>
          </a:prstGeom>
          <a:noFill/>
          <a:ln w="25400">
            <a:noFill/>
            <a:miter lim="800000"/>
            <a:headEnd/>
            <a:tailEnd/>
          </a:ln>
          <a:effectLst/>
        </p:spPr>
      </p:pic>
      <p:sp>
        <p:nvSpPr>
          <p:cNvPr id="375812" name="Oval 4"/>
          <p:cNvSpPr>
            <a:spLocks noChangeArrowheads="1"/>
          </p:cNvSpPr>
          <p:nvPr/>
        </p:nvSpPr>
        <p:spPr bwMode="auto">
          <a:xfrm>
            <a:off x="8532813" y="4437063"/>
            <a:ext cx="431800" cy="1944687"/>
          </a:xfrm>
          <a:prstGeom prst="ellipse">
            <a:avLst/>
          </a:prstGeom>
          <a:noFill/>
          <a:ln w="25400">
            <a:solidFill>
              <a:srgbClr val="FF0000"/>
            </a:solidFill>
            <a:round/>
            <a:headEnd/>
            <a:tailEnd/>
          </a:ln>
          <a:effectLst/>
        </p:spPr>
        <p:txBody>
          <a:bodyPr lIns="90000" tIns="46800" rIns="90000" bIns="46800" anchor="ctr">
            <a:spAutoFit/>
          </a:bodyPr>
          <a:lstStyle/>
          <a:p>
            <a:endParaRPr lang="fr-FR"/>
          </a:p>
        </p:txBody>
      </p:sp>
      <p:sp>
        <p:nvSpPr>
          <p:cNvPr id="375813" name="Oval 5"/>
          <p:cNvSpPr>
            <a:spLocks noChangeArrowheads="1"/>
          </p:cNvSpPr>
          <p:nvPr/>
        </p:nvSpPr>
        <p:spPr bwMode="auto">
          <a:xfrm>
            <a:off x="8675688" y="2565400"/>
            <a:ext cx="288925" cy="215900"/>
          </a:xfrm>
          <a:prstGeom prst="ellipse">
            <a:avLst/>
          </a:prstGeom>
          <a:noFill/>
          <a:ln w="25400">
            <a:solidFill>
              <a:srgbClr val="FF0000"/>
            </a:solidFill>
            <a:round/>
            <a:headEnd/>
            <a:tailEnd/>
          </a:ln>
          <a:effectLst/>
        </p:spPr>
        <p:txBody>
          <a:bodyPr wrap="none" anchor="ctr"/>
          <a:lstStyle/>
          <a:p>
            <a:endParaRPr lang="fr-FR"/>
          </a:p>
        </p:txBody>
      </p:sp>
    </p:spTree>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a:xfrm>
            <a:off x="395288" y="692150"/>
            <a:ext cx="8424862" cy="1143000"/>
          </a:xfrm>
        </p:spPr>
        <p:txBody>
          <a:bodyPr/>
          <a:lstStyle/>
          <a:p>
            <a:r>
              <a:rPr lang="fr-FR" sz="3200"/>
              <a:t>Pour faire que demain, q</a:t>
            </a:r>
            <a:r>
              <a:rPr lang="fr-FR" sz="3200">
                <a:solidFill>
                  <a:schemeClr val="tx1"/>
                </a:solidFill>
              </a:rPr>
              <a:t>uelle que soit la porte que vont pousser les personnes âgées chuteuses, elles aient partout la meilleure prise en charge possible</a:t>
            </a:r>
          </a:p>
        </p:txBody>
      </p:sp>
      <p:sp>
        <p:nvSpPr>
          <p:cNvPr id="368643" name="Rectangle 3"/>
          <p:cNvSpPr>
            <a:spLocks noChangeArrowheads="1"/>
          </p:cNvSpPr>
          <p:nvPr/>
        </p:nvSpPr>
        <p:spPr bwMode="auto">
          <a:xfrm>
            <a:off x="250825" y="2420938"/>
            <a:ext cx="1584325" cy="2951162"/>
          </a:xfrm>
          <a:prstGeom prst="rect">
            <a:avLst/>
          </a:prstGeom>
          <a:noFill/>
          <a:ln w="25400">
            <a:solidFill>
              <a:schemeClr val="folHlink"/>
            </a:solidFill>
            <a:miter lim="800000"/>
            <a:headEnd/>
            <a:tailEnd/>
          </a:ln>
          <a:effectLst/>
        </p:spPr>
        <p:txBody>
          <a:bodyPr wrap="none" anchor="ctr"/>
          <a:lstStyle/>
          <a:p>
            <a:endParaRPr lang="fr-FR"/>
          </a:p>
        </p:txBody>
      </p:sp>
      <p:sp>
        <p:nvSpPr>
          <p:cNvPr id="368644" name="Rectangle 4"/>
          <p:cNvSpPr>
            <a:spLocks noChangeArrowheads="1"/>
          </p:cNvSpPr>
          <p:nvPr/>
        </p:nvSpPr>
        <p:spPr bwMode="auto">
          <a:xfrm>
            <a:off x="1979613" y="2420938"/>
            <a:ext cx="1584325" cy="2951162"/>
          </a:xfrm>
          <a:prstGeom prst="rect">
            <a:avLst/>
          </a:prstGeom>
          <a:noFill/>
          <a:ln w="25400">
            <a:solidFill>
              <a:srgbClr val="33CCCC"/>
            </a:solidFill>
            <a:miter lim="800000"/>
            <a:headEnd/>
            <a:tailEnd/>
          </a:ln>
          <a:effectLst/>
        </p:spPr>
        <p:txBody>
          <a:bodyPr wrap="none" anchor="ctr"/>
          <a:lstStyle/>
          <a:p>
            <a:endParaRPr lang="fr-FR"/>
          </a:p>
        </p:txBody>
      </p:sp>
      <p:sp>
        <p:nvSpPr>
          <p:cNvPr id="368645" name="Rectangle 5"/>
          <p:cNvSpPr>
            <a:spLocks noChangeArrowheads="1"/>
          </p:cNvSpPr>
          <p:nvPr/>
        </p:nvSpPr>
        <p:spPr bwMode="auto">
          <a:xfrm>
            <a:off x="3708400" y="2420938"/>
            <a:ext cx="1584325" cy="2951162"/>
          </a:xfrm>
          <a:prstGeom prst="rect">
            <a:avLst/>
          </a:prstGeom>
          <a:noFill/>
          <a:ln w="25400">
            <a:solidFill>
              <a:srgbClr val="339966"/>
            </a:solidFill>
            <a:miter lim="800000"/>
            <a:headEnd/>
            <a:tailEnd/>
          </a:ln>
          <a:effectLst/>
        </p:spPr>
        <p:txBody>
          <a:bodyPr wrap="none" anchor="ctr"/>
          <a:lstStyle/>
          <a:p>
            <a:endParaRPr lang="fr-FR"/>
          </a:p>
        </p:txBody>
      </p:sp>
      <p:sp>
        <p:nvSpPr>
          <p:cNvPr id="368646" name="Rectangle 6"/>
          <p:cNvSpPr>
            <a:spLocks noChangeArrowheads="1"/>
          </p:cNvSpPr>
          <p:nvPr/>
        </p:nvSpPr>
        <p:spPr bwMode="auto">
          <a:xfrm>
            <a:off x="5435600" y="2420938"/>
            <a:ext cx="1657350" cy="2951162"/>
          </a:xfrm>
          <a:prstGeom prst="rect">
            <a:avLst/>
          </a:prstGeom>
          <a:noFill/>
          <a:ln w="25400">
            <a:solidFill>
              <a:srgbClr val="FF6600"/>
            </a:solidFill>
            <a:miter lim="800000"/>
            <a:headEnd/>
            <a:tailEnd/>
          </a:ln>
          <a:effectLst/>
        </p:spPr>
        <p:txBody>
          <a:bodyPr wrap="none" anchor="ctr"/>
          <a:lstStyle/>
          <a:p>
            <a:endParaRPr lang="fr-FR"/>
          </a:p>
        </p:txBody>
      </p:sp>
      <p:sp>
        <p:nvSpPr>
          <p:cNvPr id="368647" name="Rectangle 7"/>
          <p:cNvSpPr>
            <a:spLocks noChangeArrowheads="1"/>
          </p:cNvSpPr>
          <p:nvPr/>
        </p:nvSpPr>
        <p:spPr bwMode="auto">
          <a:xfrm>
            <a:off x="7235825" y="2420938"/>
            <a:ext cx="1657350" cy="2951162"/>
          </a:xfrm>
          <a:prstGeom prst="rect">
            <a:avLst/>
          </a:prstGeom>
          <a:noFill/>
          <a:ln w="25400">
            <a:solidFill>
              <a:srgbClr val="800080"/>
            </a:solidFill>
            <a:miter lim="800000"/>
            <a:headEnd/>
            <a:tailEnd/>
          </a:ln>
          <a:effectLst/>
        </p:spPr>
        <p:txBody>
          <a:bodyPr wrap="none" anchor="ctr"/>
          <a:lstStyle/>
          <a:p>
            <a:endParaRPr lang="fr-FR"/>
          </a:p>
        </p:txBody>
      </p:sp>
      <p:sp>
        <p:nvSpPr>
          <p:cNvPr id="368648" name="Text Box 8"/>
          <p:cNvSpPr txBox="1">
            <a:spLocks noChangeArrowheads="1"/>
          </p:cNvSpPr>
          <p:nvPr/>
        </p:nvSpPr>
        <p:spPr bwMode="auto">
          <a:xfrm>
            <a:off x="395288" y="2565400"/>
            <a:ext cx="1296987" cy="666750"/>
          </a:xfrm>
          <a:prstGeom prst="rect">
            <a:avLst/>
          </a:prstGeom>
          <a:noFill/>
          <a:ln w="25400">
            <a:solidFill>
              <a:schemeClr val="tx1"/>
            </a:solidFill>
            <a:miter lim="800000"/>
            <a:headEnd/>
            <a:tailEnd/>
          </a:ln>
          <a:effectLst/>
        </p:spPr>
        <p:txBody>
          <a:bodyPr>
            <a:spAutoFit/>
          </a:bodyPr>
          <a:lstStyle/>
          <a:p>
            <a:pPr algn="ctr">
              <a:spcBef>
                <a:spcPct val="50000"/>
              </a:spcBef>
            </a:pPr>
            <a:r>
              <a:rPr lang="fr-FR"/>
              <a:t>Médecine générale</a:t>
            </a:r>
          </a:p>
        </p:txBody>
      </p:sp>
      <p:sp>
        <p:nvSpPr>
          <p:cNvPr id="368649" name="Text Box 9"/>
          <p:cNvSpPr txBox="1">
            <a:spLocks noChangeArrowheads="1"/>
          </p:cNvSpPr>
          <p:nvPr/>
        </p:nvSpPr>
        <p:spPr bwMode="auto">
          <a:xfrm>
            <a:off x="2122488" y="2565400"/>
            <a:ext cx="1295400" cy="666750"/>
          </a:xfrm>
          <a:prstGeom prst="rect">
            <a:avLst/>
          </a:prstGeom>
          <a:noFill/>
          <a:ln w="25400">
            <a:solidFill>
              <a:schemeClr val="tx1"/>
            </a:solidFill>
            <a:miter lim="800000"/>
            <a:headEnd/>
            <a:tailEnd/>
          </a:ln>
          <a:effectLst/>
        </p:spPr>
        <p:txBody>
          <a:bodyPr lIns="90000" tIns="46800" rIns="90000" bIns="46800">
            <a:spAutoFit/>
          </a:bodyPr>
          <a:lstStyle/>
          <a:p>
            <a:pPr algn="ctr">
              <a:spcBef>
                <a:spcPct val="50000"/>
              </a:spcBef>
            </a:pPr>
            <a:r>
              <a:rPr lang="fr-FR"/>
              <a:t>Rhumatologie</a:t>
            </a:r>
          </a:p>
        </p:txBody>
      </p:sp>
      <p:sp>
        <p:nvSpPr>
          <p:cNvPr id="368650" name="Text Box 10"/>
          <p:cNvSpPr txBox="1">
            <a:spLocks noChangeArrowheads="1"/>
          </p:cNvSpPr>
          <p:nvPr/>
        </p:nvSpPr>
        <p:spPr bwMode="auto">
          <a:xfrm>
            <a:off x="3851275" y="2565400"/>
            <a:ext cx="1296988" cy="392113"/>
          </a:xfrm>
          <a:prstGeom prst="rect">
            <a:avLst/>
          </a:prstGeom>
          <a:noFill/>
          <a:ln w="25400">
            <a:solidFill>
              <a:schemeClr val="tx1"/>
            </a:solidFill>
            <a:miter lim="800000"/>
            <a:headEnd/>
            <a:tailEnd/>
          </a:ln>
          <a:effectLst/>
        </p:spPr>
        <p:txBody>
          <a:bodyPr lIns="90000" tIns="46800" rIns="90000" bIns="46800">
            <a:spAutoFit/>
          </a:bodyPr>
          <a:lstStyle/>
          <a:p>
            <a:pPr algn="ctr">
              <a:spcBef>
                <a:spcPct val="50000"/>
              </a:spcBef>
            </a:pPr>
            <a:r>
              <a:rPr lang="fr-FR"/>
              <a:t>Gériatrie</a:t>
            </a:r>
          </a:p>
        </p:txBody>
      </p:sp>
      <p:sp>
        <p:nvSpPr>
          <p:cNvPr id="368651" name="Text Box 11"/>
          <p:cNvSpPr txBox="1">
            <a:spLocks noChangeArrowheads="1"/>
          </p:cNvSpPr>
          <p:nvPr/>
        </p:nvSpPr>
        <p:spPr bwMode="auto">
          <a:xfrm>
            <a:off x="5580063" y="2565400"/>
            <a:ext cx="1368425" cy="392113"/>
          </a:xfrm>
          <a:prstGeom prst="rect">
            <a:avLst/>
          </a:prstGeom>
          <a:noFill/>
          <a:ln w="25400">
            <a:solidFill>
              <a:schemeClr val="tx1"/>
            </a:solidFill>
            <a:miter lim="800000"/>
            <a:headEnd/>
            <a:tailEnd/>
          </a:ln>
          <a:effectLst/>
        </p:spPr>
        <p:txBody>
          <a:bodyPr lIns="90000" tIns="46800" rIns="90000" bIns="46800">
            <a:spAutoFit/>
          </a:bodyPr>
          <a:lstStyle/>
          <a:p>
            <a:pPr algn="ctr">
              <a:spcBef>
                <a:spcPct val="50000"/>
              </a:spcBef>
            </a:pPr>
            <a:r>
              <a:rPr lang="fr-FR"/>
              <a:t>Chirurgie</a:t>
            </a:r>
          </a:p>
        </p:txBody>
      </p:sp>
      <p:sp>
        <p:nvSpPr>
          <p:cNvPr id="368652" name="Text Box 12"/>
          <p:cNvSpPr txBox="1">
            <a:spLocks noChangeArrowheads="1"/>
          </p:cNvSpPr>
          <p:nvPr/>
        </p:nvSpPr>
        <p:spPr bwMode="auto">
          <a:xfrm>
            <a:off x="7380288" y="2565400"/>
            <a:ext cx="1368425" cy="392113"/>
          </a:xfrm>
          <a:prstGeom prst="rect">
            <a:avLst/>
          </a:prstGeom>
          <a:noFill/>
          <a:ln w="25400">
            <a:solidFill>
              <a:schemeClr val="tx1"/>
            </a:solidFill>
            <a:miter lim="800000"/>
            <a:headEnd/>
            <a:tailEnd/>
          </a:ln>
          <a:effectLst/>
        </p:spPr>
        <p:txBody>
          <a:bodyPr lIns="90000" tIns="46800" rIns="90000" bIns="46800">
            <a:spAutoFit/>
          </a:bodyPr>
          <a:lstStyle/>
          <a:p>
            <a:pPr algn="ctr">
              <a:spcBef>
                <a:spcPct val="50000"/>
              </a:spcBef>
            </a:pPr>
            <a:r>
              <a:rPr lang="fr-FR"/>
              <a:t>Urgences</a:t>
            </a:r>
          </a:p>
        </p:txBody>
      </p:sp>
      <p:sp>
        <p:nvSpPr>
          <p:cNvPr id="368653" name="Oval 13"/>
          <p:cNvSpPr>
            <a:spLocks noChangeArrowheads="1"/>
          </p:cNvSpPr>
          <p:nvPr/>
        </p:nvSpPr>
        <p:spPr bwMode="auto">
          <a:xfrm>
            <a:off x="1403350" y="4076700"/>
            <a:ext cx="215900" cy="215900"/>
          </a:xfrm>
          <a:prstGeom prst="ellipse">
            <a:avLst/>
          </a:prstGeom>
          <a:noFill/>
          <a:ln w="25400">
            <a:solidFill>
              <a:schemeClr val="tx1"/>
            </a:solidFill>
            <a:round/>
            <a:headEnd/>
            <a:tailEnd/>
          </a:ln>
          <a:effectLst/>
        </p:spPr>
        <p:txBody>
          <a:bodyPr wrap="none" lIns="90000" tIns="46800" rIns="90000" bIns="46800" anchor="ctr">
            <a:spAutoFit/>
          </a:bodyPr>
          <a:lstStyle/>
          <a:p>
            <a:endParaRPr lang="fr-FR"/>
          </a:p>
        </p:txBody>
      </p:sp>
      <p:sp>
        <p:nvSpPr>
          <p:cNvPr id="368654" name="Oval 14"/>
          <p:cNvSpPr>
            <a:spLocks noChangeArrowheads="1"/>
          </p:cNvSpPr>
          <p:nvPr/>
        </p:nvSpPr>
        <p:spPr bwMode="auto">
          <a:xfrm>
            <a:off x="3132138" y="4076700"/>
            <a:ext cx="215900" cy="215900"/>
          </a:xfrm>
          <a:prstGeom prst="ellipse">
            <a:avLst/>
          </a:prstGeom>
          <a:noFill/>
          <a:ln w="25400">
            <a:solidFill>
              <a:schemeClr val="tx1"/>
            </a:solidFill>
            <a:round/>
            <a:headEnd/>
            <a:tailEnd/>
          </a:ln>
          <a:effectLst/>
        </p:spPr>
        <p:txBody>
          <a:bodyPr wrap="none" lIns="90000" tIns="46800" rIns="90000" bIns="46800" anchor="ctr">
            <a:spAutoFit/>
          </a:bodyPr>
          <a:lstStyle/>
          <a:p>
            <a:endParaRPr lang="fr-FR"/>
          </a:p>
        </p:txBody>
      </p:sp>
      <p:sp>
        <p:nvSpPr>
          <p:cNvPr id="368655" name="Oval 15"/>
          <p:cNvSpPr>
            <a:spLocks noChangeArrowheads="1"/>
          </p:cNvSpPr>
          <p:nvPr/>
        </p:nvSpPr>
        <p:spPr bwMode="auto">
          <a:xfrm>
            <a:off x="4859338" y="4076700"/>
            <a:ext cx="217487" cy="215900"/>
          </a:xfrm>
          <a:prstGeom prst="ellipse">
            <a:avLst/>
          </a:prstGeom>
          <a:noFill/>
          <a:ln w="25400">
            <a:solidFill>
              <a:schemeClr val="tx1"/>
            </a:solidFill>
            <a:round/>
            <a:headEnd/>
            <a:tailEnd/>
          </a:ln>
          <a:effectLst/>
        </p:spPr>
        <p:txBody>
          <a:bodyPr wrap="none" lIns="90000" tIns="46800" rIns="90000" bIns="46800" anchor="ctr">
            <a:spAutoFit/>
          </a:bodyPr>
          <a:lstStyle/>
          <a:p>
            <a:endParaRPr lang="fr-FR"/>
          </a:p>
        </p:txBody>
      </p:sp>
      <p:sp>
        <p:nvSpPr>
          <p:cNvPr id="368656" name="Oval 16"/>
          <p:cNvSpPr>
            <a:spLocks noChangeArrowheads="1"/>
          </p:cNvSpPr>
          <p:nvPr/>
        </p:nvSpPr>
        <p:spPr bwMode="auto">
          <a:xfrm>
            <a:off x="6659563" y="4076700"/>
            <a:ext cx="217487" cy="215900"/>
          </a:xfrm>
          <a:prstGeom prst="ellipse">
            <a:avLst/>
          </a:prstGeom>
          <a:noFill/>
          <a:ln w="25400">
            <a:solidFill>
              <a:schemeClr val="tx1"/>
            </a:solidFill>
            <a:round/>
            <a:headEnd/>
            <a:tailEnd/>
          </a:ln>
          <a:effectLst/>
        </p:spPr>
        <p:txBody>
          <a:bodyPr lIns="90000" tIns="46800" rIns="90000" bIns="46800" anchor="ctr">
            <a:spAutoFit/>
          </a:bodyPr>
          <a:lstStyle/>
          <a:p>
            <a:endParaRPr lang="fr-FR"/>
          </a:p>
        </p:txBody>
      </p:sp>
      <p:sp>
        <p:nvSpPr>
          <p:cNvPr id="368657" name="Oval 17"/>
          <p:cNvSpPr>
            <a:spLocks noChangeArrowheads="1"/>
          </p:cNvSpPr>
          <p:nvPr/>
        </p:nvSpPr>
        <p:spPr bwMode="auto">
          <a:xfrm>
            <a:off x="8388350" y="4076700"/>
            <a:ext cx="215900" cy="215900"/>
          </a:xfrm>
          <a:prstGeom prst="ellipse">
            <a:avLst/>
          </a:prstGeom>
          <a:noFill/>
          <a:ln w="25400">
            <a:solidFill>
              <a:schemeClr val="tx1"/>
            </a:solidFill>
            <a:round/>
            <a:headEnd/>
            <a:tailEnd/>
          </a:ln>
          <a:effectLst/>
        </p:spPr>
        <p:txBody>
          <a:bodyPr lIns="90000" tIns="46800" rIns="90000" bIns="46800" anchor="ctr">
            <a:spAutoFit/>
          </a:bodyPr>
          <a:lstStyle/>
          <a:p>
            <a:endParaRPr lang="fr-FR"/>
          </a:p>
        </p:txBody>
      </p:sp>
      <p:sp>
        <p:nvSpPr>
          <p:cNvPr id="368658" name="Line 18"/>
          <p:cNvSpPr>
            <a:spLocks noChangeShapeType="1"/>
          </p:cNvSpPr>
          <p:nvPr/>
        </p:nvSpPr>
        <p:spPr bwMode="auto">
          <a:xfrm>
            <a:off x="395288" y="5661025"/>
            <a:ext cx="8424862" cy="0"/>
          </a:xfrm>
          <a:prstGeom prst="line">
            <a:avLst/>
          </a:prstGeom>
          <a:noFill/>
          <a:ln w="25400">
            <a:solidFill>
              <a:schemeClr val="tx1"/>
            </a:solidFill>
            <a:round/>
            <a:headEnd/>
            <a:tailEnd/>
          </a:ln>
          <a:effectLst/>
        </p:spPr>
        <p:txBody>
          <a:bodyPr lIns="90000" tIns="46800" rIns="90000" bIns="46800">
            <a:spAutoFit/>
          </a:bodyPr>
          <a:lstStyle/>
          <a:p>
            <a:endParaRPr lang="fr-FR"/>
          </a:p>
        </p:txBody>
      </p:sp>
      <p:sp>
        <p:nvSpPr>
          <p:cNvPr id="368659" name="Text Box 19"/>
          <p:cNvSpPr txBox="1">
            <a:spLocks noChangeArrowheads="1"/>
          </p:cNvSpPr>
          <p:nvPr/>
        </p:nvSpPr>
        <p:spPr bwMode="auto">
          <a:xfrm>
            <a:off x="755650" y="5589588"/>
            <a:ext cx="7704138" cy="1066800"/>
          </a:xfrm>
          <a:prstGeom prst="rect">
            <a:avLst/>
          </a:prstGeom>
          <a:noFill/>
          <a:ln w="25400">
            <a:noFill/>
            <a:miter lim="800000"/>
            <a:headEnd/>
            <a:tailEnd/>
          </a:ln>
          <a:effectLst/>
        </p:spPr>
        <p:txBody>
          <a:bodyPr lIns="90000" tIns="46800" rIns="90000" bIns="46800">
            <a:spAutoFit/>
          </a:bodyPr>
          <a:lstStyle/>
          <a:p>
            <a:pPr algn="ctr">
              <a:spcBef>
                <a:spcPct val="50000"/>
              </a:spcBef>
            </a:pPr>
            <a:r>
              <a:rPr lang="fr-FR" sz="3200"/>
              <a:t>La clé du succès: travailler ensemble en interdisciplinarité</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Modèle par défaut">
  <a:themeElements>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772</TotalTime>
  <Words>9277</Words>
  <Application>Microsoft Macintosh PowerPoint</Application>
  <PresentationFormat>Présentation à l'écran (4:3)</PresentationFormat>
  <Paragraphs>837</Paragraphs>
  <Slides>79</Slides>
  <Notes>26</Notes>
  <HiddenSlides>1</HiddenSlides>
  <MMClips>0</MMClips>
  <ScaleCrop>false</ScaleCrop>
  <HeadingPairs>
    <vt:vector size="8" baseType="variant">
      <vt:variant>
        <vt:lpstr>Polices utilisées</vt:lpstr>
      </vt:variant>
      <vt:variant>
        <vt:i4>3</vt:i4>
      </vt:variant>
      <vt:variant>
        <vt:lpstr>Thème</vt:lpstr>
      </vt:variant>
      <vt:variant>
        <vt:i4>1</vt:i4>
      </vt:variant>
      <vt:variant>
        <vt:lpstr>Serveurs OLE incorporés</vt:lpstr>
      </vt:variant>
      <vt:variant>
        <vt:i4>2</vt:i4>
      </vt:variant>
      <vt:variant>
        <vt:lpstr>Titres des diapositives</vt:lpstr>
      </vt:variant>
      <vt:variant>
        <vt:i4>79</vt:i4>
      </vt:variant>
    </vt:vector>
  </HeadingPairs>
  <TitlesOfParts>
    <vt:vector size="85" baseType="lpstr">
      <vt:lpstr>Arial</vt:lpstr>
      <vt:lpstr>Symbol</vt:lpstr>
      <vt:lpstr>Times New Roman</vt:lpstr>
      <vt:lpstr>Modèle par défaut</vt:lpstr>
      <vt:lpstr>ClipArt</vt:lpstr>
      <vt:lpstr>Graphique</vt:lpstr>
      <vt:lpstr>Douai 16 octobre 2012</vt:lpstr>
      <vt:lpstr>Pour commencer, un premier cas clinique</vt:lpstr>
      <vt:lpstr>Prescrivez-vous des anticoagulants ?</vt:lpstr>
      <vt:lpstr>Présentation PowerPoint</vt:lpstr>
      <vt:lpstr>Evaluation du risque embolique  score CHA2DS2-VASC </vt:lpstr>
      <vt:lpstr>Recommandations ESC 2012 sur  le traitement antithrombotique dans la FA </vt:lpstr>
      <vt:lpstr>Nouveaux anticoagulants  Le dabigatran (PRADAXA), inhibiteur direct de la thrombine, et le rivaroxaban (XARELTO), inhibiteur direct du facteur Xa viennent d’obtenir une extension d’indication pour la prévention de l’accident vasculaire cérébral et de l’embolie systémique dans la fibrillation auriculaire non valvulaire</vt:lpstr>
      <vt:lpstr>Pas de contre-indication aux AVK</vt:lpstr>
      <vt:lpstr>Donc vous prescrivez des anticoagulants ????  </vt:lpstr>
      <vt:lpstr>Vous n’êtes pas les seuls à  hésiter…</vt:lpstr>
      <vt:lpstr>Sous AVK, le risque hémorragique est multiplié par 3 chez le chuteur</vt:lpstr>
      <vt:lpstr>Chaque cas est particulier surtout après 75 ans</vt:lpstr>
      <vt:lpstr>Prescrire des AVK et Réduire le risque de complication hémorragique et AVK</vt:lpstr>
      <vt:lpstr>Pour continuer, un deuxième cas clinique</vt:lpstr>
      <vt:lpstr>Quels sont les facteurs de risque de chute ?</vt:lpstr>
      <vt:lpstr>Une chute récente</vt:lpstr>
      <vt:lpstr>Quels sont les facteurs de gravité en cas de chute ?</vt:lpstr>
      <vt:lpstr>Une chute récente</vt:lpstr>
      <vt:lpstr>Mme E = Haut risque de chute Haut risque de conséquences graves en cas de chute </vt:lpstr>
      <vt:lpstr>Une chute récente</vt:lpstr>
      <vt:lpstr>Mme E = Haut risque de chute Haut risque de conséquences graves en cas de chute Haut risque de fracture</vt:lpstr>
      <vt:lpstr>La chute = un problème de santé publique</vt:lpstr>
      <vt:lpstr>Objectif = réduire le risque lié au chute</vt:lpstr>
      <vt:lpstr>Diminuer lié aux chutes  =  diminuer le risque de chute  et diminuer le risque de conséquences en cas de chute</vt:lpstr>
      <vt:lpstr>Diminuer le risque de chute est possible Tinetti et al. N Engl J Med 1994;331:821- </vt:lpstr>
      <vt:lpstr>Présentation PowerPoint</vt:lpstr>
      <vt:lpstr>Présentation PowerPoint</vt:lpstr>
      <vt:lpstr>L’évaluation a deux objectifs principaux</vt:lpstr>
      <vt:lpstr>Facteurs de gravité de la chute</vt:lpstr>
      <vt:lpstr>Facteurs de gravité de la chute</vt:lpstr>
      <vt:lpstr>Risque fracturaire: DMO et chutes</vt:lpstr>
      <vt:lpstr>Présentation PowerPoint</vt:lpstr>
      <vt:lpstr>Risque de fracture =  risque de chute x fragilité osseuse</vt:lpstr>
      <vt:lpstr>Présentation PowerPoint</vt:lpstr>
      <vt:lpstr>Fall prevention with supplemental and active forms of vitamin D: a meta-analysis of randomised controlled trials HA Bischoff-Ferrari, et al. BMJ 2009;339:b3692</vt:lpstr>
      <vt:lpstr>Fall prevention with supplemental and active forms of vitamin D: a meta-analysis of randomised controlled trials HA Bischoff-Ferrari, et al. BMJ 2009;339:b3692</vt:lpstr>
      <vt:lpstr>La chute est le plus souvent d’origine multifactorielle</vt:lpstr>
      <vt:lpstr>La chute est le plus souvent d’origine multifactorielle</vt:lpstr>
      <vt:lpstr>Facteurs de risque de chute les plus fréquemment retrouvés chez le sujet âgé</vt:lpstr>
      <vt:lpstr>Exemple d’outil pour rechercher les facteurs de risque du domicile</vt:lpstr>
      <vt:lpstr>La visite du domicile</vt:lpstr>
      <vt:lpstr>Comment aménager son logement pour réduire les risques de chute? 5 questions clés:</vt:lpstr>
      <vt:lpstr>Footwear style and risk of falls in older adults Koepsell et al. J Am Geriatr Soc 2004;1495-501</vt:lpstr>
      <vt:lpstr>Psychotropes = 1er FdR médicamenteux</vt:lpstr>
      <vt:lpstr>Plus de psychotropes = risque de chute augmenté</vt:lpstr>
      <vt:lpstr>Psychotropes</vt:lpstr>
      <vt:lpstr>Médicaments de la sphère cardiovasculaire</vt:lpstr>
      <vt:lpstr>Le retrait des médicaments à risque prévient les chutes</vt:lpstr>
      <vt:lpstr>Moins de médicaments à risque = moins de chutes</vt:lpstr>
      <vt:lpstr>Troubles cognitifs et chute La double tâche</vt:lpstr>
      <vt:lpstr>Troubles cognitifs et chute La double tâche</vt:lpstr>
      <vt:lpstr>Evaluation du Sujet Chuteur</vt:lpstr>
      <vt:lpstr>Examens complémentaires</vt:lpstr>
      <vt:lpstr>Prise en charge du chuteur « Stratégie de réduction du risque »</vt:lpstr>
      <vt:lpstr>Prise en charge du chuteur « Stratégie de réduction du risque »</vt:lpstr>
      <vt:lpstr>PREVENIR LA CHUTE AVANT LA CHUTE</vt:lpstr>
      <vt:lpstr>Prévenir de la chute avant la chute</vt:lpstr>
      <vt:lpstr>Get Up and Go Test</vt:lpstr>
      <vt:lpstr>La prévention de la chute est l'affaire de tous</vt:lpstr>
      <vt:lpstr>La Consultation de la chute</vt:lpstr>
      <vt:lpstr>La Consultation de la Chute</vt:lpstr>
      <vt:lpstr>Hôpital de jour chute Chute</vt:lpstr>
      <vt:lpstr>Démarche éducation du patient chuteur</vt:lpstr>
      <vt:lpstr>Augmentation progressive d’activité et diversification des « adresseurs »</vt:lpstr>
      <vt:lpstr>Evaluation standardisée</vt:lpstr>
      <vt:lpstr>Le cahier s’est enrichi de nouveaux outils comme la Short FES 1</vt:lpstr>
      <vt:lpstr>Le cahier s’est enrichi de nouveaux outils comme la Life Space Assessment</vt:lpstr>
      <vt:lpstr>Médicaments</vt:lpstr>
      <vt:lpstr>Médicaments</vt:lpstr>
      <vt:lpstr>Prise en charge de l’ostéoporose</vt:lpstr>
      <vt:lpstr>Peur de chuter</vt:lpstr>
      <vt:lpstr>Prévalence des maladies de la mémoire…</vt:lpstr>
      <vt:lpstr>Prévalence des pathologies neurologiques…</vt:lpstr>
      <vt:lpstr>Recommandations les plus fréquentes faites à l’issue de l’évaluation initiale  à propos de 541 consultants consécutifs</vt:lpstr>
      <vt:lpstr>Résultats à 6 mois: à propos de 330 (61%) des 541 consultants</vt:lpstr>
      <vt:lpstr>Résultats à 6 mois: à propos de 330 (61%) des 541 consultants</vt:lpstr>
      <vt:lpstr>Effectiveness of falls clinics: an evaluation of outcomes and client adherence to recommended interventions.  Hill KD, et al. J Am Geriatr Soc 2008;56:600-8</vt:lpstr>
      <vt:lpstr>Présentation PowerPoint</vt:lpstr>
      <vt:lpstr>Pour faire que demain, quelle que soit la porte que vont pousser les personnes âgées chuteuses, elles aient partout la meilleure prise en charge possible</vt:lpstr>
    </vt:vector>
  </TitlesOfParts>
  <Company>CHRU DE LILLE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CERM Lille, septembre 2007</dc:title>
  <dc:creator>BATMED6</dc:creator>
  <cp:lastModifiedBy>SMD Douai</cp:lastModifiedBy>
  <cp:revision>22</cp:revision>
  <dcterms:created xsi:type="dcterms:W3CDTF">2007-09-20T20:11:27Z</dcterms:created>
  <dcterms:modified xsi:type="dcterms:W3CDTF">2012-10-16T20:46:50Z</dcterms:modified>
</cp:coreProperties>
</file>